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46" r:id="rId3"/>
    <p:sldId id="647" r:id="rId4"/>
    <p:sldId id="648" r:id="rId5"/>
    <p:sldId id="649" r:id="rId6"/>
    <p:sldId id="650" r:id="rId7"/>
    <p:sldId id="681" r:id="rId8"/>
    <p:sldId id="651" r:id="rId9"/>
    <p:sldId id="652" r:id="rId10"/>
    <p:sldId id="653" r:id="rId11"/>
    <p:sldId id="654" r:id="rId12"/>
    <p:sldId id="655" r:id="rId13"/>
    <p:sldId id="656" r:id="rId14"/>
    <p:sldId id="657" r:id="rId15"/>
    <p:sldId id="659" r:id="rId16"/>
    <p:sldId id="660" r:id="rId17"/>
    <p:sldId id="661" r:id="rId18"/>
    <p:sldId id="662" r:id="rId19"/>
    <p:sldId id="663" r:id="rId20"/>
    <p:sldId id="664" r:id="rId21"/>
    <p:sldId id="665" r:id="rId22"/>
    <p:sldId id="666" r:id="rId23"/>
    <p:sldId id="667" r:id="rId24"/>
    <p:sldId id="675" r:id="rId25"/>
    <p:sldId id="658" r:id="rId26"/>
    <p:sldId id="668" r:id="rId27"/>
    <p:sldId id="669" r:id="rId28"/>
    <p:sldId id="670" r:id="rId29"/>
    <p:sldId id="671" r:id="rId30"/>
    <p:sldId id="672" r:id="rId31"/>
    <p:sldId id="265" r:id="rId32"/>
    <p:sldId id="269" r:id="rId33"/>
    <p:sldId id="270" r:id="rId34"/>
    <p:sldId id="271" r:id="rId35"/>
    <p:sldId id="272" r:id="rId36"/>
    <p:sldId id="676" r:id="rId37"/>
    <p:sldId id="677" r:id="rId38"/>
    <p:sldId id="678" r:id="rId39"/>
    <p:sldId id="679" r:id="rId40"/>
    <p:sldId id="680"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 id="331" r:id="rId100"/>
    <p:sldId id="332" r:id="rId101"/>
    <p:sldId id="333" r:id="rId102"/>
    <p:sldId id="334" r:id="rId103"/>
    <p:sldId id="335" r:id="rId104"/>
    <p:sldId id="336" r:id="rId105"/>
    <p:sldId id="337" r:id="rId106"/>
    <p:sldId id="338" r:id="rId107"/>
    <p:sldId id="339" r:id="rId108"/>
    <p:sldId id="340" r:id="rId109"/>
    <p:sldId id="341" r:id="rId110"/>
    <p:sldId id="342" r:id="rId111"/>
    <p:sldId id="343" r:id="rId112"/>
    <p:sldId id="344" r:id="rId113"/>
    <p:sldId id="345" r:id="rId114"/>
    <p:sldId id="346" r:id="rId115"/>
    <p:sldId id="347" r:id="rId116"/>
    <p:sldId id="348" r:id="rId117"/>
    <p:sldId id="349" r:id="rId118"/>
    <p:sldId id="350" r:id="rId119"/>
    <p:sldId id="351" r:id="rId120"/>
    <p:sldId id="352" r:id="rId121"/>
    <p:sldId id="353" r:id="rId122"/>
    <p:sldId id="354" r:id="rId123"/>
    <p:sldId id="355" r:id="rId124"/>
    <p:sldId id="356" r:id="rId125"/>
    <p:sldId id="357" r:id="rId126"/>
    <p:sldId id="358" r:id="rId127"/>
    <p:sldId id="359" r:id="rId128"/>
    <p:sldId id="360" r:id="rId129"/>
    <p:sldId id="361" r:id="rId130"/>
    <p:sldId id="362" r:id="rId131"/>
    <p:sldId id="363" r:id="rId132"/>
    <p:sldId id="364" r:id="rId133"/>
    <p:sldId id="365" r:id="rId134"/>
    <p:sldId id="366" r:id="rId135"/>
    <p:sldId id="367"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6" r:id="rId155"/>
    <p:sldId id="387" r:id="rId156"/>
    <p:sldId id="388" r:id="rId157"/>
    <p:sldId id="389" r:id="rId158"/>
    <p:sldId id="390" r:id="rId159"/>
    <p:sldId id="391" r:id="rId160"/>
    <p:sldId id="392" r:id="rId161"/>
    <p:sldId id="393" r:id="rId162"/>
    <p:sldId id="394" r:id="rId163"/>
    <p:sldId id="395" r:id="rId164"/>
    <p:sldId id="396" r:id="rId165"/>
    <p:sldId id="397" r:id="rId166"/>
    <p:sldId id="398" r:id="rId167"/>
    <p:sldId id="399" r:id="rId168"/>
    <p:sldId id="400" r:id="rId169"/>
    <p:sldId id="401" r:id="rId170"/>
    <p:sldId id="402" r:id="rId171"/>
    <p:sldId id="403" r:id="rId172"/>
    <p:sldId id="404" r:id="rId173"/>
    <p:sldId id="405" r:id="rId174"/>
    <p:sldId id="406" r:id="rId175"/>
    <p:sldId id="407" r:id="rId176"/>
    <p:sldId id="408" r:id="rId177"/>
    <p:sldId id="409" r:id="rId178"/>
    <p:sldId id="410" r:id="rId179"/>
    <p:sldId id="411" r:id="rId180"/>
    <p:sldId id="412" r:id="rId181"/>
    <p:sldId id="413" r:id="rId182"/>
    <p:sldId id="414" r:id="rId183"/>
    <p:sldId id="415" r:id="rId184"/>
    <p:sldId id="416" r:id="rId185"/>
    <p:sldId id="417" r:id="rId186"/>
    <p:sldId id="418" r:id="rId187"/>
    <p:sldId id="419" r:id="rId188"/>
    <p:sldId id="420" r:id="rId189"/>
    <p:sldId id="421" r:id="rId190"/>
    <p:sldId id="422" r:id="rId191"/>
    <p:sldId id="423" r:id="rId192"/>
    <p:sldId id="424" r:id="rId193"/>
    <p:sldId id="425" r:id="rId194"/>
    <p:sldId id="426" r:id="rId195"/>
    <p:sldId id="427" r:id="rId196"/>
    <p:sldId id="428" r:id="rId197"/>
    <p:sldId id="429" r:id="rId198"/>
    <p:sldId id="430" r:id="rId199"/>
    <p:sldId id="431" r:id="rId200"/>
    <p:sldId id="432" r:id="rId201"/>
    <p:sldId id="433" r:id="rId202"/>
    <p:sldId id="434" r:id="rId203"/>
    <p:sldId id="435" r:id="rId204"/>
    <p:sldId id="436" r:id="rId205"/>
    <p:sldId id="437" r:id="rId206"/>
    <p:sldId id="438" r:id="rId207"/>
    <p:sldId id="439" r:id="rId208"/>
    <p:sldId id="440" r:id="rId209"/>
    <p:sldId id="441" r:id="rId210"/>
    <p:sldId id="442" r:id="rId211"/>
    <p:sldId id="443" r:id="rId212"/>
    <p:sldId id="444" r:id="rId213"/>
    <p:sldId id="445" r:id="rId214"/>
    <p:sldId id="446" r:id="rId215"/>
    <p:sldId id="447" r:id="rId216"/>
    <p:sldId id="448" r:id="rId217"/>
    <p:sldId id="449" r:id="rId218"/>
    <p:sldId id="450" r:id="rId219"/>
    <p:sldId id="451" r:id="rId220"/>
    <p:sldId id="452" r:id="rId221"/>
    <p:sldId id="453" r:id="rId222"/>
    <p:sldId id="454" r:id="rId223"/>
    <p:sldId id="455" r:id="rId224"/>
    <p:sldId id="456" r:id="rId225"/>
    <p:sldId id="457" r:id="rId226"/>
    <p:sldId id="458" r:id="rId227"/>
    <p:sldId id="459" r:id="rId228"/>
    <p:sldId id="460" r:id="rId229"/>
    <p:sldId id="461" r:id="rId230"/>
    <p:sldId id="462" r:id="rId231"/>
    <p:sldId id="463" r:id="rId232"/>
    <p:sldId id="464" r:id="rId233"/>
    <p:sldId id="465" r:id="rId234"/>
    <p:sldId id="466" r:id="rId235"/>
    <p:sldId id="467" r:id="rId236"/>
    <p:sldId id="468" r:id="rId237"/>
    <p:sldId id="469" r:id="rId238"/>
    <p:sldId id="470" r:id="rId239"/>
    <p:sldId id="471" r:id="rId240"/>
    <p:sldId id="472" r:id="rId241"/>
    <p:sldId id="473" r:id="rId242"/>
    <p:sldId id="474" r:id="rId243"/>
    <p:sldId id="475" r:id="rId244"/>
    <p:sldId id="476" r:id="rId245"/>
    <p:sldId id="477" r:id="rId246"/>
    <p:sldId id="478" r:id="rId247"/>
    <p:sldId id="479" r:id="rId248"/>
    <p:sldId id="480" r:id="rId249"/>
    <p:sldId id="481" r:id="rId250"/>
    <p:sldId id="482" r:id="rId251"/>
    <p:sldId id="483" r:id="rId252"/>
    <p:sldId id="484" r:id="rId253"/>
    <p:sldId id="485" r:id="rId254"/>
    <p:sldId id="486" r:id="rId255"/>
    <p:sldId id="487" r:id="rId256"/>
    <p:sldId id="488" r:id="rId257"/>
    <p:sldId id="489" r:id="rId258"/>
    <p:sldId id="490" r:id="rId259"/>
    <p:sldId id="491" r:id="rId260"/>
    <p:sldId id="492" r:id="rId261"/>
    <p:sldId id="493" r:id="rId262"/>
    <p:sldId id="494" r:id="rId263"/>
    <p:sldId id="495" r:id="rId264"/>
    <p:sldId id="496" r:id="rId265"/>
    <p:sldId id="497" r:id="rId266"/>
    <p:sldId id="498" r:id="rId267"/>
    <p:sldId id="499" r:id="rId268"/>
    <p:sldId id="500" r:id="rId269"/>
    <p:sldId id="501" r:id="rId270"/>
    <p:sldId id="502" r:id="rId271"/>
    <p:sldId id="503" r:id="rId272"/>
    <p:sldId id="504" r:id="rId273"/>
    <p:sldId id="505" r:id="rId274"/>
    <p:sldId id="506" r:id="rId275"/>
    <p:sldId id="507" r:id="rId276"/>
    <p:sldId id="508" r:id="rId277"/>
    <p:sldId id="509" r:id="rId278"/>
    <p:sldId id="510" r:id="rId279"/>
    <p:sldId id="511" r:id="rId280"/>
    <p:sldId id="512" r:id="rId281"/>
    <p:sldId id="513" r:id="rId282"/>
    <p:sldId id="514" r:id="rId283"/>
    <p:sldId id="515" r:id="rId284"/>
    <p:sldId id="516" r:id="rId285"/>
    <p:sldId id="517" r:id="rId286"/>
    <p:sldId id="518" r:id="rId287"/>
    <p:sldId id="519" r:id="rId288"/>
    <p:sldId id="520" r:id="rId289"/>
    <p:sldId id="521" r:id="rId290"/>
    <p:sldId id="522" r:id="rId291"/>
    <p:sldId id="523" r:id="rId292"/>
    <p:sldId id="524" r:id="rId293"/>
    <p:sldId id="525" r:id="rId294"/>
    <p:sldId id="526" r:id="rId295"/>
    <p:sldId id="527" r:id="rId296"/>
    <p:sldId id="528" r:id="rId297"/>
    <p:sldId id="529" r:id="rId298"/>
    <p:sldId id="530" r:id="rId299"/>
    <p:sldId id="531" r:id="rId300"/>
    <p:sldId id="532" r:id="rId301"/>
    <p:sldId id="533" r:id="rId302"/>
    <p:sldId id="534" r:id="rId303"/>
    <p:sldId id="535" r:id="rId304"/>
    <p:sldId id="536" r:id="rId305"/>
    <p:sldId id="537" r:id="rId306"/>
    <p:sldId id="538" r:id="rId307"/>
    <p:sldId id="539" r:id="rId308"/>
    <p:sldId id="540" r:id="rId309"/>
    <p:sldId id="541" r:id="rId310"/>
    <p:sldId id="542" r:id="rId311"/>
    <p:sldId id="543" r:id="rId312"/>
    <p:sldId id="544" r:id="rId313"/>
    <p:sldId id="545" r:id="rId314"/>
    <p:sldId id="546" r:id="rId315"/>
    <p:sldId id="547" r:id="rId316"/>
    <p:sldId id="548" r:id="rId317"/>
    <p:sldId id="549" r:id="rId318"/>
    <p:sldId id="550" r:id="rId319"/>
    <p:sldId id="551" r:id="rId320"/>
    <p:sldId id="552" r:id="rId321"/>
    <p:sldId id="553" r:id="rId322"/>
    <p:sldId id="554" r:id="rId323"/>
    <p:sldId id="555" r:id="rId324"/>
    <p:sldId id="556" r:id="rId325"/>
    <p:sldId id="557" r:id="rId326"/>
    <p:sldId id="558" r:id="rId327"/>
    <p:sldId id="559" r:id="rId328"/>
    <p:sldId id="560" r:id="rId329"/>
    <p:sldId id="561" r:id="rId330"/>
    <p:sldId id="562" r:id="rId331"/>
    <p:sldId id="563" r:id="rId332"/>
    <p:sldId id="564" r:id="rId333"/>
    <p:sldId id="565" r:id="rId334"/>
    <p:sldId id="566" r:id="rId335"/>
    <p:sldId id="567" r:id="rId336"/>
    <p:sldId id="568" r:id="rId337"/>
    <p:sldId id="569" r:id="rId338"/>
    <p:sldId id="570" r:id="rId339"/>
    <p:sldId id="571" r:id="rId340"/>
    <p:sldId id="572" r:id="rId341"/>
    <p:sldId id="573" r:id="rId342"/>
    <p:sldId id="574" r:id="rId343"/>
    <p:sldId id="673" r:id="rId344"/>
    <p:sldId id="674" r:id="rId345"/>
    <p:sldId id="575" r:id="rId346"/>
    <p:sldId id="576" r:id="rId347"/>
    <p:sldId id="577" r:id="rId348"/>
    <p:sldId id="578" r:id="rId349"/>
    <p:sldId id="579" r:id="rId350"/>
    <p:sldId id="580" r:id="rId351"/>
    <p:sldId id="581" r:id="rId352"/>
    <p:sldId id="582" r:id="rId353"/>
    <p:sldId id="583" r:id="rId354"/>
    <p:sldId id="584" r:id="rId355"/>
    <p:sldId id="585" r:id="rId356"/>
    <p:sldId id="586" r:id="rId357"/>
    <p:sldId id="587" r:id="rId358"/>
    <p:sldId id="588" r:id="rId359"/>
    <p:sldId id="589" r:id="rId360"/>
    <p:sldId id="590" r:id="rId361"/>
    <p:sldId id="591" r:id="rId362"/>
    <p:sldId id="592" r:id="rId363"/>
    <p:sldId id="593" r:id="rId364"/>
    <p:sldId id="594" r:id="rId365"/>
    <p:sldId id="595" r:id="rId366"/>
    <p:sldId id="596" r:id="rId367"/>
    <p:sldId id="597" r:id="rId368"/>
    <p:sldId id="598" r:id="rId369"/>
    <p:sldId id="599" r:id="rId370"/>
    <p:sldId id="600" r:id="rId371"/>
    <p:sldId id="601" r:id="rId372"/>
    <p:sldId id="602" r:id="rId373"/>
    <p:sldId id="603" r:id="rId374"/>
    <p:sldId id="604" r:id="rId375"/>
    <p:sldId id="605" r:id="rId376"/>
    <p:sldId id="606" r:id="rId377"/>
    <p:sldId id="607" r:id="rId378"/>
    <p:sldId id="608" r:id="rId379"/>
    <p:sldId id="609" r:id="rId380"/>
    <p:sldId id="610" r:id="rId381"/>
    <p:sldId id="611" r:id="rId382"/>
    <p:sldId id="612" r:id="rId383"/>
    <p:sldId id="613" r:id="rId384"/>
    <p:sldId id="614" r:id="rId385"/>
    <p:sldId id="615" r:id="rId386"/>
    <p:sldId id="616" r:id="rId387"/>
    <p:sldId id="617" r:id="rId388"/>
    <p:sldId id="618" r:id="rId389"/>
    <p:sldId id="619" r:id="rId390"/>
    <p:sldId id="620" r:id="rId391"/>
    <p:sldId id="621" r:id="rId392"/>
    <p:sldId id="622" r:id="rId393"/>
    <p:sldId id="623" r:id="rId394"/>
    <p:sldId id="624" r:id="rId395"/>
    <p:sldId id="625" r:id="rId396"/>
    <p:sldId id="626" r:id="rId397"/>
    <p:sldId id="627" r:id="rId398"/>
    <p:sldId id="628" r:id="rId399"/>
    <p:sldId id="629" r:id="rId400"/>
    <p:sldId id="630" r:id="rId401"/>
    <p:sldId id="631" r:id="rId402"/>
    <p:sldId id="632" r:id="rId403"/>
    <p:sldId id="633" r:id="rId404"/>
    <p:sldId id="634" r:id="rId405"/>
    <p:sldId id="635" r:id="rId406"/>
    <p:sldId id="636" r:id="rId407"/>
    <p:sldId id="637" r:id="rId408"/>
    <p:sldId id="638" r:id="rId409"/>
    <p:sldId id="639" r:id="rId410"/>
    <p:sldId id="640" r:id="rId411"/>
    <p:sldId id="641" r:id="rId412"/>
    <p:sldId id="642" r:id="rId413"/>
    <p:sldId id="643" r:id="rId414"/>
    <p:sldId id="644" r:id="rId415"/>
    <p:sldId id="645" r:id="rId416"/>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821"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925273"/>
            <a:ext cx="20104099" cy="2083447"/>
          </a:xfrm>
          <a:prstGeom prst="rect">
            <a:avLst/>
          </a:prstGeom>
        </p:spPr>
      </p:pic>
      <p:sp>
        <p:nvSpPr>
          <p:cNvPr id="17" name="bg object 17"/>
          <p:cNvSpPr/>
          <p:nvPr/>
        </p:nvSpPr>
        <p:spPr>
          <a:xfrm>
            <a:off x="0" y="3946215"/>
            <a:ext cx="20104100" cy="2000250"/>
          </a:xfrm>
          <a:custGeom>
            <a:avLst/>
            <a:gdLst/>
            <a:ahLst/>
            <a:cxnLst/>
            <a:rect l="l" t="t" r="r" b="b"/>
            <a:pathLst>
              <a:path w="20104100" h="2000250">
                <a:moveTo>
                  <a:pt x="0" y="0"/>
                </a:moveTo>
                <a:lnTo>
                  <a:pt x="0" y="1999680"/>
                </a:lnTo>
                <a:lnTo>
                  <a:pt x="20104099" y="1999680"/>
                </a:lnTo>
                <a:lnTo>
                  <a:pt x="20104099" y="0"/>
                </a:lnTo>
                <a:lnTo>
                  <a:pt x="0" y="0"/>
                </a:lnTo>
                <a:close/>
              </a:path>
            </a:pathLst>
          </a:custGeom>
          <a:solidFill>
            <a:srgbClr val="DCDEE0">
              <a:alpha val="35589"/>
            </a:srgbClr>
          </a:solidFill>
        </p:spPr>
        <p:txBody>
          <a:bodyPr wrap="square" lIns="0" tIns="0" rIns="0" bIns="0" rtlCol="0"/>
          <a:lstStyle/>
          <a:p>
            <a:endParaRPr/>
          </a:p>
        </p:txBody>
      </p:sp>
      <p:sp>
        <p:nvSpPr>
          <p:cNvPr id="18" name="bg object 18"/>
          <p:cNvSpPr/>
          <p:nvPr/>
        </p:nvSpPr>
        <p:spPr>
          <a:xfrm>
            <a:off x="0" y="3944314"/>
            <a:ext cx="20104100" cy="20955"/>
          </a:xfrm>
          <a:custGeom>
            <a:avLst/>
            <a:gdLst/>
            <a:ahLst/>
            <a:cxnLst/>
            <a:rect l="l" t="t" r="r" b="b"/>
            <a:pathLst>
              <a:path w="20104100" h="20954">
                <a:moveTo>
                  <a:pt x="0" y="20941"/>
                </a:moveTo>
                <a:lnTo>
                  <a:pt x="0" y="0"/>
                </a:lnTo>
                <a:lnTo>
                  <a:pt x="20104099" y="0"/>
                </a:lnTo>
                <a:lnTo>
                  <a:pt x="20104099" y="20941"/>
                </a:lnTo>
                <a:lnTo>
                  <a:pt x="0" y="20941"/>
                </a:lnTo>
                <a:close/>
              </a:path>
            </a:pathLst>
          </a:custGeom>
          <a:solidFill>
            <a:srgbClr val="53585F">
              <a:alpha val="35589"/>
            </a:srgbClr>
          </a:solidFill>
        </p:spPr>
        <p:txBody>
          <a:bodyPr wrap="square" lIns="0" tIns="0" rIns="0" bIns="0" rtlCol="0"/>
          <a:lstStyle/>
          <a:p>
            <a:endParaRPr/>
          </a:p>
        </p:txBody>
      </p:sp>
      <p:sp>
        <p:nvSpPr>
          <p:cNvPr id="2" name="Holder 2"/>
          <p:cNvSpPr>
            <a:spLocks noGrp="1"/>
          </p:cNvSpPr>
          <p:nvPr>
            <p:ph type="ctrTitle"/>
          </p:nvPr>
        </p:nvSpPr>
        <p:spPr>
          <a:xfrm>
            <a:off x="8380949" y="4212926"/>
            <a:ext cx="3342200" cy="1433195"/>
          </a:xfrm>
          <a:prstGeom prst="rect">
            <a:avLst/>
          </a:prstGeom>
        </p:spPr>
        <p:txBody>
          <a:bodyPr wrap="square" lIns="0" tIns="0" rIns="0" bIns="0">
            <a:spAutoFit/>
          </a:bodyPr>
          <a:lstStyle>
            <a:lvl1pPr>
              <a:defRPr sz="9200" b="0" i="0">
                <a:solidFill>
                  <a:schemeClr val="tx1"/>
                </a:solidFill>
                <a:latin typeface="Arial MT"/>
                <a:cs typeface="Arial MT"/>
              </a:defRPr>
            </a:lvl1pPr>
          </a:lstStyle>
          <a:p>
            <a:endParaRPr/>
          </a:p>
        </p:txBody>
      </p:sp>
      <p:sp>
        <p:nvSpPr>
          <p:cNvPr id="3" name="Holder 3"/>
          <p:cNvSpPr>
            <a:spLocks noGrp="1"/>
          </p:cNvSpPr>
          <p:nvPr>
            <p:ph type="subTitle" idx="4"/>
          </p:nvPr>
        </p:nvSpPr>
        <p:spPr>
          <a:xfrm>
            <a:off x="4111684" y="6103146"/>
            <a:ext cx="11880731" cy="1133475"/>
          </a:xfrm>
          <a:prstGeom prst="rect">
            <a:avLst/>
          </a:prstGeom>
        </p:spPr>
        <p:txBody>
          <a:bodyPr wrap="square" lIns="0" tIns="0" rIns="0" bIns="0">
            <a:spAutoFit/>
          </a:bodyPr>
          <a:lstStyle>
            <a:lvl1pPr>
              <a:defRPr sz="36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4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00" b="0" i="0">
                <a:solidFill>
                  <a:schemeClr val="tx1"/>
                </a:solidFill>
                <a:latin typeface="Arial MT"/>
                <a:cs typeface="Arial MT"/>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3925273"/>
            <a:ext cx="20104099" cy="2083447"/>
          </a:xfrm>
          <a:prstGeom prst="rect">
            <a:avLst/>
          </a:prstGeom>
        </p:spPr>
      </p:pic>
      <p:sp>
        <p:nvSpPr>
          <p:cNvPr id="17" name="bg object 17"/>
          <p:cNvSpPr/>
          <p:nvPr/>
        </p:nvSpPr>
        <p:spPr>
          <a:xfrm>
            <a:off x="0" y="3946215"/>
            <a:ext cx="20104100" cy="2000250"/>
          </a:xfrm>
          <a:custGeom>
            <a:avLst/>
            <a:gdLst/>
            <a:ahLst/>
            <a:cxnLst/>
            <a:rect l="l" t="t" r="r" b="b"/>
            <a:pathLst>
              <a:path w="20104100" h="2000250">
                <a:moveTo>
                  <a:pt x="0" y="0"/>
                </a:moveTo>
                <a:lnTo>
                  <a:pt x="0" y="1999680"/>
                </a:lnTo>
                <a:lnTo>
                  <a:pt x="20104099" y="1999680"/>
                </a:lnTo>
                <a:lnTo>
                  <a:pt x="20104099" y="0"/>
                </a:lnTo>
                <a:lnTo>
                  <a:pt x="0" y="0"/>
                </a:lnTo>
                <a:close/>
              </a:path>
            </a:pathLst>
          </a:custGeom>
          <a:solidFill>
            <a:srgbClr val="DCDEE0">
              <a:alpha val="35589"/>
            </a:srgbClr>
          </a:solidFill>
        </p:spPr>
        <p:txBody>
          <a:bodyPr wrap="square" lIns="0" tIns="0" rIns="0" bIns="0" rtlCol="0"/>
          <a:lstStyle/>
          <a:p>
            <a:endParaRPr/>
          </a:p>
        </p:txBody>
      </p:sp>
      <p:sp>
        <p:nvSpPr>
          <p:cNvPr id="18" name="bg object 18"/>
          <p:cNvSpPr/>
          <p:nvPr/>
        </p:nvSpPr>
        <p:spPr>
          <a:xfrm>
            <a:off x="0" y="3944314"/>
            <a:ext cx="20104100" cy="20955"/>
          </a:xfrm>
          <a:custGeom>
            <a:avLst/>
            <a:gdLst/>
            <a:ahLst/>
            <a:cxnLst/>
            <a:rect l="l" t="t" r="r" b="b"/>
            <a:pathLst>
              <a:path w="20104100" h="20954">
                <a:moveTo>
                  <a:pt x="0" y="20941"/>
                </a:moveTo>
                <a:lnTo>
                  <a:pt x="0" y="0"/>
                </a:lnTo>
                <a:lnTo>
                  <a:pt x="20104099" y="0"/>
                </a:lnTo>
                <a:lnTo>
                  <a:pt x="20104099" y="20941"/>
                </a:lnTo>
                <a:lnTo>
                  <a:pt x="0" y="20941"/>
                </a:lnTo>
                <a:close/>
              </a:path>
            </a:pathLst>
          </a:custGeom>
          <a:solidFill>
            <a:srgbClr val="53585F">
              <a:alpha val="35589"/>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2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8943" y="1766961"/>
            <a:ext cx="2962910" cy="0"/>
          </a:xfrm>
          <a:custGeom>
            <a:avLst/>
            <a:gdLst/>
            <a:ahLst/>
            <a:cxnLst/>
            <a:rect l="l" t="t" r="r" b="b"/>
            <a:pathLst>
              <a:path w="2962910">
                <a:moveTo>
                  <a:pt x="0" y="0"/>
                </a:moveTo>
                <a:lnTo>
                  <a:pt x="2962479" y="0"/>
                </a:lnTo>
              </a:path>
            </a:pathLst>
          </a:custGeom>
          <a:ln w="20941">
            <a:solidFill>
              <a:srgbClr val="418DD3"/>
            </a:solidFill>
          </a:ln>
        </p:spPr>
        <p:txBody>
          <a:bodyPr wrap="square" lIns="0" tIns="0" rIns="0" bIns="0" rtlCol="0"/>
          <a:lstStyle/>
          <a:p>
            <a:endParaRPr/>
          </a:p>
        </p:txBody>
      </p:sp>
      <p:sp>
        <p:nvSpPr>
          <p:cNvPr id="17" name="bg object 17"/>
          <p:cNvSpPr/>
          <p:nvPr/>
        </p:nvSpPr>
        <p:spPr>
          <a:xfrm>
            <a:off x="3713074" y="1766961"/>
            <a:ext cx="15173325" cy="0"/>
          </a:xfrm>
          <a:custGeom>
            <a:avLst/>
            <a:gdLst/>
            <a:ahLst/>
            <a:cxnLst/>
            <a:rect l="l" t="t" r="r" b="b"/>
            <a:pathLst>
              <a:path w="15173325">
                <a:moveTo>
                  <a:pt x="0" y="0"/>
                </a:moveTo>
                <a:lnTo>
                  <a:pt x="15172742" y="0"/>
                </a:lnTo>
              </a:path>
            </a:pathLst>
          </a:custGeom>
          <a:ln w="20941">
            <a:solidFill>
              <a:srgbClr val="C5CBC9"/>
            </a:solidFill>
          </a:ln>
        </p:spPr>
        <p:txBody>
          <a:bodyPr wrap="square" lIns="0" tIns="0" rIns="0" bIns="0" rtlCol="0"/>
          <a:lstStyle/>
          <a:p>
            <a:endParaRPr/>
          </a:p>
        </p:txBody>
      </p:sp>
      <p:pic>
        <p:nvPicPr>
          <p:cNvPr id="18" name="bg object 18"/>
          <p:cNvPicPr/>
          <p:nvPr/>
        </p:nvPicPr>
        <p:blipFill>
          <a:blip r:embed="rId7" cstate="print"/>
          <a:stretch>
            <a:fillRect/>
          </a:stretch>
        </p:blipFill>
        <p:spPr>
          <a:xfrm>
            <a:off x="0" y="10728076"/>
            <a:ext cx="20104099" cy="580479"/>
          </a:xfrm>
          <a:prstGeom prst="rect">
            <a:avLst/>
          </a:prstGeom>
        </p:spPr>
      </p:pic>
      <p:sp>
        <p:nvSpPr>
          <p:cNvPr id="19" name="bg object 19"/>
          <p:cNvSpPr/>
          <p:nvPr/>
        </p:nvSpPr>
        <p:spPr>
          <a:xfrm>
            <a:off x="0" y="10749017"/>
            <a:ext cx="20104100" cy="560070"/>
          </a:xfrm>
          <a:custGeom>
            <a:avLst/>
            <a:gdLst/>
            <a:ahLst/>
            <a:cxnLst/>
            <a:rect l="l" t="t" r="r" b="b"/>
            <a:pathLst>
              <a:path w="20104100" h="560070">
                <a:moveTo>
                  <a:pt x="0" y="559537"/>
                </a:moveTo>
                <a:lnTo>
                  <a:pt x="20104099" y="559537"/>
                </a:lnTo>
                <a:lnTo>
                  <a:pt x="20104099" y="0"/>
                </a:lnTo>
                <a:lnTo>
                  <a:pt x="0" y="0"/>
                </a:lnTo>
                <a:lnTo>
                  <a:pt x="0" y="559537"/>
                </a:lnTo>
                <a:close/>
              </a:path>
            </a:pathLst>
          </a:custGeom>
          <a:solidFill>
            <a:srgbClr val="2F3738"/>
          </a:solidFill>
        </p:spPr>
        <p:txBody>
          <a:bodyPr wrap="square" lIns="0" tIns="0" rIns="0" bIns="0" rtlCol="0"/>
          <a:lstStyle/>
          <a:p>
            <a:endParaRPr/>
          </a:p>
        </p:txBody>
      </p:sp>
      <p:sp>
        <p:nvSpPr>
          <p:cNvPr id="2" name="Holder 2"/>
          <p:cNvSpPr>
            <a:spLocks noGrp="1"/>
          </p:cNvSpPr>
          <p:nvPr>
            <p:ph type="title"/>
          </p:nvPr>
        </p:nvSpPr>
        <p:spPr>
          <a:xfrm>
            <a:off x="7552188" y="4212926"/>
            <a:ext cx="4999723" cy="1433195"/>
          </a:xfrm>
          <a:prstGeom prst="rect">
            <a:avLst/>
          </a:prstGeom>
        </p:spPr>
        <p:txBody>
          <a:bodyPr wrap="square" lIns="0" tIns="0" rIns="0" bIns="0">
            <a:spAutoFit/>
          </a:bodyPr>
          <a:lstStyle>
            <a:lvl1pPr>
              <a:defRPr sz="9200" b="0" i="0">
                <a:solidFill>
                  <a:schemeClr val="tx1"/>
                </a:solidFill>
                <a:latin typeface="Arial MT"/>
                <a:cs typeface="Arial MT"/>
              </a:defRPr>
            </a:lvl1pPr>
          </a:lstStyle>
          <a:p>
            <a:endParaRPr/>
          </a:p>
        </p:txBody>
      </p:sp>
      <p:sp>
        <p:nvSpPr>
          <p:cNvPr id="3" name="Holder 3"/>
          <p:cNvSpPr>
            <a:spLocks noGrp="1"/>
          </p:cNvSpPr>
          <p:nvPr>
            <p:ph type="body" idx="1"/>
          </p:nvPr>
        </p:nvSpPr>
        <p:spPr>
          <a:xfrm>
            <a:off x="844239" y="2160226"/>
            <a:ext cx="12731750" cy="3147060"/>
          </a:xfrm>
          <a:prstGeom prst="rect">
            <a:avLst/>
          </a:prstGeom>
        </p:spPr>
        <p:txBody>
          <a:bodyPr wrap="square" lIns="0" tIns="0" rIns="0" bIns="0">
            <a:spAutoFit/>
          </a:bodyPr>
          <a:lstStyle>
            <a:lvl1pPr>
              <a:defRPr sz="41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24941" y="10921907"/>
            <a:ext cx="4391025" cy="255904"/>
          </a:xfrm>
          <a:prstGeom prst="rect">
            <a:avLst/>
          </a:prstGeom>
        </p:spPr>
        <p:txBody>
          <a:bodyPr wrap="square" lIns="0" tIns="0" rIns="0" bIns="0">
            <a:spAutoFit/>
          </a:bodyPr>
          <a:lstStyle>
            <a:lvl1pPr>
              <a:defRPr sz="1800" b="0" i="0">
                <a:solidFill>
                  <a:schemeClr val="bg1"/>
                </a:solidFill>
                <a:latin typeface="Arial MT"/>
                <a:cs typeface="Arial MT"/>
              </a:defRPr>
            </a:lvl1p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3/7/2022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1026" name="Picture 2" descr="Download Terraform - Terraform by HashiCorp">
            <a:extLst>
              <a:ext uri="{FF2B5EF4-FFF2-40B4-BE49-F238E27FC236}">
                <a16:creationId xmlns:a16="http://schemas.microsoft.com/office/drawing/2014/main" id="{D20FF69A-5317-40A7-BAA6-61ED8EA51B34}"/>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6986250" y="338243"/>
            <a:ext cx="1219201" cy="12192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www.terraform.io/docs/providers/"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wupdate.openvpn.org/as/openvpn-as-2.1.2-Ubuntu14.amd_64.deb/ndpkg"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docs.aws.amazon.com/elasticbeanstalk/latest/dg/eb-cli3.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www.terraform.io/docs/configuration/interpolation.html"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jpg"/><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jpg"/><Relationship Id="rId10" Type="http://schemas.openxmlformats.org/officeDocument/2006/relationships/image" Target="../media/image99.jp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4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image" Target="../media/image107.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jp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27.png"/><Relationship Id="rId11" Type="http://schemas.openxmlformats.org/officeDocument/2006/relationships/image" Target="../media/image132.jp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jpg"/><Relationship Id="rId14" Type="http://schemas.openxmlformats.org/officeDocument/2006/relationships/image" Target="../media/image135.png"/><Relationship Id="rId22" Type="http://schemas.openxmlformats.org/officeDocument/2006/relationships/image" Target="../media/image143.jpg"/></Relationships>
</file>

<file path=ppt/slides/_rels/slide25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34.jp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0.png"/><Relationship Id="rId17" Type="http://schemas.openxmlformats.org/officeDocument/2006/relationships/image" Target="../media/image133.png"/><Relationship Id="rId2" Type="http://schemas.openxmlformats.org/officeDocument/2006/relationships/image" Target="../media/image144.png"/><Relationship Id="rId16" Type="http://schemas.openxmlformats.org/officeDocument/2006/relationships/image" Target="../media/image132.jp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47.png"/><Relationship Id="rId15" Type="http://schemas.openxmlformats.org/officeDocument/2006/relationships/image" Target="../media/image131.png"/><Relationship Id="rId10" Type="http://schemas.openxmlformats.org/officeDocument/2006/relationships/image" Target="../media/image139.png"/><Relationship Id="rId4" Type="http://schemas.openxmlformats.org/officeDocument/2006/relationships/image" Target="../media/image146.png"/><Relationship Id="rId9" Type="http://schemas.openxmlformats.org/officeDocument/2006/relationships/image" Target="../media/image149.png"/><Relationship Id="rId14" Type="http://schemas.openxmlformats.org/officeDocument/2006/relationships/image" Target="../media/image143.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8" Type="http://schemas.openxmlformats.org/officeDocument/2006/relationships/image" Target="../media/image155.jpg"/><Relationship Id="rId13" Type="http://schemas.openxmlformats.org/officeDocument/2006/relationships/image" Target="../media/image157.png"/><Relationship Id="rId18" Type="http://schemas.openxmlformats.org/officeDocument/2006/relationships/image" Target="../media/image162.png"/><Relationship Id="rId3" Type="http://schemas.openxmlformats.org/officeDocument/2006/relationships/image" Target="../media/image151.png"/><Relationship Id="rId7" Type="http://schemas.openxmlformats.org/officeDocument/2006/relationships/image" Target="../media/image154.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image" Target="../media/image91.png"/><Relationship Id="rId16"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00.png"/><Relationship Id="rId5" Type="http://schemas.openxmlformats.org/officeDocument/2006/relationships/image" Target="../media/image101.png"/><Relationship Id="rId15" Type="http://schemas.openxmlformats.org/officeDocument/2006/relationships/image" Target="../media/image159.png"/><Relationship Id="rId10" Type="http://schemas.openxmlformats.org/officeDocument/2006/relationships/image" Target="../media/image97.jpg"/><Relationship Id="rId19" Type="http://schemas.openxmlformats.org/officeDocument/2006/relationships/image" Target="../media/image163.png"/><Relationship Id="rId4" Type="http://schemas.openxmlformats.org/officeDocument/2006/relationships/image" Target="../media/image152.png"/><Relationship Id="rId9" Type="http://schemas.openxmlformats.org/officeDocument/2006/relationships/image" Target="../media/image96.png"/><Relationship Id="rId14" Type="http://schemas.openxmlformats.org/officeDocument/2006/relationships/image" Target="../media/image15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docs.aws.amazon.com/" TargetMode="External"/><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hyperlink" Target="http://www.mydomain.com/" TargetMode="External"/></Relationships>
</file>

<file path=ppt/slides/_rels/slide303.xml.rels><?xml version="1.0" encoding="UTF-8" standalone="yes"?>
<Relationships xmlns="http://schemas.openxmlformats.org/package/2006/relationships"><Relationship Id="rId3" Type="http://schemas.openxmlformats.org/officeDocument/2006/relationships/hyperlink" Target="http://www.mydomain.com/" TargetMode="External"/><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hyperlink" Target="http://www.terraform.io/docs/commands/cli-config.html#credentials" TargetMode="Externa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www.terraform.io/docs/backends/types/index.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terraform.io/docs/providers/aws/d/ip_ranges.html"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pic>
        <p:nvPicPr>
          <p:cNvPr id="2050" name="Picture 2" descr="Download Terraform - Terraform by HashiCorp">
            <a:extLst>
              <a:ext uri="{FF2B5EF4-FFF2-40B4-BE49-F238E27FC236}">
                <a16:creationId xmlns:a16="http://schemas.microsoft.com/office/drawing/2014/main" id="{74461906-F5B3-4ED6-AF24-0AE5513FA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950" y="754380"/>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94ED76-451A-43EB-A52D-D8F8FB4102CB}"/>
              </a:ext>
            </a:extLst>
          </p:cNvPr>
          <p:cNvSpPr txBox="1"/>
          <p:nvPr/>
        </p:nvSpPr>
        <p:spPr>
          <a:xfrm>
            <a:off x="6927850" y="7483475"/>
            <a:ext cx="6660349" cy="923330"/>
          </a:xfrm>
          <a:prstGeom prst="rect">
            <a:avLst/>
          </a:prstGeom>
          <a:noFill/>
        </p:spPr>
        <p:txBody>
          <a:bodyPr wrap="none" rtlCol="0">
            <a:spAutoFit/>
          </a:bodyPr>
          <a:lstStyle/>
          <a:p>
            <a:r>
              <a:rPr lang="en-IN" sz="5400"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0FDCC-A215-48FE-A1E5-674737409177}"/>
              </a:ext>
            </a:extLst>
          </p:cNvPr>
          <p:cNvPicPr>
            <a:picLocks noChangeAspect="1"/>
          </p:cNvPicPr>
          <p:nvPr/>
        </p:nvPicPr>
        <p:blipFill rotWithShape="1">
          <a:blip r:embed="rId2"/>
          <a:srcRect t="24073" b="13704"/>
          <a:stretch/>
        </p:blipFill>
        <p:spPr>
          <a:xfrm>
            <a:off x="374650" y="2606675"/>
            <a:ext cx="18288000" cy="6400800"/>
          </a:xfrm>
          <a:prstGeom prst="rect">
            <a:avLst/>
          </a:prstGeom>
        </p:spPr>
      </p:pic>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4419600" cy="1200329"/>
          </a:xfrm>
          <a:prstGeom prst="rect">
            <a:avLst/>
          </a:prstGeom>
          <a:noFill/>
        </p:spPr>
        <p:txBody>
          <a:bodyPr wrap="square" rtlCol="0">
            <a:spAutoFit/>
          </a:bodyPr>
          <a:lstStyle/>
          <a:p>
            <a:r>
              <a:rPr lang="en-IN" sz="7200" dirty="0"/>
              <a:t>What Is </a:t>
            </a:r>
            <a:r>
              <a:rPr lang="en-IN" sz="7200" dirty="0" err="1"/>
              <a:t>IaC</a:t>
            </a:r>
            <a:endParaRPr lang="en-IN" sz="7200" dirty="0"/>
          </a:p>
        </p:txBody>
      </p:sp>
    </p:spTree>
    <p:extLst>
      <p:ext uri="{BB962C8B-B14F-4D97-AF65-F5344CB8AC3E}">
        <p14:creationId xmlns:p14="http://schemas.microsoft.com/office/powerpoint/2010/main" val="1630500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453245" cy="1433195"/>
          </a:xfrm>
          <a:prstGeom prst="rect">
            <a:avLst/>
          </a:prstGeom>
        </p:spPr>
        <p:txBody>
          <a:bodyPr vert="horz" wrap="square" lIns="0" tIns="17145" rIns="0" bIns="0" rtlCol="0">
            <a:spAutoFit/>
          </a:bodyPr>
          <a:lstStyle/>
          <a:p>
            <a:pPr marL="12700">
              <a:lnSpc>
                <a:spcPct val="100000"/>
              </a:lnSpc>
              <a:spcBef>
                <a:spcPts val="135"/>
              </a:spcBef>
            </a:pPr>
            <a:r>
              <a:rPr spc="-114" dirty="0"/>
              <a:t>Template</a:t>
            </a:r>
            <a:r>
              <a:rPr spc="-55" dirty="0"/>
              <a:t> </a:t>
            </a:r>
            <a:r>
              <a:rPr spc="120" dirty="0"/>
              <a:t>provider</a:t>
            </a:r>
          </a:p>
        </p:txBody>
      </p:sp>
      <p:sp>
        <p:nvSpPr>
          <p:cNvPr id="3" name="object 3"/>
          <p:cNvSpPr txBox="1"/>
          <p:nvPr/>
        </p:nvSpPr>
        <p:spPr>
          <a:xfrm>
            <a:off x="840111" y="2010308"/>
            <a:ext cx="7712709"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0" dirty="0">
                <a:latin typeface="Arial MT"/>
                <a:cs typeface="Arial MT"/>
              </a:rPr>
              <a:t>First</a:t>
            </a:r>
            <a:r>
              <a:rPr sz="4100" spc="-5" dirty="0">
                <a:latin typeface="Arial MT"/>
                <a:cs typeface="Arial MT"/>
              </a:rPr>
              <a:t> </a:t>
            </a:r>
            <a:r>
              <a:rPr sz="4100" spc="10" dirty="0">
                <a:latin typeface="Arial MT"/>
                <a:cs typeface="Arial MT"/>
              </a:rPr>
              <a:t>you</a:t>
            </a:r>
            <a:r>
              <a:rPr sz="4100" dirty="0">
                <a:latin typeface="Arial MT"/>
                <a:cs typeface="Arial MT"/>
              </a:rPr>
              <a:t> </a:t>
            </a:r>
            <a:r>
              <a:rPr sz="4100" spc="35" dirty="0">
                <a:latin typeface="Arial MT"/>
                <a:cs typeface="Arial MT"/>
              </a:rPr>
              <a:t>create</a:t>
            </a:r>
            <a:r>
              <a:rPr sz="4100" dirty="0">
                <a:latin typeface="Arial MT"/>
                <a:cs typeface="Arial MT"/>
              </a:rPr>
              <a:t> </a:t>
            </a:r>
            <a:r>
              <a:rPr sz="4100" spc="10" dirty="0">
                <a:latin typeface="Arial MT"/>
                <a:cs typeface="Arial MT"/>
              </a:rPr>
              <a:t>a</a:t>
            </a:r>
            <a:r>
              <a:rPr sz="4100" dirty="0">
                <a:latin typeface="Arial MT"/>
                <a:cs typeface="Arial MT"/>
              </a:rPr>
              <a:t> </a:t>
            </a:r>
            <a:r>
              <a:rPr sz="4100" spc="35" dirty="0">
                <a:latin typeface="Arial MT"/>
                <a:cs typeface="Arial MT"/>
              </a:rPr>
              <a:t>template</a:t>
            </a:r>
            <a:r>
              <a:rPr sz="4100" dirty="0">
                <a:latin typeface="Arial MT"/>
                <a:cs typeface="Arial MT"/>
              </a:rPr>
              <a:t> </a:t>
            </a:r>
            <a:r>
              <a:rPr sz="4100" spc="5" dirty="0">
                <a:latin typeface="Arial MT"/>
                <a:cs typeface="Arial MT"/>
              </a:rPr>
              <a:t>file:</a:t>
            </a:r>
            <a:endParaRPr sz="4100">
              <a:latin typeface="Arial MT"/>
              <a:cs typeface="Arial MT"/>
            </a:endParaRPr>
          </a:p>
        </p:txBody>
      </p:sp>
      <p:pic>
        <p:nvPicPr>
          <p:cNvPr id="4" name="object 4"/>
          <p:cNvPicPr/>
          <p:nvPr/>
        </p:nvPicPr>
        <p:blipFill>
          <a:blip r:embed="rId2" cstate="print"/>
          <a:stretch>
            <a:fillRect/>
          </a:stretch>
        </p:blipFill>
        <p:spPr>
          <a:xfrm>
            <a:off x="1280078" y="6437635"/>
            <a:ext cx="15600886" cy="3437369"/>
          </a:xfrm>
          <a:prstGeom prst="rect">
            <a:avLst/>
          </a:prstGeom>
        </p:spPr>
      </p:pic>
      <p:sp>
        <p:nvSpPr>
          <p:cNvPr id="5" name="object 5"/>
          <p:cNvSpPr txBox="1"/>
          <p:nvPr/>
        </p:nvSpPr>
        <p:spPr>
          <a:xfrm>
            <a:off x="1327197" y="6463812"/>
            <a:ext cx="15506700" cy="334327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560070" marR="10386695" indent="-302895">
              <a:lnSpc>
                <a:spcPts val="2560"/>
              </a:lnSpc>
              <a:spcBef>
                <a:spcPts val="1770"/>
              </a:spcBef>
            </a:pPr>
            <a:r>
              <a:rPr sz="2150" spc="25" dirty="0">
                <a:latin typeface="Arial MT"/>
                <a:cs typeface="Arial MT"/>
              </a:rPr>
              <a:t>data </a:t>
            </a:r>
            <a:r>
              <a:rPr sz="2150" spc="-25" dirty="0">
                <a:latin typeface="Arial MT"/>
                <a:cs typeface="Arial MT"/>
              </a:rPr>
              <a:t>"template_file" </a:t>
            </a:r>
            <a:r>
              <a:rPr sz="2150" spc="-20" dirty="0">
                <a:latin typeface="Arial MT"/>
                <a:cs typeface="Arial MT"/>
              </a:rPr>
              <a:t>"my-template" </a:t>
            </a:r>
            <a:r>
              <a:rPr sz="2150" spc="-5" dirty="0">
                <a:latin typeface="Arial MT"/>
                <a:cs typeface="Arial MT"/>
              </a:rPr>
              <a:t>{ </a:t>
            </a:r>
            <a:r>
              <a:rPr sz="2150" dirty="0">
                <a:latin typeface="Arial MT"/>
                <a:cs typeface="Arial MT"/>
              </a:rPr>
              <a:t> </a:t>
            </a:r>
            <a:r>
              <a:rPr sz="2150" spc="10" dirty="0">
                <a:latin typeface="Arial MT"/>
                <a:cs typeface="Arial MT"/>
              </a:rPr>
              <a:t>template </a:t>
            </a:r>
            <a:r>
              <a:rPr sz="2150" spc="155" dirty="0">
                <a:latin typeface="Arial MT"/>
                <a:cs typeface="Arial MT"/>
              </a:rPr>
              <a:t>=</a:t>
            </a:r>
            <a:r>
              <a:rPr sz="2150" spc="10" dirty="0">
                <a:latin typeface="Arial MT"/>
                <a:cs typeface="Arial MT"/>
              </a:rPr>
              <a:t> </a:t>
            </a:r>
            <a:r>
              <a:rPr sz="2150" spc="-20" dirty="0">
                <a:latin typeface="Arial MT"/>
                <a:cs typeface="Arial MT"/>
              </a:rPr>
              <a:t>"${file("templates/init.tpl")}"</a:t>
            </a:r>
            <a:endParaRPr sz="2150">
              <a:latin typeface="Arial MT"/>
              <a:cs typeface="Arial MT"/>
            </a:endParaRPr>
          </a:p>
          <a:p>
            <a:pPr>
              <a:lnSpc>
                <a:spcPct val="100000"/>
              </a:lnSpc>
              <a:spcBef>
                <a:spcPts val="30"/>
              </a:spcBef>
            </a:pPr>
            <a:endParaRPr sz="2100">
              <a:latin typeface="Arial MT"/>
              <a:cs typeface="Arial MT"/>
            </a:endParaRPr>
          </a:p>
          <a:p>
            <a:pPr marL="560070">
              <a:lnSpc>
                <a:spcPts val="2570"/>
              </a:lnSpc>
              <a:spcBef>
                <a:spcPts val="5"/>
              </a:spcBef>
            </a:pPr>
            <a:r>
              <a:rPr sz="2150" spc="-5" dirty="0">
                <a:latin typeface="Arial MT"/>
                <a:cs typeface="Arial MT"/>
              </a:rPr>
              <a:t>vars</a:t>
            </a:r>
            <a:r>
              <a:rPr sz="2150" spc="-50" dirty="0">
                <a:latin typeface="Arial MT"/>
                <a:cs typeface="Arial MT"/>
              </a:rPr>
              <a:t> </a:t>
            </a:r>
            <a:r>
              <a:rPr sz="2150" spc="-5" dirty="0">
                <a:latin typeface="Arial MT"/>
                <a:cs typeface="Arial MT"/>
              </a:rPr>
              <a:t>{</a:t>
            </a:r>
            <a:endParaRPr sz="2150">
              <a:latin typeface="Arial MT"/>
              <a:cs typeface="Arial MT"/>
            </a:endParaRPr>
          </a:p>
          <a:p>
            <a:pPr marL="862965">
              <a:lnSpc>
                <a:spcPts val="2555"/>
              </a:lnSpc>
            </a:pPr>
            <a:r>
              <a:rPr sz="2150" spc="25" dirty="0">
                <a:latin typeface="Arial MT"/>
                <a:cs typeface="Arial MT"/>
              </a:rPr>
              <a:t>myip</a:t>
            </a:r>
            <a:r>
              <a:rPr sz="2150" spc="-10" dirty="0">
                <a:latin typeface="Arial MT"/>
                <a:cs typeface="Arial MT"/>
              </a:rPr>
              <a:t> </a:t>
            </a:r>
            <a:r>
              <a:rPr sz="2150" spc="155" dirty="0">
                <a:latin typeface="Arial MT"/>
                <a:cs typeface="Arial MT"/>
              </a:rPr>
              <a:t>=</a:t>
            </a:r>
            <a:r>
              <a:rPr sz="2150" spc="-5" dirty="0">
                <a:latin typeface="Arial MT"/>
                <a:cs typeface="Arial MT"/>
              </a:rPr>
              <a:t> "${aws_instance.database1.private_ip}"</a:t>
            </a:r>
            <a:endParaRPr sz="2150">
              <a:latin typeface="Arial MT"/>
              <a:cs typeface="Arial MT"/>
            </a:endParaRPr>
          </a:p>
          <a:p>
            <a:pPr marL="56007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pic>
        <p:nvPicPr>
          <p:cNvPr id="6" name="object 6"/>
          <p:cNvPicPr/>
          <p:nvPr/>
        </p:nvPicPr>
        <p:blipFill>
          <a:blip r:embed="rId3" cstate="print"/>
          <a:stretch>
            <a:fillRect/>
          </a:stretch>
        </p:blipFill>
        <p:spPr>
          <a:xfrm>
            <a:off x="1280078" y="2907451"/>
            <a:ext cx="15600886" cy="1299464"/>
          </a:xfrm>
          <a:prstGeom prst="rect">
            <a:avLst/>
          </a:prstGeom>
        </p:spPr>
      </p:pic>
      <p:sp>
        <p:nvSpPr>
          <p:cNvPr id="7" name="object 7"/>
          <p:cNvSpPr txBox="1"/>
          <p:nvPr/>
        </p:nvSpPr>
        <p:spPr>
          <a:xfrm>
            <a:off x="1327197" y="2933627"/>
            <a:ext cx="15506700" cy="1205230"/>
          </a:xfrm>
          <a:prstGeom prst="rect">
            <a:avLst/>
          </a:prstGeom>
          <a:solidFill>
            <a:srgbClr val="DCDEE0"/>
          </a:solidFill>
          <a:ln w="10470">
            <a:solidFill>
              <a:srgbClr val="A6AAA9"/>
            </a:solidFill>
          </a:ln>
        </p:spPr>
        <p:txBody>
          <a:bodyPr vert="horz" wrap="square" lIns="0" tIns="4445" rIns="0" bIns="0" rtlCol="0">
            <a:spAutoFit/>
          </a:bodyPr>
          <a:lstStyle/>
          <a:p>
            <a:pPr>
              <a:lnSpc>
                <a:spcPct val="100000"/>
              </a:lnSpc>
              <a:spcBef>
                <a:spcPts val="35"/>
              </a:spcBef>
            </a:pPr>
            <a:endParaRPr sz="1800">
              <a:latin typeface="Times New Roman"/>
              <a:cs typeface="Times New Roman"/>
            </a:endParaRPr>
          </a:p>
          <a:p>
            <a:pPr marL="257810">
              <a:lnSpc>
                <a:spcPts val="2570"/>
              </a:lnSpc>
            </a:pPr>
            <a:r>
              <a:rPr sz="2150" spc="25" dirty="0">
                <a:latin typeface="Arial MT"/>
                <a:cs typeface="Arial MT"/>
              </a:rPr>
              <a:t>#!/bin/bash</a:t>
            </a:r>
            <a:endParaRPr sz="2150">
              <a:latin typeface="Arial MT"/>
              <a:cs typeface="Arial MT"/>
            </a:endParaRPr>
          </a:p>
          <a:p>
            <a:pPr marL="257810">
              <a:lnSpc>
                <a:spcPts val="2570"/>
              </a:lnSpc>
            </a:pPr>
            <a:r>
              <a:rPr sz="2150" spc="25" dirty="0">
                <a:latin typeface="Arial MT"/>
                <a:cs typeface="Arial MT"/>
              </a:rPr>
              <a:t>echo</a:t>
            </a:r>
            <a:r>
              <a:rPr sz="2150" spc="-10" dirty="0">
                <a:latin typeface="Arial MT"/>
                <a:cs typeface="Arial MT"/>
              </a:rPr>
              <a:t> </a:t>
            </a:r>
            <a:r>
              <a:rPr sz="2150" spc="10" dirty="0">
                <a:latin typeface="Arial MT"/>
                <a:cs typeface="Arial MT"/>
              </a:rPr>
              <a:t>"database-ip</a:t>
            </a:r>
            <a:r>
              <a:rPr sz="2150" spc="-5" dirty="0">
                <a:latin typeface="Arial MT"/>
                <a:cs typeface="Arial MT"/>
              </a:rPr>
              <a:t> </a:t>
            </a:r>
            <a:r>
              <a:rPr sz="2150" spc="155" dirty="0">
                <a:latin typeface="Arial MT"/>
                <a:cs typeface="Arial MT"/>
              </a:rPr>
              <a:t>=</a:t>
            </a:r>
            <a:r>
              <a:rPr sz="2150" spc="-10" dirty="0">
                <a:latin typeface="Arial MT"/>
                <a:cs typeface="Arial MT"/>
              </a:rPr>
              <a:t> ${myip}"</a:t>
            </a:r>
            <a:r>
              <a:rPr sz="2150" spc="-5" dirty="0">
                <a:latin typeface="Arial MT"/>
                <a:cs typeface="Arial MT"/>
              </a:rPr>
              <a:t> </a:t>
            </a:r>
            <a:r>
              <a:rPr sz="2150" spc="155" dirty="0">
                <a:latin typeface="Arial MT"/>
                <a:cs typeface="Arial MT"/>
              </a:rPr>
              <a:t>&gt;&gt;</a:t>
            </a:r>
            <a:r>
              <a:rPr sz="2150" spc="-10" dirty="0">
                <a:latin typeface="Arial MT"/>
                <a:cs typeface="Arial MT"/>
              </a:rPr>
              <a:t> </a:t>
            </a:r>
            <a:r>
              <a:rPr sz="2150" spc="30" dirty="0">
                <a:latin typeface="Arial MT"/>
                <a:cs typeface="Arial MT"/>
              </a:rPr>
              <a:t>/etc/myapp.config</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40111" y="5154107"/>
            <a:ext cx="196215" cy="435609"/>
          </a:xfrm>
          <a:prstGeom prst="rect">
            <a:avLst/>
          </a:prstGeom>
        </p:spPr>
        <p:txBody>
          <a:bodyPr vert="horz" wrap="square" lIns="0" tIns="17780" rIns="0" bIns="0" rtlCol="0">
            <a:spAutoFit/>
          </a:bodyPr>
          <a:lstStyle/>
          <a:p>
            <a:pPr marL="12700">
              <a:lnSpc>
                <a:spcPct val="100000"/>
              </a:lnSpc>
              <a:spcBef>
                <a:spcPts val="140"/>
              </a:spcBef>
            </a:pPr>
            <a:r>
              <a:rPr sz="2650" spc="415" dirty="0">
                <a:latin typeface="Arial MT"/>
                <a:cs typeface="Arial MT"/>
              </a:rPr>
              <a:t>•</a:t>
            </a:r>
            <a:endParaRPr sz="2650">
              <a:latin typeface="Arial MT"/>
              <a:cs typeface="Arial MT"/>
            </a:endParaRPr>
          </a:p>
        </p:txBody>
      </p:sp>
      <p:sp>
        <p:nvSpPr>
          <p:cNvPr id="9" name="object 9"/>
          <p:cNvSpPr txBox="1"/>
          <p:nvPr/>
        </p:nvSpPr>
        <p:spPr>
          <a:xfrm>
            <a:off x="1282942" y="5076871"/>
            <a:ext cx="17325975" cy="1116965"/>
          </a:xfrm>
          <a:prstGeom prst="rect">
            <a:avLst/>
          </a:prstGeom>
        </p:spPr>
        <p:txBody>
          <a:bodyPr vert="horz" wrap="square" lIns="0" tIns="17145" rIns="0" bIns="0" rtlCol="0">
            <a:spAutoFit/>
          </a:bodyPr>
          <a:lstStyle/>
          <a:p>
            <a:pPr marL="12700">
              <a:lnSpc>
                <a:spcPct val="100000"/>
              </a:lnSpc>
              <a:spcBef>
                <a:spcPts val="135"/>
              </a:spcBef>
            </a:pPr>
            <a:r>
              <a:rPr sz="3550" spc="-30" dirty="0">
                <a:latin typeface="Arial MT"/>
                <a:cs typeface="Arial MT"/>
              </a:rPr>
              <a:t>Then</a:t>
            </a:r>
            <a:r>
              <a:rPr sz="3550" spc="10" dirty="0">
                <a:latin typeface="Arial MT"/>
                <a:cs typeface="Arial MT"/>
              </a:rPr>
              <a:t> </a:t>
            </a:r>
            <a:r>
              <a:rPr sz="3550" spc="15" dirty="0">
                <a:latin typeface="Arial MT"/>
                <a:cs typeface="Arial MT"/>
              </a:rPr>
              <a:t>you </a:t>
            </a:r>
            <a:r>
              <a:rPr sz="3550" spc="35" dirty="0">
                <a:latin typeface="Arial MT"/>
                <a:cs typeface="Arial MT"/>
              </a:rPr>
              <a:t>create</a:t>
            </a:r>
            <a:r>
              <a:rPr sz="3550" spc="10" dirty="0">
                <a:latin typeface="Arial MT"/>
                <a:cs typeface="Arial MT"/>
              </a:rPr>
              <a:t> </a:t>
            </a:r>
            <a:r>
              <a:rPr sz="3550" spc="15" dirty="0">
                <a:latin typeface="Arial MT"/>
                <a:cs typeface="Arial MT"/>
              </a:rPr>
              <a:t>a template_file</a:t>
            </a:r>
            <a:r>
              <a:rPr sz="3550" spc="10" dirty="0">
                <a:latin typeface="Arial MT"/>
                <a:cs typeface="Arial MT"/>
              </a:rPr>
              <a:t> </a:t>
            </a:r>
            <a:r>
              <a:rPr sz="3550" spc="25" dirty="0">
                <a:latin typeface="Arial MT"/>
                <a:cs typeface="Arial MT"/>
              </a:rPr>
              <a:t>resource</a:t>
            </a:r>
            <a:r>
              <a:rPr sz="3550" spc="15" dirty="0">
                <a:latin typeface="Arial MT"/>
                <a:cs typeface="Arial MT"/>
              </a:rPr>
              <a:t> that</a:t>
            </a:r>
            <a:r>
              <a:rPr sz="3550" spc="10" dirty="0">
                <a:latin typeface="Arial MT"/>
                <a:cs typeface="Arial MT"/>
              </a:rPr>
              <a:t> will</a:t>
            </a:r>
            <a:r>
              <a:rPr sz="3550" spc="15" dirty="0">
                <a:latin typeface="Arial MT"/>
                <a:cs typeface="Arial MT"/>
              </a:rPr>
              <a:t> </a:t>
            </a:r>
            <a:r>
              <a:rPr sz="3550" spc="50" dirty="0">
                <a:latin typeface="Arial MT"/>
                <a:cs typeface="Arial MT"/>
              </a:rPr>
              <a:t>read</a:t>
            </a:r>
            <a:r>
              <a:rPr sz="3550" spc="15" dirty="0">
                <a:latin typeface="Arial MT"/>
                <a:cs typeface="Arial MT"/>
              </a:rPr>
              <a:t> the</a:t>
            </a:r>
            <a:r>
              <a:rPr sz="3550" spc="10" dirty="0">
                <a:latin typeface="Arial MT"/>
                <a:cs typeface="Arial MT"/>
              </a:rPr>
              <a:t> </a:t>
            </a:r>
            <a:r>
              <a:rPr sz="3550" spc="40" dirty="0">
                <a:latin typeface="Arial MT"/>
                <a:cs typeface="Arial MT"/>
              </a:rPr>
              <a:t>template</a:t>
            </a:r>
            <a:r>
              <a:rPr sz="3550" spc="15" dirty="0">
                <a:latin typeface="Arial MT"/>
                <a:cs typeface="Arial MT"/>
              </a:rPr>
              <a:t> </a:t>
            </a:r>
            <a:r>
              <a:rPr sz="3550" spc="10" dirty="0">
                <a:latin typeface="Arial MT"/>
                <a:cs typeface="Arial MT"/>
              </a:rPr>
              <a:t>file </a:t>
            </a:r>
            <a:r>
              <a:rPr sz="3550" spc="85" dirty="0">
                <a:latin typeface="Arial MT"/>
                <a:cs typeface="Arial MT"/>
              </a:rPr>
              <a:t>and</a:t>
            </a:r>
            <a:r>
              <a:rPr sz="3550" spc="15" dirty="0">
                <a:latin typeface="Arial MT"/>
                <a:cs typeface="Arial MT"/>
              </a:rPr>
              <a:t> </a:t>
            </a:r>
            <a:r>
              <a:rPr sz="3550" spc="60" dirty="0">
                <a:latin typeface="Arial MT"/>
                <a:cs typeface="Arial MT"/>
              </a:rPr>
              <a:t>replace</a:t>
            </a:r>
            <a:r>
              <a:rPr sz="3550" spc="10" dirty="0">
                <a:latin typeface="Arial MT"/>
                <a:cs typeface="Arial MT"/>
              </a:rPr>
              <a:t> </a:t>
            </a:r>
            <a:r>
              <a:rPr sz="3550" spc="15" dirty="0">
                <a:latin typeface="Arial MT"/>
                <a:cs typeface="Arial MT"/>
              </a:rPr>
              <a:t>$</a:t>
            </a:r>
            <a:endParaRPr sz="3550">
              <a:latin typeface="Arial MT"/>
              <a:cs typeface="Arial MT"/>
            </a:endParaRPr>
          </a:p>
          <a:p>
            <a:pPr marL="12700">
              <a:lnSpc>
                <a:spcPct val="100000"/>
              </a:lnSpc>
              <a:spcBef>
                <a:spcPts val="25"/>
              </a:spcBef>
            </a:pPr>
            <a:r>
              <a:rPr sz="3550" spc="45" dirty="0">
                <a:latin typeface="Arial MT"/>
                <a:cs typeface="Arial MT"/>
              </a:rPr>
              <a:t>{myip}</a:t>
            </a:r>
            <a:r>
              <a:rPr sz="3550" spc="10" dirty="0">
                <a:latin typeface="Arial MT"/>
                <a:cs typeface="Arial MT"/>
              </a:rPr>
              <a:t> </a:t>
            </a:r>
            <a:r>
              <a:rPr sz="3550" spc="15" dirty="0">
                <a:latin typeface="Arial MT"/>
                <a:cs typeface="Arial MT"/>
              </a:rPr>
              <a:t>with</a:t>
            </a:r>
            <a:r>
              <a:rPr sz="3550" spc="10" dirty="0">
                <a:latin typeface="Arial MT"/>
                <a:cs typeface="Arial MT"/>
              </a:rPr>
              <a:t> </a:t>
            </a:r>
            <a:r>
              <a:rPr sz="3550" spc="15" dirty="0">
                <a:latin typeface="Arial MT"/>
                <a:cs typeface="Arial MT"/>
              </a:rPr>
              <a:t>the </a:t>
            </a:r>
            <a:r>
              <a:rPr sz="3550" spc="-85" dirty="0">
                <a:latin typeface="Arial MT"/>
                <a:cs typeface="Arial MT"/>
              </a:rPr>
              <a:t>IP</a:t>
            </a:r>
            <a:r>
              <a:rPr sz="3550" spc="10" dirty="0">
                <a:latin typeface="Arial MT"/>
                <a:cs typeface="Arial MT"/>
              </a:rPr>
              <a:t> </a:t>
            </a:r>
            <a:r>
              <a:rPr sz="3550" spc="65" dirty="0">
                <a:latin typeface="Arial MT"/>
                <a:cs typeface="Arial MT"/>
              </a:rPr>
              <a:t>address</a:t>
            </a:r>
            <a:r>
              <a:rPr sz="3550" spc="15" dirty="0">
                <a:latin typeface="Arial MT"/>
                <a:cs typeface="Arial MT"/>
              </a:rPr>
              <a:t> of</a:t>
            </a:r>
            <a:r>
              <a:rPr sz="3550" spc="10" dirty="0">
                <a:latin typeface="Arial MT"/>
                <a:cs typeface="Arial MT"/>
              </a:rPr>
              <a:t> </a:t>
            </a:r>
            <a:r>
              <a:rPr sz="3550" spc="15" dirty="0">
                <a:latin typeface="Arial MT"/>
                <a:cs typeface="Arial MT"/>
              </a:rPr>
              <a:t>an </a:t>
            </a:r>
            <a:r>
              <a:rPr sz="3550" spc="-150" dirty="0">
                <a:latin typeface="Arial MT"/>
                <a:cs typeface="Arial MT"/>
              </a:rPr>
              <a:t>AWS</a:t>
            </a:r>
            <a:r>
              <a:rPr sz="3550" spc="10" dirty="0">
                <a:latin typeface="Arial MT"/>
                <a:cs typeface="Arial MT"/>
              </a:rPr>
              <a:t> </a:t>
            </a:r>
            <a:r>
              <a:rPr sz="3550" spc="40" dirty="0">
                <a:latin typeface="Arial MT"/>
                <a:cs typeface="Arial MT"/>
              </a:rPr>
              <a:t>instance</a:t>
            </a:r>
            <a:r>
              <a:rPr sz="3550" spc="10" dirty="0">
                <a:latin typeface="Arial MT"/>
                <a:cs typeface="Arial MT"/>
              </a:rPr>
              <a:t> </a:t>
            </a:r>
            <a:r>
              <a:rPr sz="3550" spc="60" dirty="0">
                <a:latin typeface="Arial MT"/>
                <a:cs typeface="Arial MT"/>
              </a:rPr>
              <a:t>created</a:t>
            </a:r>
            <a:r>
              <a:rPr sz="3550" spc="15" dirty="0">
                <a:latin typeface="Arial MT"/>
                <a:cs typeface="Arial MT"/>
              </a:rPr>
              <a:t> </a:t>
            </a:r>
            <a:r>
              <a:rPr sz="3550" spc="114" dirty="0">
                <a:latin typeface="Arial MT"/>
                <a:cs typeface="Arial MT"/>
              </a:rPr>
              <a:t>by</a:t>
            </a:r>
            <a:r>
              <a:rPr sz="3550" spc="10" dirty="0">
                <a:latin typeface="Arial MT"/>
                <a:cs typeface="Arial MT"/>
              </a:rPr>
              <a:t> </a:t>
            </a:r>
            <a:r>
              <a:rPr sz="3550" spc="20" dirty="0">
                <a:latin typeface="Arial MT"/>
                <a:cs typeface="Arial MT"/>
              </a:rPr>
              <a:t>terraform</a:t>
            </a:r>
            <a:endParaRPr sz="3550">
              <a:latin typeface="Arial MT"/>
              <a:cs typeface="Arial M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453245" cy="1433195"/>
          </a:xfrm>
          <a:prstGeom prst="rect">
            <a:avLst/>
          </a:prstGeom>
        </p:spPr>
        <p:txBody>
          <a:bodyPr vert="horz" wrap="square" lIns="0" tIns="17145" rIns="0" bIns="0" rtlCol="0">
            <a:spAutoFit/>
          </a:bodyPr>
          <a:lstStyle/>
          <a:p>
            <a:pPr marL="12700">
              <a:lnSpc>
                <a:spcPct val="100000"/>
              </a:lnSpc>
              <a:spcBef>
                <a:spcPts val="135"/>
              </a:spcBef>
            </a:pPr>
            <a:r>
              <a:rPr spc="-114" dirty="0"/>
              <a:t>Template</a:t>
            </a:r>
            <a:r>
              <a:rPr spc="-55" dirty="0"/>
              <a:t> </a:t>
            </a:r>
            <a:r>
              <a:rPr spc="120" dirty="0"/>
              <a:t>provider</a:t>
            </a:r>
          </a:p>
        </p:txBody>
      </p:sp>
      <p:sp>
        <p:nvSpPr>
          <p:cNvPr id="3" name="object 3"/>
          <p:cNvSpPr txBox="1"/>
          <p:nvPr/>
        </p:nvSpPr>
        <p:spPr>
          <a:xfrm>
            <a:off x="840111" y="2010308"/>
            <a:ext cx="1793748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5" dirty="0">
                <a:latin typeface="Arial MT"/>
                <a:cs typeface="Arial MT"/>
              </a:rPr>
              <a:t>Then</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use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0" dirty="0">
                <a:latin typeface="Arial MT"/>
                <a:cs typeface="Arial MT"/>
              </a:rPr>
              <a:t>my-template</a:t>
            </a:r>
            <a:r>
              <a:rPr sz="4100" spc="10" dirty="0">
                <a:latin typeface="Arial MT"/>
                <a:cs typeface="Arial MT"/>
              </a:rPr>
              <a:t> </a:t>
            </a:r>
            <a:r>
              <a:rPr sz="4100" spc="20" dirty="0">
                <a:latin typeface="Arial MT"/>
                <a:cs typeface="Arial MT"/>
              </a:rPr>
              <a:t>resource</a:t>
            </a:r>
            <a:r>
              <a:rPr sz="4100" spc="5" dirty="0">
                <a:latin typeface="Arial MT"/>
                <a:cs typeface="Arial MT"/>
              </a:rPr>
              <a:t> </a:t>
            </a:r>
            <a:r>
              <a:rPr sz="4100" spc="10" dirty="0">
                <a:latin typeface="Arial MT"/>
                <a:cs typeface="Arial MT"/>
              </a:rPr>
              <a:t>when </a:t>
            </a:r>
            <a:r>
              <a:rPr sz="4100" spc="55" dirty="0">
                <a:latin typeface="Arial MT"/>
                <a:cs typeface="Arial MT"/>
              </a:rPr>
              <a:t>creating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new </a:t>
            </a:r>
            <a:r>
              <a:rPr sz="4100" spc="35" dirty="0">
                <a:latin typeface="Arial MT"/>
                <a:cs typeface="Arial MT"/>
              </a:rPr>
              <a:t>instance</a:t>
            </a:r>
            <a:endParaRPr sz="4100">
              <a:latin typeface="Arial MT"/>
              <a:cs typeface="Arial MT"/>
            </a:endParaRPr>
          </a:p>
        </p:txBody>
      </p:sp>
      <p:pic>
        <p:nvPicPr>
          <p:cNvPr id="4" name="object 4"/>
          <p:cNvPicPr/>
          <p:nvPr/>
        </p:nvPicPr>
        <p:blipFill>
          <a:blip r:embed="rId2" cstate="print"/>
          <a:stretch>
            <a:fillRect/>
          </a:stretch>
        </p:blipFill>
        <p:spPr>
          <a:xfrm>
            <a:off x="1145453" y="3364176"/>
            <a:ext cx="15600886" cy="3437369"/>
          </a:xfrm>
          <a:prstGeom prst="rect">
            <a:avLst/>
          </a:prstGeom>
        </p:spPr>
      </p:pic>
      <p:sp>
        <p:nvSpPr>
          <p:cNvPr id="5" name="object 5"/>
          <p:cNvSpPr txBox="1"/>
          <p:nvPr/>
        </p:nvSpPr>
        <p:spPr>
          <a:xfrm>
            <a:off x="1192572" y="3390353"/>
            <a:ext cx="15506700" cy="334327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600">
              <a:latin typeface="Times New Roman"/>
              <a:cs typeface="Times New Roman"/>
            </a:endParaRPr>
          </a:p>
          <a:p>
            <a:pPr marL="257810">
              <a:lnSpc>
                <a:spcPts val="2570"/>
              </a:lnSpc>
            </a:pPr>
            <a:r>
              <a:rPr sz="2150" spc="-5" dirty="0">
                <a:latin typeface="Arial MT"/>
                <a:cs typeface="Arial MT"/>
              </a:rPr>
              <a:t>#</a:t>
            </a:r>
            <a:r>
              <a:rPr sz="2150" spc="-25" dirty="0">
                <a:latin typeface="Arial MT"/>
                <a:cs typeface="Arial MT"/>
              </a:rPr>
              <a:t> </a:t>
            </a:r>
            <a:r>
              <a:rPr sz="2150" spc="-10" dirty="0">
                <a:latin typeface="Arial MT"/>
                <a:cs typeface="Arial MT"/>
              </a:rPr>
              <a:t>Create</a:t>
            </a:r>
            <a:r>
              <a:rPr sz="2150" spc="-20" dirty="0">
                <a:latin typeface="Arial MT"/>
                <a:cs typeface="Arial MT"/>
              </a:rPr>
              <a:t> </a:t>
            </a:r>
            <a:r>
              <a:rPr sz="2150" spc="-5" dirty="0">
                <a:latin typeface="Arial MT"/>
                <a:cs typeface="Arial MT"/>
              </a:rPr>
              <a:t>a</a:t>
            </a:r>
            <a:r>
              <a:rPr sz="2150" spc="-20" dirty="0">
                <a:latin typeface="Arial MT"/>
                <a:cs typeface="Arial MT"/>
              </a:rPr>
              <a:t> </a:t>
            </a:r>
            <a:r>
              <a:rPr sz="2150" spc="35" dirty="0">
                <a:latin typeface="Arial MT"/>
                <a:cs typeface="Arial MT"/>
              </a:rPr>
              <a:t>web</a:t>
            </a:r>
            <a:r>
              <a:rPr sz="2150" spc="-25" dirty="0">
                <a:latin typeface="Arial MT"/>
                <a:cs typeface="Arial MT"/>
              </a:rPr>
              <a:t> </a:t>
            </a:r>
            <a:r>
              <a:rPr sz="2150" spc="-5" dirty="0">
                <a:latin typeface="Arial MT"/>
                <a:cs typeface="Arial MT"/>
              </a:rPr>
              <a:t>server</a:t>
            </a:r>
            <a:endParaRPr sz="2150">
              <a:latin typeface="Arial MT"/>
              <a:cs typeface="Arial MT"/>
            </a:endParaRPr>
          </a:p>
          <a:p>
            <a:pPr marL="560070" marR="11392535" indent="-302895">
              <a:lnSpc>
                <a:spcPts val="2560"/>
              </a:lnSpc>
              <a:spcBef>
                <a:spcPts val="90"/>
              </a:spcBef>
            </a:pPr>
            <a:r>
              <a:rPr sz="2150" dirty="0">
                <a:latin typeface="Arial MT"/>
                <a:cs typeface="Arial MT"/>
              </a:rPr>
              <a:t>resource</a:t>
            </a:r>
            <a:r>
              <a:rPr sz="2150" spc="-15" dirty="0">
                <a:latin typeface="Arial MT"/>
                <a:cs typeface="Arial MT"/>
              </a:rPr>
              <a:t> </a:t>
            </a:r>
            <a:r>
              <a:rPr sz="2150" spc="-30" dirty="0">
                <a:latin typeface="Arial MT"/>
                <a:cs typeface="Arial MT"/>
              </a:rPr>
              <a:t>"aws_instance"</a:t>
            </a:r>
            <a:r>
              <a:rPr sz="2150" spc="-10" dirty="0">
                <a:latin typeface="Arial MT"/>
                <a:cs typeface="Arial MT"/>
              </a:rPr>
              <a:t> </a:t>
            </a:r>
            <a:r>
              <a:rPr sz="2150" spc="-50" dirty="0">
                <a:latin typeface="Arial MT"/>
                <a:cs typeface="Arial MT"/>
              </a:rPr>
              <a:t>"web"</a:t>
            </a:r>
            <a:r>
              <a:rPr sz="2150" spc="-1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a:t>
            </a:r>
            <a:endParaRPr sz="2150">
              <a:latin typeface="Arial MT"/>
              <a:cs typeface="Arial MT"/>
            </a:endParaRPr>
          </a:p>
          <a:p>
            <a:pPr>
              <a:lnSpc>
                <a:spcPct val="100000"/>
              </a:lnSpc>
              <a:spcBef>
                <a:spcPts val="30"/>
              </a:spcBef>
            </a:pPr>
            <a:endParaRPr sz="2100">
              <a:latin typeface="Arial MT"/>
              <a:cs typeface="Arial MT"/>
            </a:endParaRPr>
          </a:p>
          <a:p>
            <a:pPr marL="560070">
              <a:lnSpc>
                <a:spcPts val="2570"/>
              </a:lnSpc>
            </a:pPr>
            <a:r>
              <a:rPr sz="2150" spc="-5" dirty="0">
                <a:latin typeface="Arial MT"/>
                <a:cs typeface="Arial MT"/>
              </a:rPr>
              <a:t>user_data</a:t>
            </a:r>
            <a:r>
              <a:rPr sz="2150" spc="5" dirty="0">
                <a:latin typeface="Arial MT"/>
                <a:cs typeface="Arial MT"/>
              </a:rPr>
              <a:t> </a:t>
            </a:r>
            <a:r>
              <a:rPr sz="2150" spc="155" dirty="0">
                <a:latin typeface="Arial MT"/>
                <a:cs typeface="Arial MT"/>
              </a:rPr>
              <a:t>=</a:t>
            </a:r>
            <a:r>
              <a:rPr sz="2150" spc="10" dirty="0">
                <a:latin typeface="Arial MT"/>
                <a:cs typeface="Arial MT"/>
              </a:rPr>
              <a:t> </a:t>
            </a:r>
            <a:r>
              <a:rPr sz="2150" spc="-15" dirty="0">
                <a:latin typeface="Arial MT"/>
                <a:cs typeface="Arial MT"/>
              </a:rPr>
              <a:t>"</a:t>
            </a:r>
            <a:r>
              <a:rPr sz="2150" b="1" spc="-15" dirty="0">
                <a:latin typeface="Arial"/>
                <a:cs typeface="Arial"/>
              </a:rPr>
              <a:t>${data.template_file.my-template.rendered}</a:t>
            </a:r>
            <a:r>
              <a:rPr sz="2150" spc="-1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40111" y="7255470"/>
            <a:ext cx="204470" cy="454659"/>
          </a:xfrm>
          <a:prstGeom prst="rect">
            <a:avLst/>
          </a:prstGeom>
        </p:spPr>
        <p:txBody>
          <a:bodyPr vert="horz" wrap="square" lIns="0" tIns="13970" rIns="0" bIns="0" rtlCol="0">
            <a:spAutoFit/>
          </a:bodyPr>
          <a:lstStyle/>
          <a:p>
            <a:pPr marL="12700">
              <a:lnSpc>
                <a:spcPct val="100000"/>
              </a:lnSpc>
              <a:spcBef>
                <a:spcPts val="110"/>
              </a:spcBef>
            </a:pPr>
            <a:r>
              <a:rPr sz="2800" spc="425" dirty="0">
                <a:latin typeface="Arial MT"/>
                <a:cs typeface="Arial MT"/>
              </a:rPr>
              <a:t>•</a:t>
            </a:r>
            <a:endParaRPr sz="2800">
              <a:latin typeface="Arial MT"/>
              <a:cs typeface="Arial MT"/>
            </a:endParaRPr>
          </a:p>
        </p:txBody>
      </p:sp>
      <p:sp>
        <p:nvSpPr>
          <p:cNvPr id="7" name="object 7"/>
          <p:cNvSpPr txBox="1"/>
          <p:nvPr/>
        </p:nvSpPr>
        <p:spPr>
          <a:xfrm>
            <a:off x="1303302" y="7177030"/>
            <a:ext cx="16471265" cy="1162685"/>
          </a:xfrm>
          <a:prstGeom prst="rect">
            <a:avLst/>
          </a:prstGeom>
        </p:spPr>
        <p:txBody>
          <a:bodyPr vert="horz" wrap="square" lIns="0" tIns="31750" rIns="0" bIns="0" rtlCol="0">
            <a:spAutoFit/>
          </a:bodyPr>
          <a:lstStyle/>
          <a:p>
            <a:pPr marL="12700" marR="5080">
              <a:lnSpc>
                <a:spcPts val="4450"/>
              </a:lnSpc>
              <a:spcBef>
                <a:spcPts val="250"/>
              </a:spcBef>
            </a:pPr>
            <a:r>
              <a:rPr sz="3750" spc="-55" dirty="0">
                <a:latin typeface="Arial MT"/>
                <a:cs typeface="Arial MT"/>
              </a:rPr>
              <a:t>When </a:t>
            </a:r>
            <a:r>
              <a:rPr sz="3750" spc="5" dirty="0">
                <a:latin typeface="Arial MT"/>
                <a:cs typeface="Arial MT"/>
              </a:rPr>
              <a:t>terraform </a:t>
            </a:r>
            <a:r>
              <a:rPr sz="3750" dirty="0">
                <a:latin typeface="Arial MT"/>
                <a:cs typeface="Arial MT"/>
              </a:rPr>
              <a:t>runs, it </a:t>
            </a:r>
            <a:r>
              <a:rPr sz="3750" spc="-5" dirty="0">
                <a:latin typeface="Arial MT"/>
                <a:cs typeface="Arial MT"/>
              </a:rPr>
              <a:t>will </a:t>
            </a:r>
            <a:r>
              <a:rPr sz="3750" dirty="0">
                <a:latin typeface="Arial MT"/>
                <a:cs typeface="Arial MT"/>
              </a:rPr>
              <a:t>see that it first </a:t>
            </a:r>
            <a:r>
              <a:rPr sz="3750" spc="40" dirty="0">
                <a:latin typeface="Arial MT"/>
                <a:cs typeface="Arial MT"/>
              </a:rPr>
              <a:t>needs </a:t>
            </a:r>
            <a:r>
              <a:rPr sz="3750" dirty="0">
                <a:latin typeface="Arial MT"/>
                <a:cs typeface="Arial MT"/>
              </a:rPr>
              <a:t>to </a:t>
            </a:r>
            <a:r>
              <a:rPr sz="3750" spc="50" dirty="0">
                <a:latin typeface="Arial MT"/>
                <a:cs typeface="Arial MT"/>
              </a:rPr>
              <a:t>spin </a:t>
            </a:r>
            <a:r>
              <a:rPr sz="3750" spc="100" dirty="0">
                <a:latin typeface="Arial MT"/>
                <a:cs typeface="Arial MT"/>
              </a:rPr>
              <a:t>up </a:t>
            </a:r>
            <a:r>
              <a:rPr sz="3750" dirty="0">
                <a:latin typeface="Arial MT"/>
                <a:cs typeface="Arial MT"/>
              </a:rPr>
              <a:t>the </a:t>
            </a:r>
            <a:r>
              <a:rPr sz="3750" spc="45" dirty="0">
                <a:latin typeface="Arial MT"/>
                <a:cs typeface="Arial MT"/>
              </a:rPr>
              <a:t>database1 </a:t>
            </a:r>
            <a:r>
              <a:rPr sz="3750" spc="50" dirty="0">
                <a:latin typeface="Arial MT"/>
                <a:cs typeface="Arial MT"/>
              </a:rPr>
              <a:t> </a:t>
            </a:r>
            <a:r>
              <a:rPr sz="3750" spc="20" dirty="0">
                <a:latin typeface="Arial MT"/>
                <a:cs typeface="Arial MT"/>
              </a:rPr>
              <a:t>instance,</a:t>
            </a:r>
            <a:r>
              <a:rPr sz="3750" dirty="0">
                <a:latin typeface="Arial MT"/>
                <a:cs typeface="Arial MT"/>
              </a:rPr>
              <a:t> then</a:t>
            </a:r>
            <a:r>
              <a:rPr sz="3750" spc="5" dirty="0">
                <a:latin typeface="Arial MT"/>
                <a:cs typeface="Arial MT"/>
              </a:rPr>
              <a:t> </a:t>
            </a:r>
            <a:r>
              <a:rPr sz="3750" spc="25" dirty="0">
                <a:latin typeface="Arial MT"/>
                <a:cs typeface="Arial MT"/>
              </a:rPr>
              <a:t>generate</a:t>
            </a:r>
            <a:r>
              <a:rPr sz="3750" dirty="0">
                <a:latin typeface="Arial MT"/>
                <a:cs typeface="Arial MT"/>
              </a:rPr>
              <a:t> the</a:t>
            </a:r>
            <a:r>
              <a:rPr sz="3750" spc="5" dirty="0">
                <a:latin typeface="Arial MT"/>
                <a:cs typeface="Arial MT"/>
              </a:rPr>
              <a:t> </a:t>
            </a:r>
            <a:r>
              <a:rPr sz="3750" spc="20" dirty="0">
                <a:latin typeface="Arial MT"/>
                <a:cs typeface="Arial MT"/>
              </a:rPr>
              <a:t>template,</a:t>
            </a:r>
            <a:r>
              <a:rPr sz="3750" dirty="0">
                <a:latin typeface="Arial MT"/>
                <a:cs typeface="Arial MT"/>
              </a:rPr>
              <a:t> </a:t>
            </a:r>
            <a:r>
              <a:rPr sz="3750" spc="65" dirty="0">
                <a:latin typeface="Arial MT"/>
                <a:cs typeface="Arial MT"/>
              </a:rPr>
              <a:t>and</a:t>
            </a:r>
            <a:r>
              <a:rPr sz="3750" spc="5" dirty="0">
                <a:latin typeface="Arial MT"/>
                <a:cs typeface="Arial MT"/>
              </a:rPr>
              <a:t> </a:t>
            </a:r>
            <a:r>
              <a:rPr sz="3750" dirty="0">
                <a:latin typeface="Arial MT"/>
                <a:cs typeface="Arial MT"/>
              </a:rPr>
              <a:t>only then</a:t>
            </a:r>
            <a:r>
              <a:rPr sz="3750" spc="5" dirty="0">
                <a:latin typeface="Arial MT"/>
                <a:cs typeface="Arial MT"/>
              </a:rPr>
              <a:t> </a:t>
            </a:r>
            <a:r>
              <a:rPr sz="3750" spc="50" dirty="0">
                <a:latin typeface="Arial MT"/>
                <a:cs typeface="Arial MT"/>
              </a:rPr>
              <a:t>spin</a:t>
            </a:r>
            <a:r>
              <a:rPr sz="3750" dirty="0">
                <a:latin typeface="Arial MT"/>
                <a:cs typeface="Arial MT"/>
              </a:rPr>
              <a:t> </a:t>
            </a:r>
            <a:r>
              <a:rPr sz="3750" spc="100" dirty="0">
                <a:latin typeface="Arial MT"/>
                <a:cs typeface="Arial MT"/>
              </a:rPr>
              <a:t>up</a:t>
            </a:r>
            <a:r>
              <a:rPr sz="3750" spc="5" dirty="0">
                <a:latin typeface="Arial MT"/>
                <a:cs typeface="Arial MT"/>
              </a:rPr>
              <a:t> </a:t>
            </a:r>
            <a:r>
              <a:rPr sz="3750" dirty="0">
                <a:latin typeface="Arial MT"/>
                <a:cs typeface="Arial MT"/>
              </a:rPr>
              <a:t>the </a:t>
            </a:r>
            <a:r>
              <a:rPr sz="3750" spc="65" dirty="0">
                <a:latin typeface="Arial MT"/>
                <a:cs typeface="Arial MT"/>
              </a:rPr>
              <a:t>web</a:t>
            </a:r>
            <a:r>
              <a:rPr sz="3750" spc="5" dirty="0">
                <a:latin typeface="Arial MT"/>
                <a:cs typeface="Arial MT"/>
              </a:rPr>
              <a:t> </a:t>
            </a:r>
            <a:r>
              <a:rPr sz="3750" spc="25" dirty="0">
                <a:latin typeface="Arial MT"/>
                <a:cs typeface="Arial MT"/>
              </a:rPr>
              <a:t>instance</a:t>
            </a:r>
            <a:endParaRPr sz="3750">
              <a:latin typeface="Arial MT"/>
              <a:cs typeface="Arial MT"/>
            </a:endParaRPr>
          </a:p>
        </p:txBody>
      </p:sp>
      <p:sp>
        <p:nvSpPr>
          <p:cNvPr id="8" name="object 8"/>
          <p:cNvSpPr txBox="1"/>
          <p:nvPr/>
        </p:nvSpPr>
        <p:spPr>
          <a:xfrm>
            <a:off x="840111" y="8949103"/>
            <a:ext cx="204470" cy="454659"/>
          </a:xfrm>
          <a:prstGeom prst="rect">
            <a:avLst/>
          </a:prstGeom>
        </p:spPr>
        <p:txBody>
          <a:bodyPr vert="horz" wrap="square" lIns="0" tIns="13970" rIns="0" bIns="0" rtlCol="0">
            <a:spAutoFit/>
          </a:bodyPr>
          <a:lstStyle/>
          <a:p>
            <a:pPr marL="12700">
              <a:lnSpc>
                <a:spcPct val="100000"/>
              </a:lnSpc>
              <a:spcBef>
                <a:spcPts val="110"/>
              </a:spcBef>
            </a:pPr>
            <a:r>
              <a:rPr sz="2800" spc="425" dirty="0">
                <a:latin typeface="Arial MT"/>
                <a:cs typeface="Arial MT"/>
              </a:rPr>
              <a:t>•</a:t>
            </a:r>
            <a:endParaRPr sz="2800">
              <a:latin typeface="Arial MT"/>
              <a:cs typeface="Arial MT"/>
            </a:endParaRPr>
          </a:p>
        </p:txBody>
      </p:sp>
      <p:sp>
        <p:nvSpPr>
          <p:cNvPr id="9" name="object 9"/>
          <p:cNvSpPr txBox="1"/>
          <p:nvPr/>
        </p:nvSpPr>
        <p:spPr>
          <a:xfrm>
            <a:off x="1303302" y="8870663"/>
            <a:ext cx="17167225" cy="1728470"/>
          </a:xfrm>
          <a:prstGeom prst="rect">
            <a:avLst/>
          </a:prstGeom>
        </p:spPr>
        <p:txBody>
          <a:bodyPr vert="horz" wrap="square" lIns="0" tIns="32384" rIns="0" bIns="0" rtlCol="0">
            <a:spAutoFit/>
          </a:bodyPr>
          <a:lstStyle/>
          <a:p>
            <a:pPr marL="12700" marR="5080">
              <a:lnSpc>
                <a:spcPts val="4450"/>
              </a:lnSpc>
              <a:spcBef>
                <a:spcPts val="254"/>
              </a:spcBef>
            </a:pPr>
            <a:r>
              <a:rPr sz="3750" spc="-70" dirty="0">
                <a:latin typeface="Arial MT"/>
                <a:cs typeface="Arial MT"/>
              </a:rPr>
              <a:t>The </a:t>
            </a:r>
            <a:r>
              <a:rPr sz="3750" spc="65" dirty="0">
                <a:latin typeface="Arial MT"/>
                <a:cs typeface="Arial MT"/>
              </a:rPr>
              <a:t>web </a:t>
            </a:r>
            <a:r>
              <a:rPr sz="3750" spc="25" dirty="0">
                <a:latin typeface="Arial MT"/>
                <a:cs typeface="Arial MT"/>
              </a:rPr>
              <a:t>instance </a:t>
            </a:r>
            <a:r>
              <a:rPr sz="3750" spc="-5" dirty="0">
                <a:latin typeface="Arial MT"/>
                <a:cs typeface="Arial MT"/>
              </a:rPr>
              <a:t>will </a:t>
            </a:r>
            <a:r>
              <a:rPr sz="3750" dirty="0">
                <a:latin typeface="Arial MT"/>
                <a:cs typeface="Arial MT"/>
              </a:rPr>
              <a:t>have the </a:t>
            </a:r>
            <a:r>
              <a:rPr sz="3750" spc="25" dirty="0">
                <a:latin typeface="Arial MT"/>
                <a:cs typeface="Arial MT"/>
              </a:rPr>
              <a:t>template </a:t>
            </a:r>
            <a:r>
              <a:rPr sz="3750" spc="50" dirty="0">
                <a:latin typeface="Arial MT"/>
                <a:cs typeface="Arial MT"/>
              </a:rPr>
              <a:t>injected </a:t>
            </a:r>
            <a:r>
              <a:rPr sz="3750" dirty="0">
                <a:latin typeface="Arial MT"/>
                <a:cs typeface="Arial MT"/>
              </a:rPr>
              <a:t>in the user_data, </a:t>
            </a:r>
            <a:r>
              <a:rPr sz="3750" spc="65" dirty="0">
                <a:latin typeface="Arial MT"/>
                <a:cs typeface="Arial MT"/>
              </a:rPr>
              <a:t>and </a:t>
            </a:r>
            <a:r>
              <a:rPr sz="3750" dirty="0">
                <a:latin typeface="Arial MT"/>
                <a:cs typeface="Arial MT"/>
              </a:rPr>
              <a:t>when it </a:t>
            </a:r>
            <a:r>
              <a:rPr sz="3750" spc="5" dirty="0">
                <a:latin typeface="Arial MT"/>
                <a:cs typeface="Arial MT"/>
              </a:rPr>
              <a:t> </a:t>
            </a:r>
            <a:r>
              <a:rPr sz="3750" spc="20" dirty="0">
                <a:latin typeface="Arial MT"/>
                <a:cs typeface="Arial MT"/>
              </a:rPr>
              <a:t>launches,</a:t>
            </a:r>
            <a:r>
              <a:rPr sz="3750" dirty="0">
                <a:latin typeface="Arial MT"/>
                <a:cs typeface="Arial MT"/>
              </a:rPr>
              <a:t> the</a:t>
            </a:r>
            <a:r>
              <a:rPr sz="3750" spc="5" dirty="0">
                <a:latin typeface="Arial MT"/>
                <a:cs typeface="Arial MT"/>
              </a:rPr>
              <a:t> </a:t>
            </a:r>
            <a:r>
              <a:rPr sz="3750" dirty="0">
                <a:latin typeface="Arial MT"/>
                <a:cs typeface="Arial MT"/>
              </a:rPr>
              <a:t>user-data</a:t>
            </a:r>
            <a:r>
              <a:rPr sz="3750" spc="5" dirty="0">
                <a:latin typeface="Arial MT"/>
                <a:cs typeface="Arial MT"/>
              </a:rPr>
              <a:t> </a:t>
            </a:r>
            <a:r>
              <a:rPr sz="3750" spc="-5" dirty="0">
                <a:latin typeface="Arial MT"/>
                <a:cs typeface="Arial MT"/>
              </a:rPr>
              <a:t>will</a:t>
            </a:r>
            <a:r>
              <a:rPr sz="3750" dirty="0">
                <a:latin typeface="Arial MT"/>
                <a:cs typeface="Arial MT"/>
              </a:rPr>
              <a:t> </a:t>
            </a:r>
            <a:r>
              <a:rPr sz="3750" spc="20" dirty="0">
                <a:latin typeface="Arial MT"/>
                <a:cs typeface="Arial MT"/>
              </a:rPr>
              <a:t>create</a:t>
            </a:r>
            <a:r>
              <a:rPr sz="3750" spc="5" dirty="0">
                <a:latin typeface="Arial MT"/>
                <a:cs typeface="Arial MT"/>
              </a:rPr>
              <a:t> </a:t>
            </a:r>
            <a:r>
              <a:rPr sz="3750" dirty="0">
                <a:latin typeface="Arial MT"/>
                <a:cs typeface="Arial MT"/>
              </a:rPr>
              <a:t>a</a:t>
            </a:r>
            <a:r>
              <a:rPr sz="3750" spc="5" dirty="0">
                <a:latin typeface="Arial MT"/>
                <a:cs typeface="Arial MT"/>
              </a:rPr>
              <a:t> </a:t>
            </a:r>
            <a:r>
              <a:rPr sz="3750" dirty="0">
                <a:latin typeface="Arial MT"/>
                <a:cs typeface="Arial MT"/>
              </a:rPr>
              <a:t>file </a:t>
            </a:r>
            <a:r>
              <a:rPr sz="3750" spc="60" dirty="0">
                <a:latin typeface="Arial MT"/>
                <a:cs typeface="Arial MT"/>
              </a:rPr>
              <a:t>/etc/myapp.config</a:t>
            </a:r>
            <a:r>
              <a:rPr sz="3750" spc="5" dirty="0">
                <a:latin typeface="Arial MT"/>
                <a:cs typeface="Arial MT"/>
              </a:rPr>
              <a:t> </a:t>
            </a:r>
            <a:r>
              <a:rPr sz="3750" dirty="0">
                <a:latin typeface="Arial MT"/>
                <a:cs typeface="Arial MT"/>
              </a:rPr>
              <a:t>with</a:t>
            </a:r>
            <a:r>
              <a:rPr sz="3750" spc="5" dirty="0">
                <a:latin typeface="Arial MT"/>
                <a:cs typeface="Arial MT"/>
              </a:rPr>
              <a:t> </a:t>
            </a:r>
            <a:r>
              <a:rPr sz="3750" dirty="0">
                <a:latin typeface="Arial MT"/>
                <a:cs typeface="Arial MT"/>
              </a:rPr>
              <a:t>the </a:t>
            </a:r>
            <a:r>
              <a:rPr sz="3750" spc="-105" dirty="0">
                <a:latin typeface="Arial MT"/>
                <a:cs typeface="Arial MT"/>
              </a:rPr>
              <a:t>IP</a:t>
            </a:r>
            <a:r>
              <a:rPr sz="3750" spc="5" dirty="0">
                <a:latin typeface="Arial MT"/>
                <a:cs typeface="Arial MT"/>
              </a:rPr>
              <a:t> </a:t>
            </a:r>
            <a:r>
              <a:rPr sz="3750" spc="45" dirty="0">
                <a:latin typeface="Arial MT"/>
                <a:cs typeface="Arial MT"/>
              </a:rPr>
              <a:t>address</a:t>
            </a:r>
            <a:r>
              <a:rPr sz="3750" spc="5" dirty="0">
                <a:latin typeface="Arial MT"/>
                <a:cs typeface="Arial MT"/>
              </a:rPr>
              <a:t> </a:t>
            </a:r>
            <a:r>
              <a:rPr sz="3750" dirty="0">
                <a:latin typeface="Arial MT"/>
                <a:cs typeface="Arial MT"/>
              </a:rPr>
              <a:t>of </a:t>
            </a:r>
            <a:r>
              <a:rPr sz="3750" spc="-1030" dirty="0">
                <a:latin typeface="Arial MT"/>
                <a:cs typeface="Arial MT"/>
              </a:rPr>
              <a:t> </a:t>
            </a:r>
            <a:r>
              <a:rPr sz="3750" dirty="0">
                <a:latin typeface="Arial MT"/>
                <a:cs typeface="Arial MT"/>
              </a:rPr>
              <a:t>the</a:t>
            </a:r>
            <a:r>
              <a:rPr sz="3750" spc="-5" dirty="0">
                <a:latin typeface="Arial MT"/>
                <a:cs typeface="Arial MT"/>
              </a:rPr>
              <a:t> </a:t>
            </a:r>
            <a:r>
              <a:rPr sz="3750" spc="50" dirty="0">
                <a:latin typeface="Arial MT"/>
                <a:cs typeface="Arial MT"/>
              </a:rPr>
              <a:t>database</a:t>
            </a:r>
            <a:endParaRPr sz="3750">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38968" y="4212926"/>
            <a:ext cx="8214995" cy="1433195"/>
          </a:xfrm>
          <a:prstGeom prst="rect">
            <a:avLst/>
          </a:prstGeom>
        </p:spPr>
        <p:txBody>
          <a:bodyPr vert="horz" wrap="square" lIns="0" tIns="17145" rIns="0" bIns="0" rtlCol="0">
            <a:spAutoFit/>
          </a:bodyPr>
          <a:lstStyle/>
          <a:p>
            <a:pPr marL="12700">
              <a:lnSpc>
                <a:spcPct val="100000"/>
              </a:lnSpc>
              <a:spcBef>
                <a:spcPts val="135"/>
              </a:spcBef>
            </a:pPr>
            <a:r>
              <a:rPr spc="15" dirty="0"/>
              <a:t>Other</a:t>
            </a:r>
            <a:r>
              <a:rPr spc="-45" dirty="0"/>
              <a:t> </a:t>
            </a:r>
            <a:r>
              <a:rPr spc="105" dirty="0"/>
              <a:t>providers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214995" cy="1433195"/>
          </a:xfrm>
          <a:prstGeom prst="rect">
            <a:avLst/>
          </a:prstGeom>
        </p:spPr>
        <p:txBody>
          <a:bodyPr vert="horz" wrap="square" lIns="0" tIns="17145" rIns="0" bIns="0" rtlCol="0">
            <a:spAutoFit/>
          </a:bodyPr>
          <a:lstStyle/>
          <a:p>
            <a:pPr marL="12700">
              <a:lnSpc>
                <a:spcPct val="100000"/>
              </a:lnSpc>
              <a:spcBef>
                <a:spcPts val="135"/>
              </a:spcBef>
            </a:pPr>
            <a:r>
              <a:rPr spc="15" dirty="0"/>
              <a:t>Other</a:t>
            </a:r>
            <a:r>
              <a:rPr spc="-45" dirty="0"/>
              <a:t> </a:t>
            </a:r>
            <a:r>
              <a:rPr spc="105" dirty="0"/>
              <a:t>providers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609820" cy="565086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is</a:t>
            </a:r>
            <a:r>
              <a:rPr sz="4100" spc="10" dirty="0">
                <a:latin typeface="Arial MT"/>
                <a:cs typeface="Arial MT"/>
              </a:rPr>
              <a:t> a</a:t>
            </a:r>
            <a:r>
              <a:rPr sz="4100" spc="5" dirty="0">
                <a:latin typeface="Arial MT"/>
                <a:cs typeface="Arial MT"/>
              </a:rPr>
              <a:t> tool</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35" dirty="0">
                <a:latin typeface="Arial MT"/>
                <a:cs typeface="Arial MT"/>
              </a:rPr>
              <a:t>create</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50" dirty="0">
                <a:latin typeface="Arial MT"/>
                <a:cs typeface="Arial MT"/>
              </a:rPr>
              <a:t>manage</a:t>
            </a:r>
            <a:r>
              <a:rPr sz="4100" spc="10" dirty="0">
                <a:latin typeface="Arial MT"/>
                <a:cs typeface="Arial MT"/>
              </a:rPr>
              <a:t> </a:t>
            </a:r>
            <a:r>
              <a:rPr sz="4100" b="1" spc="5" dirty="0">
                <a:latin typeface="Arial"/>
                <a:cs typeface="Arial"/>
              </a:rPr>
              <a:t>infrastructure </a:t>
            </a:r>
            <a:r>
              <a:rPr sz="4100" b="1" spc="10" dirty="0">
                <a:latin typeface="Arial"/>
                <a:cs typeface="Arial"/>
              </a:rPr>
              <a:t>resources</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10" dirty="0">
                <a:latin typeface="Arial MT"/>
                <a:cs typeface="Arial MT"/>
              </a:rPr>
              <a:t>has</a:t>
            </a:r>
            <a:r>
              <a:rPr sz="4100" dirty="0">
                <a:latin typeface="Arial MT"/>
                <a:cs typeface="Arial MT"/>
              </a:rPr>
              <a:t> </a:t>
            </a:r>
            <a:r>
              <a:rPr sz="4100" b="1" spc="10" dirty="0">
                <a:latin typeface="Arial"/>
                <a:cs typeface="Arial"/>
              </a:rPr>
              <a:t>many</a:t>
            </a:r>
            <a:r>
              <a:rPr sz="4100" b="1" dirty="0">
                <a:latin typeface="Arial"/>
                <a:cs typeface="Arial"/>
              </a:rPr>
              <a:t> </a:t>
            </a:r>
            <a:r>
              <a:rPr sz="4100" b="1" spc="10" dirty="0">
                <a:latin typeface="Arial"/>
                <a:cs typeface="Arial"/>
              </a:rPr>
              <a:t>providers</a:t>
            </a:r>
            <a:r>
              <a:rPr sz="4100" b="1" spc="-10" dirty="0">
                <a:latin typeface="Arial"/>
                <a:cs typeface="Arial"/>
              </a:rPr>
              <a:t> </a:t>
            </a:r>
            <a:r>
              <a:rPr sz="4100" spc="5" dirty="0">
                <a:latin typeface="Arial MT"/>
                <a:cs typeface="Arial MT"/>
              </a:rPr>
              <a:t>to</a:t>
            </a:r>
            <a:r>
              <a:rPr sz="4100" dirty="0">
                <a:latin typeface="Arial MT"/>
                <a:cs typeface="Arial MT"/>
              </a:rPr>
              <a:t> </a:t>
            </a:r>
            <a:r>
              <a:rPr sz="4100" spc="50" dirty="0">
                <a:latin typeface="Arial MT"/>
                <a:cs typeface="Arial MT"/>
              </a:rPr>
              <a:t>choose</a:t>
            </a:r>
            <a:r>
              <a:rPr sz="4100" dirty="0">
                <a:latin typeface="Arial MT"/>
                <a:cs typeface="Arial MT"/>
              </a:rPr>
              <a:t> </a:t>
            </a:r>
            <a:r>
              <a:rPr sz="4100" spc="-10" dirty="0">
                <a:latin typeface="Arial MT"/>
                <a:cs typeface="Arial MT"/>
              </a:rPr>
              <a:t>from</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spcBef>
                <a:spcPts val="5"/>
              </a:spcBef>
              <a:buSzPct val="75609"/>
              <a:buFont typeface="Arial MT"/>
              <a:buChar char="•"/>
              <a:tabLst>
                <a:tab pos="534035" algn="l"/>
                <a:tab pos="534670" algn="l"/>
              </a:tabLst>
            </a:pPr>
            <a:r>
              <a:rPr sz="4100" b="1" spc="-65" dirty="0">
                <a:latin typeface="Arial"/>
                <a:cs typeface="Arial"/>
              </a:rPr>
              <a:t>AWS</a:t>
            </a:r>
            <a:r>
              <a:rPr sz="4100" b="1" spc="5" dirty="0">
                <a:latin typeface="Arial"/>
                <a:cs typeface="Arial"/>
              </a:rPr>
              <a:t> </a:t>
            </a:r>
            <a:r>
              <a:rPr sz="4100" spc="5" dirty="0">
                <a:latin typeface="Arial MT"/>
                <a:cs typeface="Arial MT"/>
              </a:rPr>
              <a:t>is </a:t>
            </a:r>
            <a:r>
              <a:rPr sz="4100" spc="10" dirty="0">
                <a:latin typeface="Arial MT"/>
                <a:cs typeface="Arial MT"/>
              </a:rPr>
              <a:t>the</a:t>
            </a:r>
            <a:r>
              <a:rPr sz="4100" spc="5" dirty="0">
                <a:latin typeface="Arial MT"/>
                <a:cs typeface="Arial MT"/>
              </a:rPr>
              <a:t> </a:t>
            </a:r>
            <a:r>
              <a:rPr sz="4100" spc="10" dirty="0">
                <a:latin typeface="Arial MT"/>
                <a:cs typeface="Arial MT"/>
              </a:rPr>
              <a:t>most </a:t>
            </a:r>
            <a:r>
              <a:rPr sz="4100" b="1" spc="5" dirty="0">
                <a:latin typeface="Arial"/>
                <a:cs typeface="Arial"/>
              </a:rPr>
              <a:t>popular </a:t>
            </a:r>
            <a:r>
              <a:rPr sz="4100" spc="10" dirty="0">
                <a:latin typeface="Arial MT"/>
                <a:cs typeface="Arial MT"/>
              </a:rPr>
              <a:t>one,</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5" dirty="0">
                <a:latin typeface="Arial MT"/>
                <a:cs typeface="Arial MT"/>
              </a:rPr>
              <a:t>will </a:t>
            </a:r>
            <a:r>
              <a:rPr sz="4100" spc="125" dirty="0">
                <a:latin typeface="Arial MT"/>
                <a:cs typeface="Arial MT"/>
              </a:rPr>
              <a:t>be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one </a:t>
            </a:r>
            <a:r>
              <a:rPr sz="4100" dirty="0">
                <a:latin typeface="Arial MT"/>
                <a:cs typeface="Arial MT"/>
              </a:rPr>
              <a:t>I’ll</a:t>
            </a:r>
            <a:r>
              <a:rPr sz="4100" spc="5" dirty="0">
                <a:latin typeface="Arial MT"/>
                <a:cs typeface="Arial MT"/>
              </a:rPr>
              <a:t> </a:t>
            </a:r>
            <a:r>
              <a:rPr sz="4100" spc="75" dirty="0">
                <a:latin typeface="Arial MT"/>
                <a:cs typeface="Arial MT"/>
              </a:rPr>
              <a:t>discuss</a:t>
            </a:r>
            <a:r>
              <a:rPr sz="4100" spc="5" dirty="0">
                <a:latin typeface="Arial MT"/>
                <a:cs typeface="Arial MT"/>
              </a:rPr>
              <a:t> </a:t>
            </a:r>
            <a:r>
              <a:rPr sz="4100" spc="10" dirty="0">
                <a:latin typeface="Arial MT"/>
                <a:cs typeface="Arial MT"/>
              </a:rPr>
              <a:t>most </a:t>
            </a:r>
            <a:r>
              <a:rPr sz="4100" spc="5" dirty="0">
                <a:latin typeface="Arial MT"/>
                <a:cs typeface="Arial MT"/>
              </a:rPr>
              <a:t>in this </a:t>
            </a:r>
            <a:r>
              <a:rPr sz="4100" spc="-1125" dirty="0">
                <a:latin typeface="Arial MT"/>
                <a:cs typeface="Arial MT"/>
              </a:rPr>
              <a:t> </a:t>
            </a:r>
            <a:r>
              <a:rPr sz="4100" spc="45" dirty="0">
                <a:latin typeface="Arial MT"/>
                <a:cs typeface="Arial MT"/>
              </a:rPr>
              <a:t>course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60855" indent="-509270">
              <a:lnSpc>
                <a:spcPct val="100499"/>
              </a:lnSpc>
              <a:buSzPct val="75609"/>
              <a:buChar char="•"/>
              <a:tabLst>
                <a:tab pos="534035" algn="l"/>
                <a:tab pos="534670" algn="l"/>
              </a:tabLst>
            </a:pPr>
            <a:r>
              <a:rPr sz="4100" spc="-15" dirty="0">
                <a:latin typeface="Arial MT"/>
                <a:cs typeface="Arial MT"/>
              </a:rPr>
              <a:t>Potentially</a:t>
            </a:r>
            <a:r>
              <a:rPr sz="4100" spc="5" dirty="0">
                <a:latin typeface="Arial MT"/>
                <a:cs typeface="Arial MT"/>
              </a:rPr>
              <a:t> </a:t>
            </a:r>
            <a:r>
              <a:rPr sz="4100" b="1" spc="5" dirty="0">
                <a:latin typeface="Arial"/>
                <a:cs typeface="Arial"/>
              </a:rPr>
              <a:t>any</a:t>
            </a:r>
            <a:r>
              <a:rPr sz="4100" b="1" spc="10" dirty="0">
                <a:latin typeface="Arial"/>
                <a:cs typeface="Arial"/>
              </a:rPr>
              <a:t> company </a:t>
            </a:r>
            <a:r>
              <a:rPr sz="4100" spc="5" dirty="0">
                <a:latin typeface="Arial MT"/>
                <a:cs typeface="Arial MT"/>
              </a:rPr>
              <a:t>that</a:t>
            </a:r>
            <a:r>
              <a:rPr sz="4100" spc="10" dirty="0">
                <a:latin typeface="Arial MT"/>
                <a:cs typeface="Arial MT"/>
              </a:rPr>
              <a:t> </a:t>
            </a:r>
            <a:r>
              <a:rPr sz="4100" spc="55" dirty="0">
                <a:latin typeface="Arial MT"/>
                <a:cs typeface="Arial MT"/>
              </a:rPr>
              <a:t>opens</a:t>
            </a:r>
            <a:r>
              <a:rPr sz="4100" spc="10" dirty="0">
                <a:latin typeface="Arial MT"/>
                <a:cs typeface="Arial MT"/>
              </a:rPr>
              <a:t> </a:t>
            </a:r>
            <a:r>
              <a:rPr sz="4100" spc="125" dirty="0">
                <a:latin typeface="Arial MT"/>
                <a:cs typeface="Arial MT"/>
              </a:rPr>
              <a:t>up</a:t>
            </a:r>
            <a:r>
              <a:rPr sz="4100" spc="10" dirty="0">
                <a:latin typeface="Arial MT"/>
                <a:cs typeface="Arial MT"/>
              </a:rPr>
              <a:t> an</a:t>
            </a:r>
            <a:r>
              <a:rPr sz="4100" spc="5" dirty="0">
                <a:latin typeface="Arial MT"/>
                <a:cs typeface="Arial MT"/>
              </a:rPr>
              <a:t> </a:t>
            </a:r>
            <a:r>
              <a:rPr sz="4100" spc="-50" dirty="0">
                <a:latin typeface="Arial MT"/>
                <a:cs typeface="Arial MT"/>
              </a:rPr>
              <a:t>API,</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as</a:t>
            </a:r>
            <a:r>
              <a:rPr sz="4100" spc="5" dirty="0">
                <a:latin typeface="Arial MT"/>
                <a:cs typeface="Arial MT"/>
              </a:rPr>
              <a:t> </a:t>
            </a:r>
            <a:r>
              <a:rPr sz="4100" spc="10" dirty="0">
                <a:latin typeface="Arial MT"/>
                <a:cs typeface="Arial MT"/>
              </a:rPr>
              <a:t>a </a:t>
            </a:r>
            <a:r>
              <a:rPr sz="4100" spc="-1120" dirty="0">
                <a:latin typeface="Arial MT"/>
                <a:cs typeface="Arial MT"/>
              </a:rPr>
              <a:t> </a:t>
            </a:r>
            <a:r>
              <a:rPr sz="4100" spc="15" dirty="0">
                <a:latin typeface="Arial MT"/>
                <a:cs typeface="Arial MT"/>
              </a:rPr>
              <a:t>terraform</a:t>
            </a:r>
            <a:r>
              <a:rPr sz="4100" dirty="0">
                <a:latin typeface="Arial MT"/>
                <a:cs typeface="Arial MT"/>
              </a:rPr>
              <a:t> </a:t>
            </a:r>
            <a:r>
              <a:rPr sz="4100" spc="55" dirty="0">
                <a:latin typeface="Arial MT"/>
                <a:cs typeface="Arial MT"/>
              </a:rPr>
              <a:t>provider</a:t>
            </a:r>
            <a:endParaRPr sz="4100">
              <a:latin typeface="Arial MT"/>
              <a:cs typeface="Arial M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214995" cy="1433195"/>
          </a:xfrm>
          <a:prstGeom prst="rect">
            <a:avLst/>
          </a:prstGeom>
        </p:spPr>
        <p:txBody>
          <a:bodyPr vert="horz" wrap="square" lIns="0" tIns="17145" rIns="0" bIns="0" rtlCol="0">
            <a:spAutoFit/>
          </a:bodyPr>
          <a:lstStyle/>
          <a:p>
            <a:pPr marL="12700">
              <a:lnSpc>
                <a:spcPct val="100000"/>
              </a:lnSpc>
              <a:spcBef>
                <a:spcPts val="135"/>
              </a:spcBef>
            </a:pPr>
            <a:r>
              <a:rPr spc="15" dirty="0"/>
              <a:t>Other</a:t>
            </a:r>
            <a:r>
              <a:rPr spc="-45" dirty="0"/>
              <a:t> </a:t>
            </a:r>
            <a:r>
              <a:rPr spc="105" dirty="0"/>
              <a:t>providers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6852900" cy="813435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45" dirty="0">
                <a:latin typeface="Arial MT"/>
                <a:cs typeface="Arial MT"/>
              </a:rPr>
              <a:t>Some</a:t>
            </a:r>
            <a:r>
              <a:rPr sz="4100" spc="5" dirty="0">
                <a:latin typeface="Arial MT"/>
                <a:cs typeface="Arial MT"/>
              </a:rPr>
              <a:t> </a:t>
            </a:r>
            <a:r>
              <a:rPr sz="4100" spc="10" dirty="0">
                <a:latin typeface="Arial MT"/>
                <a:cs typeface="Arial MT"/>
              </a:rPr>
              <a:t>other </a:t>
            </a:r>
            <a:r>
              <a:rPr sz="4100" b="1" spc="10" dirty="0">
                <a:latin typeface="Arial"/>
                <a:cs typeface="Arial"/>
              </a:rPr>
              <a:t>examples </a:t>
            </a:r>
            <a:r>
              <a:rPr sz="4100" spc="5" dirty="0">
                <a:latin typeface="Arial MT"/>
                <a:cs typeface="Arial MT"/>
              </a:rPr>
              <a:t>of</a:t>
            </a:r>
            <a:r>
              <a:rPr sz="4100" spc="10" dirty="0">
                <a:latin typeface="Arial MT"/>
                <a:cs typeface="Arial MT"/>
              </a:rPr>
              <a:t> </a:t>
            </a:r>
            <a:r>
              <a:rPr sz="4100" spc="55" dirty="0">
                <a:latin typeface="Arial MT"/>
                <a:cs typeface="Arial MT"/>
              </a:rPr>
              <a:t>Cloud</a:t>
            </a:r>
            <a:r>
              <a:rPr sz="4100" spc="5" dirty="0">
                <a:latin typeface="Arial MT"/>
                <a:cs typeface="Arial MT"/>
              </a:rPr>
              <a:t> </a:t>
            </a:r>
            <a:r>
              <a:rPr sz="4100" spc="50" dirty="0">
                <a:latin typeface="Arial MT"/>
                <a:cs typeface="Arial MT"/>
              </a:rPr>
              <a:t>providers</a:t>
            </a:r>
            <a:r>
              <a:rPr sz="4100" spc="10" dirty="0">
                <a:latin typeface="Arial MT"/>
                <a:cs typeface="Arial MT"/>
              </a:rPr>
              <a:t> </a:t>
            </a:r>
            <a:r>
              <a:rPr sz="4100" spc="90" dirty="0">
                <a:latin typeface="Arial MT"/>
                <a:cs typeface="Arial MT"/>
              </a:rPr>
              <a:t>supported</a:t>
            </a:r>
            <a:r>
              <a:rPr sz="4100" spc="10" dirty="0">
                <a:latin typeface="Arial MT"/>
                <a:cs typeface="Arial MT"/>
              </a:rPr>
              <a:t> </a:t>
            </a:r>
            <a:r>
              <a:rPr sz="4100" spc="120" dirty="0">
                <a:latin typeface="Arial MT"/>
                <a:cs typeface="Arial MT"/>
              </a:rPr>
              <a:t>by</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10" dirty="0">
                <a:latin typeface="Arial MT"/>
                <a:cs typeface="Arial MT"/>
              </a:rPr>
              <a:t>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Google</a:t>
            </a:r>
            <a:r>
              <a:rPr sz="4100" spc="-30" dirty="0">
                <a:latin typeface="Arial MT"/>
                <a:cs typeface="Arial MT"/>
              </a:rPr>
              <a:t> </a:t>
            </a:r>
            <a:r>
              <a:rPr sz="4100" spc="55" dirty="0">
                <a:latin typeface="Arial MT"/>
                <a:cs typeface="Arial MT"/>
              </a:rPr>
              <a:t>Cloud</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Azure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Heroku</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45" dirty="0">
                <a:latin typeface="Arial MT"/>
                <a:cs typeface="Arial MT"/>
              </a:rPr>
              <a:t>DigitalOcean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85" dirty="0">
                <a:latin typeface="Arial MT"/>
                <a:cs typeface="Arial MT"/>
              </a:rPr>
              <a:t>And</a:t>
            </a:r>
            <a:r>
              <a:rPr sz="4100" spc="-10" dirty="0">
                <a:latin typeface="Arial MT"/>
                <a:cs typeface="Arial MT"/>
              </a:rPr>
              <a:t> </a:t>
            </a:r>
            <a:r>
              <a:rPr sz="4100" spc="25" dirty="0">
                <a:latin typeface="Arial MT"/>
                <a:cs typeface="Arial MT"/>
              </a:rPr>
              <a:t>on-premise</a:t>
            </a:r>
            <a:r>
              <a:rPr sz="4100" spc="-5" dirty="0">
                <a:latin typeface="Arial MT"/>
                <a:cs typeface="Arial MT"/>
              </a:rPr>
              <a:t> </a:t>
            </a:r>
            <a:r>
              <a:rPr sz="4100" spc="5" dirty="0">
                <a:latin typeface="Arial MT"/>
                <a:cs typeface="Arial MT"/>
              </a:rPr>
              <a:t>/</a:t>
            </a:r>
            <a:r>
              <a:rPr sz="4100" spc="-5" dirty="0">
                <a:latin typeface="Arial MT"/>
                <a:cs typeface="Arial MT"/>
              </a:rPr>
              <a:t> </a:t>
            </a:r>
            <a:r>
              <a:rPr sz="4100" spc="40" dirty="0">
                <a:latin typeface="Arial MT"/>
                <a:cs typeface="Arial MT"/>
              </a:rPr>
              <a:t>private</a:t>
            </a:r>
            <a:r>
              <a:rPr sz="4100" spc="-10" dirty="0">
                <a:latin typeface="Arial MT"/>
                <a:cs typeface="Arial MT"/>
              </a:rPr>
              <a:t> </a:t>
            </a:r>
            <a:r>
              <a:rPr sz="4100" spc="85" dirty="0">
                <a:latin typeface="Arial MT"/>
                <a:cs typeface="Arial MT"/>
              </a:rPr>
              <a:t>cloud:</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VMware</a:t>
            </a:r>
            <a:r>
              <a:rPr sz="4100" spc="-5" dirty="0">
                <a:latin typeface="Arial MT"/>
                <a:cs typeface="Arial MT"/>
              </a:rPr>
              <a:t> </a:t>
            </a:r>
            <a:r>
              <a:rPr sz="4100" spc="45" dirty="0">
                <a:latin typeface="Arial MT"/>
                <a:cs typeface="Arial MT"/>
              </a:rPr>
              <a:t>vCloud</a:t>
            </a:r>
            <a:r>
              <a:rPr sz="4100" dirty="0">
                <a:latin typeface="Arial MT"/>
                <a:cs typeface="Arial MT"/>
              </a:rPr>
              <a:t> </a:t>
            </a:r>
            <a:r>
              <a:rPr sz="4100" spc="5" dirty="0">
                <a:latin typeface="Arial MT"/>
                <a:cs typeface="Arial MT"/>
              </a:rPr>
              <a:t>/</a:t>
            </a:r>
            <a:r>
              <a:rPr sz="4100" dirty="0">
                <a:latin typeface="Arial MT"/>
                <a:cs typeface="Arial MT"/>
              </a:rPr>
              <a:t> vSphere </a:t>
            </a:r>
            <a:r>
              <a:rPr sz="4100" spc="5" dirty="0">
                <a:latin typeface="Arial MT"/>
                <a:cs typeface="Arial MT"/>
              </a:rPr>
              <a:t>/</a:t>
            </a:r>
            <a:r>
              <a:rPr sz="4100" dirty="0">
                <a:latin typeface="Arial MT"/>
                <a:cs typeface="Arial MT"/>
              </a:rPr>
              <a:t> </a:t>
            </a:r>
            <a:r>
              <a:rPr sz="4100" spc="35" dirty="0">
                <a:latin typeface="Arial MT"/>
                <a:cs typeface="Arial MT"/>
              </a:rPr>
              <a:t>OpenStack</a:t>
            </a:r>
            <a:endParaRPr sz="4100">
              <a:latin typeface="Arial MT"/>
              <a:cs typeface="Arial M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214995" cy="1433195"/>
          </a:xfrm>
          <a:prstGeom prst="rect">
            <a:avLst/>
          </a:prstGeom>
        </p:spPr>
        <p:txBody>
          <a:bodyPr vert="horz" wrap="square" lIns="0" tIns="17145" rIns="0" bIns="0" rtlCol="0">
            <a:spAutoFit/>
          </a:bodyPr>
          <a:lstStyle/>
          <a:p>
            <a:pPr marL="12700">
              <a:lnSpc>
                <a:spcPct val="100000"/>
              </a:lnSpc>
              <a:spcBef>
                <a:spcPts val="135"/>
              </a:spcBef>
            </a:pPr>
            <a:r>
              <a:rPr spc="15" dirty="0"/>
              <a:t>Other</a:t>
            </a:r>
            <a:r>
              <a:rPr spc="-45" dirty="0"/>
              <a:t> </a:t>
            </a:r>
            <a:r>
              <a:rPr spc="105" dirty="0"/>
              <a:t>providers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6358869"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75" dirty="0">
                <a:latin typeface="Arial MT"/>
                <a:cs typeface="Arial MT"/>
              </a:rPr>
              <a:t>It’s</a:t>
            </a:r>
            <a:r>
              <a:rPr sz="4100" dirty="0">
                <a:latin typeface="Arial MT"/>
                <a:cs typeface="Arial MT"/>
              </a:rPr>
              <a:t> </a:t>
            </a:r>
            <a:r>
              <a:rPr sz="4100" spc="10" dirty="0">
                <a:latin typeface="Arial MT"/>
                <a:cs typeface="Arial MT"/>
              </a:rPr>
              <a:t>not</a:t>
            </a:r>
            <a:r>
              <a:rPr sz="4100" spc="5" dirty="0">
                <a:latin typeface="Arial MT"/>
                <a:cs typeface="Arial MT"/>
              </a:rPr>
              <a:t> only </a:t>
            </a:r>
            <a:r>
              <a:rPr sz="4100" spc="40" dirty="0">
                <a:latin typeface="Arial MT"/>
                <a:cs typeface="Arial MT"/>
              </a:rPr>
              <a:t>limited</a:t>
            </a:r>
            <a:r>
              <a:rPr sz="4100" dirty="0">
                <a:latin typeface="Arial MT"/>
                <a:cs typeface="Arial MT"/>
              </a:rPr>
              <a:t> </a:t>
            </a:r>
            <a:r>
              <a:rPr sz="4100" spc="5" dirty="0">
                <a:latin typeface="Arial MT"/>
                <a:cs typeface="Arial MT"/>
              </a:rPr>
              <a:t>to </a:t>
            </a:r>
            <a:r>
              <a:rPr sz="4100" spc="100" dirty="0">
                <a:latin typeface="Arial MT"/>
                <a:cs typeface="Arial MT"/>
              </a:rPr>
              <a:t>cloud</a:t>
            </a:r>
            <a:r>
              <a:rPr sz="4100" spc="5" dirty="0">
                <a:latin typeface="Arial MT"/>
                <a:cs typeface="Arial MT"/>
              </a:rPr>
              <a:t> </a:t>
            </a:r>
            <a:r>
              <a:rPr sz="4100" spc="45" dirty="0">
                <a:latin typeface="Arial MT"/>
                <a:cs typeface="Arial MT"/>
              </a:rPr>
              <a:t>providers: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75" dirty="0">
                <a:latin typeface="Arial MT"/>
                <a:cs typeface="Arial MT"/>
              </a:rPr>
              <a:t>Datadog</a:t>
            </a:r>
            <a:r>
              <a:rPr sz="4100" spc="-15" dirty="0">
                <a:latin typeface="Arial MT"/>
                <a:cs typeface="Arial MT"/>
              </a:rPr>
              <a:t> </a:t>
            </a:r>
            <a:r>
              <a:rPr sz="4100" spc="5" dirty="0">
                <a:latin typeface="Arial MT"/>
                <a:cs typeface="Arial MT"/>
              </a:rPr>
              <a:t>-</a:t>
            </a:r>
            <a:r>
              <a:rPr sz="4100" spc="-15" dirty="0">
                <a:latin typeface="Arial MT"/>
                <a:cs typeface="Arial MT"/>
              </a:rPr>
              <a:t> </a:t>
            </a:r>
            <a:r>
              <a:rPr sz="4100" spc="30" dirty="0">
                <a:latin typeface="Arial MT"/>
                <a:cs typeface="Arial MT"/>
              </a:rPr>
              <a:t>monitoring</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GitHub</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10" dirty="0">
                <a:latin typeface="Arial MT"/>
                <a:cs typeface="Arial MT"/>
              </a:rPr>
              <a:t>version</a:t>
            </a:r>
            <a:r>
              <a:rPr sz="4100" spc="-10" dirty="0">
                <a:latin typeface="Arial MT"/>
                <a:cs typeface="Arial MT"/>
              </a:rPr>
              <a:t> </a:t>
            </a:r>
            <a:r>
              <a:rPr sz="4100" spc="30" dirty="0">
                <a:latin typeface="Arial MT"/>
                <a:cs typeface="Arial MT"/>
              </a:rPr>
              <a:t>control</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Mailgun</a:t>
            </a:r>
            <a:r>
              <a:rPr sz="4100" spc="-5" dirty="0">
                <a:latin typeface="Arial MT"/>
                <a:cs typeface="Arial MT"/>
              </a:rPr>
              <a:t> </a:t>
            </a:r>
            <a:r>
              <a:rPr sz="4100" spc="5" dirty="0">
                <a:latin typeface="Arial MT"/>
                <a:cs typeface="Arial MT"/>
              </a:rPr>
              <a:t>-</a:t>
            </a:r>
            <a:r>
              <a:rPr sz="4100" dirty="0">
                <a:latin typeface="Arial MT"/>
                <a:cs typeface="Arial MT"/>
              </a:rPr>
              <a:t> </a:t>
            </a:r>
            <a:r>
              <a:rPr sz="4100" spc="35" dirty="0">
                <a:latin typeface="Arial MT"/>
                <a:cs typeface="Arial MT"/>
              </a:rPr>
              <a:t>emailing</a:t>
            </a:r>
            <a:r>
              <a:rPr sz="4100" spc="-5" dirty="0">
                <a:latin typeface="Arial MT"/>
                <a:cs typeface="Arial MT"/>
              </a:rPr>
              <a:t> </a:t>
            </a:r>
            <a:r>
              <a:rPr sz="4100" spc="-105" dirty="0">
                <a:latin typeface="Arial MT"/>
                <a:cs typeface="Arial MT"/>
              </a:rPr>
              <a:t>(SMTP)</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5" dirty="0">
                <a:latin typeface="Arial MT"/>
                <a:cs typeface="Arial MT"/>
              </a:rPr>
              <a:t>DNSSimple</a:t>
            </a:r>
            <a:r>
              <a:rPr sz="4100" dirty="0">
                <a:latin typeface="Arial MT"/>
                <a:cs typeface="Arial MT"/>
              </a:rPr>
              <a:t> </a:t>
            </a:r>
            <a:r>
              <a:rPr sz="4100" spc="5" dirty="0">
                <a:latin typeface="Arial MT"/>
                <a:cs typeface="Arial MT"/>
              </a:rPr>
              <a:t>/ </a:t>
            </a:r>
            <a:r>
              <a:rPr sz="4100" spc="-10" dirty="0">
                <a:latin typeface="Arial MT"/>
                <a:cs typeface="Arial MT"/>
              </a:rPr>
              <a:t>DNSMadeEAsy</a:t>
            </a:r>
            <a:r>
              <a:rPr sz="4100" spc="5" dirty="0">
                <a:latin typeface="Arial MT"/>
                <a:cs typeface="Arial MT"/>
              </a:rPr>
              <a:t> / </a:t>
            </a:r>
            <a:r>
              <a:rPr sz="4100" spc="-20" dirty="0">
                <a:latin typeface="Arial MT"/>
                <a:cs typeface="Arial MT"/>
              </a:rPr>
              <a:t>UltraDNS</a:t>
            </a:r>
            <a:r>
              <a:rPr sz="4100" spc="5" dirty="0">
                <a:latin typeface="Arial MT"/>
                <a:cs typeface="Arial MT"/>
              </a:rPr>
              <a:t> -</a:t>
            </a:r>
            <a:r>
              <a:rPr sz="4100" dirty="0">
                <a:latin typeface="Arial MT"/>
                <a:cs typeface="Arial MT"/>
              </a:rPr>
              <a:t> </a:t>
            </a:r>
            <a:r>
              <a:rPr sz="4100" spc="-65" dirty="0">
                <a:latin typeface="Arial MT"/>
                <a:cs typeface="Arial MT"/>
              </a:rPr>
              <a:t>DNS</a:t>
            </a:r>
            <a:r>
              <a:rPr sz="4100" spc="5" dirty="0">
                <a:latin typeface="Arial MT"/>
                <a:cs typeface="Arial MT"/>
              </a:rPr>
              <a:t> </a:t>
            </a:r>
            <a:r>
              <a:rPr sz="4100" spc="40" dirty="0">
                <a:latin typeface="Arial MT"/>
                <a:cs typeface="Arial MT"/>
              </a:rPr>
              <a:t>hosting</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65" dirty="0">
                <a:latin typeface="Arial MT"/>
                <a:cs typeface="Arial MT"/>
              </a:rPr>
              <a:t>The</a:t>
            </a:r>
            <a:r>
              <a:rPr sz="4100" spc="10" dirty="0">
                <a:latin typeface="Arial MT"/>
                <a:cs typeface="Arial MT"/>
              </a:rPr>
              <a:t> </a:t>
            </a:r>
            <a:r>
              <a:rPr sz="4100" spc="5" dirty="0">
                <a:latin typeface="Arial MT"/>
                <a:cs typeface="Arial MT"/>
              </a:rPr>
              <a:t>full</a:t>
            </a:r>
            <a:r>
              <a:rPr sz="4100" spc="10" dirty="0">
                <a:latin typeface="Arial MT"/>
                <a:cs typeface="Arial MT"/>
              </a:rPr>
              <a:t> </a:t>
            </a:r>
            <a:r>
              <a:rPr sz="4100" spc="5" dirty="0">
                <a:latin typeface="Arial MT"/>
                <a:cs typeface="Arial MT"/>
              </a:rPr>
              <a:t>list</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55" dirty="0">
                <a:latin typeface="Arial MT"/>
                <a:cs typeface="Arial MT"/>
              </a:rPr>
              <a:t>found</a:t>
            </a:r>
            <a:r>
              <a:rPr sz="4100" spc="10" dirty="0">
                <a:latin typeface="Arial MT"/>
                <a:cs typeface="Arial MT"/>
              </a:rPr>
              <a:t> </a:t>
            </a:r>
            <a:r>
              <a:rPr sz="4100" spc="5" dirty="0">
                <a:latin typeface="Arial MT"/>
                <a:cs typeface="Arial MT"/>
              </a:rPr>
              <a:t>at</a:t>
            </a:r>
            <a:r>
              <a:rPr sz="4100" spc="15" dirty="0">
                <a:latin typeface="Arial MT"/>
                <a:cs typeface="Arial MT"/>
              </a:rPr>
              <a:t> </a:t>
            </a:r>
            <a:r>
              <a:rPr sz="4100" u="heavy" spc="30" dirty="0">
                <a:uFill>
                  <a:solidFill>
                    <a:srgbClr val="000000"/>
                  </a:solidFill>
                </a:uFill>
                <a:latin typeface="Arial MT"/>
                <a:cs typeface="Arial MT"/>
                <a:hlinkClick r:id="rId2"/>
              </a:rPr>
              <a:t>https://ww</a:t>
            </a:r>
            <a:r>
              <a:rPr sz="4100" u="heavy" spc="30" dirty="0">
                <a:uFill>
                  <a:solidFill>
                    <a:srgbClr val="000000"/>
                  </a:solidFill>
                </a:uFill>
                <a:latin typeface="Arial MT"/>
                <a:cs typeface="Arial MT"/>
              </a:rPr>
              <a:t>w</a:t>
            </a:r>
            <a:r>
              <a:rPr sz="4100" u="heavy" spc="30" dirty="0">
                <a:uFill>
                  <a:solidFill>
                    <a:srgbClr val="000000"/>
                  </a:solidFill>
                </a:uFill>
                <a:latin typeface="Arial MT"/>
                <a:cs typeface="Arial MT"/>
                <a:hlinkClick r:id="rId2"/>
              </a:rPr>
              <a:t>.terraform.io/docs/providers/ </a:t>
            </a:r>
            <a:r>
              <a:rPr sz="4100" spc="-1125" dirty="0">
                <a:latin typeface="Arial MT"/>
                <a:cs typeface="Arial MT"/>
              </a:rPr>
              <a:t> </a:t>
            </a:r>
            <a:r>
              <a:rPr sz="4100" u="heavy" spc="30" dirty="0">
                <a:uFill>
                  <a:solidFill>
                    <a:srgbClr val="000000"/>
                  </a:solidFill>
                </a:uFill>
                <a:latin typeface="Arial MT"/>
                <a:cs typeface="Arial MT"/>
              </a:rPr>
              <a:t>index.html</a:t>
            </a:r>
            <a:endParaRPr sz="4100">
              <a:latin typeface="Arial MT"/>
              <a:cs typeface="Arial M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214995" cy="1433195"/>
          </a:xfrm>
          <a:prstGeom prst="rect">
            <a:avLst/>
          </a:prstGeom>
        </p:spPr>
        <p:txBody>
          <a:bodyPr vert="horz" wrap="square" lIns="0" tIns="17145" rIns="0" bIns="0" rtlCol="0">
            <a:spAutoFit/>
          </a:bodyPr>
          <a:lstStyle/>
          <a:p>
            <a:pPr marL="12700">
              <a:lnSpc>
                <a:spcPct val="100000"/>
              </a:lnSpc>
              <a:spcBef>
                <a:spcPts val="135"/>
              </a:spcBef>
            </a:pPr>
            <a:r>
              <a:rPr spc="15" dirty="0"/>
              <a:t>Other</a:t>
            </a:r>
            <a:r>
              <a:rPr spc="-45" dirty="0"/>
              <a:t> </a:t>
            </a:r>
            <a:r>
              <a:rPr spc="105" dirty="0"/>
              <a:t>providers</a:t>
            </a:r>
          </a:p>
        </p:txBody>
      </p:sp>
      <p:sp>
        <p:nvSpPr>
          <p:cNvPr id="3" name="object 3"/>
          <p:cNvSpPr txBox="1"/>
          <p:nvPr/>
        </p:nvSpPr>
        <p:spPr>
          <a:xfrm>
            <a:off x="844239" y="2071912"/>
            <a:ext cx="14556740"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5" dirty="0">
                <a:latin typeface="Arial MT"/>
                <a:cs typeface="Arial MT"/>
              </a:rPr>
              <a:t>resources</a:t>
            </a:r>
            <a:r>
              <a:rPr sz="4100" spc="10" dirty="0">
                <a:latin typeface="Arial MT"/>
                <a:cs typeface="Arial MT"/>
              </a:rPr>
              <a:t> </a:t>
            </a:r>
            <a:r>
              <a:rPr sz="4100" spc="5" dirty="0">
                <a:latin typeface="Arial MT"/>
                <a:cs typeface="Arial MT"/>
              </a:rPr>
              <a:t>for </a:t>
            </a:r>
            <a:r>
              <a:rPr sz="4100" spc="10" dirty="0">
                <a:latin typeface="Arial MT"/>
                <a:cs typeface="Arial MT"/>
              </a:rPr>
              <a:t>other</a:t>
            </a:r>
            <a:r>
              <a:rPr sz="4100" spc="5" dirty="0">
                <a:latin typeface="Arial MT"/>
                <a:cs typeface="Arial MT"/>
              </a:rPr>
              <a:t> </a:t>
            </a:r>
            <a:r>
              <a:rPr sz="4100" spc="50" dirty="0">
                <a:latin typeface="Arial MT"/>
                <a:cs typeface="Arial MT"/>
              </a:rPr>
              <a:t>providers</a:t>
            </a:r>
            <a:r>
              <a:rPr sz="4100" spc="10" dirty="0">
                <a:latin typeface="Arial MT"/>
                <a:cs typeface="Arial MT"/>
              </a:rPr>
              <a:t> </a:t>
            </a:r>
            <a:r>
              <a:rPr sz="4100" spc="-15" dirty="0">
                <a:latin typeface="Arial MT"/>
                <a:cs typeface="Arial MT"/>
              </a:rPr>
              <a:t>are</a:t>
            </a:r>
            <a:r>
              <a:rPr sz="4100" spc="5" dirty="0">
                <a:latin typeface="Arial MT"/>
                <a:cs typeface="Arial MT"/>
              </a:rPr>
              <a:t> </a:t>
            </a:r>
            <a:r>
              <a:rPr sz="4100" b="1" spc="5" dirty="0">
                <a:latin typeface="Arial"/>
                <a:cs typeface="Arial"/>
              </a:rPr>
              <a:t>very</a:t>
            </a:r>
            <a:r>
              <a:rPr sz="4100" b="1" spc="10" dirty="0">
                <a:latin typeface="Arial"/>
                <a:cs typeface="Arial"/>
              </a:rPr>
              <a:t> similar</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15" dirty="0">
                <a:latin typeface="Arial MT"/>
                <a:cs typeface="Arial MT"/>
              </a:rPr>
              <a:t>A</a:t>
            </a:r>
            <a:r>
              <a:rPr sz="4100" spc="-10" dirty="0">
                <a:latin typeface="Arial MT"/>
                <a:cs typeface="Arial MT"/>
              </a:rPr>
              <a:t> </a:t>
            </a:r>
            <a:r>
              <a:rPr sz="4100" spc="65" dirty="0">
                <a:latin typeface="Arial MT"/>
                <a:cs typeface="Arial MT"/>
              </a:rPr>
              <a:t>digitalOcean</a:t>
            </a:r>
            <a:r>
              <a:rPr sz="4100" spc="-10" dirty="0">
                <a:latin typeface="Arial MT"/>
                <a:cs typeface="Arial MT"/>
              </a:rPr>
              <a:t> </a:t>
            </a:r>
            <a:r>
              <a:rPr sz="4100" spc="35" dirty="0">
                <a:latin typeface="Arial MT"/>
                <a:cs typeface="Arial MT"/>
              </a:rPr>
              <a:t>example:</a:t>
            </a:r>
            <a:endParaRPr sz="4100">
              <a:latin typeface="Arial MT"/>
              <a:cs typeface="Arial MT"/>
            </a:endParaRPr>
          </a:p>
        </p:txBody>
      </p:sp>
      <p:pic>
        <p:nvPicPr>
          <p:cNvPr id="4" name="object 4"/>
          <p:cNvPicPr/>
          <p:nvPr/>
        </p:nvPicPr>
        <p:blipFill>
          <a:blip r:embed="rId2" cstate="print"/>
          <a:stretch>
            <a:fillRect/>
          </a:stretch>
        </p:blipFill>
        <p:spPr>
          <a:xfrm>
            <a:off x="1734440" y="4793982"/>
            <a:ext cx="15600886" cy="4734168"/>
          </a:xfrm>
          <a:prstGeom prst="rect">
            <a:avLst/>
          </a:prstGeom>
        </p:spPr>
      </p:pic>
      <p:sp>
        <p:nvSpPr>
          <p:cNvPr id="5" name="object 5"/>
          <p:cNvSpPr txBox="1"/>
          <p:nvPr/>
        </p:nvSpPr>
        <p:spPr>
          <a:xfrm>
            <a:off x="1781559" y="4820160"/>
            <a:ext cx="15506700" cy="4639945"/>
          </a:xfrm>
          <a:prstGeom prst="rect">
            <a:avLst/>
          </a:prstGeom>
          <a:solidFill>
            <a:srgbClr val="DCDEE0"/>
          </a:solidFill>
          <a:ln w="10470">
            <a:solidFill>
              <a:srgbClr val="A6AAA9"/>
            </a:solidFill>
          </a:ln>
        </p:spPr>
        <p:txBody>
          <a:bodyPr vert="horz" wrap="square" lIns="0" tIns="40640" rIns="0" bIns="0" rtlCol="0">
            <a:spAutoFit/>
          </a:bodyPr>
          <a:lstStyle/>
          <a:p>
            <a:pPr marL="257810" marR="12341225">
              <a:lnSpc>
                <a:spcPct val="198100"/>
              </a:lnSpc>
              <a:spcBef>
                <a:spcPts val="320"/>
              </a:spcBef>
            </a:pPr>
            <a:r>
              <a:rPr sz="2150" spc="10" dirty="0">
                <a:latin typeface="Arial MT"/>
                <a:cs typeface="Arial MT"/>
              </a:rPr>
              <a:t>variable</a:t>
            </a:r>
            <a:r>
              <a:rPr sz="2150" spc="-15" dirty="0">
                <a:latin typeface="Arial MT"/>
                <a:cs typeface="Arial MT"/>
              </a:rPr>
              <a:t> </a:t>
            </a:r>
            <a:r>
              <a:rPr sz="2150" spc="-40" dirty="0">
                <a:latin typeface="Arial MT"/>
                <a:cs typeface="Arial MT"/>
              </a:rPr>
              <a:t>"do_token"</a:t>
            </a:r>
            <a:r>
              <a:rPr sz="2150" spc="-15" dirty="0">
                <a:latin typeface="Arial MT"/>
                <a:cs typeface="Arial MT"/>
              </a:rPr>
              <a:t> </a:t>
            </a:r>
            <a:r>
              <a:rPr sz="2150" spc="-5" dirty="0">
                <a:latin typeface="Arial MT"/>
                <a:cs typeface="Arial MT"/>
              </a:rPr>
              <a:t>{} </a:t>
            </a:r>
            <a:r>
              <a:rPr sz="2150" dirty="0">
                <a:latin typeface="Arial MT"/>
                <a:cs typeface="Arial MT"/>
              </a:rPr>
              <a:t> </a:t>
            </a:r>
            <a:r>
              <a:rPr sz="2150" spc="20" dirty="0">
                <a:latin typeface="Arial MT"/>
                <a:cs typeface="Arial MT"/>
              </a:rPr>
              <a:t>provider</a:t>
            </a:r>
            <a:r>
              <a:rPr sz="2150" spc="-25" dirty="0">
                <a:latin typeface="Arial MT"/>
                <a:cs typeface="Arial MT"/>
              </a:rPr>
              <a:t> </a:t>
            </a:r>
            <a:r>
              <a:rPr sz="2150" spc="-5" dirty="0">
                <a:latin typeface="Arial MT"/>
                <a:cs typeface="Arial MT"/>
              </a:rPr>
              <a:t>"digitalocean"</a:t>
            </a:r>
            <a:r>
              <a:rPr sz="2150" spc="-20" dirty="0">
                <a:latin typeface="Arial MT"/>
                <a:cs typeface="Arial MT"/>
              </a:rPr>
              <a:t> </a:t>
            </a:r>
            <a:r>
              <a:rPr sz="2150" spc="-5" dirty="0">
                <a:latin typeface="Arial MT"/>
                <a:cs typeface="Arial MT"/>
              </a:rPr>
              <a:t>{</a:t>
            </a:r>
            <a:endParaRPr sz="2150">
              <a:latin typeface="Arial MT"/>
              <a:cs typeface="Arial MT"/>
            </a:endParaRPr>
          </a:p>
          <a:p>
            <a:pPr marL="560070">
              <a:lnSpc>
                <a:spcPts val="2545"/>
              </a:lnSpc>
            </a:pPr>
            <a:r>
              <a:rPr sz="2150" spc="-5" dirty="0">
                <a:latin typeface="Arial MT"/>
                <a:cs typeface="Arial MT"/>
              </a:rPr>
              <a:t>token</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35" dirty="0">
                <a:latin typeface="Arial MT"/>
                <a:cs typeface="Arial MT"/>
              </a:rPr>
              <a:t>"${var.do_token}"</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560070" marR="9844405" indent="-302895">
              <a:lnSpc>
                <a:spcPts val="2560"/>
              </a:lnSpc>
            </a:pPr>
            <a:r>
              <a:rPr sz="2150" dirty="0">
                <a:latin typeface="Arial MT"/>
                <a:cs typeface="Arial MT"/>
              </a:rPr>
              <a:t>resource</a:t>
            </a:r>
            <a:r>
              <a:rPr sz="2150" spc="-5" dirty="0">
                <a:latin typeface="Arial MT"/>
                <a:cs typeface="Arial MT"/>
              </a:rPr>
              <a:t> </a:t>
            </a:r>
            <a:r>
              <a:rPr sz="2150" dirty="0">
                <a:latin typeface="Arial MT"/>
                <a:cs typeface="Arial MT"/>
              </a:rPr>
              <a:t>"digitalocean_droplet"</a:t>
            </a:r>
            <a:r>
              <a:rPr sz="2150" spc="-5" dirty="0">
                <a:latin typeface="Arial MT"/>
                <a:cs typeface="Arial MT"/>
              </a:rPr>
              <a:t> </a:t>
            </a:r>
            <a:r>
              <a:rPr sz="2150" spc="-20" dirty="0">
                <a:latin typeface="Arial MT"/>
                <a:cs typeface="Arial MT"/>
              </a:rPr>
              <a:t>"mydroplet"</a:t>
            </a:r>
            <a:r>
              <a:rPr sz="2150" spc="-5" dirty="0">
                <a:latin typeface="Arial MT"/>
                <a:cs typeface="Arial MT"/>
              </a:rPr>
              <a:t> { </a:t>
            </a:r>
            <a:r>
              <a:rPr sz="2150" spc="-585" dirty="0">
                <a:latin typeface="Arial MT"/>
                <a:cs typeface="Arial MT"/>
              </a:rPr>
              <a:t> </a:t>
            </a:r>
            <a:r>
              <a:rPr sz="2150" spc="15" dirty="0">
                <a:latin typeface="Arial MT"/>
                <a:cs typeface="Arial MT"/>
              </a:rPr>
              <a:t>image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15" dirty="0">
                <a:latin typeface="Arial MT"/>
                <a:cs typeface="Arial MT"/>
              </a:rPr>
              <a:t>"ubuntu-14-04-x64"</a:t>
            </a:r>
            <a:endParaRPr sz="2150">
              <a:latin typeface="Arial MT"/>
              <a:cs typeface="Arial MT"/>
            </a:endParaRPr>
          </a:p>
          <a:p>
            <a:pPr marL="560070">
              <a:lnSpc>
                <a:spcPts val="2460"/>
              </a:lnSpc>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35" dirty="0">
                <a:latin typeface="Arial MT"/>
                <a:cs typeface="Arial MT"/>
              </a:rPr>
              <a:t>"web-1"</a:t>
            </a:r>
            <a:endParaRPr sz="2150">
              <a:latin typeface="Arial MT"/>
              <a:cs typeface="Arial MT"/>
            </a:endParaRPr>
          </a:p>
          <a:p>
            <a:pPr marL="560070" marR="13098780">
              <a:lnSpc>
                <a:spcPts val="2560"/>
              </a:lnSpc>
              <a:spcBef>
                <a:spcPts val="90"/>
              </a:spcBef>
            </a:pPr>
            <a:r>
              <a:rPr sz="2150" spc="5" dirty="0">
                <a:latin typeface="Arial MT"/>
                <a:cs typeface="Arial MT"/>
              </a:rPr>
              <a:t>region</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40" dirty="0">
                <a:latin typeface="Arial MT"/>
                <a:cs typeface="Arial MT"/>
              </a:rPr>
              <a:t>"nyc2" </a:t>
            </a:r>
            <a:r>
              <a:rPr sz="2150" spc="-585" dirty="0">
                <a:latin typeface="Arial MT"/>
                <a:cs typeface="Arial MT"/>
              </a:rPr>
              <a:t> </a:t>
            </a:r>
            <a:r>
              <a:rPr sz="2150" spc="-5" dirty="0">
                <a:latin typeface="Arial MT"/>
                <a:cs typeface="Arial MT"/>
              </a:rPr>
              <a:t>size</a:t>
            </a:r>
            <a:r>
              <a:rPr sz="2150" spc="-40" dirty="0">
                <a:latin typeface="Arial MT"/>
                <a:cs typeface="Arial MT"/>
              </a:rPr>
              <a:t> </a:t>
            </a:r>
            <a:r>
              <a:rPr sz="2150" spc="155" dirty="0">
                <a:latin typeface="Arial MT"/>
                <a:cs typeface="Arial MT"/>
              </a:rPr>
              <a:t>=</a:t>
            </a:r>
            <a:r>
              <a:rPr sz="2150" spc="-40" dirty="0">
                <a:latin typeface="Arial MT"/>
                <a:cs typeface="Arial MT"/>
              </a:rPr>
              <a:t> </a:t>
            </a:r>
            <a:r>
              <a:rPr sz="2150" spc="-35" dirty="0">
                <a:latin typeface="Arial MT"/>
                <a:cs typeface="Arial MT"/>
              </a:rPr>
              <a:t>"512mb"</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85447" y="4212926"/>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6285844" cy="564070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use </a:t>
            </a:r>
            <a:r>
              <a:rPr sz="4100" spc="40" dirty="0">
                <a:latin typeface="Arial MT"/>
                <a:cs typeface="Arial MT"/>
              </a:rPr>
              <a:t>modules</a:t>
            </a:r>
            <a:r>
              <a:rPr sz="4100" spc="10" dirty="0">
                <a:latin typeface="Arial MT"/>
                <a:cs typeface="Arial MT"/>
              </a:rPr>
              <a:t> </a:t>
            </a:r>
            <a:r>
              <a:rPr sz="4100" spc="5" dirty="0">
                <a:latin typeface="Arial MT"/>
                <a:cs typeface="Arial MT"/>
              </a:rPr>
              <a:t>to</a:t>
            </a:r>
            <a:r>
              <a:rPr sz="4100" spc="15" dirty="0">
                <a:latin typeface="Arial MT"/>
                <a:cs typeface="Arial MT"/>
              </a:rPr>
              <a:t> </a:t>
            </a:r>
            <a:r>
              <a:rPr sz="4100" spc="10" dirty="0">
                <a:latin typeface="Arial MT"/>
                <a:cs typeface="Arial MT"/>
              </a:rPr>
              <a:t>make your </a:t>
            </a:r>
            <a:r>
              <a:rPr sz="4100" spc="15" dirty="0">
                <a:latin typeface="Arial MT"/>
                <a:cs typeface="Arial MT"/>
              </a:rPr>
              <a:t>terraform</a:t>
            </a:r>
            <a:r>
              <a:rPr sz="4100" spc="10" dirty="0">
                <a:latin typeface="Arial MT"/>
                <a:cs typeface="Arial MT"/>
              </a:rPr>
              <a:t> </a:t>
            </a:r>
            <a:r>
              <a:rPr sz="4100" spc="-10" dirty="0">
                <a:latin typeface="Arial MT"/>
                <a:cs typeface="Arial MT"/>
              </a:rPr>
              <a:t>more</a:t>
            </a:r>
            <a:r>
              <a:rPr sz="4100" spc="10" dirty="0">
                <a:latin typeface="Arial MT"/>
                <a:cs typeface="Arial MT"/>
              </a:rPr>
              <a:t> </a:t>
            </a:r>
            <a:r>
              <a:rPr sz="4100" b="1" spc="5" dirty="0">
                <a:latin typeface="Arial"/>
                <a:cs typeface="Arial"/>
              </a:rPr>
              <a:t>organized</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10" dirty="0">
                <a:latin typeface="Arial MT"/>
                <a:cs typeface="Arial MT"/>
              </a:rPr>
              <a:t>Use</a:t>
            </a:r>
            <a:r>
              <a:rPr sz="4100" spc="-5" dirty="0">
                <a:latin typeface="Arial MT"/>
                <a:cs typeface="Arial MT"/>
              </a:rPr>
              <a:t> </a:t>
            </a:r>
            <a:r>
              <a:rPr sz="4100" b="1" spc="5" dirty="0">
                <a:latin typeface="Arial"/>
                <a:cs typeface="Arial"/>
              </a:rPr>
              <a:t>third</a:t>
            </a:r>
            <a:r>
              <a:rPr sz="4100" b="1" dirty="0">
                <a:latin typeface="Arial"/>
                <a:cs typeface="Arial"/>
              </a:rPr>
              <a:t> </a:t>
            </a:r>
            <a:r>
              <a:rPr sz="4100" b="1" spc="5" dirty="0">
                <a:latin typeface="Arial"/>
                <a:cs typeface="Arial"/>
              </a:rPr>
              <a:t>party</a:t>
            </a:r>
            <a:r>
              <a:rPr sz="4100" b="1" dirty="0">
                <a:latin typeface="Arial"/>
                <a:cs typeface="Arial"/>
              </a:rPr>
              <a:t> </a:t>
            </a:r>
            <a:r>
              <a:rPr sz="4100" spc="40" dirty="0">
                <a:latin typeface="Arial MT"/>
                <a:cs typeface="Arial MT"/>
              </a:rPr>
              <a:t>modules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Modules</a:t>
            </a:r>
            <a:r>
              <a:rPr sz="4100" spc="-15" dirty="0">
                <a:latin typeface="Arial MT"/>
                <a:cs typeface="Arial MT"/>
              </a:rPr>
              <a:t> </a:t>
            </a:r>
            <a:r>
              <a:rPr sz="4100" spc="-10" dirty="0">
                <a:latin typeface="Arial MT"/>
                <a:cs typeface="Arial MT"/>
              </a:rPr>
              <a:t>from</a:t>
            </a:r>
            <a:r>
              <a:rPr sz="4100" spc="-15" dirty="0">
                <a:latin typeface="Arial MT"/>
                <a:cs typeface="Arial MT"/>
              </a:rPr>
              <a:t> </a:t>
            </a:r>
            <a:r>
              <a:rPr sz="4100" spc="85" dirty="0">
                <a:latin typeface="Arial MT"/>
                <a:cs typeface="Arial MT"/>
              </a:rPr>
              <a:t>github</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Font typeface="Arial MT"/>
              <a:buChar char="•"/>
              <a:tabLst>
                <a:tab pos="534035" algn="l"/>
                <a:tab pos="534670" algn="l"/>
              </a:tabLst>
            </a:pPr>
            <a:r>
              <a:rPr sz="4100" b="1" spc="10" dirty="0">
                <a:latin typeface="Arial"/>
                <a:cs typeface="Arial"/>
              </a:rPr>
              <a:t>Reuse</a:t>
            </a:r>
            <a:r>
              <a:rPr sz="4100" b="1" spc="-5" dirty="0">
                <a:latin typeface="Arial"/>
                <a:cs typeface="Arial"/>
              </a:rPr>
              <a:t> </a:t>
            </a:r>
            <a:r>
              <a:rPr sz="4100" spc="65" dirty="0">
                <a:latin typeface="Arial MT"/>
                <a:cs typeface="Arial MT"/>
              </a:rPr>
              <a:t>parts</a:t>
            </a:r>
            <a:r>
              <a:rPr sz="4100" spc="-5" dirty="0">
                <a:latin typeface="Arial MT"/>
                <a:cs typeface="Arial MT"/>
              </a:rPr>
              <a:t> </a:t>
            </a:r>
            <a:r>
              <a:rPr sz="4100" spc="5" dirty="0">
                <a:latin typeface="Arial MT"/>
                <a:cs typeface="Arial MT"/>
              </a:rPr>
              <a:t>of</a:t>
            </a:r>
            <a:r>
              <a:rPr sz="4100" spc="-5" dirty="0">
                <a:latin typeface="Arial MT"/>
                <a:cs typeface="Arial MT"/>
              </a:rPr>
              <a:t> </a:t>
            </a:r>
            <a:r>
              <a:rPr sz="4100" spc="10" dirty="0">
                <a:latin typeface="Arial MT"/>
                <a:cs typeface="Arial MT"/>
              </a:rPr>
              <a:t>your</a:t>
            </a:r>
            <a:r>
              <a:rPr sz="4100" spc="-5" dirty="0">
                <a:latin typeface="Arial MT"/>
                <a:cs typeface="Arial MT"/>
              </a:rPr>
              <a:t> </a:t>
            </a:r>
            <a:r>
              <a:rPr sz="4100" spc="125" dirty="0">
                <a:latin typeface="Arial MT"/>
                <a:cs typeface="Arial MT"/>
              </a:rPr>
              <a:t>code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e.g.</a:t>
            </a:r>
            <a:r>
              <a:rPr sz="4100" dirty="0">
                <a:latin typeface="Arial MT"/>
                <a:cs typeface="Arial MT"/>
              </a:rPr>
              <a:t> </a:t>
            </a:r>
            <a:r>
              <a:rPr sz="4100" spc="5" dirty="0">
                <a:latin typeface="Arial MT"/>
                <a:cs typeface="Arial MT"/>
              </a:rPr>
              <a:t>to </a:t>
            </a:r>
            <a:r>
              <a:rPr sz="4100" spc="10" dirty="0">
                <a:latin typeface="Arial MT"/>
                <a:cs typeface="Arial MT"/>
              </a:rPr>
              <a:t>set</a:t>
            </a:r>
            <a:r>
              <a:rPr sz="4100" spc="5" dirty="0">
                <a:latin typeface="Arial MT"/>
                <a:cs typeface="Arial MT"/>
              </a:rPr>
              <a:t> </a:t>
            </a:r>
            <a:r>
              <a:rPr sz="4100" spc="125" dirty="0">
                <a:latin typeface="Arial MT"/>
                <a:cs typeface="Arial MT"/>
              </a:rPr>
              <a:t>up</a:t>
            </a:r>
            <a:r>
              <a:rPr sz="4100" spc="5" dirty="0">
                <a:latin typeface="Arial MT"/>
                <a:cs typeface="Arial MT"/>
              </a:rPr>
              <a:t> </a:t>
            </a:r>
            <a:r>
              <a:rPr sz="4100" spc="10" dirty="0">
                <a:latin typeface="Arial MT"/>
                <a:cs typeface="Arial MT"/>
              </a:rPr>
              <a:t>network</a:t>
            </a:r>
            <a:r>
              <a:rPr sz="4100" dirty="0">
                <a:latin typeface="Arial MT"/>
                <a:cs typeface="Arial MT"/>
              </a:rPr>
              <a:t> </a:t>
            </a:r>
            <a:r>
              <a:rPr sz="4100" spc="5" dirty="0">
                <a:latin typeface="Arial MT"/>
                <a:cs typeface="Arial MT"/>
              </a:rPr>
              <a:t>in </a:t>
            </a:r>
            <a:r>
              <a:rPr sz="4100" spc="-190" dirty="0">
                <a:latin typeface="Arial MT"/>
                <a:cs typeface="Arial MT"/>
              </a:rPr>
              <a:t>AWS</a:t>
            </a:r>
            <a:r>
              <a:rPr sz="4100" spc="5" dirty="0">
                <a:latin typeface="Arial MT"/>
                <a:cs typeface="Arial MT"/>
              </a:rPr>
              <a:t> - </a:t>
            </a:r>
            <a:r>
              <a:rPr sz="4100" spc="10" dirty="0">
                <a:latin typeface="Arial MT"/>
                <a:cs typeface="Arial MT"/>
              </a:rPr>
              <a:t>the</a:t>
            </a:r>
            <a:r>
              <a:rPr sz="4100" dirty="0">
                <a:latin typeface="Arial MT"/>
                <a:cs typeface="Arial MT"/>
              </a:rPr>
              <a:t> </a:t>
            </a:r>
            <a:r>
              <a:rPr sz="4100" spc="-25" dirty="0">
                <a:latin typeface="Arial MT"/>
                <a:cs typeface="Arial MT"/>
              </a:rPr>
              <a:t>Virtual</a:t>
            </a:r>
            <a:r>
              <a:rPr sz="4100" spc="5" dirty="0">
                <a:latin typeface="Arial MT"/>
                <a:cs typeface="Arial MT"/>
              </a:rPr>
              <a:t> </a:t>
            </a:r>
            <a:r>
              <a:rPr sz="4100" spc="-25" dirty="0">
                <a:latin typeface="Arial MT"/>
                <a:cs typeface="Arial MT"/>
              </a:rPr>
              <a:t>Private</a:t>
            </a:r>
            <a:r>
              <a:rPr sz="4100" spc="5" dirty="0">
                <a:latin typeface="Arial MT"/>
                <a:cs typeface="Arial MT"/>
              </a:rPr>
              <a:t> </a:t>
            </a:r>
            <a:r>
              <a:rPr sz="4100" spc="10" dirty="0">
                <a:latin typeface="Arial MT"/>
                <a:cs typeface="Arial MT"/>
              </a:rPr>
              <a:t>Network</a:t>
            </a:r>
            <a:r>
              <a:rPr sz="4100" spc="5" dirty="0">
                <a:latin typeface="Arial MT"/>
                <a:cs typeface="Arial MT"/>
              </a:rPr>
              <a:t> </a:t>
            </a:r>
            <a:r>
              <a:rPr sz="4100" spc="-85" dirty="0">
                <a:latin typeface="Arial MT"/>
                <a:cs typeface="Arial MT"/>
              </a:rPr>
              <a:t>(VPC)</a:t>
            </a:r>
            <a:endParaRPr sz="4100">
              <a:latin typeface="Arial MT"/>
              <a:cs typeface="Arial M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
        <p:nvSpPr>
          <p:cNvPr id="3" name="object 3"/>
          <p:cNvSpPr txBox="1"/>
          <p:nvPr/>
        </p:nvSpPr>
        <p:spPr>
          <a:xfrm>
            <a:off x="856939" y="2071903"/>
            <a:ext cx="570357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Use</a:t>
            </a:r>
            <a:r>
              <a:rPr sz="4100" spc="-10"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module</a:t>
            </a:r>
            <a:r>
              <a:rPr sz="4100" spc="-5" dirty="0">
                <a:latin typeface="Arial MT"/>
                <a:cs typeface="Arial MT"/>
              </a:rPr>
              <a:t> </a:t>
            </a:r>
            <a:r>
              <a:rPr sz="4100" spc="-10" dirty="0">
                <a:latin typeface="Arial MT"/>
                <a:cs typeface="Arial MT"/>
              </a:rPr>
              <a:t>from</a:t>
            </a:r>
            <a:r>
              <a:rPr sz="4100" spc="-5" dirty="0">
                <a:latin typeface="Arial MT"/>
                <a:cs typeface="Arial MT"/>
              </a:rPr>
              <a:t> </a:t>
            </a:r>
            <a:r>
              <a:rPr sz="4100" spc="80" dirty="0">
                <a:latin typeface="Arial MT"/>
                <a:cs typeface="Arial MT"/>
              </a:rPr>
              <a:t>git</a:t>
            </a:r>
            <a:endParaRPr sz="4100">
              <a:latin typeface="Arial MT"/>
              <a:cs typeface="Arial MT"/>
            </a:endParaRPr>
          </a:p>
        </p:txBody>
      </p:sp>
      <p:pic>
        <p:nvPicPr>
          <p:cNvPr id="4" name="object 4"/>
          <p:cNvPicPr/>
          <p:nvPr/>
        </p:nvPicPr>
        <p:blipFill>
          <a:blip r:embed="rId2" cstate="print"/>
          <a:stretch>
            <a:fillRect/>
          </a:stretch>
        </p:blipFill>
        <p:spPr>
          <a:xfrm>
            <a:off x="1078139" y="3037735"/>
            <a:ext cx="15600886" cy="1806612"/>
          </a:xfrm>
          <a:prstGeom prst="rect">
            <a:avLst/>
          </a:prstGeom>
        </p:spPr>
      </p:pic>
      <p:sp>
        <p:nvSpPr>
          <p:cNvPr id="5" name="object 5"/>
          <p:cNvSpPr txBox="1"/>
          <p:nvPr/>
        </p:nvSpPr>
        <p:spPr>
          <a:xfrm>
            <a:off x="1125258" y="3063912"/>
            <a:ext cx="15506700" cy="1712595"/>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2450">
              <a:latin typeface="Times New Roman"/>
              <a:cs typeface="Times New Roman"/>
            </a:endParaRPr>
          </a:p>
          <a:p>
            <a:pPr marL="257810">
              <a:lnSpc>
                <a:spcPts val="2570"/>
              </a:lnSpc>
            </a:pPr>
            <a:r>
              <a:rPr sz="2150" spc="15" dirty="0">
                <a:latin typeface="Arial MT"/>
                <a:cs typeface="Arial MT"/>
              </a:rPr>
              <a:t>module</a:t>
            </a:r>
            <a:r>
              <a:rPr sz="2150" spc="-35" dirty="0">
                <a:latin typeface="Arial MT"/>
                <a:cs typeface="Arial MT"/>
              </a:rPr>
              <a:t> </a:t>
            </a:r>
            <a:r>
              <a:rPr sz="2150" spc="-10" dirty="0">
                <a:latin typeface="Arial MT"/>
                <a:cs typeface="Arial MT"/>
              </a:rPr>
              <a:t>"module-example"</a:t>
            </a:r>
            <a:r>
              <a:rPr sz="2150" spc="-30"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10" dirty="0">
                <a:latin typeface="Arial MT"/>
                <a:cs typeface="Arial MT"/>
              </a:rPr>
              <a:t>source</a:t>
            </a:r>
            <a:r>
              <a:rPr sz="2150" spc="30" dirty="0">
                <a:latin typeface="Arial MT"/>
                <a:cs typeface="Arial MT"/>
              </a:rPr>
              <a:t> </a:t>
            </a:r>
            <a:r>
              <a:rPr sz="2150" spc="155" dirty="0">
                <a:latin typeface="Arial MT"/>
                <a:cs typeface="Arial MT"/>
              </a:rPr>
              <a:t>=</a:t>
            </a:r>
            <a:r>
              <a:rPr sz="2150" spc="35" dirty="0">
                <a:latin typeface="Arial MT"/>
                <a:cs typeface="Arial MT"/>
              </a:rPr>
              <a:t> </a:t>
            </a:r>
            <a:r>
              <a:rPr sz="2150" dirty="0">
                <a:latin typeface="Arial MT"/>
                <a:cs typeface="Arial MT"/>
              </a:rPr>
              <a:t>"github.com/wardviaene/terraform-module-example"</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pic>
        <p:nvPicPr>
          <p:cNvPr id="6" name="object 6"/>
          <p:cNvPicPr/>
          <p:nvPr/>
        </p:nvPicPr>
        <p:blipFill>
          <a:blip r:embed="rId2" cstate="print"/>
          <a:stretch>
            <a:fillRect/>
          </a:stretch>
        </p:blipFill>
        <p:spPr>
          <a:xfrm>
            <a:off x="1078139" y="6306148"/>
            <a:ext cx="15600886" cy="1806612"/>
          </a:xfrm>
          <a:prstGeom prst="rect">
            <a:avLst/>
          </a:prstGeom>
        </p:spPr>
      </p:pic>
      <p:sp>
        <p:nvSpPr>
          <p:cNvPr id="7" name="object 7"/>
          <p:cNvSpPr txBox="1"/>
          <p:nvPr/>
        </p:nvSpPr>
        <p:spPr>
          <a:xfrm>
            <a:off x="1125258" y="6332324"/>
            <a:ext cx="15506700" cy="1712595"/>
          </a:xfrm>
          <a:prstGeom prst="rect">
            <a:avLst/>
          </a:prstGeom>
          <a:solidFill>
            <a:srgbClr val="DCDEE0"/>
          </a:solidFill>
          <a:ln w="10470">
            <a:solidFill>
              <a:srgbClr val="A6AAA9"/>
            </a:solidFill>
          </a:ln>
        </p:spPr>
        <p:txBody>
          <a:bodyPr vert="horz" wrap="square" lIns="0" tIns="1905" rIns="0" bIns="0" rtlCol="0">
            <a:spAutoFit/>
          </a:bodyPr>
          <a:lstStyle/>
          <a:p>
            <a:pPr>
              <a:lnSpc>
                <a:spcPct val="100000"/>
              </a:lnSpc>
              <a:spcBef>
                <a:spcPts val="15"/>
              </a:spcBef>
            </a:pPr>
            <a:endParaRPr sz="2550">
              <a:latin typeface="Times New Roman"/>
              <a:cs typeface="Times New Roman"/>
            </a:endParaRPr>
          </a:p>
          <a:p>
            <a:pPr marL="560070" marR="11435080" indent="-302895">
              <a:lnSpc>
                <a:spcPts val="2560"/>
              </a:lnSpc>
              <a:spcBef>
                <a:spcPts val="5"/>
              </a:spcBef>
            </a:pPr>
            <a:r>
              <a:rPr sz="2150" spc="15" dirty="0">
                <a:latin typeface="Arial MT"/>
                <a:cs typeface="Arial MT"/>
              </a:rPr>
              <a:t>module </a:t>
            </a:r>
            <a:r>
              <a:rPr sz="2150" spc="-10" dirty="0">
                <a:latin typeface="Arial MT"/>
                <a:cs typeface="Arial MT"/>
              </a:rPr>
              <a:t>"module-example" </a:t>
            </a:r>
            <a:r>
              <a:rPr sz="2150" spc="-5" dirty="0">
                <a:latin typeface="Arial MT"/>
                <a:cs typeface="Arial MT"/>
              </a:rPr>
              <a:t>{ </a:t>
            </a:r>
            <a:r>
              <a:rPr sz="2150" dirty="0">
                <a:latin typeface="Arial MT"/>
                <a:cs typeface="Arial MT"/>
              </a:rPr>
              <a:t> </a:t>
            </a:r>
            <a:r>
              <a:rPr sz="2150" spc="10" dirty="0">
                <a:latin typeface="Arial MT"/>
                <a:cs typeface="Arial MT"/>
              </a:rPr>
              <a:t>source</a:t>
            </a:r>
            <a:r>
              <a:rPr sz="2150" spc="-40" dirty="0">
                <a:latin typeface="Arial MT"/>
                <a:cs typeface="Arial MT"/>
              </a:rPr>
              <a:t> </a:t>
            </a:r>
            <a:r>
              <a:rPr sz="2150" spc="155" dirty="0">
                <a:latin typeface="Arial MT"/>
                <a:cs typeface="Arial MT"/>
              </a:rPr>
              <a:t>=</a:t>
            </a:r>
            <a:r>
              <a:rPr sz="2150" spc="-40" dirty="0">
                <a:latin typeface="Arial MT"/>
                <a:cs typeface="Arial MT"/>
              </a:rPr>
              <a:t> </a:t>
            </a:r>
            <a:r>
              <a:rPr sz="2150" spc="-10" dirty="0">
                <a:latin typeface="Arial MT"/>
                <a:cs typeface="Arial MT"/>
              </a:rPr>
              <a:t>"./module-example"</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56939" y="5428008"/>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9" name="object 9"/>
          <p:cNvSpPr txBox="1"/>
          <p:nvPr/>
        </p:nvSpPr>
        <p:spPr>
          <a:xfrm>
            <a:off x="1365940" y="5340315"/>
            <a:ext cx="763905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Use</a:t>
            </a:r>
            <a:r>
              <a:rPr sz="4100" dirty="0">
                <a:latin typeface="Arial MT"/>
                <a:cs typeface="Arial MT"/>
              </a:rPr>
              <a:t> </a:t>
            </a:r>
            <a:r>
              <a:rPr sz="4100" spc="10" dirty="0">
                <a:latin typeface="Arial MT"/>
                <a:cs typeface="Arial MT"/>
              </a:rPr>
              <a:t>a</a:t>
            </a:r>
            <a:r>
              <a:rPr sz="4100" dirty="0">
                <a:latin typeface="Arial MT"/>
                <a:cs typeface="Arial MT"/>
              </a:rPr>
              <a:t> </a:t>
            </a:r>
            <a:r>
              <a:rPr sz="4100" spc="45" dirty="0">
                <a:latin typeface="Arial MT"/>
                <a:cs typeface="Arial MT"/>
              </a:rPr>
              <a:t>module</a:t>
            </a:r>
            <a:r>
              <a:rPr sz="4100" spc="5" dirty="0">
                <a:latin typeface="Arial MT"/>
                <a:cs typeface="Arial MT"/>
              </a:rPr>
              <a:t> </a:t>
            </a:r>
            <a:r>
              <a:rPr sz="4100" spc="-10" dirty="0">
                <a:latin typeface="Arial MT"/>
                <a:cs typeface="Arial MT"/>
              </a:rPr>
              <a:t>from</a:t>
            </a:r>
            <a:r>
              <a:rPr sz="4100" dirty="0">
                <a:latin typeface="Arial MT"/>
                <a:cs typeface="Arial MT"/>
              </a:rPr>
              <a:t> </a:t>
            </a:r>
            <a:r>
              <a:rPr sz="4100" spc="10" dirty="0">
                <a:latin typeface="Arial MT"/>
                <a:cs typeface="Arial MT"/>
              </a:rPr>
              <a:t>a</a:t>
            </a:r>
            <a:r>
              <a:rPr sz="4100" spc="5" dirty="0">
                <a:latin typeface="Arial MT"/>
                <a:cs typeface="Arial MT"/>
              </a:rPr>
              <a:t> </a:t>
            </a:r>
            <a:r>
              <a:rPr sz="4100" spc="50" dirty="0">
                <a:latin typeface="Arial MT"/>
                <a:cs typeface="Arial MT"/>
              </a:rPr>
              <a:t>local</a:t>
            </a:r>
            <a:r>
              <a:rPr sz="4100" dirty="0">
                <a:latin typeface="Arial MT"/>
                <a:cs typeface="Arial MT"/>
              </a:rPr>
              <a:t> </a:t>
            </a:r>
            <a:r>
              <a:rPr sz="4100" spc="45" dirty="0">
                <a:latin typeface="Arial MT"/>
                <a:cs typeface="Arial MT"/>
              </a:rPr>
              <a:t>folder</a:t>
            </a:r>
            <a:endParaRPr sz="410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6705600" cy="1200329"/>
          </a:xfrm>
          <a:prstGeom prst="rect">
            <a:avLst/>
          </a:prstGeom>
          <a:noFill/>
        </p:spPr>
        <p:txBody>
          <a:bodyPr wrap="square" rtlCol="0">
            <a:spAutoFit/>
          </a:bodyPr>
          <a:lstStyle/>
          <a:p>
            <a:r>
              <a:rPr lang="en-IN" sz="7200" dirty="0"/>
              <a:t>How </a:t>
            </a:r>
            <a:r>
              <a:rPr lang="en-IN" sz="7200" dirty="0" err="1"/>
              <a:t>IaC</a:t>
            </a:r>
            <a:r>
              <a:rPr lang="en-IN" sz="7200" dirty="0"/>
              <a:t> Works</a:t>
            </a:r>
          </a:p>
        </p:txBody>
      </p:sp>
      <p:pic>
        <p:nvPicPr>
          <p:cNvPr id="5" name="Picture 4">
            <a:extLst>
              <a:ext uri="{FF2B5EF4-FFF2-40B4-BE49-F238E27FC236}">
                <a16:creationId xmlns:a16="http://schemas.microsoft.com/office/drawing/2014/main" id="{9F7CD660-2691-4D30-8297-98B266AA03DB}"/>
              </a:ext>
            </a:extLst>
          </p:cNvPr>
          <p:cNvPicPr>
            <a:picLocks noChangeAspect="1"/>
          </p:cNvPicPr>
          <p:nvPr/>
        </p:nvPicPr>
        <p:blipFill rotWithShape="1">
          <a:blip r:embed="rId2"/>
          <a:srcRect t="28464" b="12360"/>
          <a:stretch/>
        </p:blipFill>
        <p:spPr>
          <a:xfrm>
            <a:off x="222250" y="2835275"/>
            <a:ext cx="19445468" cy="6400800"/>
          </a:xfrm>
          <a:prstGeom prst="rect">
            <a:avLst/>
          </a:prstGeom>
        </p:spPr>
      </p:pic>
    </p:spTree>
    <p:extLst>
      <p:ext uri="{BB962C8B-B14F-4D97-AF65-F5344CB8AC3E}">
        <p14:creationId xmlns:p14="http://schemas.microsoft.com/office/powerpoint/2010/main" val="28114579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
        <p:nvSpPr>
          <p:cNvPr id="3" name="object 3"/>
          <p:cNvSpPr txBox="1"/>
          <p:nvPr/>
        </p:nvSpPr>
        <p:spPr>
          <a:xfrm>
            <a:off x="856939" y="2071903"/>
            <a:ext cx="766318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0" dirty="0">
                <a:latin typeface="Arial MT"/>
                <a:cs typeface="Arial MT"/>
              </a:rPr>
              <a:t>Pass</a:t>
            </a:r>
            <a:r>
              <a:rPr sz="4100" spc="-5" dirty="0">
                <a:latin typeface="Arial MT"/>
                <a:cs typeface="Arial MT"/>
              </a:rPr>
              <a:t> </a:t>
            </a:r>
            <a:r>
              <a:rPr sz="4100" spc="35" dirty="0">
                <a:latin typeface="Arial MT"/>
                <a:cs typeface="Arial MT"/>
              </a:rPr>
              <a:t>arguments</a:t>
            </a:r>
            <a:r>
              <a:rPr sz="4100" dirty="0">
                <a:latin typeface="Arial MT"/>
                <a:cs typeface="Arial MT"/>
              </a:rPr>
              <a:t> </a:t>
            </a:r>
            <a:r>
              <a:rPr sz="4100" spc="5" dirty="0">
                <a:latin typeface="Arial MT"/>
                <a:cs typeface="Arial MT"/>
              </a:rPr>
              <a:t>to</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45" dirty="0">
                <a:latin typeface="Arial MT"/>
                <a:cs typeface="Arial MT"/>
              </a:rPr>
              <a:t>module</a:t>
            </a:r>
            <a:endParaRPr sz="4100">
              <a:latin typeface="Arial MT"/>
              <a:cs typeface="Arial MT"/>
            </a:endParaRPr>
          </a:p>
        </p:txBody>
      </p:sp>
      <p:pic>
        <p:nvPicPr>
          <p:cNvPr id="4" name="object 4"/>
          <p:cNvPicPr/>
          <p:nvPr/>
        </p:nvPicPr>
        <p:blipFill>
          <a:blip r:embed="rId2" cstate="print"/>
          <a:stretch>
            <a:fillRect/>
          </a:stretch>
        </p:blipFill>
        <p:spPr>
          <a:xfrm>
            <a:off x="1078139" y="3037735"/>
            <a:ext cx="15600886" cy="2712837"/>
          </a:xfrm>
          <a:prstGeom prst="rect">
            <a:avLst/>
          </a:prstGeom>
        </p:spPr>
      </p:pic>
      <p:sp>
        <p:nvSpPr>
          <p:cNvPr id="5" name="object 5"/>
          <p:cNvSpPr txBox="1"/>
          <p:nvPr/>
        </p:nvSpPr>
        <p:spPr>
          <a:xfrm>
            <a:off x="1125258" y="3063912"/>
            <a:ext cx="15506700" cy="2618740"/>
          </a:xfrm>
          <a:prstGeom prst="rect">
            <a:avLst/>
          </a:prstGeom>
          <a:solidFill>
            <a:srgbClr val="DCDEE0"/>
          </a:solidFill>
          <a:ln w="10470">
            <a:solidFill>
              <a:srgbClr val="A6AAA9"/>
            </a:solidFill>
          </a:ln>
        </p:spPr>
        <p:txBody>
          <a:bodyPr vert="horz" wrap="square" lIns="0" tIns="4445" rIns="0" bIns="0" rtlCol="0">
            <a:spAutoFit/>
          </a:bodyPr>
          <a:lstStyle/>
          <a:p>
            <a:pPr>
              <a:lnSpc>
                <a:spcPct val="100000"/>
              </a:lnSpc>
              <a:spcBef>
                <a:spcPts val="35"/>
              </a:spcBef>
            </a:pPr>
            <a:endParaRPr sz="2250">
              <a:latin typeface="Times New Roman"/>
              <a:cs typeface="Times New Roman"/>
            </a:endParaRPr>
          </a:p>
          <a:p>
            <a:pPr marL="560070" marR="11435080" indent="-302895">
              <a:lnSpc>
                <a:spcPts val="2560"/>
              </a:lnSpc>
            </a:pPr>
            <a:r>
              <a:rPr sz="2150" spc="15" dirty="0">
                <a:latin typeface="Arial MT"/>
                <a:cs typeface="Arial MT"/>
              </a:rPr>
              <a:t>module </a:t>
            </a:r>
            <a:r>
              <a:rPr sz="2150" spc="-10" dirty="0">
                <a:latin typeface="Arial MT"/>
                <a:cs typeface="Arial MT"/>
              </a:rPr>
              <a:t>"module-example" </a:t>
            </a:r>
            <a:r>
              <a:rPr sz="2150" spc="-5" dirty="0">
                <a:latin typeface="Arial MT"/>
                <a:cs typeface="Arial MT"/>
              </a:rPr>
              <a:t>{ </a:t>
            </a:r>
            <a:r>
              <a:rPr sz="2150" dirty="0">
                <a:latin typeface="Arial MT"/>
                <a:cs typeface="Arial MT"/>
              </a:rPr>
              <a:t> </a:t>
            </a:r>
            <a:r>
              <a:rPr sz="2150" spc="10" dirty="0">
                <a:latin typeface="Arial MT"/>
                <a:cs typeface="Arial MT"/>
              </a:rPr>
              <a:t>source</a:t>
            </a:r>
            <a:r>
              <a:rPr sz="2150" spc="-40" dirty="0">
                <a:latin typeface="Arial MT"/>
                <a:cs typeface="Arial MT"/>
              </a:rPr>
              <a:t> </a:t>
            </a:r>
            <a:r>
              <a:rPr sz="2150" spc="155" dirty="0">
                <a:latin typeface="Arial MT"/>
                <a:cs typeface="Arial MT"/>
              </a:rPr>
              <a:t>=</a:t>
            </a:r>
            <a:r>
              <a:rPr sz="2150" spc="-40" dirty="0">
                <a:latin typeface="Arial MT"/>
                <a:cs typeface="Arial MT"/>
              </a:rPr>
              <a:t> </a:t>
            </a:r>
            <a:r>
              <a:rPr sz="2150" spc="-10" dirty="0">
                <a:latin typeface="Arial MT"/>
                <a:cs typeface="Arial MT"/>
              </a:rPr>
              <a:t>"./module-example" </a:t>
            </a:r>
            <a:r>
              <a:rPr sz="2150" spc="-580" dirty="0">
                <a:latin typeface="Arial MT"/>
                <a:cs typeface="Arial MT"/>
              </a:rPr>
              <a:t> </a:t>
            </a:r>
            <a:r>
              <a:rPr sz="2150" b="1" spc="-10" dirty="0">
                <a:latin typeface="Arial"/>
                <a:cs typeface="Arial"/>
              </a:rPr>
              <a:t>region </a:t>
            </a:r>
            <a:r>
              <a:rPr sz="2150" b="1" spc="-5" dirty="0">
                <a:latin typeface="Arial"/>
                <a:cs typeface="Arial"/>
              </a:rPr>
              <a:t>=</a:t>
            </a:r>
            <a:r>
              <a:rPr sz="2150" b="1" spc="-10" dirty="0">
                <a:latin typeface="Arial"/>
                <a:cs typeface="Arial"/>
              </a:rPr>
              <a:t> </a:t>
            </a:r>
            <a:r>
              <a:rPr sz="2150" b="1" spc="-5" dirty="0">
                <a:latin typeface="Arial"/>
                <a:cs typeface="Arial"/>
              </a:rPr>
              <a:t>"us-west-1"</a:t>
            </a:r>
            <a:endParaRPr sz="2150">
              <a:latin typeface="Arial"/>
              <a:cs typeface="Arial"/>
            </a:endParaRPr>
          </a:p>
          <a:p>
            <a:pPr marL="560070">
              <a:lnSpc>
                <a:spcPts val="2455"/>
              </a:lnSpc>
            </a:pPr>
            <a:r>
              <a:rPr sz="2150" b="1" spc="-10" dirty="0">
                <a:latin typeface="Arial"/>
                <a:cs typeface="Arial"/>
              </a:rPr>
              <a:t>ip-range</a:t>
            </a:r>
            <a:r>
              <a:rPr sz="2150" b="1" spc="-25" dirty="0">
                <a:latin typeface="Arial"/>
                <a:cs typeface="Arial"/>
              </a:rPr>
              <a:t> </a:t>
            </a:r>
            <a:r>
              <a:rPr sz="2150" b="1" spc="-5" dirty="0">
                <a:latin typeface="Arial"/>
                <a:cs typeface="Arial"/>
              </a:rPr>
              <a:t>=</a:t>
            </a:r>
            <a:r>
              <a:rPr sz="2150" b="1" spc="-25" dirty="0">
                <a:latin typeface="Arial"/>
                <a:cs typeface="Arial"/>
              </a:rPr>
              <a:t> </a:t>
            </a:r>
            <a:r>
              <a:rPr sz="2150" b="1" spc="-5" dirty="0">
                <a:latin typeface="Arial"/>
                <a:cs typeface="Arial"/>
              </a:rPr>
              <a:t>"10.0.0.0/8"</a:t>
            </a:r>
            <a:endParaRPr sz="2150">
              <a:latin typeface="Arial"/>
              <a:cs typeface="Arial"/>
            </a:endParaRPr>
          </a:p>
          <a:p>
            <a:pPr marL="560070">
              <a:lnSpc>
                <a:spcPts val="2555"/>
              </a:lnSpc>
            </a:pPr>
            <a:r>
              <a:rPr sz="2150" b="1" spc="-5" dirty="0">
                <a:latin typeface="Arial"/>
                <a:cs typeface="Arial"/>
              </a:rPr>
              <a:t>cluster-size</a:t>
            </a:r>
            <a:r>
              <a:rPr sz="2150" b="1" spc="-35" dirty="0">
                <a:latin typeface="Arial"/>
                <a:cs typeface="Arial"/>
              </a:rPr>
              <a:t> </a:t>
            </a:r>
            <a:r>
              <a:rPr sz="2150" b="1" spc="-5" dirty="0">
                <a:latin typeface="Arial"/>
                <a:cs typeface="Arial"/>
              </a:rPr>
              <a:t>=</a:t>
            </a:r>
            <a:r>
              <a:rPr sz="2150" b="1" spc="-30" dirty="0">
                <a:latin typeface="Arial"/>
                <a:cs typeface="Arial"/>
              </a:rPr>
              <a:t> </a:t>
            </a:r>
            <a:r>
              <a:rPr sz="2150" b="1" spc="-5" dirty="0">
                <a:latin typeface="Arial"/>
                <a:cs typeface="Arial"/>
              </a:rPr>
              <a:t>"3"</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
        <p:nvSpPr>
          <p:cNvPr id="3" name="object 3"/>
          <p:cNvSpPr txBox="1"/>
          <p:nvPr/>
        </p:nvSpPr>
        <p:spPr>
          <a:xfrm>
            <a:off x="856939" y="2071903"/>
            <a:ext cx="16229330" cy="188468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5" dirty="0">
                <a:latin typeface="Arial MT"/>
                <a:cs typeface="Arial MT"/>
              </a:rPr>
              <a:t>Inside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45" dirty="0">
                <a:latin typeface="Arial MT"/>
                <a:cs typeface="Arial MT"/>
              </a:rPr>
              <a:t>module</a:t>
            </a:r>
            <a:r>
              <a:rPr sz="4100" spc="10" dirty="0">
                <a:latin typeface="Arial MT"/>
                <a:cs typeface="Arial MT"/>
              </a:rPr>
              <a:t> </a:t>
            </a:r>
            <a:r>
              <a:rPr sz="4100" spc="-15" dirty="0">
                <a:latin typeface="Arial MT"/>
                <a:cs typeface="Arial MT"/>
              </a:rPr>
              <a:t>folder,</a:t>
            </a:r>
            <a:r>
              <a:rPr sz="4100" spc="5" dirty="0">
                <a:latin typeface="Arial MT"/>
                <a:cs typeface="Arial MT"/>
              </a:rPr>
              <a:t> </a:t>
            </a:r>
            <a:r>
              <a:rPr sz="4100" spc="10" dirty="0">
                <a:latin typeface="Arial MT"/>
                <a:cs typeface="Arial MT"/>
              </a:rPr>
              <a:t>you </a:t>
            </a:r>
            <a:r>
              <a:rPr sz="4100" spc="5" dirty="0">
                <a:latin typeface="Arial MT"/>
                <a:cs typeface="Arial MT"/>
              </a:rPr>
              <a:t>just </a:t>
            </a:r>
            <a:r>
              <a:rPr sz="4100" spc="10" dirty="0">
                <a:latin typeface="Arial MT"/>
                <a:cs typeface="Arial MT"/>
              </a:rPr>
              <a:t>have </a:t>
            </a:r>
            <a:r>
              <a:rPr sz="4100" spc="55" dirty="0">
                <a:latin typeface="Arial MT"/>
                <a:cs typeface="Arial MT"/>
              </a:rPr>
              <a:t>again</a:t>
            </a:r>
            <a:r>
              <a:rPr sz="4100" spc="5"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files:</a:t>
            </a:r>
            <a:endParaRPr sz="4100">
              <a:latin typeface="Arial MT"/>
              <a:cs typeface="Arial MT"/>
            </a:endParaRPr>
          </a:p>
          <a:p>
            <a:pPr>
              <a:lnSpc>
                <a:spcPct val="100000"/>
              </a:lnSpc>
            </a:pPr>
            <a:endParaRPr sz="4150">
              <a:latin typeface="Arial MT"/>
              <a:cs typeface="Arial MT"/>
            </a:endParaRPr>
          </a:p>
          <a:p>
            <a:pPr marL="282575">
              <a:lnSpc>
                <a:spcPct val="100000"/>
              </a:lnSpc>
              <a:tabLst>
                <a:tab pos="10183495" algn="l"/>
              </a:tabLst>
            </a:pPr>
            <a:r>
              <a:rPr sz="4100" spc="30" dirty="0">
                <a:latin typeface="Arial MT"/>
                <a:cs typeface="Arial MT"/>
              </a:rPr>
              <a:t>module-example/vars.tf	</a:t>
            </a:r>
            <a:r>
              <a:rPr sz="4100" spc="20" dirty="0">
                <a:latin typeface="Arial MT"/>
                <a:cs typeface="Arial MT"/>
              </a:rPr>
              <a:t>module-example/cluster.tf</a:t>
            </a:r>
            <a:endParaRPr sz="4100">
              <a:latin typeface="Arial MT"/>
              <a:cs typeface="Arial MT"/>
            </a:endParaRPr>
          </a:p>
        </p:txBody>
      </p:sp>
      <p:pic>
        <p:nvPicPr>
          <p:cNvPr id="4" name="object 4"/>
          <p:cNvPicPr/>
          <p:nvPr/>
        </p:nvPicPr>
        <p:blipFill>
          <a:blip r:embed="rId2" cstate="print"/>
          <a:stretch>
            <a:fillRect/>
          </a:stretch>
        </p:blipFill>
        <p:spPr>
          <a:xfrm>
            <a:off x="1074219" y="4030599"/>
            <a:ext cx="7993225" cy="2712837"/>
          </a:xfrm>
          <a:prstGeom prst="rect">
            <a:avLst/>
          </a:prstGeom>
        </p:spPr>
      </p:pic>
      <p:sp>
        <p:nvSpPr>
          <p:cNvPr id="5" name="object 5"/>
          <p:cNvSpPr txBox="1"/>
          <p:nvPr/>
        </p:nvSpPr>
        <p:spPr>
          <a:xfrm>
            <a:off x="1121338" y="4056777"/>
            <a:ext cx="7899400" cy="261874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marL="257810" marR="2585085">
              <a:lnSpc>
                <a:spcPts val="2560"/>
              </a:lnSpc>
              <a:spcBef>
                <a:spcPts val="1664"/>
              </a:spcBef>
            </a:pPr>
            <a:r>
              <a:rPr sz="2150" spc="10" dirty="0">
                <a:latin typeface="Arial MT"/>
                <a:cs typeface="Arial MT"/>
              </a:rPr>
              <a:t>variable</a:t>
            </a:r>
            <a:r>
              <a:rPr sz="2150" spc="-15" dirty="0">
                <a:latin typeface="Arial MT"/>
                <a:cs typeface="Arial MT"/>
              </a:rPr>
              <a:t> </a:t>
            </a:r>
            <a:r>
              <a:rPr sz="2150" spc="-35" dirty="0">
                <a:latin typeface="Arial MT"/>
                <a:cs typeface="Arial MT"/>
              </a:rPr>
              <a:t>"region"</a:t>
            </a:r>
            <a:r>
              <a:rPr sz="2150" spc="-10"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the</a:t>
            </a:r>
            <a:r>
              <a:rPr sz="2150" spc="-10" dirty="0">
                <a:latin typeface="Arial MT"/>
                <a:cs typeface="Arial MT"/>
              </a:rPr>
              <a:t> </a:t>
            </a:r>
            <a:r>
              <a:rPr sz="2150" spc="20" dirty="0">
                <a:latin typeface="Arial MT"/>
                <a:cs typeface="Arial MT"/>
              </a:rPr>
              <a:t>input</a:t>
            </a:r>
            <a:r>
              <a:rPr sz="2150" spc="-15" dirty="0">
                <a:latin typeface="Arial MT"/>
                <a:cs typeface="Arial MT"/>
              </a:rPr>
              <a:t> </a:t>
            </a:r>
            <a:r>
              <a:rPr sz="2150" spc="5" dirty="0">
                <a:latin typeface="Arial MT"/>
                <a:cs typeface="Arial MT"/>
              </a:rPr>
              <a:t>parameters </a:t>
            </a:r>
            <a:r>
              <a:rPr sz="2150" spc="-580" dirty="0">
                <a:latin typeface="Arial MT"/>
                <a:cs typeface="Arial MT"/>
              </a:rPr>
              <a:t> </a:t>
            </a:r>
            <a:r>
              <a:rPr sz="2150" spc="10" dirty="0">
                <a:latin typeface="Arial MT"/>
                <a:cs typeface="Arial MT"/>
              </a:rPr>
              <a:t>variable</a:t>
            </a:r>
            <a:r>
              <a:rPr sz="2150" spc="-10" dirty="0">
                <a:latin typeface="Arial MT"/>
                <a:cs typeface="Arial MT"/>
              </a:rPr>
              <a:t> </a:t>
            </a:r>
            <a:r>
              <a:rPr sz="2150" spc="-15" dirty="0">
                <a:latin typeface="Arial MT"/>
                <a:cs typeface="Arial MT"/>
              </a:rPr>
              <a:t>"ip-range"</a:t>
            </a:r>
            <a:r>
              <a:rPr sz="2150" spc="-5" dirty="0">
                <a:latin typeface="Arial MT"/>
                <a:cs typeface="Arial MT"/>
              </a:rPr>
              <a:t> {}</a:t>
            </a:r>
            <a:endParaRPr sz="2150">
              <a:latin typeface="Arial MT"/>
              <a:cs typeface="Arial MT"/>
            </a:endParaRPr>
          </a:p>
          <a:p>
            <a:pPr marL="257810">
              <a:lnSpc>
                <a:spcPts val="2470"/>
              </a:lnSpc>
            </a:pPr>
            <a:r>
              <a:rPr sz="2150" spc="10" dirty="0">
                <a:latin typeface="Arial MT"/>
                <a:cs typeface="Arial MT"/>
              </a:rPr>
              <a:t>variable</a:t>
            </a:r>
            <a:r>
              <a:rPr sz="2150" spc="-20" dirty="0">
                <a:latin typeface="Arial MT"/>
                <a:cs typeface="Arial MT"/>
              </a:rPr>
              <a:t> </a:t>
            </a:r>
            <a:r>
              <a:rPr sz="2150" spc="-30" dirty="0">
                <a:latin typeface="Arial MT"/>
                <a:cs typeface="Arial MT"/>
              </a:rPr>
              <a:t>"cluster-size"</a:t>
            </a:r>
            <a:r>
              <a:rPr sz="2150" spc="-15" dirty="0">
                <a:latin typeface="Arial MT"/>
                <a:cs typeface="Arial MT"/>
              </a:rPr>
              <a:t> </a:t>
            </a:r>
            <a:r>
              <a:rPr sz="2150" spc="-5" dirty="0">
                <a:latin typeface="Arial MT"/>
                <a:cs typeface="Arial MT"/>
              </a:rPr>
              <a:t>{}</a:t>
            </a:r>
            <a:endParaRPr sz="2150">
              <a:latin typeface="Arial MT"/>
              <a:cs typeface="Arial MT"/>
            </a:endParaRPr>
          </a:p>
        </p:txBody>
      </p:sp>
      <p:pic>
        <p:nvPicPr>
          <p:cNvPr id="6" name="object 6"/>
          <p:cNvPicPr/>
          <p:nvPr/>
        </p:nvPicPr>
        <p:blipFill>
          <a:blip r:embed="rId2" cstate="print"/>
          <a:stretch>
            <a:fillRect/>
          </a:stretch>
        </p:blipFill>
        <p:spPr>
          <a:xfrm>
            <a:off x="10972943" y="3967026"/>
            <a:ext cx="7993225" cy="2712837"/>
          </a:xfrm>
          <a:prstGeom prst="rect">
            <a:avLst/>
          </a:prstGeom>
        </p:spPr>
      </p:pic>
      <p:sp>
        <p:nvSpPr>
          <p:cNvPr id="7" name="object 7"/>
          <p:cNvSpPr txBox="1"/>
          <p:nvPr/>
        </p:nvSpPr>
        <p:spPr>
          <a:xfrm>
            <a:off x="11020062" y="3993203"/>
            <a:ext cx="7899400" cy="261874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gn="just">
              <a:lnSpc>
                <a:spcPts val="2570"/>
              </a:lnSpc>
              <a:spcBef>
                <a:spcPts val="1425"/>
              </a:spcBef>
            </a:pPr>
            <a:r>
              <a:rPr sz="2150" spc="-5" dirty="0">
                <a:latin typeface="Arial MT"/>
                <a:cs typeface="Arial MT"/>
              </a:rPr>
              <a:t>#</a:t>
            </a:r>
            <a:r>
              <a:rPr sz="2150" spc="-20" dirty="0">
                <a:latin typeface="Arial MT"/>
                <a:cs typeface="Arial MT"/>
              </a:rPr>
              <a:t> </a:t>
            </a:r>
            <a:r>
              <a:rPr sz="2150" spc="-5" dirty="0">
                <a:latin typeface="Arial MT"/>
                <a:cs typeface="Arial MT"/>
              </a:rPr>
              <a:t>vars</a:t>
            </a:r>
            <a:r>
              <a:rPr sz="2150" spc="-15" dirty="0">
                <a:latin typeface="Arial MT"/>
                <a:cs typeface="Arial MT"/>
              </a:rPr>
              <a:t> </a:t>
            </a:r>
            <a:r>
              <a:rPr sz="2150" spc="35" dirty="0">
                <a:latin typeface="Arial MT"/>
                <a:cs typeface="Arial MT"/>
              </a:rPr>
              <a:t>can</a:t>
            </a:r>
            <a:r>
              <a:rPr sz="2150" spc="-20" dirty="0">
                <a:latin typeface="Arial MT"/>
                <a:cs typeface="Arial MT"/>
              </a:rPr>
              <a:t> </a:t>
            </a:r>
            <a:r>
              <a:rPr sz="2150" spc="55" dirty="0">
                <a:latin typeface="Arial MT"/>
                <a:cs typeface="Arial MT"/>
              </a:rPr>
              <a:t>be</a:t>
            </a:r>
            <a:r>
              <a:rPr sz="2150" spc="-15" dirty="0">
                <a:latin typeface="Arial MT"/>
                <a:cs typeface="Arial MT"/>
              </a:rPr>
              <a:t> </a:t>
            </a:r>
            <a:r>
              <a:rPr sz="2150" spc="25" dirty="0">
                <a:latin typeface="Arial MT"/>
                <a:cs typeface="Arial MT"/>
              </a:rPr>
              <a:t>used</a:t>
            </a:r>
            <a:r>
              <a:rPr sz="2150" spc="-20" dirty="0">
                <a:latin typeface="Arial MT"/>
                <a:cs typeface="Arial MT"/>
              </a:rPr>
              <a:t> </a:t>
            </a:r>
            <a:r>
              <a:rPr sz="2150" spc="-15" dirty="0">
                <a:latin typeface="Arial MT"/>
                <a:cs typeface="Arial MT"/>
              </a:rPr>
              <a:t>here</a:t>
            </a:r>
            <a:endParaRPr sz="2150">
              <a:latin typeface="Arial MT"/>
              <a:cs typeface="Arial MT"/>
            </a:endParaRPr>
          </a:p>
          <a:p>
            <a:pPr marL="257810" marR="2513965" algn="just">
              <a:lnSpc>
                <a:spcPts val="2560"/>
              </a:lnSpc>
              <a:spcBef>
                <a:spcPts val="90"/>
              </a:spcBef>
            </a:pPr>
            <a:r>
              <a:rPr sz="2150" dirty="0">
                <a:latin typeface="Arial MT"/>
                <a:cs typeface="Arial MT"/>
              </a:rPr>
              <a:t>resource </a:t>
            </a:r>
            <a:r>
              <a:rPr sz="2150" spc="-30" dirty="0">
                <a:latin typeface="Arial MT"/>
                <a:cs typeface="Arial MT"/>
              </a:rPr>
              <a:t>"aws_instance" </a:t>
            </a:r>
            <a:r>
              <a:rPr sz="2150" spc="-25" dirty="0">
                <a:latin typeface="Arial MT"/>
                <a:cs typeface="Arial MT"/>
              </a:rPr>
              <a:t>"instance-1" </a:t>
            </a:r>
            <a:r>
              <a:rPr sz="2150" spc="-5" dirty="0">
                <a:latin typeface="Arial MT"/>
                <a:cs typeface="Arial MT"/>
              </a:rPr>
              <a:t>{ </a:t>
            </a:r>
            <a:r>
              <a:rPr sz="2150" spc="-10" dirty="0">
                <a:latin typeface="Arial MT"/>
                <a:cs typeface="Arial MT"/>
              </a:rPr>
              <a:t>… </a:t>
            </a:r>
            <a:r>
              <a:rPr sz="2150" spc="-5" dirty="0">
                <a:latin typeface="Arial MT"/>
                <a:cs typeface="Arial MT"/>
              </a:rPr>
              <a:t>} </a:t>
            </a:r>
            <a:r>
              <a:rPr sz="2150" spc="-585" dirty="0">
                <a:latin typeface="Arial MT"/>
                <a:cs typeface="Arial MT"/>
              </a:rPr>
              <a:t> </a:t>
            </a:r>
            <a:r>
              <a:rPr sz="2150" dirty="0">
                <a:latin typeface="Arial MT"/>
                <a:cs typeface="Arial MT"/>
              </a:rPr>
              <a:t>resource </a:t>
            </a:r>
            <a:r>
              <a:rPr sz="2150" spc="-30" dirty="0">
                <a:latin typeface="Arial MT"/>
                <a:cs typeface="Arial MT"/>
              </a:rPr>
              <a:t>"aws_instance" </a:t>
            </a:r>
            <a:r>
              <a:rPr sz="2150" spc="-25" dirty="0">
                <a:latin typeface="Arial MT"/>
                <a:cs typeface="Arial MT"/>
              </a:rPr>
              <a:t>"instance-2" </a:t>
            </a:r>
            <a:r>
              <a:rPr sz="2150" spc="-5" dirty="0">
                <a:latin typeface="Arial MT"/>
                <a:cs typeface="Arial MT"/>
              </a:rPr>
              <a:t>{ </a:t>
            </a:r>
            <a:r>
              <a:rPr sz="2150" spc="-10" dirty="0">
                <a:latin typeface="Arial MT"/>
                <a:cs typeface="Arial MT"/>
              </a:rPr>
              <a:t>… </a:t>
            </a:r>
            <a:r>
              <a:rPr sz="2150" spc="-5" dirty="0">
                <a:latin typeface="Arial MT"/>
                <a:cs typeface="Arial MT"/>
              </a:rPr>
              <a:t>} </a:t>
            </a:r>
            <a:r>
              <a:rPr sz="2150" spc="-585" dirty="0">
                <a:latin typeface="Arial MT"/>
                <a:cs typeface="Arial MT"/>
              </a:rPr>
              <a:t> </a:t>
            </a:r>
            <a:r>
              <a:rPr sz="2150" dirty="0">
                <a:latin typeface="Arial MT"/>
                <a:cs typeface="Arial MT"/>
              </a:rPr>
              <a:t>resource</a:t>
            </a:r>
            <a:r>
              <a:rPr sz="2150" spc="-5" dirty="0">
                <a:latin typeface="Arial MT"/>
                <a:cs typeface="Arial MT"/>
              </a:rPr>
              <a:t> </a:t>
            </a:r>
            <a:r>
              <a:rPr sz="2150" spc="-30" dirty="0">
                <a:latin typeface="Arial MT"/>
                <a:cs typeface="Arial MT"/>
              </a:rPr>
              <a:t>"aws_instance"</a:t>
            </a:r>
            <a:r>
              <a:rPr sz="2150" dirty="0">
                <a:latin typeface="Arial MT"/>
                <a:cs typeface="Arial MT"/>
              </a:rPr>
              <a:t> </a:t>
            </a:r>
            <a:r>
              <a:rPr sz="2150" spc="-25" dirty="0">
                <a:latin typeface="Arial MT"/>
                <a:cs typeface="Arial MT"/>
              </a:rPr>
              <a:t>"instance-3"</a:t>
            </a:r>
            <a:r>
              <a:rPr sz="2150" dirty="0">
                <a:latin typeface="Arial MT"/>
                <a:cs typeface="Arial MT"/>
              </a:rPr>
              <a:t> </a:t>
            </a:r>
            <a:r>
              <a:rPr sz="2150" spc="-5" dirty="0">
                <a:latin typeface="Arial MT"/>
                <a:cs typeface="Arial MT"/>
              </a:rPr>
              <a:t>{ </a:t>
            </a:r>
            <a:r>
              <a:rPr sz="2150" spc="-10" dirty="0">
                <a:latin typeface="Arial MT"/>
                <a:cs typeface="Arial MT"/>
              </a:rPr>
              <a:t>…</a:t>
            </a:r>
            <a:r>
              <a:rPr sz="2150" dirty="0">
                <a:latin typeface="Arial MT"/>
                <a:cs typeface="Arial MT"/>
              </a:rPr>
              <a:t> </a:t>
            </a:r>
            <a:r>
              <a:rPr sz="2150" spc="-5" dirty="0">
                <a:latin typeface="Arial MT"/>
                <a:cs typeface="Arial MT"/>
              </a:rPr>
              <a:t>}</a:t>
            </a:r>
            <a:endParaRPr sz="2150">
              <a:latin typeface="Arial MT"/>
              <a:cs typeface="Arial MT"/>
            </a:endParaRPr>
          </a:p>
        </p:txBody>
      </p:sp>
      <p:pic>
        <p:nvPicPr>
          <p:cNvPr id="8" name="object 8"/>
          <p:cNvPicPr/>
          <p:nvPr/>
        </p:nvPicPr>
        <p:blipFill>
          <a:blip r:embed="rId3" cstate="print"/>
          <a:stretch>
            <a:fillRect/>
          </a:stretch>
        </p:blipFill>
        <p:spPr>
          <a:xfrm>
            <a:off x="1095249" y="7754217"/>
            <a:ext cx="17958050" cy="1990476"/>
          </a:xfrm>
          <a:prstGeom prst="rect">
            <a:avLst/>
          </a:prstGeom>
        </p:spPr>
      </p:pic>
      <p:sp>
        <p:nvSpPr>
          <p:cNvPr id="9" name="object 9"/>
          <p:cNvSpPr txBox="1"/>
          <p:nvPr/>
        </p:nvSpPr>
        <p:spPr>
          <a:xfrm>
            <a:off x="1142368" y="7780394"/>
            <a:ext cx="17863820" cy="189674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3050">
              <a:latin typeface="Times New Roman"/>
              <a:cs typeface="Times New Roman"/>
            </a:endParaRPr>
          </a:p>
          <a:p>
            <a:pPr marL="257810">
              <a:lnSpc>
                <a:spcPts val="2570"/>
              </a:lnSpc>
            </a:pPr>
            <a:r>
              <a:rPr sz="2150" spc="15" dirty="0">
                <a:latin typeface="Arial MT"/>
                <a:cs typeface="Arial MT"/>
              </a:rPr>
              <a:t>output</a:t>
            </a:r>
            <a:r>
              <a:rPr sz="2150" spc="-30" dirty="0">
                <a:latin typeface="Arial MT"/>
                <a:cs typeface="Arial MT"/>
              </a:rPr>
              <a:t> </a:t>
            </a:r>
            <a:r>
              <a:rPr sz="2150" spc="-20" dirty="0">
                <a:latin typeface="Arial MT"/>
                <a:cs typeface="Arial MT"/>
              </a:rPr>
              <a:t>"aws-cluster"</a:t>
            </a:r>
            <a:r>
              <a:rPr sz="2150" spc="-30"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5" dirty="0">
                <a:latin typeface="Arial MT"/>
                <a:cs typeface="Arial MT"/>
              </a:rPr>
              <a:t>value</a:t>
            </a:r>
            <a:r>
              <a:rPr sz="2150" spc="20" dirty="0">
                <a:latin typeface="Arial MT"/>
                <a:cs typeface="Arial MT"/>
              </a:rPr>
              <a:t> </a:t>
            </a:r>
            <a:r>
              <a:rPr sz="2150" spc="155" dirty="0">
                <a:latin typeface="Arial MT"/>
                <a:cs typeface="Arial MT"/>
              </a:rPr>
              <a:t>=</a:t>
            </a:r>
            <a:r>
              <a:rPr sz="2150" spc="25" dirty="0">
                <a:latin typeface="Arial MT"/>
                <a:cs typeface="Arial MT"/>
              </a:rPr>
              <a:t> </a:t>
            </a:r>
            <a:r>
              <a:rPr sz="2150" spc="5" dirty="0">
                <a:latin typeface="Arial MT"/>
                <a:cs typeface="Arial MT"/>
              </a:rPr>
              <a:t>"${aws_instance.instance-1.public_ip},${aws_instance.instance-2.public_ip},${aws_instance.instance-2.public_ip}"</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0" name="object 10"/>
          <p:cNvSpPr txBox="1"/>
          <p:nvPr/>
        </p:nvSpPr>
        <p:spPr>
          <a:xfrm>
            <a:off x="1186647" y="7083438"/>
            <a:ext cx="6019165" cy="654050"/>
          </a:xfrm>
          <a:prstGeom prst="rect">
            <a:avLst/>
          </a:prstGeom>
        </p:spPr>
        <p:txBody>
          <a:bodyPr vert="horz" wrap="square" lIns="0" tIns="15240" rIns="0" bIns="0" rtlCol="0">
            <a:spAutoFit/>
          </a:bodyPr>
          <a:lstStyle/>
          <a:p>
            <a:pPr marL="12700">
              <a:lnSpc>
                <a:spcPct val="100000"/>
              </a:lnSpc>
              <a:spcBef>
                <a:spcPts val="120"/>
              </a:spcBef>
            </a:pPr>
            <a:r>
              <a:rPr sz="4100" spc="35" dirty="0">
                <a:latin typeface="Arial MT"/>
                <a:cs typeface="Arial MT"/>
              </a:rPr>
              <a:t>module-example/output.tf</a:t>
            </a:r>
            <a:endParaRPr sz="4100">
              <a:latin typeface="Arial MT"/>
              <a:cs typeface="Arial M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521835" cy="1433195"/>
          </a:xfrm>
          <a:prstGeom prst="rect">
            <a:avLst/>
          </a:prstGeom>
        </p:spPr>
        <p:txBody>
          <a:bodyPr vert="horz" wrap="square" lIns="0" tIns="17145" rIns="0" bIns="0" rtlCol="0">
            <a:spAutoFit/>
          </a:bodyPr>
          <a:lstStyle/>
          <a:p>
            <a:pPr marL="12700">
              <a:lnSpc>
                <a:spcPct val="100000"/>
              </a:lnSpc>
              <a:spcBef>
                <a:spcPts val="135"/>
              </a:spcBef>
            </a:pPr>
            <a:r>
              <a:rPr spc="90" dirty="0"/>
              <a:t>Modules</a:t>
            </a:r>
          </a:p>
        </p:txBody>
      </p:sp>
      <p:sp>
        <p:nvSpPr>
          <p:cNvPr id="3" name="object 3"/>
          <p:cNvSpPr txBox="1"/>
          <p:nvPr/>
        </p:nvSpPr>
        <p:spPr>
          <a:xfrm>
            <a:off x="856939" y="2071912"/>
            <a:ext cx="1508188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Use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b="1" spc="5" dirty="0">
                <a:latin typeface="Arial"/>
                <a:cs typeface="Arial"/>
              </a:rPr>
              <a:t>output </a:t>
            </a:r>
            <a:r>
              <a:rPr sz="4100" spc="-10" dirty="0">
                <a:latin typeface="Arial MT"/>
                <a:cs typeface="Arial MT"/>
              </a:rPr>
              <a:t>from</a:t>
            </a:r>
            <a:r>
              <a:rPr sz="4100" spc="10" dirty="0">
                <a:latin typeface="Arial MT"/>
                <a:cs typeface="Arial MT"/>
              </a:rPr>
              <a:t> the</a:t>
            </a:r>
            <a:r>
              <a:rPr sz="4100" spc="5" dirty="0">
                <a:latin typeface="Arial MT"/>
                <a:cs typeface="Arial MT"/>
              </a:rPr>
              <a:t> </a:t>
            </a:r>
            <a:r>
              <a:rPr sz="4100" spc="45" dirty="0">
                <a:latin typeface="Arial MT"/>
                <a:cs typeface="Arial MT"/>
              </a:rPr>
              <a:t>module</a:t>
            </a:r>
            <a:r>
              <a:rPr sz="4100" spc="5" dirty="0">
                <a:latin typeface="Arial MT"/>
                <a:cs typeface="Arial MT"/>
              </a:rPr>
              <a:t> in </a:t>
            </a:r>
            <a:r>
              <a:rPr sz="4100" spc="10" dirty="0">
                <a:latin typeface="Arial MT"/>
                <a:cs typeface="Arial MT"/>
              </a:rPr>
              <a:t>the main</a:t>
            </a:r>
            <a:r>
              <a:rPr sz="4100" spc="5" dirty="0">
                <a:latin typeface="Arial MT"/>
                <a:cs typeface="Arial MT"/>
              </a:rPr>
              <a:t> </a:t>
            </a:r>
            <a:r>
              <a:rPr sz="4100" spc="80" dirty="0">
                <a:latin typeface="Arial MT"/>
                <a:cs typeface="Arial MT"/>
              </a:rPr>
              <a:t>part</a:t>
            </a:r>
            <a:r>
              <a:rPr sz="4100" spc="5" dirty="0">
                <a:latin typeface="Arial MT"/>
                <a:cs typeface="Arial MT"/>
              </a:rPr>
              <a:t> of </a:t>
            </a:r>
            <a:r>
              <a:rPr sz="4100" spc="10" dirty="0">
                <a:latin typeface="Arial MT"/>
                <a:cs typeface="Arial MT"/>
              </a:rPr>
              <a:t>your </a:t>
            </a:r>
            <a:r>
              <a:rPr sz="4100" spc="100" dirty="0">
                <a:latin typeface="Arial MT"/>
                <a:cs typeface="Arial MT"/>
              </a:rPr>
              <a:t>code:</a:t>
            </a:r>
            <a:endParaRPr sz="4100">
              <a:latin typeface="Arial MT"/>
              <a:cs typeface="Arial MT"/>
            </a:endParaRPr>
          </a:p>
        </p:txBody>
      </p:sp>
      <p:pic>
        <p:nvPicPr>
          <p:cNvPr id="4" name="object 4"/>
          <p:cNvPicPr/>
          <p:nvPr/>
        </p:nvPicPr>
        <p:blipFill>
          <a:blip r:embed="rId2" cstate="print"/>
          <a:stretch>
            <a:fillRect/>
          </a:stretch>
        </p:blipFill>
        <p:spPr>
          <a:xfrm>
            <a:off x="1078139" y="3037735"/>
            <a:ext cx="15600886" cy="2712837"/>
          </a:xfrm>
          <a:prstGeom prst="rect">
            <a:avLst/>
          </a:prstGeom>
        </p:spPr>
      </p:pic>
      <p:sp>
        <p:nvSpPr>
          <p:cNvPr id="5" name="object 5"/>
          <p:cNvSpPr txBox="1"/>
          <p:nvPr/>
        </p:nvSpPr>
        <p:spPr>
          <a:xfrm>
            <a:off x="1125258" y="3063912"/>
            <a:ext cx="15506700" cy="261874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marL="257810">
              <a:lnSpc>
                <a:spcPts val="2570"/>
              </a:lnSpc>
              <a:spcBef>
                <a:spcPts val="1565"/>
              </a:spcBef>
            </a:pPr>
            <a:r>
              <a:rPr sz="2150" spc="15" dirty="0">
                <a:latin typeface="Arial MT"/>
                <a:cs typeface="Arial MT"/>
              </a:rPr>
              <a:t>output</a:t>
            </a:r>
            <a:r>
              <a:rPr sz="2150" spc="-35" dirty="0">
                <a:latin typeface="Arial MT"/>
                <a:cs typeface="Arial MT"/>
              </a:rPr>
              <a:t> </a:t>
            </a:r>
            <a:r>
              <a:rPr sz="2150" spc="-20" dirty="0">
                <a:latin typeface="Arial MT"/>
                <a:cs typeface="Arial MT"/>
              </a:rPr>
              <a:t>"some-output"</a:t>
            </a:r>
            <a:r>
              <a:rPr sz="2150" spc="-30"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5" dirty="0">
                <a:latin typeface="Arial MT"/>
                <a:cs typeface="Arial MT"/>
              </a:rPr>
              <a:t>value</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dirty="0">
                <a:latin typeface="Arial MT"/>
                <a:cs typeface="Arial MT"/>
              </a:rPr>
              <a:t>"${module.module-example.aws-cluster}"</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6513401"/>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1365940" y="6425708"/>
            <a:ext cx="16176625" cy="1282065"/>
          </a:xfrm>
          <a:prstGeom prst="rect">
            <a:avLst/>
          </a:prstGeom>
        </p:spPr>
        <p:txBody>
          <a:bodyPr vert="horz" wrap="square" lIns="0" tIns="12065" rIns="0" bIns="0" rtlCol="0">
            <a:spAutoFit/>
          </a:bodyPr>
          <a:lstStyle/>
          <a:p>
            <a:pPr marL="12700" marR="5080">
              <a:lnSpc>
                <a:spcPct val="100499"/>
              </a:lnSpc>
              <a:spcBef>
                <a:spcPts val="95"/>
              </a:spcBef>
            </a:pPr>
            <a:r>
              <a:rPr sz="4100" spc="5" dirty="0">
                <a:latin typeface="Arial MT"/>
                <a:cs typeface="Arial MT"/>
              </a:rPr>
              <a:t>I’m just </a:t>
            </a:r>
            <a:r>
              <a:rPr sz="4100" spc="55" dirty="0">
                <a:latin typeface="Arial MT"/>
                <a:cs typeface="Arial MT"/>
              </a:rPr>
              <a:t>using</a:t>
            </a:r>
            <a:r>
              <a:rPr sz="4100" spc="10" dirty="0">
                <a:latin typeface="Arial MT"/>
                <a:cs typeface="Arial MT"/>
              </a:rPr>
              <a:t> the</a:t>
            </a:r>
            <a:r>
              <a:rPr sz="4100" spc="5" dirty="0">
                <a:latin typeface="Arial MT"/>
                <a:cs typeface="Arial MT"/>
              </a:rPr>
              <a:t> </a:t>
            </a:r>
            <a:r>
              <a:rPr sz="4100" spc="45" dirty="0">
                <a:latin typeface="Arial MT"/>
                <a:cs typeface="Arial MT"/>
              </a:rPr>
              <a:t>output</a:t>
            </a:r>
            <a:r>
              <a:rPr sz="4100" spc="5" dirty="0">
                <a:latin typeface="Arial MT"/>
                <a:cs typeface="Arial MT"/>
              </a:rPr>
              <a:t> </a:t>
            </a:r>
            <a:r>
              <a:rPr sz="4100" spc="20" dirty="0">
                <a:latin typeface="Arial MT"/>
                <a:cs typeface="Arial MT"/>
              </a:rPr>
              <a:t>resource</a:t>
            </a:r>
            <a:r>
              <a:rPr sz="4100" spc="10" dirty="0">
                <a:latin typeface="Arial MT"/>
                <a:cs typeface="Arial MT"/>
              </a:rPr>
              <a:t> </a:t>
            </a:r>
            <a:r>
              <a:rPr sz="4100" spc="-5" dirty="0">
                <a:latin typeface="Arial MT"/>
                <a:cs typeface="Arial MT"/>
              </a:rPr>
              <a:t>here,</a:t>
            </a:r>
            <a:r>
              <a:rPr sz="4100" spc="5" dirty="0">
                <a:latin typeface="Arial MT"/>
                <a:cs typeface="Arial MT"/>
              </a:rPr>
              <a:t> </a:t>
            </a:r>
            <a:r>
              <a:rPr sz="4100" spc="85" dirty="0">
                <a:latin typeface="Arial MT"/>
                <a:cs typeface="Arial MT"/>
              </a:rPr>
              <a:t>but</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5" dirty="0">
                <a:latin typeface="Arial MT"/>
                <a:cs typeface="Arial MT"/>
              </a:rPr>
              <a:t> </a:t>
            </a:r>
            <a:r>
              <a:rPr sz="4100" spc="10" dirty="0">
                <a:latin typeface="Arial MT"/>
                <a:cs typeface="Arial MT"/>
              </a:rPr>
              <a:t>use</a:t>
            </a:r>
            <a:r>
              <a:rPr sz="4100" spc="5" dirty="0">
                <a:latin typeface="Arial MT"/>
                <a:cs typeface="Arial MT"/>
              </a:rPr>
              <a:t> </a:t>
            </a:r>
            <a:r>
              <a:rPr sz="4100" spc="10" dirty="0">
                <a:latin typeface="Arial MT"/>
                <a:cs typeface="Arial MT"/>
              </a:rPr>
              <a:t>the </a:t>
            </a:r>
            <a:r>
              <a:rPr sz="4100" spc="30" dirty="0">
                <a:latin typeface="Arial MT"/>
                <a:cs typeface="Arial MT"/>
              </a:rPr>
              <a:t>variables </a:t>
            </a:r>
            <a:r>
              <a:rPr sz="4100" spc="-1125" dirty="0">
                <a:latin typeface="Arial MT"/>
                <a:cs typeface="Arial MT"/>
              </a:rPr>
              <a:t> </a:t>
            </a:r>
            <a:r>
              <a:rPr sz="4100" dirty="0">
                <a:latin typeface="Arial MT"/>
                <a:cs typeface="Arial MT"/>
              </a:rPr>
              <a:t>anywhere </a:t>
            </a:r>
            <a:r>
              <a:rPr sz="4100" spc="5" dirty="0">
                <a:latin typeface="Arial MT"/>
                <a:cs typeface="Arial MT"/>
              </a:rPr>
              <a:t>in </a:t>
            </a:r>
            <a:r>
              <a:rPr sz="4100" spc="10" dirty="0">
                <a:latin typeface="Arial MT"/>
                <a:cs typeface="Arial MT"/>
              </a:rPr>
              <a:t>the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25" dirty="0">
                <a:latin typeface="Arial MT"/>
                <a:cs typeface="Arial MT"/>
              </a:rPr>
              <a:t>code</a:t>
            </a:r>
            <a:endParaRPr sz="4100">
              <a:latin typeface="Arial MT"/>
              <a:cs typeface="Arial M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9156151" y="6086317"/>
            <a:ext cx="1791970"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Modules</a:t>
            </a:r>
            <a:endParaRPr sz="3600">
              <a:latin typeface="Arial MT"/>
              <a:cs typeface="Arial M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8841" y="4602390"/>
            <a:ext cx="11695430" cy="1052830"/>
          </a:xfrm>
          <a:prstGeom prst="rect">
            <a:avLst/>
          </a:prstGeom>
        </p:spPr>
        <p:txBody>
          <a:bodyPr vert="horz" wrap="square" lIns="0" tIns="11430" rIns="0" bIns="0" rtlCol="0">
            <a:spAutoFit/>
          </a:bodyPr>
          <a:lstStyle/>
          <a:p>
            <a:pPr marL="12700">
              <a:lnSpc>
                <a:spcPct val="100000"/>
              </a:lnSpc>
              <a:spcBef>
                <a:spcPts val="90"/>
              </a:spcBef>
            </a:pPr>
            <a:r>
              <a:rPr sz="6750" spc="-120" dirty="0"/>
              <a:t>Terraform</a:t>
            </a:r>
            <a:r>
              <a:rPr sz="6750" spc="-15" dirty="0"/>
              <a:t> </a:t>
            </a:r>
            <a:r>
              <a:rPr sz="6750" spc="45" dirty="0"/>
              <a:t>Command</a:t>
            </a:r>
            <a:r>
              <a:rPr sz="6750" spc="-10" dirty="0"/>
              <a:t> Overview</a:t>
            </a:r>
            <a:endParaRPr sz="675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01152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90" dirty="0"/>
              <a:t>Command</a:t>
            </a:r>
            <a:r>
              <a:rPr spc="5" dirty="0"/>
              <a:t> </a:t>
            </a:r>
            <a:r>
              <a:rPr spc="15" dirty="0"/>
              <a:t>Overview</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68664"/>
            <a:ext cx="17948275" cy="8218805"/>
          </a:xfrm>
          <a:prstGeom prst="rect">
            <a:avLst/>
          </a:prstGeom>
        </p:spPr>
        <p:txBody>
          <a:bodyPr vert="horz" wrap="square" lIns="0" tIns="15875" rIns="0" bIns="0" rtlCol="0">
            <a:spAutoFit/>
          </a:bodyPr>
          <a:lstStyle/>
          <a:p>
            <a:pPr marL="503555" indent="-478790">
              <a:lnSpc>
                <a:spcPct val="100000"/>
              </a:lnSpc>
              <a:spcBef>
                <a:spcPts val="125"/>
              </a:spcBef>
              <a:buSzPct val="75324"/>
              <a:buChar char="•"/>
              <a:tabLst>
                <a:tab pos="503555" algn="l"/>
                <a:tab pos="504190" algn="l"/>
              </a:tabLst>
            </a:pPr>
            <a:r>
              <a:rPr sz="3850" spc="-55" dirty="0">
                <a:latin typeface="Arial MT"/>
                <a:cs typeface="Arial MT"/>
              </a:rPr>
              <a:t>Terraform</a:t>
            </a:r>
            <a:r>
              <a:rPr sz="3850" spc="10" dirty="0">
                <a:latin typeface="Arial MT"/>
                <a:cs typeface="Arial MT"/>
              </a:rPr>
              <a:t> </a:t>
            </a:r>
            <a:r>
              <a:rPr sz="3850" spc="5" dirty="0">
                <a:latin typeface="Arial MT"/>
                <a:cs typeface="Arial MT"/>
              </a:rPr>
              <a:t>is</a:t>
            </a:r>
            <a:r>
              <a:rPr sz="3850" spc="10" dirty="0">
                <a:latin typeface="Arial MT"/>
                <a:cs typeface="Arial MT"/>
              </a:rPr>
              <a:t> </a:t>
            </a:r>
            <a:r>
              <a:rPr sz="3850" spc="25" dirty="0">
                <a:latin typeface="Arial MT"/>
                <a:cs typeface="Arial MT"/>
              </a:rPr>
              <a:t>very</a:t>
            </a:r>
            <a:r>
              <a:rPr sz="3850" spc="10" dirty="0">
                <a:latin typeface="Arial MT"/>
                <a:cs typeface="Arial MT"/>
              </a:rPr>
              <a:t> </a:t>
            </a:r>
            <a:r>
              <a:rPr sz="3850" spc="65" dirty="0">
                <a:latin typeface="Arial MT"/>
                <a:cs typeface="Arial MT"/>
              </a:rPr>
              <a:t>much</a:t>
            </a:r>
            <a:r>
              <a:rPr sz="3850" spc="10" dirty="0">
                <a:latin typeface="Arial MT"/>
                <a:cs typeface="Arial MT"/>
              </a:rPr>
              <a:t> </a:t>
            </a:r>
            <a:r>
              <a:rPr sz="3850" spc="65" dirty="0">
                <a:latin typeface="Arial MT"/>
                <a:cs typeface="Arial MT"/>
              </a:rPr>
              <a:t>focussed</a:t>
            </a:r>
            <a:r>
              <a:rPr sz="3850" spc="10" dirty="0">
                <a:latin typeface="Arial MT"/>
                <a:cs typeface="Arial MT"/>
              </a:rPr>
              <a:t> on</a:t>
            </a:r>
            <a:r>
              <a:rPr sz="3850" spc="15" dirty="0">
                <a:latin typeface="Arial MT"/>
                <a:cs typeface="Arial MT"/>
              </a:rPr>
              <a:t> </a:t>
            </a:r>
            <a:r>
              <a:rPr sz="3850" spc="10" dirty="0">
                <a:latin typeface="Arial MT"/>
                <a:cs typeface="Arial MT"/>
              </a:rPr>
              <a:t>the </a:t>
            </a:r>
            <a:r>
              <a:rPr sz="3850" b="1" spc="5" dirty="0">
                <a:latin typeface="Arial"/>
                <a:cs typeface="Arial"/>
              </a:rPr>
              <a:t>resource</a:t>
            </a:r>
            <a:r>
              <a:rPr sz="3850" b="1" spc="10" dirty="0">
                <a:latin typeface="Arial"/>
                <a:cs typeface="Arial"/>
              </a:rPr>
              <a:t> </a:t>
            </a:r>
            <a:r>
              <a:rPr sz="3850" b="1" spc="5" dirty="0">
                <a:latin typeface="Arial"/>
                <a:cs typeface="Arial"/>
              </a:rPr>
              <a:t>definitions</a:t>
            </a:r>
            <a:endParaRPr sz="3850">
              <a:latin typeface="Arial"/>
              <a:cs typeface="Arial"/>
            </a:endParaRPr>
          </a:p>
          <a:p>
            <a:pPr>
              <a:lnSpc>
                <a:spcPct val="100000"/>
              </a:lnSpc>
              <a:spcBef>
                <a:spcPts val="30"/>
              </a:spcBef>
              <a:buFont typeface="Arial MT"/>
              <a:buChar char="•"/>
            </a:pPr>
            <a:endParaRPr sz="3950">
              <a:latin typeface="Arial"/>
              <a:cs typeface="Arial"/>
            </a:endParaRPr>
          </a:p>
          <a:p>
            <a:pPr marL="503555" marR="1390015" indent="-478790">
              <a:lnSpc>
                <a:spcPct val="100000"/>
              </a:lnSpc>
              <a:buSzPct val="75324"/>
              <a:buChar char="•"/>
              <a:tabLst>
                <a:tab pos="503555" algn="l"/>
                <a:tab pos="504190" algn="l"/>
              </a:tabLst>
            </a:pPr>
            <a:r>
              <a:rPr sz="3850" spc="5" dirty="0">
                <a:latin typeface="Arial MT"/>
                <a:cs typeface="Arial MT"/>
              </a:rPr>
              <a:t>It </a:t>
            </a:r>
            <a:r>
              <a:rPr sz="3850" spc="10" dirty="0">
                <a:latin typeface="Arial MT"/>
                <a:cs typeface="Arial MT"/>
              </a:rPr>
              <a:t>has a </a:t>
            </a:r>
            <a:r>
              <a:rPr sz="3850" b="1" spc="5" dirty="0">
                <a:latin typeface="Arial"/>
                <a:cs typeface="Arial"/>
              </a:rPr>
              <a:t>limited toolset </a:t>
            </a:r>
            <a:r>
              <a:rPr sz="3850" spc="30" dirty="0">
                <a:latin typeface="Arial MT"/>
                <a:cs typeface="Arial MT"/>
              </a:rPr>
              <a:t>available </a:t>
            </a:r>
            <a:r>
              <a:rPr sz="3850" spc="10" dirty="0">
                <a:latin typeface="Arial MT"/>
                <a:cs typeface="Arial MT"/>
              </a:rPr>
              <a:t>to </a:t>
            </a:r>
            <a:r>
              <a:rPr sz="3850" spc="-10" dirty="0">
                <a:latin typeface="Arial MT"/>
                <a:cs typeface="Arial MT"/>
              </a:rPr>
              <a:t>modify, </a:t>
            </a:r>
            <a:r>
              <a:rPr sz="3850" spc="50" dirty="0">
                <a:latin typeface="Arial MT"/>
                <a:cs typeface="Arial MT"/>
              </a:rPr>
              <a:t>import, </a:t>
            </a:r>
            <a:r>
              <a:rPr sz="3850" spc="35" dirty="0">
                <a:latin typeface="Arial MT"/>
                <a:cs typeface="Arial MT"/>
              </a:rPr>
              <a:t>create </a:t>
            </a:r>
            <a:r>
              <a:rPr sz="3850" spc="10" dirty="0">
                <a:latin typeface="Arial MT"/>
                <a:cs typeface="Arial MT"/>
              </a:rPr>
              <a:t>these </a:t>
            </a:r>
            <a:r>
              <a:rPr sz="3850" spc="20" dirty="0">
                <a:latin typeface="Arial MT"/>
                <a:cs typeface="Arial MT"/>
              </a:rPr>
              <a:t>resource </a:t>
            </a:r>
            <a:r>
              <a:rPr sz="3850" spc="-1055" dirty="0">
                <a:latin typeface="Arial MT"/>
                <a:cs typeface="Arial MT"/>
              </a:rPr>
              <a:t> </a:t>
            </a:r>
            <a:r>
              <a:rPr sz="3850" spc="25" dirty="0">
                <a:latin typeface="Arial MT"/>
                <a:cs typeface="Arial MT"/>
              </a:rPr>
              <a:t>definitions</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1236345" marR="291465" lvl="1" indent="-478790">
              <a:lnSpc>
                <a:spcPct val="100000"/>
              </a:lnSpc>
              <a:buSzPct val="75324"/>
              <a:buChar char="•"/>
              <a:tabLst>
                <a:tab pos="1236345" algn="l"/>
                <a:tab pos="1236980" algn="l"/>
              </a:tabLst>
            </a:pPr>
            <a:r>
              <a:rPr sz="3850" spc="-30" dirty="0">
                <a:latin typeface="Arial MT"/>
                <a:cs typeface="Arial MT"/>
              </a:rPr>
              <a:t>Still, </a:t>
            </a:r>
            <a:r>
              <a:rPr sz="3850" spc="25" dirty="0">
                <a:latin typeface="Arial MT"/>
                <a:cs typeface="Arial MT"/>
              </a:rPr>
              <a:t>every </a:t>
            </a:r>
            <a:r>
              <a:rPr sz="3850" spc="10" dirty="0">
                <a:latin typeface="Arial MT"/>
                <a:cs typeface="Arial MT"/>
              </a:rPr>
              <a:t>new </a:t>
            </a:r>
            <a:r>
              <a:rPr sz="3850" dirty="0">
                <a:latin typeface="Arial MT"/>
                <a:cs typeface="Arial MT"/>
              </a:rPr>
              <a:t>release </a:t>
            </a:r>
            <a:r>
              <a:rPr sz="3850" spc="-5" dirty="0">
                <a:latin typeface="Arial MT"/>
                <a:cs typeface="Arial MT"/>
              </a:rPr>
              <a:t>there </a:t>
            </a:r>
            <a:r>
              <a:rPr sz="3850" spc="-15" dirty="0">
                <a:latin typeface="Arial MT"/>
                <a:cs typeface="Arial MT"/>
              </a:rPr>
              <a:t>are </a:t>
            </a:r>
            <a:r>
              <a:rPr sz="3850" spc="10" dirty="0">
                <a:latin typeface="Arial MT"/>
                <a:cs typeface="Arial MT"/>
              </a:rPr>
              <a:t>new </a:t>
            </a:r>
            <a:r>
              <a:rPr sz="3850" dirty="0">
                <a:latin typeface="Arial MT"/>
                <a:cs typeface="Arial MT"/>
              </a:rPr>
              <a:t>features </a:t>
            </a:r>
            <a:r>
              <a:rPr sz="3850" spc="80" dirty="0">
                <a:latin typeface="Arial MT"/>
                <a:cs typeface="Arial MT"/>
              </a:rPr>
              <a:t>coming </a:t>
            </a:r>
            <a:r>
              <a:rPr sz="3850" spc="10" dirty="0">
                <a:latin typeface="Arial MT"/>
                <a:cs typeface="Arial MT"/>
              </a:rPr>
              <a:t>out to </a:t>
            </a:r>
            <a:r>
              <a:rPr sz="3850" spc="15" dirty="0">
                <a:latin typeface="Arial MT"/>
                <a:cs typeface="Arial MT"/>
              </a:rPr>
              <a:t>make </a:t>
            </a:r>
            <a:r>
              <a:rPr sz="3850" spc="5" dirty="0">
                <a:latin typeface="Arial MT"/>
                <a:cs typeface="Arial MT"/>
              </a:rPr>
              <a:t>it </a:t>
            </a:r>
            <a:r>
              <a:rPr sz="3850" spc="10" dirty="0">
                <a:latin typeface="Arial MT"/>
                <a:cs typeface="Arial MT"/>
              </a:rPr>
              <a:t>easier </a:t>
            </a:r>
            <a:r>
              <a:rPr sz="3850" spc="-1055" dirty="0">
                <a:latin typeface="Arial MT"/>
                <a:cs typeface="Arial MT"/>
              </a:rPr>
              <a:t> </a:t>
            </a:r>
            <a:r>
              <a:rPr sz="3850" spc="10" dirty="0">
                <a:latin typeface="Arial MT"/>
                <a:cs typeface="Arial MT"/>
              </a:rPr>
              <a:t>to</a:t>
            </a:r>
            <a:r>
              <a:rPr sz="3850" dirty="0">
                <a:latin typeface="Arial MT"/>
                <a:cs typeface="Arial MT"/>
              </a:rPr>
              <a:t> </a:t>
            </a:r>
            <a:r>
              <a:rPr sz="3850" spc="45" dirty="0">
                <a:latin typeface="Arial MT"/>
                <a:cs typeface="Arial MT"/>
              </a:rPr>
              <a:t>handle</a:t>
            </a:r>
            <a:r>
              <a:rPr sz="3850" spc="5" dirty="0">
                <a:latin typeface="Arial MT"/>
                <a:cs typeface="Arial MT"/>
              </a:rPr>
              <a:t> </a:t>
            </a:r>
            <a:r>
              <a:rPr sz="3850" spc="10" dirty="0">
                <a:latin typeface="Arial MT"/>
                <a:cs typeface="Arial MT"/>
              </a:rPr>
              <a:t>your</a:t>
            </a:r>
            <a:r>
              <a:rPr sz="3850" spc="5" dirty="0">
                <a:latin typeface="Arial MT"/>
                <a:cs typeface="Arial MT"/>
              </a:rPr>
              <a:t> </a:t>
            </a:r>
            <a:r>
              <a:rPr sz="3850" spc="20" dirty="0">
                <a:latin typeface="Arial MT"/>
                <a:cs typeface="Arial MT"/>
              </a:rPr>
              <a:t>resources</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marR="55880" lvl="1" indent="-478790">
              <a:lnSpc>
                <a:spcPct val="100000"/>
              </a:lnSpc>
              <a:buSzPct val="75324"/>
              <a:buChar char="•"/>
              <a:tabLst>
                <a:tab pos="1236345" algn="l"/>
                <a:tab pos="1236980" algn="l"/>
              </a:tabLst>
            </a:pPr>
            <a:r>
              <a:rPr sz="3850" spc="-60" dirty="0">
                <a:latin typeface="Arial MT"/>
                <a:cs typeface="Arial MT"/>
              </a:rPr>
              <a:t>For </a:t>
            </a:r>
            <a:r>
              <a:rPr sz="3850" spc="35" dirty="0">
                <a:latin typeface="Arial MT"/>
                <a:cs typeface="Arial MT"/>
              </a:rPr>
              <a:t>example, </a:t>
            </a:r>
            <a:r>
              <a:rPr sz="3850" spc="50" dirty="0">
                <a:latin typeface="Arial MT"/>
                <a:cs typeface="Arial MT"/>
              </a:rPr>
              <a:t>today </a:t>
            </a:r>
            <a:r>
              <a:rPr sz="3850" spc="10" dirty="0">
                <a:latin typeface="Arial MT"/>
                <a:cs typeface="Arial MT"/>
              </a:rPr>
              <a:t>(Q4 </a:t>
            </a:r>
            <a:r>
              <a:rPr sz="3850" spc="5" dirty="0">
                <a:latin typeface="Arial MT"/>
                <a:cs typeface="Arial MT"/>
              </a:rPr>
              <a:t>- </a:t>
            </a:r>
            <a:r>
              <a:rPr sz="3850" spc="10" dirty="0">
                <a:latin typeface="Arial MT"/>
                <a:cs typeface="Arial MT"/>
              </a:rPr>
              <a:t>2016), </a:t>
            </a:r>
            <a:r>
              <a:rPr sz="3850" spc="-45" dirty="0">
                <a:latin typeface="Arial MT"/>
                <a:cs typeface="Arial MT"/>
              </a:rPr>
              <a:t>there’s </a:t>
            </a:r>
            <a:r>
              <a:rPr sz="3850" spc="5" dirty="0">
                <a:latin typeface="Arial MT"/>
                <a:cs typeface="Arial MT"/>
              </a:rPr>
              <a:t>still </a:t>
            </a:r>
            <a:r>
              <a:rPr sz="3850" spc="10" dirty="0">
                <a:latin typeface="Arial MT"/>
                <a:cs typeface="Arial MT"/>
              </a:rPr>
              <a:t>no </a:t>
            </a:r>
            <a:r>
              <a:rPr sz="3850" spc="114" dirty="0">
                <a:latin typeface="Arial MT"/>
                <a:cs typeface="Arial MT"/>
              </a:rPr>
              <a:t>good </a:t>
            </a:r>
            <a:r>
              <a:rPr sz="3850" spc="5" dirty="0">
                <a:latin typeface="Arial MT"/>
                <a:cs typeface="Arial MT"/>
              </a:rPr>
              <a:t>tool </a:t>
            </a:r>
            <a:r>
              <a:rPr sz="3850" spc="10" dirty="0">
                <a:latin typeface="Arial MT"/>
                <a:cs typeface="Arial MT"/>
              </a:rPr>
              <a:t>to </a:t>
            </a:r>
            <a:r>
              <a:rPr sz="3850" spc="55" dirty="0">
                <a:latin typeface="Arial MT"/>
                <a:cs typeface="Arial MT"/>
              </a:rPr>
              <a:t>import </a:t>
            </a:r>
            <a:r>
              <a:rPr sz="3850" spc="10" dirty="0">
                <a:latin typeface="Arial MT"/>
                <a:cs typeface="Arial MT"/>
              </a:rPr>
              <a:t>your non- </a:t>
            </a:r>
            <a:r>
              <a:rPr sz="3850" spc="-1055" dirty="0">
                <a:latin typeface="Arial MT"/>
                <a:cs typeface="Arial MT"/>
              </a:rPr>
              <a:t> </a:t>
            </a:r>
            <a:r>
              <a:rPr sz="3850" spc="15" dirty="0">
                <a:latin typeface="Arial MT"/>
                <a:cs typeface="Arial MT"/>
              </a:rPr>
              <a:t>terraform</a:t>
            </a:r>
            <a:r>
              <a:rPr sz="3850" spc="5" dirty="0">
                <a:latin typeface="Arial MT"/>
                <a:cs typeface="Arial MT"/>
              </a:rPr>
              <a:t> </a:t>
            </a:r>
            <a:r>
              <a:rPr sz="3850" spc="30" dirty="0">
                <a:latin typeface="Arial MT"/>
                <a:cs typeface="Arial MT"/>
              </a:rPr>
              <a:t>maintained</a:t>
            </a:r>
            <a:r>
              <a:rPr sz="3850" spc="10" dirty="0">
                <a:latin typeface="Arial MT"/>
                <a:cs typeface="Arial MT"/>
              </a:rPr>
              <a:t> </a:t>
            </a:r>
            <a:r>
              <a:rPr sz="3850" spc="20" dirty="0">
                <a:latin typeface="Arial MT"/>
                <a:cs typeface="Arial MT"/>
              </a:rPr>
              <a:t>infrastructure</a:t>
            </a:r>
            <a:r>
              <a:rPr sz="3850" spc="5" dirty="0">
                <a:latin typeface="Arial MT"/>
                <a:cs typeface="Arial MT"/>
              </a:rPr>
              <a:t> </a:t>
            </a:r>
            <a:r>
              <a:rPr sz="3850" spc="80" dirty="0">
                <a:latin typeface="Arial MT"/>
                <a:cs typeface="Arial MT"/>
              </a:rPr>
              <a:t>and</a:t>
            </a:r>
            <a:r>
              <a:rPr sz="3850" spc="10" dirty="0">
                <a:latin typeface="Arial MT"/>
                <a:cs typeface="Arial MT"/>
              </a:rPr>
              <a:t> </a:t>
            </a:r>
            <a:r>
              <a:rPr sz="3850" spc="35" dirty="0">
                <a:latin typeface="Arial MT"/>
                <a:cs typeface="Arial MT"/>
              </a:rPr>
              <a:t>create</a:t>
            </a:r>
            <a:r>
              <a:rPr sz="3850" spc="10" dirty="0">
                <a:latin typeface="Arial MT"/>
                <a:cs typeface="Arial MT"/>
              </a:rPr>
              <a:t> the</a:t>
            </a:r>
            <a:r>
              <a:rPr sz="3850" spc="5" dirty="0">
                <a:latin typeface="Arial MT"/>
                <a:cs typeface="Arial MT"/>
              </a:rPr>
              <a:t> </a:t>
            </a:r>
            <a:r>
              <a:rPr sz="3850" spc="25" dirty="0">
                <a:latin typeface="Arial MT"/>
                <a:cs typeface="Arial MT"/>
              </a:rPr>
              <a:t>definitions</a:t>
            </a:r>
            <a:r>
              <a:rPr sz="3850" spc="10" dirty="0">
                <a:latin typeface="Arial MT"/>
                <a:cs typeface="Arial MT"/>
              </a:rPr>
              <a:t> </a:t>
            </a:r>
            <a:r>
              <a:rPr sz="3850" spc="5" dirty="0">
                <a:latin typeface="Arial MT"/>
                <a:cs typeface="Arial MT"/>
              </a:rPr>
              <a:t>for</a:t>
            </a:r>
            <a:r>
              <a:rPr sz="3850" spc="10" dirty="0">
                <a:latin typeface="Arial MT"/>
                <a:cs typeface="Arial MT"/>
              </a:rPr>
              <a:t> you</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969770" marR="17780" lvl="2" indent="-478790">
              <a:lnSpc>
                <a:spcPct val="100000"/>
              </a:lnSpc>
              <a:buSzPct val="75324"/>
              <a:buChar char="•"/>
              <a:tabLst>
                <a:tab pos="1969135" algn="l"/>
                <a:tab pos="1970405" algn="l"/>
              </a:tabLst>
            </a:pPr>
            <a:r>
              <a:rPr sz="3850" spc="-45" dirty="0">
                <a:latin typeface="Arial MT"/>
                <a:cs typeface="Arial MT"/>
              </a:rPr>
              <a:t>There </a:t>
            </a:r>
            <a:r>
              <a:rPr sz="3850" spc="5" dirty="0">
                <a:latin typeface="Arial MT"/>
                <a:cs typeface="Arial MT"/>
              </a:rPr>
              <a:t>is </a:t>
            </a:r>
            <a:r>
              <a:rPr sz="3850" spc="10" dirty="0">
                <a:latin typeface="Arial MT"/>
                <a:cs typeface="Arial MT"/>
              </a:rPr>
              <a:t>an </a:t>
            </a:r>
            <a:r>
              <a:rPr sz="3850" spc="15" dirty="0">
                <a:latin typeface="Arial MT"/>
                <a:cs typeface="Arial MT"/>
              </a:rPr>
              <a:t>external </a:t>
            </a:r>
            <a:r>
              <a:rPr sz="3850" spc="5" dirty="0">
                <a:latin typeface="Arial MT"/>
                <a:cs typeface="Arial MT"/>
              </a:rPr>
              <a:t>tool </a:t>
            </a:r>
            <a:r>
              <a:rPr sz="3850" spc="80" dirty="0">
                <a:latin typeface="Arial MT"/>
                <a:cs typeface="Arial MT"/>
              </a:rPr>
              <a:t>called </a:t>
            </a:r>
            <a:r>
              <a:rPr sz="3850" b="1" spc="10" dirty="0">
                <a:latin typeface="Arial"/>
                <a:cs typeface="Arial"/>
              </a:rPr>
              <a:t>terraforming </a:t>
            </a:r>
            <a:r>
              <a:rPr sz="3850" spc="10" dirty="0">
                <a:latin typeface="Arial MT"/>
                <a:cs typeface="Arial MT"/>
              </a:rPr>
              <a:t>that you </a:t>
            </a:r>
            <a:r>
              <a:rPr sz="3850" spc="85" dirty="0">
                <a:latin typeface="Arial MT"/>
                <a:cs typeface="Arial MT"/>
              </a:rPr>
              <a:t>can </a:t>
            </a:r>
            <a:r>
              <a:rPr sz="3850" spc="10" dirty="0">
                <a:latin typeface="Arial MT"/>
                <a:cs typeface="Arial MT"/>
              </a:rPr>
              <a:t>use </a:t>
            </a:r>
            <a:r>
              <a:rPr sz="3850" spc="5" dirty="0">
                <a:latin typeface="Arial MT"/>
                <a:cs typeface="Arial MT"/>
              </a:rPr>
              <a:t>for </a:t>
            </a:r>
            <a:r>
              <a:rPr sz="3850" spc="-45" dirty="0">
                <a:latin typeface="Arial MT"/>
                <a:cs typeface="Arial MT"/>
              </a:rPr>
              <a:t>now, </a:t>
            </a:r>
            <a:r>
              <a:rPr sz="3850" spc="-40" dirty="0">
                <a:latin typeface="Arial MT"/>
                <a:cs typeface="Arial MT"/>
              </a:rPr>
              <a:t> </a:t>
            </a:r>
            <a:r>
              <a:rPr sz="3850" spc="80" dirty="0">
                <a:latin typeface="Arial MT"/>
                <a:cs typeface="Arial MT"/>
              </a:rPr>
              <a:t>but </a:t>
            </a:r>
            <a:r>
              <a:rPr sz="3850" spc="5" dirty="0">
                <a:latin typeface="Arial MT"/>
                <a:cs typeface="Arial MT"/>
              </a:rPr>
              <a:t>it’ll </a:t>
            </a:r>
            <a:r>
              <a:rPr sz="3850" spc="10" dirty="0">
                <a:latin typeface="Arial MT"/>
                <a:cs typeface="Arial MT"/>
              </a:rPr>
              <a:t>take you </a:t>
            </a:r>
            <a:r>
              <a:rPr sz="3850" spc="50" dirty="0">
                <a:latin typeface="Arial MT"/>
                <a:cs typeface="Arial MT"/>
              </a:rPr>
              <a:t>quite </a:t>
            </a:r>
            <a:r>
              <a:rPr sz="3850" spc="15" dirty="0">
                <a:latin typeface="Arial MT"/>
                <a:cs typeface="Arial MT"/>
              </a:rPr>
              <a:t>some </a:t>
            </a:r>
            <a:r>
              <a:rPr sz="3850" spc="10" dirty="0">
                <a:latin typeface="Arial MT"/>
                <a:cs typeface="Arial MT"/>
              </a:rPr>
              <a:t>time to </a:t>
            </a:r>
            <a:r>
              <a:rPr sz="3850" spc="50" dirty="0">
                <a:latin typeface="Arial MT"/>
                <a:cs typeface="Arial MT"/>
              </a:rPr>
              <a:t>convert </a:t>
            </a:r>
            <a:r>
              <a:rPr sz="3850" spc="10" dirty="0">
                <a:latin typeface="Arial MT"/>
                <a:cs typeface="Arial MT"/>
              </a:rPr>
              <a:t>your </a:t>
            </a:r>
            <a:r>
              <a:rPr sz="3850" spc="30" dirty="0">
                <a:latin typeface="Arial MT"/>
                <a:cs typeface="Arial MT"/>
              </a:rPr>
              <a:t>current </a:t>
            </a:r>
            <a:r>
              <a:rPr sz="3850" spc="20" dirty="0">
                <a:latin typeface="Arial MT"/>
                <a:cs typeface="Arial MT"/>
              </a:rPr>
              <a:t>infrastructure </a:t>
            </a:r>
            <a:r>
              <a:rPr sz="3850" spc="10" dirty="0">
                <a:latin typeface="Arial MT"/>
                <a:cs typeface="Arial MT"/>
              </a:rPr>
              <a:t>to </a:t>
            </a:r>
            <a:r>
              <a:rPr sz="3850" spc="15" dirty="0">
                <a:latin typeface="Arial MT"/>
                <a:cs typeface="Arial MT"/>
              </a:rPr>
              <a:t> </a:t>
            </a:r>
            <a:r>
              <a:rPr sz="3850" spc="75" dirty="0">
                <a:latin typeface="Arial MT"/>
                <a:cs typeface="Arial MT"/>
              </a:rPr>
              <a:t>managed</a:t>
            </a:r>
            <a:r>
              <a:rPr sz="3850" spc="-10" dirty="0">
                <a:latin typeface="Arial MT"/>
                <a:cs typeface="Arial MT"/>
              </a:rPr>
              <a:t> </a:t>
            </a:r>
            <a:r>
              <a:rPr sz="3850" spc="15" dirty="0">
                <a:latin typeface="Arial MT"/>
                <a:cs typeface="Arial MT"/>
              </a:rPr>
              <a:t>terraform</a:t>
            </a:r>
            <a:r>
              <a:rPr sz="3850" spc="-10" dirty="0">
                <a:latin typeface="Arial MT"/>
                <a:cs typeface="Arial MT"/>
              </a:rPr>
              <a:t> </a:t>
            </a:r>
            <a:r>
              <a:rPr sz="3850" spc="20" dirty="0">
                <a:latin typeface="Arial MT"/>
                <a:cs typeface="Arial MT"/>
              </a:rPr>
              <a:t>infrastructure</a:t>
            </a:r>
            <a:r>
              <a:rPr sz="3850" spc="-5" dirty="0">
                <a:latin typeface="Arial MT"/>
                <a:cs typeface="Arial MT"/>
              </a:rPr>
              <a:t> </a:t>
            </a:r>
            <a:r>
              <a:rPr sz="3850" spc="45" dirty="0">
                <a:latin typeface="Arial MT"/>
                <a:cs typeface="Arial MT"/>
              </a:rPr>
              <a:t>(</a:t>
            </a:r>
            <a:r>
              <a:rPr sz="3850" u="heavy" spc="45" dirty="0">
                <a:uFill>
                  <a:solidFill>
                    <a:srgbClr val="000000"/>
                  </a:solidFill>
                </a:uFill>
                <a:latin typeface="Arial MT"/>
                <a:cs typeface="Arial MT"/>
              </a:rPr>
              <a:t>https://github.com/dtan4/terraforming</a:t>
            </a:r>
            <a:r>
              <a:rPr sz="3850" spc="45" dirty="0">
                <a:latin typeface="Arial MT"/>
                <a:cs typeface="Arial MT"/>
              </a:rPr>
              <a:t>)</a:t>
            </a:r>
            <a:endParaRPr sz="3850">
              <a:latin typeface="Arial MT"/>
              <a:cs typeface="Arial M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01152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90" dirty="0"/>
              <a:t>Command</a:t>
            </a:r>
            <a:r>
              <a:rPr spc="5" dirty="0"/>
              <a:t> </a:t>
            </a:r>
            <a:r>
              <a:rPr spc="15" dirty="0"/>
              <a:t>Overview</a:t>
            </a:r>
          </a:p>
        </p:txBody>
      </p:sp>
      <p:sp>
        <p:nvSpPr>
          <p:cNvPr id="3" name="object 3"/>
          <p:cNvSpPr/>
          <p:nvPr/>
        </p:nvSpPr>
        <p:spPr>
          <a:xfrm>
            <a:off x="1005205" y="9330925"/>
            <a:ext cx="17934940" cy="1229360"/>
          </a:xfrm>
          <a:custGeom>
            <a:avLst/>
            <a:gdLst/>
            <a:ahLst/>
            <a:cxnLst/>
            <a:rect l="l" t="t" r="r" b="b"/>
            <a:pathLst>
              <a:path w="17934940" h="1229359">
                <a:moveTo>
                  <a:pt x="17934877" y="0"/>
                </a:moveTo>
                <a:lnTo>
                  <a:pt x="5872467" y="0"/>
                </a:lnTo>
                <a:lnTo>
                  <a:pt x="0" y="0"/>
                </a:lnTo>
                <a:lnTo>
                  <a:pt x="0" y="1228813"/>
                </a:lnTo>
                <a:lnTo>
                  <a:pt x="5872467" y="1228813"/>
                </a:lnTo>
                <a:lnTo>
                  <a:pt x="17934877" y="1228813"/>
                </a:lnTo>
                <a:lnTo>
                  <a:pt x="17934877" y="0"/>
                </a:lnTo>
                <a:close/>
              </a:path>
            </a:pathLst>
          </a:custGeom>
          <a:solidFill>
            <a:srgbClr val="E3E5E8"/>
          </a:solidFill>
        </p:spPr>
        <p:txBody>
          <a:bodyPr wrap="square" lIns="0" tIns="0" rIns="0" bIns="0" rtlCol="0"/>
          <a:lstStyle/>
          <a:p>
            <a:endParaRPr/>
          </a:p>
        </p:txBody>
      </p:sp>
      <p:sp>
        <p:nvSpPr>
          <p:cNvPr id="4" name="object 4"/>
          <p:cNvSpPr txBox="1"/>
          <p:nvPr/>
        </p:nvSpPr>
        <p:spPr>
          <a:xfrm>
            <a:off x="1005205" y="1958055"/>
            <a:ext cx="17934940" cy="1229360"/>
          </a:xfrm>
          <a:prstGeom prst="rect">
            <a:avLst/>
          </a:prstGeom>
          <a:solidFill>
            <a:srgbClr val="0365C0"/>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L="2014220">
              <a:lnSpc>
                <a:spcPct val="100000"/>
              </a:lnSpc>
              <a:tabLst>
                <a:tab pos="10866755" algn="l"/>
              </a:tabLst>
            </a:pPr>
            <a:r>
              <a:rPr sz="2950" b="1" spc="10" dirty="0">
                <a:solidFill>
                  <a:srgbClr val="FFFFFF"/>
                </a:solidFill>
                <a:latin typeface="Arial"/>
                <a:cs typeface="Arial"/>
              </a:rPr>
              <a:t>Command	</a:t>
            </a:r>
            <a:r>
              <a:rPr sz="2950" b="1" spc="5" dirty="0">
                <a:solidFill>
                  <a:srgbClr val="FFFFFF"/>
                </a:solidFill>
                <a:latin typeface="Arial"/>
                <a:cs typeface="Arial"/>
              </a:rPr>
              <a:t>Description</a:t>
            </a:r>
            <a:endParaRPr sz="295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2637306" y="3553423"/>
            <a:ext cx="11384280" cy="478155"/>
          </a:xfrm>
          <a:prstGeom prst="rect">
            <a:avLst/>
          </a:prstGeom>
        </p:spPr>
        <p:txBody>
          <a:bodyPr vert="horz" wrap="square" lIns="0" tIns="14604" rIns="0" bIns="0" rtlCol="0">
            <a:spAutoFit/>
          </a:bodyPr>
          <a:lstStyle/>
          <a:p>
            <a:pPr marL="12700">
              <a:lnSpc>
                <a:spcPct val="100000"/>
              </a:lnSpc>
              <a:spcBef>
                <a:spcPts val="114"/>
              </a:spcBef>
              <a:tabLst>
                <a:tab pos="9171305" algn="l"/>
              </a:tabLst>
            </a:pPr>
            <a:r>
              <a:rPr sz="2950" spc="10" dirty="0">
                <a:latin typeface="Arial MT"/>
                <a:cs typeface="Arial MT"/>
              </a:rPr>
              <a:t>terraform</a:t>
            </a:r>
            <a:r>
              <a:rPr sz="2950" spc="20" dirty="0">
                <a:latin typeface="Arial MT"/>
                <a:cs typeface="Arial MT"/>
              </a:rPr>
              <a:t> </a:t>
            </a:r>
            <a:r>
              <a:rPr sz="2950" spc="70" dirty="0">
                <a:latin typeface="Arial MT"/>
                <a:cs typeface="Arial MT"/>
              </a:rPr>
              <a:t>apply	</a:t>
            </a:r>
            <a:r>
              <a:rPr sz="2950" spc="50" dirty="0">
                <a:latin typeface="Arial MT"/>
                <a:cs typeface="Arial MT"/>
              </a:rPr>
              <a:t>Applies</a:t>
            </a:r>
            <a:r>
              <a:rPr sz="2950" spc="-40" dirty="0">
                <a:latin typeface="Arial MT"/>
                <a:cs typeface="Arial MT"/>
              </a:rPr>
              <a:t> </a:t>
            </a:r>
            <a:r>
              <a:rPr sz="2950" spc="5" dirty="0">
                <a:latin typeface="Arial MT"/>
                <a:cs typeface="Arial MT"/>
              </a:rPr>
              <a:t>state</a:t>
            </a:r>
            <a:endParaRPr sz="2950">
              <a:latin typeface="Arial MT"/>
              <a:cs typeface="Arial MT"/>
            </a:endParaRPr>
          </a:p>
        </p:txBody>
      </p:sp>
      <p:sp>
        <p:nvSpPr>
          <p:cNvPr id="6" name="object 6"/>
          <p:cNvSpPr txBox="1"/>
          <p:nvPr/>
        </p:nvSpPr>
        <p:spPr>
          <a:xfrm>
            <a:off x="1005205" y="4415678"/>
            <a:ext cx="17934940" cy="1229360"/>
          </a:xfrm>
          <a:prstGeom prst="rect">
            <a:avLst/>
          </a:prstGeom>
          <a:solidFill>
            <a:srgbClr val="E3E5E8"/>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L="2310765">
              <a:lnSpc>
                <a:spcPct val="100000"/>
              </a:lnSpc>
              <a:tabLst>
                <a:tab pos="7242175" algn="l"/>
              </a:tabLst>
            </a:pPr>
            <a:r>
              <a:rPr sz="2950" spc="20" dirty="0">
                <a:latin typeface="Arial MT"/>
                <a:cs typeface="Arial MT"/>
              </a:rPr>
              <a:t>destroy	</a:t>
            </a:r>
            <a:r>
              <a:rPr sz="2950" dirty="0">
                <a:latin typeface="Arial MT"/>
                <a:cs typeface="Arial MT"/>
              </a:rPr>
              <a:t>Destroys</a:t>
            </a:r>
            <a:r>
              <a:rPr sz="2950" spc="5" dirty="0">
                <a:latin typeface="Arial MT"/>
                <a:cs typeface="Arial MT"/>
              </a:rPr>
              <a:t> all</a:t>
            </a:r>
            <a:r>
              <a:rPr sz="2950" spc="10" dirty="0">
                <a:latin typeface="Arial MT"/>
                <a:cs typeface="Arial MT"/>
              </a:rPr>
              <a:t> terraform </a:t>
            </a:r>
            <a:r>
              <a:rPr sz="2950" spc="55" dirty="0">
                <a:latin typeface="Arial MT"/>
                <a:cs typeface="Arial MT"/>
              </a:rPr>
              <a:t>managed</a:t>
            </a:r>
            <a:r>
              <a:rPr sz="2950" spc="10" dirty="0">
                <a:latin typeface="Arial MT"/>
                <a:cs typeface="Arial MT"/>
              </a:rPr>
              <a:t> </a:t>
            </a:r>
            <a:r>
              <a:rPr sz="2950" spc="5" dirty="0">
                <a:latin typeface="Arial MT"/>
                <a:cs typeface="Arial MT"/>
              </a:rPr>
              <a:t>state</a:t>
            </a:r>
            <a:r>
              <a:rPr sz="2950" spc="10" dirty="0">
                <a:latin typeface="Arial MT"/>
                <a:cs typeface="Arial MT"/>
              </a:rPr>
              <a:t> </a:t>
            </a:r>
            <a:r>
              <a:rPr sz="2950" spc="5" dirty="0">
                <a:latin typeface="Arial MT"/>
                <a:cs typeface="Arial MT"/>
              </a:rPr>
              <a:t>(use with</a:t>
            </a:r>
            <a:r>
              <a:rPr sz="2950" spc="10" dirty="0">
                <a:latin typeface="Arial MT"/>
                <a:cs typeface="Arial MT"/>
              </a:rPr>
              <a:t> </a:t>
            </a:r>
            <a:r>
              <a:rPr sz="2950" spc="25" dirty="0">
                <a:latin typeface="Arial MT"/>
                <a:cs typeface="Arial MT"/>
              </a:rPr>
              <a:t>caution)</a:t>
            </a:r>
            <a:endParaRPr sz="2950">
              <a:latin typeface="Arial MT"/>
              <a:cs typeface="Arial MT"/>
            </a:endParaRPr>
          </a:p>
        </p:txBody>
      </p:sp>
      <p:sp>
        <p:nvSpPr>
          <p:cNvPr id="7" name="object 7"/>
          <p:cNvSpPr txBox="1"/>
          <p:nvPr/>
        </p:nvSpPr>
        <p:spPr>
          <a:xfrm>
            <a:off x="3666950" y="6005810"/>
            <a:ext cx="14886940" cy="478155"/>
          </a:xfrm>
          <a:prstGeom prst="rect">
            <a:avLst/>
          </a:prstGeom>
        </p:spPr>
        <p:txBody>
          <a:bodyPr vert="horz" wrap="square" lIns="0" tIns="14604" rIns="0" bIns="0" rtlCol="0">
            <a:spAutoFit/>
          </a:bodyPr>
          <a:lstStyle/>
          <a:p>
            <a:pPr marL="12700">
              <a:lnSpc>
                <a:spcPct val="100000"/>
              </a:lnSpc>
              <a:spcBef>
                <a:spcPts val="114"/>
              </a:spcBef>
              <a:tabLst>
                <a:tab pos="3609975" algn="l"/>
              </a:tabLst>
            </a:pPr>
            <a:r>
              <a:rPr sz="2950" spc="5" dirty="0">
                <a:latin typeface="Arial MT"/>
                <a:cs typeface="Arial MT"/>
              </a:rPr>
              <a:t>fmt	</a:t>
            </a:r>
            <a:r>
              <a:rPr sz="2950" spc="-15" dirty="0">
                <a:latin typeface="Arial MT"/>
                <a:cs typeface="Arial MT"/>
              </a:rPr>
              <a:t>Rewrite</a:t>
            </a:r>
            <a:r>
              <a:rPr sz="2950" spc="5" dirty="0">
                <a:latin typeface="Arial MT"/>
                <a:cs typeface="Arial MT"/>
              </a:rPr>
              <a:t> </a:t>
            </a:r>
            <a:r>
              <a:rPr sz="2950" spc="10" dirty="0">
                <a:latin typeface="Arial MT"/>
                <a:cs typeface="Arial MT"/>
              </a:rPr>
              <a:t>terraform </a:t>
            </a:r>
            <a:r>
              <a:rPr sz="2950" spc="30" dirty="0">
                <a:latin typeface="Arial MT"/>
                <a:cs typeface="Arial MT"/>
              </a:rPr>
              <a:t>configuration</a:t>
            </a:r>
            <a:r>
              <a:rPr sz="2950" spc="5" dirty="0">
                <a:latin typeface="Arial MT"/>
                <a:cs typeface="Arial MT"/>
              </a:rPr>
              <a:t> files</a:t>
            </a:r>
            <a:r>
              <a:rPr sz="2950" spc="10" dirty="0">
                <a:latin typeface="Arial MT"/>
                <a:cs typeface="Arial MT"/>
              </a:rPr>
              <a:t> </a:t>
            </a:r>
            <a:r>
              <a:rPr sz="2950" spc="5" dirty="0">
                <a:latin typeface="Arial MT"/>
                <a:cs typeface="Arial MT"/>
              </a:rPr>
              <a:t>to a</a:t>
            </a:r>
            <a:r>
              <a:rPr sz="2950" spc="10" dirty="0">
                <a:latin typeface="Arial MT"/>
                <a:cs typeface="Arial MT"/>
              </a:rPr>
              <a:t> </a:t>
            </a:r>
            <a:r>
              <a:rPr sz="2950" spc="45" dirty="0">
                <a:latin typeface="Arial MT"/>
                <a:cs typeface="Arial MT"/>
              </a:rPr>
              <a:t>canonical</a:t>
            </a:r>
            <a:r>
              <a:rPr sz="2950" spc="10" dirty="0">
                <a:latin typeface="Arial MT"/>
                <a:cs typeface="Arial MT"/>
              </a:rPr>
              <a:t> </a:t>
            </a:r>
            <a:r>
              <a:rPr sz="2950" spc="15" dirty="0">
                <a:latin typeface="Arial MT"/>
                <a:cs typeface="Arial MT"/>
              </a:rPr>
              <a:t>format</a:t>
            </a:r>
            <a:r>
              <a:rPr sz="2950" spc="5" dirty="0">
                <a:latin typeface="Arial MT"/>
                <a:cs typeface="Arial MT"/>
              </a:rPr>
              <a:t> </a:t>
            </a:r>
            <a:r>
              <a:rPr sz="2950" spc="60" dirty="0">
                <a:latin typeface="Arial MT"/>
                <a:cs typeface="Arial MT"/>
              </a:rPr>
              <a:t>and</a:t>
            </a:r>
            <a:r>
              <a:rPr sz="2950" spc="10" dirty="0">
                <a:latin typeface="Arial MT"/>
                <a:cs typeface="Arial MT"/>
              </a:rPr>
              <a:t> </a:t>
            </a:r>
            <a:r>
              <a:rPr sz="2950" spc="5" dirty="0">
                <a:latin typeface="Arial MT"/>
                <a:cs typeface="Arial MT"/>
              </a:rPr>
              <a:t>style</a:t>
            </a:r>
            <a:endParaRPr sz="2950">
              <a:latin typeface="Arial MT"/>
              <a:cs typeface="Arial MT"/>
            </a:endParaRPr>
          </a:p>
        </p:txBody>
      </p:sp>
      <p:sp>
        <p:nvSpPr>
          <p:cNvPr id="8" name="object 8"/>
          <p:cNvSpPr txBox="1"/>
          <p:nvPr/>
        </p:nvSpPr>
        <p:spPr>
          <a:xfrm>
            <a:off x="1005205" y="6873299"/>
            <a:ext cx="17934940" cy="1229360"/>
          </a:xfrm>
          <a:prstGeom prst="rect">
            <a:avLst/>
          </a:prstGeom>
          <a:solidFill>
            <a:srgbClr val="E3E5E8"/>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R="709295" algn="ctr">
              <a:lnSpc>
                <a:spcPct val="100000"/>
              </a:lnSpc>
              <a:tabLst>
                <a:tab pos="6589395" algn="l"/>
              </a:tabLst>
            </a:pPr>
            <a:r>
              <a:rPr sz="2950" spc="60" dirty="0">
                <a:latin typeface="Arial MT"/>
                <a:cs typeface="Arial MT"/>
              </a:rPr>
              <a:t>get	</a:t>
            </a:r>
            <a:r>
              <a:rPr sz="2950" spc="30" dirty="0">
                <a:latin typeface="Arial MT"/>
                <a:cs typeface="Arial MT"/>
              </a:rPr>
              <a:t>Download</a:t>
            </a:r>
            <a:r>
              <a:rPr sz="2950" spc="-10" dirty="0">
                <a:latin typeface="Arial MT"/>
                <a:cs typeface="Arial MT"/>
              </a:rPr>
              <a:t> </a:t>
            </a:r>
            <a:r>
              <a:rPr sz="2950" spc="60" dirty="0">
                <a:latin typeface="Arial MT"/>
                <a:cs typeface="Arial MT"/>
              </a:rPr>
              <a:t>and</a:t>
            </a:r>
            <a:r>
              <a:rPr sz="2950" spc="-5" dirty="0">
                <a:latin typeface="Arial MT"/>
                <a:cs typeface="Arial MT"/>
              </a:rPr>
              <a:t> </a:t>
            </a:r>
            <a:r>
              <a:rPr sz="2950" spc="60" dirty="0">
                <a:latin typeface="Arial MT"/>
                <a:cs typeface="Arial MT"/>
              </a:rPr>
              <a:t>update</a:t>
            </a:r>
            <a:r>
              <a:rPr sz="2950" spc="-5" dirty="0">
                <a:latin typeface="Arial MT"/>
                <a:cs typeface="Arial MT"/>
              </a:rPr>
              <a:t> </a:t>
            </a:r>
            <a:r>
              <a:rPr sz="2950" spc="30" dirty="0">
                <a:latin typeface="Arial MT"/>
                <a:cs typeface="Arial MT"/>
              </a:rPr>
              <a:t>modules</a:t>
            </a:r>
            <a:endParaRPr sz="2950">
              <a:latin typeface="Arial MT"/>
              <a:cs typeface="Arial MT"/>
            </a:endParaRPr>
          </a:p>
        </p:txBody>
      </p:sp>
      <p:sp>
        <p:nvSpPr>
          <p:cNvPr id="9" name="object 9"/>
          <p:cNvSpPr txBox="1"/>
          <p:nvPr/>
        </p:nvSpPr>
        <p:spPr>
          <a:xfrm>
            <a:off x="3426078" y="8463432"/>
            <a:ext cx="15038069" cy="478155"/>
          </a:xfrm>
          <a:prstGeom prst="rect">
            <a:avLst/>
          </a:prstGeom>
        </p:spPr>
        <p:txBody>
          <a:bodyPr vert="horz" wrap="square" lIns="0" tIns="14604" rIns="0" bIns="0" rtlCol="0">
            <a:spAutoFit/>
          </a:bodyPr>
          <a:lstStyle/>
          <a:p>
            <a:pPr marL="12700">
              <a:lnSpc>
                <a:spcPct val="100000"/>
              </a:lnSpc>
              <a:spcBef>
                <a:spcPts val="114"/>
              </a:spcBef>
              <a:tabLst>
                <a:tab pos="3940175" algn="l"/>
              </a:tabLst>
            </a:pPr>
            <a:r>
              <a:rPr sz="2950" spc="70" dirty="0">
                <a:latin typeface="Arial MT"/>
                <a:cs typeface="Arial MT"/>
              </a:rPr>
              <a:t>graph	</a:t>
            </a:r>
            <a:r>
              <a:rPr sz="2950" spc="-5" dirty="0">
                <a:latin typeface="Arial MT"/>
                <a:cs typeface="Arial MT"/>
              </a:rPr>
              <a:t>Create</a:t>
            </a:r>
            <a:r>
              <a:rPr sz="2950" spc="10" dirty="0">
                <a:latin typeface="Arial MT"/>
                <a:cs typeface="Arial MT"/>
              </a:rPr>
              <a:t> </a:t>
            </a:r>
            <a:r>
              <a:rPr sz="2950" spc="5" dirty="0">
                <a:latin typeface="Arial MT"/>
                <a:cs typeface="Arial MT"/>
              </a:rPr>
              <a:t>a</a:t>
            </a:r>
            <a:r>
              <a:rPr sz="2950" spc="10" dirty="0">
                <a:latin typeface="Arial MT"/>
                <a:cs typeface="Arial MT"/>
              </a:rPr>
              <a:t> </a:t>
            </a:r>
            <a:r>
              <a:rPr sz="2950" spc="5" dirty="0">
                <a:latin typeface="Arial MT"/>
                <a:cs typeface="Arial MT"/>
              </a:rPr>
              <a:t>visual</a:t>
            </a:r>
            <a:r>
              <a:rPr sz="2950" spc="10" dirty="0">
                <a:latin typeface="Arial MT"/>
                <a:cs typeface="Arial MT"/>
              </a:rPr>
              <a:t> representation</a:t>
            </a:r>
            <a:r>
              <a:rPr sz="2950" spc="15" dirty="0">
                <a:latin typeface="Arial MT"/>
                <a:cs typeface="Arial MT"/>
              </a:rPr>
              <a:t> </a:t>
            </a:r>
            <a:r>
              <a:rPr sz="2950" spc="5" dirty="0">
                <a:latin typeface="Arial MT"/>
                <a:cs typeface="Arial MT"/>
              </a:rPr>
              <a:t>of</a:t>
            </a:r>
            <a:r>
              <a:rPr sz="2950" spc="10" dirty="0">
                <a:latin typeface="Arial MT"/>
                <a:cs typeface="Arial MT"/>
              </a:rPr>
              <a:t> </a:t>
            </a:r>
            <a:r>
              <a:rPr sz="2950" spc="5" dirty="0">
                <a:latin typeface="Arial MT"/>
                <a:cs typeface="Arial MT"/>
              </a:rPr>
              <a:t>a</a:t>
            </a:r>
            <a:r>
              <a:rPr sz="2950" spc="10" dirty="0">
                <a:latin typeface="Arial MT"/>
                <a:cs typeface="Arial MT"/>
              </a:rPr>
              <a:t> </a:t>
            </a:r>
            <a:r>
              <a:rPr sz="2950" spc="30" dirty="0">
                <a:latin typeface="Arial MT"/>
                <a:cs typeface="Arial MT"/>
              </a:rPr>
              <a:t>configuration</a:t>
            </a:r>
            <a:r>
              <a:rPr sz="2950" spc="15" dirty="0">
                <a:latin typeface="Arial MT"/>
                <a:cs typeface="Arial MT"/>
              </a:rPr>
              <a:t> </a:t>
            </a:r>
            <a:r>
              <a:rPr sz="2950" spc="5" dirty="0">
                <a:latin typeface="Arial MT"/>
                <a:cs typeface="Arial MT"/>
              </a:rPr>
              <a:t>or</a:t>
            </a:r>
            <a:r>
              <a:rPr sz="2950" spc="10" dirty="0">
                <a:latin typeface="Arial MT"/>
                <a:cs typeface="Arial MT"/>
              </a:rPr>
              <a:t> </a:t>
            </a:r>
            <a:r>
              <a:rPr sz="2950" spc="25" dirty="0">
                <a:latin typeface="Arial MT"/>
                <a:cs typeface="Arial MT"/>
              </a:rPr>
              <a:t>execution</a:t>
            </a:r>
            <a:r>
              <a:rPr sz="2950" spc="10" dirty="0">
                <a:latin typeface="Arial MT"/>
                <a:cs typeface="Arial MT"/>
              </a:rPr>
              <a:t> </a:t>
            </a:r>
            <a:r>
              <a:rPr sz="2950" spc="45" dirty="0">
                <a:latin typeface="Arial MT"/>
                <a:cs typeface="Arial MT"/>
              </a:rPr>
              <a:t>plan</a:t>
            </a:r>
            <a:endParaRPr sz="2950">
              <a:latin typeface="Arial MT"/>
              <a:cs typeface="Arial MT"/>
            </a:endParaRPr>
          </a:p>
        </p:txBody>
      </p:sp>
      <p:sp>
        <p:nvSpPr>
          <p:cNvPr id="10" name="object 10"/>
          <p:cNvSpPr txBox="1"/>
          <p:nvPr/>
        </p:nvSpPr>
        <p:spPr>
          <a:xfrm>
            <a:off x="1445833" y="9692244"/>
            <a:ext cx="5004435" cy="478155"/>
          </a:xfrm>
          <a:prstGeom prst="rect">
            <a:avLst/>
          </a:prstGeom>
        </p:spPr>
        <p:txBody>
          <a:bodyPr vert="horz" wrap="square" lIns="0" tIns="14604" rIns="0" bIns="0" rtlCol="0">
            <a:spAutoFit/>
          </a:bodyPr>
          <a:lstStyle/>
          <a:p>
            <a:pPr>
              <a:lnSpc>
                <a:spcPct val="100000"/>
              </a:lnSpc>
              <a:spcBef>
                <a:spcPts val="114"/>
              </a:spcBef>
            </a:pPr>
            <a:r>
              <a:rPr sz="2950" spc="40" dirty="0">
                <a:latin typeface="Arial MT"/>
                <a:cs typeface="Arial MT"/>
              </a:rPr>
              <a:t>import</a:t>
            </a:r>
            <a:r>
              <a:rPr sz="2950" spc="-10" dirty="0">
                <a:latin typeface="Arial MT"/>
                <a:cs typeface="Arial MT"/>
              </a:rPr>
              <a:t> </a:t>
            </a:r>
            <a:r>
              <a:rPr sz="2950" spc="60" dirty="0">
                <a:latin typeface="Arial MT"/>
                <a:cs typeface="Arial MT"/>
              </a:rPr>
              <a:t>[options]</a:t>
            </a:r>
            <a:r>
              <a:rPr sz="2950" spc="-5" dirty="0">
                <a:latin typeface="Arial MT"/>
                <a:cs typeface="Arial MT"/>
              </a:rPr>
              <a:t> </a:t>
            </a:r>
            <a:r>
              <a:rPr sz="2950" spc="-85" dirty="0">
                <a:latin typeface="Arial MT"/>
                <a:cs typeface="Arial MT"/>
              </a:rPr>
              <a:t>ADDRESS</a:t>
            </a:r>
            <a:r>
              <a:rPr sz="2950" spc="-5" dirty="0">
                <a:latin typeface="Arial MT"/>
                <a:cs typeface="Arial MT"/>
              </a:rPr>
              <a:t> </a:t>
            </a:r>
            <a:r>
              <a:rPr sz="2950" spc="5" dirty="0">
                <a:latin typeface="Arial MT"/>
                <a:cs typeface="Arial MT"/>
              </a:rPr>
              <a:t>ID</a:t>
            </a:r>
            <a:endParaRPr sz="2950">
              <a:latin typeface="Arial MT"/>
              <a:cs typeface="Arial MT"/>
            </a:endParaRPr>
          </a:p>
        </p:txBody>
      </p:sp>
      <p:sp>
        <p:nvSpPr>
          <p:cNvPr id="11" name="object 11"/>
          <p:cNvSpPr txBox="1"/>
          <p:nvPr/>
        </p:nvSpPr>
        <p:spPr>
          <a:xfrm>
            <a:off x="6942111" y="9472355"/>
            <a:ext cx="11946255" cy="928369"/>
          </a:xfrm>
          <a:prstGeom prst="rect">
            <a:avLst/>
          </a:prstGeom>
        </p:spPr>
        <p:txBody>
          <a:bodyPr vert="horz" wrap="square" lIns="0" tIns="14604" rIns="0" bIns="0" rtlCol="0">
            <a:spAutoFit/>
          </a:bodyPr>
          <a:lstStyle/>
          <a:p>
            <a:pPr marL="603885" marR="5080" indent="-604520">
              <a:lnSpc>
                <a:spcPct val="100000"/>
              </a:lnSpc>
              <a:spcBef>
                <a:spcPts val="114"/>
              </a:spcBef>
            </a:pPr>
            <a:r>
              <a:rPr sz="2950" spc="40" dirty="0">
                <a:latin typeface="Arial MT"/>
                <a:cs typeface="Arial MT"/>
              </a:rPr>
              <a:t>Import</a:t>
            </a:r>
            <a:r>
              <a:rPr sz="2950" spc="10" dirty="0">
                <a:latin typeface="Arial MT"/>
                <a:cs typeface="Arial MT"/>
              </a:rPr>
              <a:t> </a:t>
            </a:r>
            <a:r>
              <a:rPr sz="2950" spc="5" dirty="0">
                <a:latin typeface="Arial MT"/>
                <a:cs typeface="Arial MT"/>
              </a:rPr>
              <a:t>will</a:t>
            </a:r>
            <a:r>
              <a:rPr sz="2950" spc="10" dirty="0">
                <a:latin typeface="Arial MT"/>
                <a:cs typeface="Arial MT"/>
              </a:rPr>
              <a:t> </a:t>
            </a:r>
            <a:r>
              <a:rPr sz="2950" spc="20" dirty="0">
                <a:latin typeface="Arial MT"/>
                <a:cs typeface="Arial MT"/>
              </a:rPr>
              <a:t>try</a:t>
            </a:r>
            <a:r>
              <a:rPr sz="2950" spc="10" dirty="0">
                <a:latin typeface="Arial MT"/>
                <a:cs typeface="Arial MT"/>
              </a:rPr>
              <a:t> </a:t>
            </a:r>
            <a:r>
              <a:rPr sz="2950" spc="60" dirty="0">
                <a:latin typeface="Arial MT"/>
                <a:cs typeface="Arial MT"/>
              </a:rPr>
              <a:t>and</a:t>
            </a:r>
            <a:r>
              <a:rPr sz="2950" spc="10" dirty="0">
                <a:latin typeface="Arial MT"/>
                <a:cs typeface="Arial MT"/>
              </a:rPr>
              <a:t> </a:t>
            </a:r>
            <a:r>
              <a:rPr sz="2950" spc="45" dirty="0">
                <a:latin typeface="Arial MT"/>
                <a:cs typeface="Arial MT"/>
              </a:rPr>
              <a:t>find</a:t>
            </a:r>
            <a:r>
              <a:rPr sz="2950" spc="10" dirty="0">
                <a:latin typeface="Arial MT"/>
                <a:cs typeface="Arial MT"/>
              </a:rPr>
              <a:t> </a:t>
            </a:r>
            <a:r>
              <a:rPr sz="2950" spc="5" dirty="0">
                <a:latin typeface="Arial MT"/>
                <a:cs typeface="Arial MT"/>
              </a:rPr>
              <a:t>the</a:t>
            </a:r>
            <a:r>
              <a:rPr sz="2950" spc="10" dirty="0">
                <a:latin typeface="Arial MT"/>
                <a:cs typeface="Arial MT"/>
              </a:rPr>
              <a:t> </a:t>
            </a:r>
            <a:r>
              <a:rPr sz="2950" spc="15" dirty="0">
                <a:latin typeface="Arial MT"/>
                <a:cs typeface="Arial MT"/>
              </a:rPr>
              <a:t>infrastructure</a:t>
            </a:r>
            <a:r>
              <a:rPr sz="2950" spc="10" dirty="0">
                <a:latin typeface="Arial MT"/>
                <a:cs typeface="Arial MT"/>
              </a:rPr>
              <a:t> </a:t>
            </a:r>
            <a:r>
              <a:rPr sz="2950" spc="15" dirty="0">
                <a:latin typeface="Arial MT"/>
                <a:cs typeface="Arial MT"/>
              </a:rPr>
              <a:t>resource</a:t>
            </a:r>
            <a:r>
              <a:rPr sz="2950" spc="10" dirty="0">
                <a:latin typeface="Arial MT"/>
                <a:cs typeface="Arial MT"/>
              </a:rPr>
              <a:t> </a:t>
            </a:r>
            <a:r>
              <a:rPr sz="2950" spc="35" dirty="0">
                <a:latin typeface="Arial MT"/>
                <a:cs typeface="Arial MT"/>
              </a:rPr>
              <a:t>identified</a:t>
            </a:r>
            <a:r>
              <a:rPr sz="2950" spc="10" dirty="0">
                <a:latin typeface="Arial MT"/>
                <a:cs typeface="Arial MT"/>
              </a:rPr>
              <a:t> </a:t>
            </a:r>
            <a:r>
              <a:rPr sz="2950" spc="5" dirty="0">
                <a:latin typeface="Arial MT"/>
                <a:cs typeface="Arial MT"/>
              </a:rPr>
              <a:t>with</a:t>
            </a:r>
            <a:r>
              <a:rPr sz="2950" spc="10" dirty="0">
                <a:latin typeface="Arial MT"/>
                <a:cs typeface="Arial MT"/>
              </a:rPr>
              <a:t> </a:t>
            </a:r>
            <a:r>
              <a:rPr sz="2950" spc="5" dirty="0">
                <a:latin typeface="Arial MT"/>
                <a:cs typeface="Arial MT"/>
              </a:rPr>
              <a:t>ID</a:t>
            </a:r>
            <a:r>
              <a:rPr sz="2950" spc="15" dirty="0">
                <a:latin typeface="Arial MT"/>
                <a:cs typeface="Arial MT"/>
              </a:rPr>
              <a:t> </a:t>
            </a:r>
            <a:r>
              <a:rPr sz="2950" spc="60" dirty="0">
                <a:latin typeface="Arial MT"/>
                <a:cs typeface="Arial MT"/>
              </a:rPr>
              <a:t>and </a:t>
            </a:r>
            <a:r>
              <a:rPr sz="2950" spc="-805" dirty="0">
                <a:latin typeface="Arial MT"/>
                <a:cs typeface="Arial MT"/>
              </a:rPr>
              <a:t> </a:t>
            </a:r>
            <a:r>
              <a:rPr sz="2950" spc="40" dirty="0">
                <a:latin typeface="Arial MT"/>
                <a:cs typeface="Arial MT"/>
              </a:rPr>
              <a:t>import</a:t>
            </a:r>
            <a:r>
              <a:rPr sz="2950" spc="5" dirty="0">
                <a:latin typeface="Arial MT"/>
                <a:cs typeface="Arial MT"/>
              </a:rPr>
              <a:t> the state into </a:t>
            </a:r>
            <a:r>
              <a:rPr sz="2950" spc="10" dirty="0">
                <a:latin typeface="Arial MT"/>
                <a:cs typeface="Arial MT"/>
              </a:rPr>
              <a:t>terraform.tfstate</a:t>
            </a:r>
            <a:r>
              <a:rPr sz="2950" spc="5" dirty="0">
                <a:latin typeface="Arial MT"/>
                <a:cs typeface="Arial MT"/>
              </a:rPr>
              <a:t> with </a:t>
            </a:r>
            <a:r>
              <a:rPr sz="2950" spc="15" dirty="0">
                <a:latin typeface="Arial MT"/>
                <a:cs typeface="Arial MT"/>
              </a:rPr>
              <a:t>resource</a:t>
            </a:r>
            <a:r>
              <a:rPr sz="2950" spc="5" dirty="0">
                <a:latin typeface="Arial MT"/>
                <a:cs typeface="Arial MT"/>
              </a:rPr>
              <a:t> </a:t>
            </a:r>
            <a:r>
              <a:rPr sz="2950" spc="85" dirty="0">
                <a:latin typeface="Arial MT"/>
                <a:cs typeface="Arial MT"/>
              </a:rPr>
              <a:t>id</a:t>
            </a:r>
            <a:r>
              <a:rPr sz="2950" spc="5" dirty="0">
                <a:latin typeface="Arial MT"/>
                <a:cs typeface="Arial MT"/>
              </a:rPr>
              <a:t> </a:t>
            </a:r>
            <a:r>
              <a:rPr sz="2950" spc="-85" dirty="0">
                <a:latin typeface="Arial MT"/>
                <a:cs typeface="Arial MT"/>
              </a:rPr>
              <a:t>ADDRESS</a:t>
            </a:r>
            <a:endParaRPr sz="2950">
              <a:latin typeface="Arial MT"/>
              <a:cs typeface="Arial M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01152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90" dirty="0"/>
              <a:t>Command</a:t>
            </a:r>
            <a:r>
              <a:rPr spc="5" dirty="0"/>
              <a:t> </a:t>
            </a:r>
            <a:r>
              <a:rPr spc="15" dirty="0"/>
              <a:t>Overview</a:t>
            </a:r>
          </a:p>
        </p:txBody>
      </p:sp>
      <p:sp>
        <p:nvSpPr>
          <p:cNvPr id="3" name="object 3"/>
          <p:cNvSpPr/>
          <p:nvPr/>
        </p:nvSpPr>
        <p:spPr>
          <a:xfrm>
            <a:off x="1005205" y="6873309"/>
            <a:ext cx="17934940" cy="1229360"/>
          </a:xfrm>
          <a:custGeom>
            <a:avLst/>
            <a:gdLst/>
            <a:ahLst/>
            <a:cxnLst/>
            <a:rect l="l" t="t" r="r" b="b"/>
            <a:pathLst>
              <a:path w="17934940" h="1229359">
                <a:moveTo>
                  <a:pt x="17934877" y="0"/>
                </a:moveTo>
                <a:lnTo>
                  <a:pt x="5872467" y="0"/>
                </a:lnTo>
                <a:lnTo>
                  <a:pt x="0" y="0"/>
                </a:lnTo>
                <a:lnTo>
                  <a:pt x="0" y="1228813"/>
                </a:lnTo>
                <a:lnTo>
                  <a:pt x="5872467" y="1228813"/>
                </a:lnTo>
                <a:lnTo>
                  <a:pt x="17934877" y="1228813"/>
                </a:lnTo>
                <a:lnTo>
                  <a:pt x="17934877" y="0"/>
                </a:lnTo>
                <a:close/>
              </a:path>
            </a:pathLst>
          </a:custGeom>
          <a:solidFill>
            <a:srgbClr val="E3E5E8"/>
          </a:solidFill>
        </p:spPr>
        <p:txBody>
          <a:bodyPr wrap="square" lIns="0" tIns="0" rIns="0" bIns="0" rtlCol="0"/>
          <a:lstStyle/>
          <a:p>
            <a:endParaRPr/>
          </a:p>
        </p:txBody>
      </p:sp>
      <p:sp>
        <p:nvSpPr>
          <p:cNvPr id="4" name="object 4"/>
          <p:cNvSpPr txBox="1"/>
          <p:nvPr/>
        </p:nvSpPr>
        <p:spPr>
          <a:xfrm>
            <a:off x="1005205" y="1958055"/>
            <a:ext cx="17934940" cy="1229360"/>
          </a:xfrm>
          <a:prstGeom prst="rect">
            <a:avLst/>
          </a:prstGeom>
          <a:solidFill>
            <a:srgbClr val="0365C0"/>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L="2014220">
              <a:lnSpc>
                <a:spcPct val="100000"/>
              </a:lnSpc>
              <a:tabLst>
                <a:tab pos="10866755" algn="l"/>
              </a:tabLst>
            </a:pPr>
            <a:r>
              <a:rPr sz="2950" b="1" spc="10" dirty="0">
                <a:solidFill>
                  <a:srgbClr val="FFFFFF"/>
                </a:solidFill>
                <a:latin typeface="Arial"/>
                <a:cs typeface="Arial"/>
              </a:rPr>
              <a:t>Command	</a:t>
            </a:r>
            <a:r>
              <a:rPr sz="2950" b="1" spc="5" dirty="0">
                <a:solidFill>
                  <a:srgbClr val="FFFFFF"/>
                </a:solidFill>
                <a:latin typeface="Arial"/>
                <a:cs typeface="Arial"/>
              </a:rPr>
              <a:t>Description</a:t>
            </a:r>
            <a:endParaRPr sz="295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1886606" y="3553423"/>
            <a:ext cx="4109720" cy="478155"/>
          </a:xfrm>
          <a:prstGeom prst="rect">
            <a:avLst/>
          </a:prstGeom>
        </p:spPr>
        <p:txBody>
          <a:bodyPr vert="horz" wrap="square" lIns="0" tIns="14604" rIns="0" bIns="0" rtlCol="0">
            <a:spAutoFit/>
          </a:bodyPr>
          <a:lstStyle/>
          <a:p>
            <a:pPr marL="12700">
              <a:lnSpc>
                <a:spcPct val="100000"/>
              </a:lnSpc>
              <a:spcBef>
                <a:spcPts val="114"/>
              </a:spcBef>
            </a:pPr>
            <a:r>
              <a:rPr sz="2950" spc="35" dirty="0">
                <a:latin typeface="Arial MT"/>
                <a:cs typeface="Arial MT"/>
              </a:rPr>
              <a:t>output</a:t>
            </a:r>
            <a:r>
              <a:rPr sz="2950" spc="-30" dirty="0">
                <a:latin typeface="Arial MT"/>
                <a:cs typeface="Arial MT"/>
              </a:rPr>
              <a:t> </a:t>
            </a:r>
            <a:r>
              <a:rPr sz="2950" spc="60" dirty="0">
                <a:latin typeface="Arial MT"/>
                <a:cs typeface="Arial MT"/>
              </a:rPr>
              <a:t>[options]</a:t>
            </a:r>
            <a:r>
              <a:rPr sz="2950" spc="-25" dirty="0">
                <a:latin typeface="Arial MT"/>
                <a:cs typeface="Arial MT"/>
              </a:rPr>
              <a:t> </a:t>
            </a:r>
            <a:r>
              <a:rPr sz="2950" spc="35" dirty="0">
                <a:latin typeface="Arial MT"/>
                <a:cs typeface="Arial MT"/>
              </a:rPr>
              <a:t>[NAME]</a:t>
            </a:r>
            <a:endParaRPr sz="2950">
              <a:latin typeface="Arial MT"/>
              <a:cs typeface="Arial MT"/>
            </a:endParaRPr>
          </a:p>
        </p:txBody>
      </p:sp>
      <p:sp>
        <p:nvSpPr>
          <p:cNvPr id="6" name="object 6"/>
          <p:cNvSpPr txBox="1"/>
          <p:nvPr/>
        </p:nvSpPr>
        <p:spPr>
          <a:xfrm>
            <a:off x="7100171" y="3333535"/>
            <a:ext cx="11617960" cy="928369"/>
          </a:xfrm>
          <a:prstGeom prst="rect">
            <a:avLst/>
          </a:prstGeom>
        </p:spPr>
        <p:txBody>
          <a:bodyPr vert="horz" wrap="square" lIns="0" tIns="14604" rIns="0" bIns="0" rtlCol="0">
            <a:spAutoFit/>
          </a:bodyPr>
          <a:lstStyle/>
          <a:p>
            <a:pPr marL="5071745" marR="5080" indent="-5059680">
              <a:lnSpc>
                <a:spcPct val="100000"/>
              </a:lnSpc>
              <a:spcBef>
                <a:spcPts val="114"/>
              </a:spcBef>
            </a:pPr>
            <a:r>
              <a:rPr sz="2950" spc="35" dirty="0">
                <a:latin typeface="Arial MT"/>
                <a:cs typeface="Arial MT"/>
              </a:rPr>
              <a:t>Output </a:t>
            </a:r>
            <a:r>
              <a:rPr sz="2950" spc="5" dirty="0">
                <a:latin typeface="Arial MT"/>
                <a:cs typeface="Arial MT"/>
              </a:rPr>
              <a:t>any of your </a:t>
            </a:r>
            <a:r>
              <a:rPr sz="2950" spc="10" dirty="0">
                <a:latin typeface="Arial MT"/>
                <a:cs typeface="Arial MT"/>
              </a:rPr>
              <a:t>resources. </a:t>
            </a:r>
            <a:r>
              <a:rPr sz="2950" spc="40" dirty="0">
                <a:latin typeface="Arial MT"/>
                <a:cs typeface="Arial MT"/>
              </a:rPr>
              <a:t>Using </a:t>
            </a:r>
            <a:r>
              <a:rPr sz="2950" spc="-30" dirty="0">
                <a:latin typeface="Arial MT"/>
                <a:cs typeface="Arial MT"/>
              </a:rPr>
              <a:t>NAME </a:t>
            </a:r>
            <a:r>
              <a:rPr sz="2950" spc="5" dirty="0">
                <a:latin typeface="Arial MT"/>
                <a:cs typeface="Arial MT"/>
              </a:rPr>
              <a:t>will only </a:t>
            </a:r>
            <a:r>
              <a:rPr sz="2950" spc="35" dirty="0">
                <a:latin typeface="Arial MT"/>
                <a:cs typeface="Arial MT"/>
              </a:rPr>
              <a:t>output </a:t>
            </a:r>
            <a:r>
              <a:rPr sz="2950" spc="5" dirty="0">
                <a:latin typeface="Arial MT"/>
                <a:cs typeface="Arial MT"/>
              </a:rPr>
              <a:t>a </a:t>
            </a:r>
            <a:r>
              <a:rPr sz="2950" spc="65" dirty="0">
                <a:latin typeface="Arial MT"/>
                <a:cs typeface="Arial MT"/>
              </a:rPr>
              <a:t>specific </a:t>
            </a:r>
            <a:r>
              <a:rPr sz="2950" spc="-810" dirty="0">
                <a:latin typeface="Arial MT"/>
                <a:cs typeface="Arial MT"/>
              </a:rPr>
              <a:t> </a:t>
            </a:r>
            <a:r>
              <a:rPr sz="2950" spc="15" dirty="0">
                <a:latin typeface="Arial MT"/>
                <a:cs typeface="Arial MT"/>
              </a:rPr>
              <a:t>resource</a:t>
            </a:r>
            <a:endParaRPr sz="2950">
              <a:latin typeface="Arial MT"/>
              <a:cs typeface="Arial MT"/>
            </a:endParaRPr>
          </a:p>
        </p:txBody>
      </p:sp>
      <p:sp>
        <p:nvSpPr>
          <p:cNvPr id="7" name="object 7"/>
          <p:cNvSpPr txBox="1"/>
          <p:nvPr/>
        </p:nvSpPr>
        <p:spPr>
          <a:xfrm>
            <a:off x="1005205" y="4415678"/>
            <a:ext cx="17934940" cy="1229360"/>
          </a:xfrm>
          <a:prstGeom prst="rect">
            <a:avLst/>
          </a:prstGeom>
          <a:solidFill>
            <a:srgbClr val="E3E5E8"/>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L="2569210">
              <a:lnSpc>
                <a:spcPct val="100000"/>
              </a:lnSpc>
              <a:tabLst>
                <a:tab pos="6372225" algn="l"/>
              </a:tabLst>
            </a:pPr>
            <a:r>
              <a:rPr sz="2950" spc="45" dirty="0">
                <a:latin typeface="Arial MT"/>
                <a:cs typeface="Arial MT"/>
              </a:rPr>
              <a:t>plan	</a:t>
            </a:r>
            <a:r>
              <a:rPr sz="2950" spc="10" dirty="0">
                <a:latin typeface="Arial MT"/>
                <a:cs typeface="Arial MT"/>
              </a:rPr>
              <a:t>terraform</a:t>
            </a:r>
            <a:r>
              <a:rPr sz="2950" dirty="0">
                <a:latin typeface="Arial MT"/>
                <a:cs typeface="Arial MT"/>
              </a:rPr>
              <a:t> </a:t>
            </a:r>
            <a:r>
              <a:rPr sz="2950" spc="40" dirty="0">
                <a:latin typeface="Arial MT"/>
                <a:cs typeface="Arial MT"/>
              </a:rPr>
              <a:t>plan,</a:t>
            </a:r>
            <a:r>
              <a:rPr sz="2950" spc="5" dirty="0">
                <a:latin typeface="Arial MT"/>
                <a:cs typeface="Arial MT"/>
              </a:rPr>
              <a:t> </a:t>
            </a:r>
            <a:r>
              <a:rPr sz="2950" spc="10" dirty="0">
                <a:latin typeface="Arial MT"/>
                <a:cs typeface="Arial MT"/>
              </a:rPr>
              <a:t>show</a:t>
            </a:r>
            <a:r>
              <a:rPr sz="2950" spc="5" dirty="0">
                <a:latin typeface="Arial MT"/>
                <a:cs typeface="Arial MT"/>
              </a:rPr>
              <a:t> the </a:t>
            </a:r>
            <a:r>
              <a:rPr sz="2950" spc="55" dirty="0">
                <a:latin typeface="Arial MT"/>
                <a:cs typeface="Arial MT"/>
              </a:rPr>
              <a:t>changes</a:t>
            </a:r>
            <a:r>
              <a:rPr sz="2950" spc="5" dirty="0">
                <a:latin typeface="Arial MT"/>
                <a:cs typeface="Arial MT"/>
              </a:rPr>
              <a:t> to </a:t>
            </a:r>
            <a:r>
              <a:rPr sz="2950" spc="90" dirty="0">
                <a:latin typeface="Arial MT"/>
                <a:cs typeface="Arial MT"/>
              </a:rPr>
              <a:t>be</a:t>
            </a:r>
            <a:r>
              <a:rPr sz="2950" dirty="0">
                <a:latin typeface="Arial MT"/>
                <a:cs typeface="Arial MT"/>
              </a:rPr>
              <a:t> </a:t>
            </a:r>
            <a:r>
              <a:rPr sz="2950" spc="50" dirty="0">
                <a:latin typeface="Arial MT"/>
                <a:cs typeface="Arial MT"/>
              </a:rPr>
              <a:t>made</a:t>
            </a:r>
            <a:r>
              <a:rPr sz="2950" spc="5" dirty="0">
                <a:latin typeface="Arial MT"/>
                <a:cs typeface="Arial MT"/>
              </a:rPr>
              <a:t> to the </a:t>
            </a:r>
            <a:r>
              <a:rPr sz="2950" spc="15" dirty="0">
                <a:latin typeface="Arial MT"/>
                <a:cs typeface="Arial MT"/>
              </a:rPr>
              <a:t>infrastructure</a:t>
            </a:r>
            <a:endParaRPr sz="2950">
              <a:latin typeface="Arial MT"/>
              <a:cs typeface="Arial MT"/>
            </a:endParaRPr>
          </a:p>
        </p:txBody>
      </p:sp>
      <p:sp>
        <p:nvSpPr>
          <p:cNvPr id="8" name="object 8"/>
          <p:cNvSpPr txBox="1"/>
          <p:nvPr/>
        </p:nvSpPr>
        <p:spPr>
          <a:xfrm>
            <a:off x="3509761" y="6005810"/>
            <a:ext cx="863600" cy="478155"/>
          </a:xfrm>
          <a:prstGeom prst="rect">
            <a:avLst/>
          </a:prstGeom>
        </p:spPr>
        <p:txBody>
          <a:bodyPr vert="horz" wrap="square" lIns="0" tIns="14604" rIns="0" bIns="0" rtlCol="0">
            <a:spAutoFit/>
          </a:bodyPr>
          <a:lstStyle/>
          <a:p>
            <a:pPr marL="12700">
              <a:lnSpc>
                <a:spcPct val="100000"/>
              </a:lnSpc>
              <a:spcBef>
                <a:spcPts val="114"/>
              </a:spcBef>
            </a:pPr>
            <a:r>
              <a:rPr sz="2950" spc="50" dirty="0">
                <a:latin typeface="Arial MT"/>
                <a:cs typeface="Arial MT"/>
              </a:rPr>
              <a:t>push</a:t>
            </a:r>
            <a:endParaRPr sz="2950">
              <a:latin typeface="Arial MT"/>
              <a:cs typeface="Arial MT"/>
            </a:endParaRPr>
          </a:p>
        </p:txBody>
      </p:sp>
      <p:sp>
        <p:nvSpPr>
          <p:cNvPr id="9" name="object 9"/>
          <p:cNvSpPr txBox="1"/>
          <p:nvPr/>
        </p:nvSpPr>
        <p:spPr>
          <a:xfrm>
            <a:off x="7913444" y="5785922"/>
            <a:ext cx="9991090" cy="928369"/>
          </a:xfrm>
          <a:prstGeom prst="rect">
            <a:avLst/>
          </a:prstGeom>
        </p:spPr>
        <p:txBody>
          <a:bodyPr vert="horz" wrap="square" lIns="0" tIns="14604" rIns="0" bIns="0" rtlCol="0">
            <a:spAutoFit/>
          </a:bodyPr>
          <a:lstStyle/>
          <a:p>
            <a:pPr marL="596265" marR="5080" indent="-584200">
              <a:lnSpc>
                <a:spcPct val="100000"/>
              </a:lnSpc>
              <a:spcBef>
                <a:spcPts val="114"/>
              </a:spcBef>
            </a:pPr>
            <a:r>
              <a:rPr sz="2950" spc="-35" dirty="0">
                <a:latin typeface="Arial MT"/>
                <a:cs typeface="Arial MT"/>
              </a:rPr>
              <a:t>Push</a:t>
            </a:r>
            <a:r>
              <a:rPr sz="2950" spc="10" dirty="0">
                <a:latin typeface="Arial MT"/>
                <a:cs typeface="Arial MT"/>
              </a:rPr>
              <a:t> </a:t>
            </a:r>
            <a:r>
              <a:rPr sz="2950" spc="55" dirty="0">
                <a:latin typeface="Arial MT"/>
                <a:cs typeface="Arial MT"/>
              </a:rPr>
              <a:t>changes</a:t>
            </a:r>
            <a:r>
              <a:rPr sz="2950" spc="10" dirty="0">
                <a:latin typeface="Arial MT"/>
                <a:cs typeface="Arial MT"/>
              </a:rPr>
              <a:t> </a:t>
            </a:r>
            <a:r>
              <a:rPr sz="2950" spc="5" dirty="0">
                <a:latin typeface="Arial MT"/>
                <a:cs typeface="Arial MT"/>
              </a:rPr>
              <a:t>to</a:t>
            </a:r>
            <a:r>
              <a:rPr sz="2950" spc="10" dirty="0">
                <a:latin typeface="Arial MT"/>
                <a:cs typeface="Arial MT"/>
              </a:rPr>
              <a:t> </a:t>
            </a:r>
            <a:r>
              <a:rPr sz="2950" spc="5" dirty="0">
                <a:latin typeface="Arial MT"/>
                <a:cs typeface="Arial MT"/>
              </a:rPr>
              <a:t>Atlas,</a:t>
            </a:r>
            <a:r>
              <a:rPr sz="2950" spc="10" dirty="0">
                <a:latin typeface="Arial MT"/>
                <a:cs typeface="Arial MT"/>
              </a:rPr>
              <a:t> </a:t>
            </a:r>
            <a:r>
              <a:rPr sz="2950" spc="15" dirty="0">
                <a:latin typeface="Arial MT"/>
                <a:cs typeface="Arial MT"/>
              </a:rPr>
              <a:t>Hashicorp’s</a:t>
            </a:r>
            <a:r>
              <a:rPr sz="2950" spc="10" dirty="0">
                <a:latin typeface="Arial MT"/>
                <a:cs typeface="Arial MT"/>
              </a:rPr>
              <a:t> </a:t>
            </a:r>
            <a:r>
              <a:rPr sz="2950" spc="5" dirty="0">
                <a:latin typeface="Arial MT"/>
                <a:cs typeface="Arial MT"/>
              </a:rPr>
              <a:t>Enterprise</a:t>
            </a:r>
            <a:r>
              <a:rPr sz="2950" spc="10" dirty="0">
                <a:latin typeface="Arial MT"/>
                <a:cs typeface="Arial MT"/>
              </a:rPr>
              <a:t> </a:t>
            </a:r>
            <a:r>
              <a:rPr sz="2950" spc="5" dirty="0">
                <a:latin typeface="Arial MT"/>
                <a:cs typeface="Arial MT"/>
              </a:rPr>
              <a:t>tool</a:t>
            </a:r>
            <a:r>
              <a:rPr sz="2950" spc="10" dirty="0">
                <a:latin typeface="Arial MT"/>
                <a:cs typeface="Arial MT"/>
              </a:rPr>
              <a:t> </a:t>
            </a:r>
            <a:r>
              <a:rPr sz="2950" spc="5" dirty="0">
                <a:latin typeface="Arial MT"/>
                <a:cs typeface="Arial MT"/>
              </a:rPr>
              <a:t>that</a:t>
            </a:r>
            <a:r>
              <a:rPr sz="2950" spc="10" dirty="0">
                <a:latin typeface="Arial MT"/>
                <a:cs typeface="Arial MT"/>
              </a:rPr>
              <a:t> </a:t>
            </a:r>
            <a:r>
              <a:rPr sz="2950" spc="60" dirty="0">
                <a:latin typeface="Arial MT"/>
                <a:cs typeface="Arial MT"/>
              </a:rPr>
              <a:t>can </a:t>
            </a:r>
            <a:r>
              <a:rPr sz="2950" spc="-805" dirty="0">
                <a:latin typeface="Arial MT"/>
                <a:cs typeface="Arial MT"/>
              </a:rPr>
              <a:t> </a:t>
            </a:r>
            <a:r>
              <a:rPr sz="2950" spc="20" dirty="0">
                <a:latin typeface="Arial MT"/>
                <a:cs typeface="Arial MT"/>
              </a:rPr>
              <a:t>automatically</a:t>
            </a:r>
            <a:r>
              <a:rPr sz="2950" spc="5" dirty="0">
                <a:latin typeface="Arial MT"/>
                <a:cs typeface="Arial MT"/>
              </a:rPr>
              <a:t> run </a:t>
            </a:r>
            <a:r>
              <a:rPr sz="2950" spc="10" dirty="0">
                <a:latin typeface="Arial MT"/>
                <a:cs typeface="Arial MT"/>
              </a:rPr>
              <a:t>terraform</a:t>
            </a:r>
            <a:r>
              <a:rPr sz="2950" spc="5" dirty="0">
                <a:latin typeface="Arial MT"/>
                <a:cs typeface="Arial MT"/>
              </a:rPr>
              <a:t> </a:t>
            </a:r>
            <a:r>
              <a:rPr sz="2950" spc="-5" dirty="0">
                <a:latin typeface="Arial MT"/>
                <a:cs typeface="Arial MT"/>
              </a:rPr>
              <a:t>from</a:t>
            </a:r>
            <a:r>
              <a:rPr sz="2950" spc="5" dirty="0">
                <a:latin typeface="Arial MT"/>
                <a:cs typeface="Arial MT"/>
              </a:rPr>
              <a:t> a </a:t>
            </a:r>
            <a:r>
              <a:rPr sz="2950" spc="35" dirty="0">
                <a:latin typeface="Arial MT"/>
                <a:cs typeface="Arial MT"/>
              </a:rPr>
              <a:t>centralized</a:t>
            </a:r>
            <a:r>
              <a:rPr sz="2950" spc="5" dirty="0">
                <a:latin typeface="Arial MT"/>
                <a:cs typeface="Arial MT"/>
              </a:rPr>
              <a:t> server</a:t>
            </a:r>
            <a:endParaRPr sz="2950">
              <a:latin typeface="Arial MT"/>
              <a:cs typeface="Arial MT"/>
            </a:endParaRPr>
          </a:p>
        </p:txBody>
      </p:sp>
      <p:sp>
        <p:nvSpPr>
          <p:cNvPr id="10" name="object 10"/>
          <p:cNvSpPr txBox="1"/>
          <p:nvPr/>
        </p:nvSpPr>
        <p:spPr>
          <a:xfrm>
            <a:off x="3361691" y="7234621"/>
            <a:ext cx="1172210" cy="478155"/>
          </a:xfrm>
          <a:prstGeom prst="rect">
            <a:avLst/>
          </a:prstGeom>
        </p:spPr>
        <p:txBody>
          <a:bodyPr vert="horz" wrap="square" lIns="0" tIns="14604" rIns="0" bIns="0" rtlCol="0">
            <a:spAutoFit/>
          </a:bodyPr>
          <a:lstStyle/>
          <a:p>
            <a:pPr>
              <a:lnSpc>
                <a:spcPct val="100000"/>
              </a:lnSpc>
              <a:spcBef>
                <a:spcPts val="114"/>
              </a:spcBef>
            </a:pPr>
            <a:r>
              <a:rPr sz="2950" spc="-50" dirty="0">
                <a:latin typeface="Arial MT"/>
                <a:cs typeface="Arial MT"/>
              </a:rPr>
              <a:t>r</a:t>
            </a:r>
            <a:r>
              <a:rPr sz="2950" spc="5" dirty="0">
                <a:latin typeface="Arial MT"/>
                <a:cs typeface="Arial MT"/>
              </a:rPr>
              <a:t>ef</a:t>
            </a:r>
            <a:r>
              <a:rPr sz="2950" spc="-50" dirty="0">
                <a:latin typeface="Arial MT"/>
                <a:cs typeface="Arial MT"/>
              </a:rPr>
              <a:t>r</a:t>
            </a:r>
            <a:r>
              <a:rPr sz="2950" spc="5" dirty="0">
                <a:latin typeface="Arial MT"/>
                <a:cs typeface="Arial MT"/>
              </a:rPr>
              <a:t>esh</a:t>
            </a:r>
            <a:endParaRPr sz="2950">
              <a:latin typeface="Arial MT"/>
              <a:cs typeface="Arial MT"/>
            </a:endParaRPr>
          </a:p>
        </p:txBody>
      </p:sp>
      <p:sp>
        <p:nvSpPr>
          <p:cNvPr id="11" name="object 11"/>
          <p:cNvSpPr txBox="1"/>
          <p:nvPr/>
        </p:nvSpPr>
        <p:spPr>
          <a:xfrm>
            <a:off x="7223695" y="7014733"/>
            <a:ext cx="11383645" cy="928369"/>
          </a:xfrm>
          <a:prstGeom prst="rect">
            <a:avLst/>
          </a:prstGeom>
        </p:spPr>
        <p:txBody>
          <a:bodyPr vert="horz" wrap="square" lIns="0" tIns="14604" rIns="0" bIns="0" rtlCol="0">
            <a:spAutoFit/>
          </a:bodyPr>
          <a:lstStyle/>
          <a:p>
            <a:pPr marL="4263390" marR="5080" indent="-4264025">
              <a:lnSpc>
                <a:spcPct val="100000"/>
              </a:lnSpc>
              <a:spcBef>
                <a:spcPts val="114"/>
              </a:spcBef>
            </a:pPr>
            <a:r>
              <a:rPr sz="2950" spc="-25" dirty="0">
                <a:latin typeface="Arial MT"/>
                <a:cs typeface="Arial MT"/>
              </a:rPr>
              <a:t>Refresh </a:t>
            </a:r>
            <a:r>
              <a:rPr sz="2950" spc="5" dirty="0">
                <a:latin typeface="Arial MT"/>
                <a:cs typeface="Arial MT"/>
              </a:rPr>
              <a:t>the </a:t>
            </a:r>
            <a:r>
              <a:rPr sz="2950" dirty="0">
                <a:latin typeface="Arial MT"/>
                <a:cs typeface="Arial MT"/>
              </a:rPr>
              <a:t>remote </a:t>
            </a:r>
            <a:r>
              <a:rPr sz="2950" spc="5" dirty="0">
                <a:latin typeface="Arial MT"/>
                <a:cs typeface="Arial MT"/>
              </a:rPr>
              <a:t>state. </a:t>
            </a:r>
            <a:r>
              <a:rPr sz="2950" spc="10" dirty="0">
                <a:latin typeface="Arial MT"/>
                <a:cs typeface="Arial MT"/>
              </a:rPr>
              <a:t>Can </a:t>
            </a:r>
            <a:r>
              <a:rPr sz="2950" spc="25" dirty="0">
                <a:latin typeface="Arial MT"/>
                <a:cs typeface="Arial MT"/>
              </a:rPr>
              <a:t>identify differences </a:t>
            </a:r>
            <a:r>
              <a:rPr sz="2950" spc="30" dirty="0">
                <a:latin typeface="Arial MT"/>
                <a:cs typeface="Arial MT"/>
              </a:rPr>
              <a:t>between </a:t>
            </a:r>
            <a:r>
              <a:rPr sz="2950" spc="5" dirty="0">
                <a:latin typeface="Arial MT"/>
                <a:cs typeface="Arial MT"/>
              </a:rPr>
              <a:t>state file </a:t>
            </a:r>
            <a:r>
              <a:rPr sz="2950" spc="-805" dirty="0">
                <a:latin typeface="Arial MT"/>
                <a:cs typeface="Arial MT"/>
              </a:rPr>
              <a:t> </a:t>
            </a:r>
            <a:r>
              <a:rPr sz="2950" spc="60" dirty="0">
                <a:latin typeface="Arial MT"/>
                <a:cs typeface="Arial MT"/>
              </a:rPr>
              <a:t>and</a:t>
            </a:r>
            <a:r>
              <a:rPr sz="2950" dirty="0">
                <a:latin typeface="Arial MT"/>
                <a:cs typeface="Arial MT"/>
              </a:rPr>
              <a:t> remote</a:t>
            </a:r>
            <a:r>
              <a:rPr sz="2950" spc="5" dirty="0">
                <a:latin typeface="Arial MT"/>
                <a:cs typeface="Arial MT"/>
              </a:rPr>
              <a:t> state</a:t>
            </a:r>
            <a:endParaRPr sz="2950">
              <a:latin typeface="Arial MT"/>
              <a:cs typeface="Arial MT"/>
            </a:endParaRPr>
          </a:p>
        </p:txBody>
      </p:sp>
      <p:sp>
        <p:nvSpPr>
          <p:cNvPr id="12" name="object 12"/>
          <p:cNvSpPr txBox="1"/>
          <p:nvPr/>
        </p:nvSpPr>
        <p:spPr>
          <a:xfrm>
            <a:off x="3345598" y="8463432"/>
            <a:ext cx="12188190" cy="478155"/>
          </a:xfrm>
          <a:prstGeom prst="rect">
            <a:avLst/>
          </a:prstGeom>
        </p:spPr>
        <p:txBody>
          <a:bodyPr vert="horz" wrap="square" lIns="0" tIns="14604" rIns="0" bIns="0" rtlCol="0">
            <a:spAutoFit/>
          </a:bodyPr>
          <a:lstStyle/>
          <a:p>
            <a:pPr marL="12700">
              <a:lnSpc>
                <a:spcPct val="100000"/>
              </a:lnSpc>
              <a:spcBef>
                <a:spcPts val="114"/>
              </a:spcBef>
              <a:tabLst>
                <a:tab pos="6950709" algn="l"/>
              </a:tabLst>
            </a:pPr>
            <a:r>
              <a:rPr sz="2950" dirty="0">
                <a:latin typeface="Arial MT"/>
                <a:cs typeface="Arial MT"/>
              </a:rPr>
              <a:t>remote	</a:t>
            </a:r>
            <a:r>
              <a:rPr sz="2950" spc="20" dirty="0">
                <a:latin typeface="Arial MT"/>
                <a:cs typeface="Arial MT"/>
              </a:rPr>
              <a:t>Configure</a:t>
            </a:r>
            <a:r>
              <a:rPr sz="2950" spc="-20" dirty="0">
                <a:latin typeface="Arial MT"/>
                <a:cs typeface="Arial MT"/>
              </a:rPr>
              <a:t> </a:t>
            </a:r>
            <a:r>
              <a:rPr sz="2950" dirty="0">
                <a:latin typeface="Arial MT"/>
                <a:cs typeface="Arial MT"/>
              </a:rPr>
              <a:t>remote</a:t>
            </a:r>
            <a:r>
              <a:rPr sz="2950" spc="-15" dirty="0">
                <a:latin typeface="Arial MT"/>
                <a:cs typeface="Arial MT"/>
              </a:rPr>
              <a:t> </a:t>
            </a:r>
            <a:r>
              <a:rPr sz="2950" spc="5" dirty="0">
                <a:latin typeface="Arial MT"/>
                <a:cs typeface="Arial MT"/>
              </a:rPr>
              <a:t>state</a:t>
            </a:r>
            <a:r>
              <a:rPr sz="2950" spc="-20" dirty="0">
                <a:latin typeface="Arial MT"/>
                <a:cs typeface="Arial MT"/>
              </a:rPr>
              <a:t> </a:t>
            </a:r>
            <a:r>
              <a:rPr sz="2950" spc="30" dirty="0">
                <a:latin typeface="Arial MT"/>
                <a:cs typeface="Arial MT"/>
              </a:rPr>
              <a:t>storage</a:t>
            </a:r>
            <a:endParaRPr sz="2950">
              <a:latin typeface="Arial MT"/>
              <a:cs typeface="Arial MT"/>
            </a:endParaRPr>
          </a:p>
        </p:txBody>
      </p:sp>
      <p:sp>
        <p:nvSpPr>
          <p:cNvPr id="13" name="object 13"/>
          <p:cNvSpPr txBox="1"/>
          <p:nvPr/>
        </p:nvSpPr>
        <p:spPr>
          <a:xfrm>
            <a:off x="1005205" y="9330921"/>
            <a:ext cx="17934940" cy="1229360"/>
          </a:xfrm>
          <a:prstGeom prst="rect">
            <a:avLst/>
          </a:prstGeom>
          <a:solidFill>
            <a:srgbClr val="E3E5E8"/>
          </a:solidFill>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marL="2496185">
              <a:lnSpc>
                <a:spcPct val="100000"/>
              </a:lnSpc>
              <a:tabLst>
                <a:tab pos="7583805" algn="l"/>
              </a:tabLst>
            </a:pPr>
            <a:r>
              <a:rPr sz="2950" spc="10" dirty="0">
                <a:latin typeface="Arial MT"/>
                <a:cs typeface="Arial MT"/>
              </a:rPr>
              <a:t>show	</a:t>
            </a:r>
            <a:r>
              <a:rPr sz="2950" spc="-35" dirty="0">
                <a:latin typeface="Arial MT"/>
                <a:cs typeface="Arial MT"/>
              </a:rPr>
              <a:t>Show</a:t>
            </a:r>
            <a:r>
              <a:rPr sz="2950" dirty="0">
                <a:latin typeface="Arial MT"/>
                <a:cs typeface="Arial MT"/>
              </a:rPr>
              <a:t> </a:t>
            </a:r>
            <a:r>
              <a:rPr sz="2950" spc="10" dirty="0">
                <a:latin typeface="Arial MT"/>
                <a:cs typeface="Arial MT"/>
              </a:rPr>
              <a:t>human</a:t>
            </a:r>
            <a:r>
              <a:rPr sz="2950" spc="5" dirty="0">
                <a:latin typeface="Arial MT"/>
                <a:cs typeface="Arial MT"/>
              </a:rPr>
              <a:t> </a:t>
            </a:r>
            <a:r>
              <a:rPr sz="2950" spc="40" dirty="0">
                <a:latin typeface="Arial MT"/>
                <a:cs typeface="Arial MT"/>
              </a:rPr>
              <a:t>readable</a:t>
            </a:r>
            <a:r>
              <a:rPr sz="2950" spc="5" dirty="0">
                <a:latin typeface="Arial MT"/>
                <a:cs typeface="Arial MT"/>
              </a:rPr>
              <a:t> </a:t>
            </a:r>
            <a:r>
              <a:rPr sz="2950" spc="35" dirty="0">
                <a:latin typeface="Arial MT"/>
                <a:cs typeface="Arial MT"/>
              </a:rPr>
              <a:t>output</a:t>
            </a:r>
            <a:r>
              <a:rPr sz="2950" spc="5" dirty="0">
                <a:latin typeface="Arial MT"/>
                <a:cs typeface="Arial MT"/>
              </a:rPr>
              <a:t> </a:t>
            </a:r>
            <a:r>
              <a:rPr sz="2950" spc="-5" dirty="0">
                <a:latin typeface="Arial MT"/>
                <a:cs typeface="Arial MT"/>
              </a:rPr>
              <a:t>from</a:t>
            </a:r>
            <a:r>
              <a:rPr sz="2950" dirty="0">
                <a:latin typeface="Arial MT"/>
                <a:cs typeface="Arial MT"/>
              </a:rPr>
              <a:t> </a:t>
            </a:r>
            <a:r>
              <a:rPr sz="2950" spc="5" dirty="0">
                <a:latin typeface="Arial MT"/>
                <a:cs typeface="Arial MT"/>
              </a:rPr>
              <a:t>a state or a </a:t>
            </a:r>
            <a:r>
              <a:rPr sz="2950" spc="45" dirty="0">
                <a:latin typeface="Arial MT"/>
                <a:cs typeface="Arial MT"/>
              </a:rPr>
              <a:t>plan</a:t>
            </a:r>
            <a:endParaRPr sz="2950">
              <a:latin typeface="Arial MT"/>
              <a:cs typeface="Arial M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01152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90" dirty="0"/>
              <a:t>Command</a:t>
            </a:r>
            <a:r>
              <a:rPr spc="5" dirty="0"/>
              <a:t> </a:t>
            </a:r>
            <a:r>
              <a:rPr spc="15" dirty="0"/>
              <a:t>Overview</a:t>
            </a:r>
          </a:p>
        </p:txBody>
      </p:sp>
      <p:sp>
        <p:nvSpPr>
          <p:cNvPr id="3" name="object 3"/>
          <p:cNvSpPr/>
          <p:nvPr/>
        </p:nvSpPr>
        <p:spPr>
          <a:xfrm>
            <a:off x="1005205" y="5398737"/>
            <a:ext cx="17934940" cy="1720850"/>
          </a:xfrm>
          <a:custGeom>
            <a:avLst/>
            <a:gdLst/>
            <a:ahLst/>
            <a:cxnLst/>
            <a:rect l="l" t="t" r="r" b="b"/>
            <a:pathLst>
              <a:path w="17934940" h="1720850">
                <a:moveTo>
                  <a:pt x="17934877" y="0"/>
                </a:moveTo>
                <a:lnTo>
                  <a:pt x="5872467" y="0"/>
                </a:lnTo>
                <a:lnTo>
                  <a:pt x="0" y="0"/>
                </a:lnTo>
                <a:lnTo>
                  <a:pt x="0" y="1720329"/>
                </a:lnTo>
                <a:lnTo>
                  <a:pt x="5872467" y="1720329"/>
                </a:lnTo>
                <a:lnTo>
                  <a:pt x="17934877" y="1720329"/>
                </a:lnTo>
                <a:lnTo>
                  <a:pt x="17934877" y="0"/>
                </a:lnTo>
                <a:close/>
              </a:path>
            </a:pathLst>
          </a:custGeom>
          <a:solidFill>
            <a:srgbClr val="E3E5E8"/>
          </a:solidFill>
        </p:spPr>
        <p:txBody>
          <a:bodyPr wrap="square" lIns="0" tIns="0" rIns="0" bIns="0" rtlCol="0"/>
          <a:lstStyle/>
          <a:p>
            <a:endParaRPr/>
          </a:p>
        </p:txBody>
      </p:sp>
      <p:sp>
        <p:nvSpPr>
          <p:cNvPr id="4" name="object 4"/>
          <p:cNvSpPr txBox="1"/>
          <p:nvPr/>
        </p:nvSpPr>
        <p:spPr>
          <a:xfrm>
            <a:off x="1005205" y="1958055"/>
            <a:ext cx="17934940" cy="1720850"/>
          </a:xfrm>
          <a:prstGeom prst="rect">
            <a:avLst/>
          </a:prstGeom>
          <a:solidFill>
            <a:srgbClr val="0365C0"/>
          </a:solidFill>
        </p:spPr>
        <p:txBody>
          <a:bodyPr vert="horz" wrap="square" lIns="0" tIns="6350" rIns="0" bIns="0" rtlCol="0">
            <a:spAutoFit/>
          </a:bodyPr>
          <a:lstStyle/>
          <a:p>
            <a:pPr>
              <a:lnSpc>
                <a:spcPct val="100000"/>
              </a:lnSpc>
              <a:spcBef>
                <a:spcPts val="50"/>
              </a:spcBef>
            </a:pPr>
            <a:endParaRPr sz="4250">
              <a:latin typeface="Times New Roman"/>
              <a:cs typeface="Times New Roman"/>
            </a:endParaRPr>
          </a:p>
          <a:p>
            <a:pPr marL="2014220">
              <a:lnSpc>
                <a:spcPct val="100000"/>
              </a:lnSpc>
              <a:spcBef>
                <a:spcPts val="5"/>
              </a:spcBef>
              <a:tabLst>
                <a:tab pos="10866755" algn="l"/>
              </a:tabLst>
            </a:pPr>
            <a:r>
              <a:rPr sz="2950" b="1" spc="10" dirty="0">
                <a:solidFill>
                  <a:srgbClr val="FFFFFF"/>
                </a:solidFill>
                <a:latin typeface="Arial"/>
                <a:cs typeface="Arial"/>
              </a:rPr>
              <a:t>Command	</a:t>
            </a:r>
            <a:r>
              <a:rPr sz="2950" b="1" spc="5" dirty="0">
                <a:solidFill>
                  <a:srgbClr val="FFFFFF"/>
                </a:solidFill>
                <a:latin typeface="Arial"/>
                <a:cs typeface="Arial"/>
              </a:rPr>
              <a:t>Description</a:t>
            </a:r>
            <a:endParaRPr sz="295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3520127" y="4296249"/>
            <a:ext cx="842644" cy="478155"/>
          </a:xfrm>
          <a:prstGeom prst="rect">
            <a:avLst/>
          </a:prstGeom>
        </p:spPr>
        <p:txBody>
          <a:bodyPr vert="horz" wrap="square" lIns="0" tIns="14604" rIns="0" bIns="0" rtlCol="0">
            <a:spAutoFit/>
          </a:bodyPr>
          <a:lstStyle/>
          <a:p>
            <a:pPr marL="12700">
              <a:lnSpc>
                <a:spcPct val="100000"/>
              </a:lnSpc>
              <a:spcBef>
                <a:spcPts val="114"/>
              </a:spcBef>
            </a:pPr>
            <a:r>
              <a:rPr sz="2950" spc="5" dirty="0">
                <a:latin typeface="Arial MT"/>
                <a:cs typeface="Arial MT"/>
              </a:rPr>
              <a:t>state</a:t>
            </a:r>
            <a:endParaRPr sz="2950">
              <a:latin typeface="Arial MT"/>
              <a:cs typeface="Arial MT"/>
            </a:endParaRPr>
          </a:p>
        </p:txBody>
      </p:sp>
      <p:sp>
        <p:nvSpPr>
          <p:cNvPr id="6" name="object 6"/>
          <p:cNvSpPr txBox="1"/>
          <p:nvPr/>
        </p:nvSpPr>
        <p:spPr>
          <a:xfrm>
            <a:off x="7176692" y="3846001"/>
            <a:ext cx="11464925" cy="1378585"/>
          </a:xfrm>
          <a:prstGeom prst="rect">
            <a:avLst/>
          </a:prstGeom>
        </p:spPr>
        <p:txBody>
          <a:bodyPr vert="horz" wrap="square" lIns="0" tIns="14604" rIns="0" bIns="0" rtlCol="0">
            <a:spAutoFit/>
          </a:bodyPr>
          <a:lstStyle/>
          <a:p>
            <a:pPr marL="12700" marR="5080" algn="ctr">
              <a:lnSpc>
                <a:spcPct val="100000"/>
              </a:lnSpc>
              <a:spcBef>
                <a:spcPts val="114"/>
              </a:spcBef>
            </a:pPr>
            <a:r>
              <a:rPr sz="2950" spc="10" dirty="0">
                <a:latin typeface="Arial MT"/>
                <a:cs typeface="Arial MT"/>
              </a:rPr>
              <a:t>Use </a:t>
            </a:r>
            <a:r>
              <a:rPr sz="2950" spc="5" dirty="0">
                <a:latin typeface="Arial MT"/>
                <a:cs typeface="Arial MT"/>
              </a:rPr>
              <a:t>this</a:t>
            </a:r>
            <a:r>
              <a:rPr sz="2950" spc="10" dirty="0">
                <a:latin typeface="Arial MT"/>
                <a:cs typeface="Arial MT"/>
              </a:rPr>
              <a:t> </a:t>
            </a:r>
            <a:r>
              <a:rPr sz="2950" spc="55" dirty="0">
                <a:latin typeface="Arial MT"/>
                <a:cs typeface="Arial MT"/>
              </a:rPr>
              <a:t>command</a:t>
            </a:r>
            <a:r>
              <a:rPr sz="2950" spc="10" dirty="0">
                <a:latin typeface="Arial MT"/>
                <a:cs typeface="Arial MT"/>
              </a:rPr>
              <a:t> </a:t>
            </a:r>
            <a:r>
              <a:rPr sz="2950" spc="5" dirty="0">
                <a:latin typeface="Arial MT"/>
                <a:cs typeface="Arial MT"/>
              </a:rPr>
              <a:t>for</a:t>
            </a:r>
            <a:r>
              <a:rPr sz="2950" spc="10" dirty="0">
                <a:latin typeface="Arial MT"/>
                <a:cs typeface="Arial MT"/>
              </a:rPr>
              <a:t> </a:t>
            </a:r>
            <a:r>
              <a:rPr sz="2950" spc="70" dirty="0">
                <a:latin typeface="Arial MT"/>
                <a:cs typeface="Arial MT"/>
              </a:rPr>
              <a:t>advanced</a:t>
            </a:r>
            <a:r>
              <a:rPr sz="2950" spc="10" dirty="0">
                <a:latin typeface="Arial MT"/>
                <a:cs typeface="Arial MT"/>
              </a:rPr>
              <a:t> </a:t>
            </a:r>
            <a:r>
              <a:rPr sz="2950" spc="5" dirty="0">
                <a:latin typeface="Arial MT"/>
                <a:cs typeface="Arial MT"/>
              </a:rPr>
              <a:t>state</a:t>
            </a:r>
            <a:r>
              <a:rPr sz="2950" spc="15" dirty="0">
                <a:latin typeface="Arial MT"/>
                <a:cs typeface="Arial MT"/>
              </a:rPr>
              <a:t> </a:t>
            </a:r>
            <a:r>
              <a:rPr sz="2950" spc="20" dirty="0">
                <a:latin typeface="Arial MT"/>
                <a:cs typeface="Arial MT"/>
              </a:rPr>
              <a:t>management,</a:t>
            </a:r>
            <a:r>
              <a:rPr sz="2950" spc="10" dirty="0">
                <a:latin typeface="Arial MT"/>
                <a:cs typeface="Arial MT"/>
              </a:rPr>
              <a:t> </a:t>
            </a:r>
            <a:r>
              <a:rPr sz="2950" spc="45" dirty="0">
                <a:latin typeface="Arial MT"/>
                <a:cs typeface="Arial MT"/>
              </a:rPr>
              <a:t>e.g.</a:t>
            </a:r>
            <a:r>
              <a:rPr sz="2950" spc="10" dirty="0">
                <a:latin typeface="Arial MT"/>
                <a:cs typeface="Arial MT"/>
              </a:rPr>
              <a:t> </a:t>
            </a:r>
            <a:r>
              <a:rPr sz="2950" spc="-20" dirty="0">
                <a:latin typeface="Arial MT"/>
                <a:cs typeface="Arial MT"/>
              </a:rPr>
              <a:t>Rename</a:t>
            </a:r>
            <a:r>
              <a:rPr sz="2950" spc="10" dirty="0">
                <a:latin typeface="Arial MT"/>
                <a:cs typeface="Arial MT"/>
              </a:rPr>
              <a:t> </a:t>
            </a:r>
            <a:r>
              <a:rPr sz="2950" spc="5" dirty="0">
                <a:latin typeface="Arial MT"/>
                <a:cs typeface="Arial MT"/>
              </a:rPr>
              <a:t>a </a:t>
            </a:r>
            <a:r>
              <a:rPr sz="2950" spc="-805" dirty="0">
                <a:latin typeface="Arial MT"/>
                <a:cs typeface="Arial MT"/>
              </a:rPr>
              <a:t> </a:t>
            </a:r>
            <a:r>
              <a:rPr sz="2950" spc="15" dirty="0">
                <a:latin typeface="Arial MT"/>
                <a:cs typeface="Arial MT"/>
              </a:rPr>
              <a:t>resource </a:t>
            </a:r>
            <a:r>
              <a:rPr sz="2950" spc="5" dirty="0">
                <a:latin typeface="Arial MT"/>
                <a:cs typeface="Arial MT"/>
              </a:rPr>
              <a:t>with </a:t>
            </a:r>
            <a:r>
              <a:rPr sz="2950" spc="10" dirty="0">
                <a:latin typeface="Arial MT"/>
                <a:cs typeface="Arial MT"/>
              </a:rPr>
              <a:t>terraform </a:t>
            </a:r>
            <a:r>
              <a:rPr sz="2950" spc="5" dirty="0">
                <a:latin typeface="Arial MT"/>
                <a:cs typeface="Arial MT"/>
              </a:rPr>
              <a:t>state </a:t>
            </a:r>
            <a:r>
              <a:rPr sz="2950" spc="10" dirty="0">
                <a:latin typeface="Arial MT"/>
                <a:cs typeface="Arial MT"/>
              </a:rPr>
              <a:t>mv </a:t>
            </a:r>
            <a:r>
              <a:rPr sz="2950" spc="15" dirty="0">
                <a:latin typeface="Arial MT"/>
                <a:cs typeface="Arial MT"/>
              </a:rPr>
              <a:t>aws_instance.example </a:t>
            </a:r>
            <a:r>
              <a:rPr sz="2950" spc="20" dirty="0">
                <a:latin typeface="Arial MT"/>
                <a:cs typeface="Arial MT"/>
              </a:rPr>
              <a:t> </a:t>
            </a:r>
            <a:r>
              <a:rPr sz="2950" spc="25" dirty="0">
                <a:latin typeface="Arial MT"/>
                <a:cs typeface="Arial MT"/>
              </a:rPr>
              <a:t>aws_instance.production</a:t>
            </a:r>
            <a:endParaRPr sz="2950">
              <a:latin typeface="Arial MT"/>
              <a:cs typeface="Arial MT"/>
            </a:endParaRPr>
          </a:p>
        </p:txBody>
      </p:sp>
      <p:sp>
        <p:nvSpPr>
          <p:cNvPr id="7" name="object 7"/>
          <p:cNvSpPr txBox="1"/>
          <p:nvPr/>
        </p:nvSpPr>
        <p:spPr>
          <a:xfrm>
            <a:off x="3585223" y="6011348"/>
            <a:ext cx="725170" cy="478155"/>
          </a:xfrm>
          <a:prstGeom prst="rect">
            <a:avLst/>
          </a:prstGeom>
        </p:spPr>
        <p:txBody>
          <a:bodyPr vert="horz" wrap="square" lIns="0" tIns="14604" rIns="0" bIns="0" rtlCol="0">
            <a:spAutoFit/>
          </a:bodyPr>
          <a:lstStyle/>
          <a:p>
            <a:pPr>
              <a:lnSpc>
                <a:spcPct val="100000"/>
              </a:lnSpc>
              <a:spcBef>
                <a:spcPts val="114"/>
              </a:spcBef>
            </a:pPr>
            <a:r>
              <a:rPr sz="2950" spc="5" dirty="0">
                <a:latin typeface="Arial MT"/>
                <a:cs typeface="Arial MT"/>
              </a:rPr>
              <a:t>taint</a:t>
            </a:r>
            <a:endParaRPr sz="2950">
              <a:latin typeface="Arial MT"/>
              <a:cs typeface="Arial MT"/>
            </a:endParaRPr>
          </a:p>
        </p:txBody>
      </p:sp>
      <p:sp>
        <p:nvSpPr>
          <p:cNvPr id="8" name="object 8"/>
          <p:cNvSpPr txBox="1"/>
          <p:nvPr/>
        </p:nvSpPr>
        <p:spPr>
          <a:xfrm>
            <a:off x="6945316" y="5780989"/>
            <a:ext cx="11939905" cy="928369"/>
          </a:xfrm>
          <a:prstGeom prst="rect">
            <a:avLst/>
          </a:prstGeom>
        </p:spPr>
        <p:txBody>
          <a:bodyPr vert="horz" wrap="square" lIns="0" tIns="14604" rIns="0" bIns="0" rtlCol="0">
            <a:spAutoFit/>
          </a:bodyPr>
          <a:lstStyle/>
          <a:p>
            <a:pPr marL="3696970" marR="5080" indent="-3697604">
              <a:lnSpc>
                <a:spcPct val="100000"/>
              </a:lnSpc>
              <a:spcBef>
                <a:spcPts val="114"/>
              </a:spcBef>
            </a:pPr>
            <a:r>
              <a:rPr sz="2950" spc="5" dirty="0">
                <a:latin typeface="Arial MT"/>
                <a:cs typeface="Arial MT"/>
              </a:rPr>
              <a:t>Manually</a:t>
            </a:r>
            <a:r>
              <a:rPr sz="2950" spc="10" dirty="0">
                <a:latin typeface="Arial MT"/>
                <a:cs typeface="Arial MT"/>
              </a:rPr>
              <a:t> </a:t>
            </a:r>
            <a:r>
              <a:rPr sz="2950" spc="5" dirty="0">
                <a:latin typeface="Arial MT"/>
                <a:cs typeface="Arial MT"/>
              </a:rPr>
              <a:t>mark</a:t>
            </a:r>
            <a:r>
              <a:rPr sz="2950" spc="10" dirty="0">
                <a:latin typeface="Arial MT"/>
                <a:cs typeface="Arial MT"/>
              </a:rPr>
              <a:t> </a:t>
            </a:r>
            <a:r>
              <a:rPr sz="2950" spc="5" dirty="0">
                <a:latin typeface="Arial MT"/>
                <a:cs typeface="Arial MT"/>
              </a:rPr>
              <a:t>a</a:t>
            </a:r>
            <a:r>
              <a:rPr sz="2950" spc="10" dirty="0">
                <a:latin typeface="Arial MT"/>
                <a:cs typeface="Arial MT"/>
              </a:rPr>
              <a:t> </a:t>
            </a:r>
            <a:r>
              <a:rPr sz="2950" spc="15" dirty="0">
                <a:latin typeface="Arial MT"/>
                <a:cs typeface="Arial MT"/>
              </a:rPr>
              <a:t>resource</a:t>
            </a:r>
            <a:r>
              <a:rPr sz="2950" spc="10" dirty="0">
                <a:latin typeface="Arial MT"/>
                <a:cs typeface="Arial MT"/>
              </a:rPr>
              <a:t> </a:t>
            </a:r>
            <a:r>
              <a:rPr sz="2950" spc="5" dirty="0">
                <a:latin typeface="Arial MT"/>
                <a:cs typeface="Arial MT"/>
              </a:rPr>
              <a:t>as</a:t>
            </a:r>
            <a:r>
              <a:rPr sz="2950" spc="10" dirty="0">
                <a:latin typeface="Arial MT"/>
                <a:cs typeface="Arial MT"/>
              </a:rPr>
              <a:t> </a:t>
            </a:r>
            <a:r>
              <a:rPr sz="2950" spc="25" dirty="0">
                <a:latin typeface="Arial MT"/>
                <a:cs typeface="Arial MT"/>
              </a:rPr>
              <a:t>tainted,</a:t>
            </a:r>
            <a:r>
              <a:rPr sz="2950" spc="10" dirty="0">
                <a:latin typeface="Arial MT"/>
                <a:cs typeface="Arial MT"/>
              </a:rPr>
              <a:t> </a:t>
            </a:r>
            <a:r>
              <a:rPr sz="2950" spc="30" dirty="0">
                <a:latin typeface="Arial MT"/>
                <a:cs typeface="Arial MT"/>
              </a:rPr>
              <a:t>meaning</a:t>
            </a:r>
            <a:r>
              <a:rPr sz="2950" spc="10" dirty="0">
                <a:latin typeface="Arial MT"/>
                <a:cs typeface="Arial MT"/>
              </a:rPr>
              <a:t> </a:t>
            </a:r>
            <a:r>
              <a:rPr sz="2950" dirty="0">
                <a:latin typeface="Arial MT"/>
                <a:cs typeface="Arial MT"/>
              </a:rPr>
              <a:t>it</a:t>
            </a:r>
            <a:r>
              <a:rPr sz="2950" spc="15" dirty="0">
                <a:latin typeface="Arial MT"/>
                <a:cs typeface="Arial MT"/>
              </a:rPr>
              <a:t> </a:t>
            </a:r>
            <a:r>
              <a:rPr sz="2950" spc="5" dirty="0">
                <a:latin typeface="Arial MT"/>
                <a:cs typeface="Arial MT"/>
              </a:rPr>
              <a:t>will</a:t>
            </a:r>
            <a:r>
              <a:rPr sz="2950" spc="10" dirty="0">
                <a:latin typeface="Arial MT"/>
                <a:cs typeface="Arial MT"/>
              </a:rPr>
              <a:t> </a:t>
            </a:r>
            <a:r>
              <a:rPr sz="2950" spc="90" dirty="0">
                <a:latin typeface="Arial MT"/>
                <a:cs typeface="Arial MT"/>
              </a:rPr>
              <a:t>be</a:t>
            </a:r>
            <a:r>
              <a:rPr sz="2950" spc="10" dirty="0">
                <a:latin typeface="Arial MT"/>
                <a:cs typeface="Arial MT"/>
              </a:rPr>
              <a:t> </a:t>
            </a:r>
            <a:r>
              <a:rPr sz="2950" spc="55" dirty="0">
                <a:latin typeface="Arial MT"/>
                <a:cs typeface="Arial MT"/>
              </a:rPr>
              <a:t>destructed</a:t>
            </a:r>
            <a:r>
              <a:rPr sz="2950" spc="10" dirty="0">
                <a:latin typeface="Arial MT"/>
                <a:cs typeface="Arial MT"/>
              </a:rPr>
              <a:t> </a:t>
            </a:r>
            <a:r>
              <a:rPr sz="2950" spc="60" dirty="0">
                <a:latin typeface="Arial MT"/>
                <a:cs typeface="Arial MT"/>
              </a:rPr>
              <a:t>and </a:t>
            </a:r>
            <a:r>
              <a:rPr sz="2950" spc="-805" dirty="0">
                <a:latin typeface="Arial MT"/>
                <a:cs typeface="Arial MT"/>
              </a:rPr>
              <a:t> </a:t>
            </a:r>
            <a:r>
              <a:rPr sz="2950" spc="30" dirty="0">
                <a:latin typeface="Arial MT"/>
                <a:cs typeface="Arial MT"/>
              </a:rPr>
              <a:t>recreated</a:t>
            </a:r>
            <a:r>
              <a:rPr sz="2950" dirty="0">
                <a:latin typeface="Arial MT"/>
                <a:cs typeface="Arial MT"/>
              </a:rPr>
              <a:t> </a:t>
            </a:r>
            <a:r>
              <a:rPr sz="2950" spc="5" dirty="0">
                <a:latin typeface="Arial MT"/>
                <a:cs typeface="Arial MT"/>
              </a:rPr>
              <a:t>at the next </a:t>
            </a:r>
            <a:r>
              <a:rPr sz="2950" spc="70" dirty="0">
                <a:latin typeface="Arial MT"/>
                <a:cs typeface="Arial MT"/>
              </a:rPr>
              <a:t>apply</a:t>
            </a:r>
            <a:endParaRPr sz="2950">
              <a:latin typeface="Arial MT"/>
              <a:cs typeface="Arial MT"/>
            </a:endParaRPr>
          </a:p>
        </p:txBody>
      </p:sp>
      <p:sp>
        <p:nvSpPr>
          <p:cNvPr id="9" name="object 9"/>
          <p:cNvSpPr txBox="1"/>
          <p:nvPr/>
        </p:nvSpPr>
        <p:spPr>
          <a:xfrm>
            <a:off x="3268889" y="7731685"/>
            <a:ext cx="12149455" cy="478155"/>
          </a:xfrm>
          <a:prstGeom prst="rect">
            <a:avLst/>
          </a:prstGeom>
        </p:spPr>
        <p:txBody>
          <a:bodyPr vert="horz" wrap="square" lIns="0" tIns="14604" rIns="0" bIns="0" rtlCol="0">
            <a:spAutoFit/>
          </a:bodyPr>
          <a:lstStyle/>
          <a:p>
            <a:pPr marL="12700">
              <a:lnSpc>
                <a:spcPct val="100000"/>
              </a:lnSpc>
              <a:spcBef>
                <a:spcPts val="114"/>
              </a:spcBef>
              <a:tabLst>
                <a:tab pos="7143750" algn="l"/>
              </a:tabLst>
            </a:pPr>
            <a:r>
              <a:rPr sz="2950" spc="25" dirty="0">
                <a:latin typeface="Arial MT"/>
                <a:cs typeface="Arial MT"/>
              </a:rPr>
              <a:t>validate	validate</a:t>
            </a:r>
            <a:r>
              <a:rPr sz="2950" dirty="0">
                <a:latin typeface="Arial MT"/>
                <a:cs typeface="Arial MT"/>
              </a:rPr>
              <a:t> </a:t>
            </a:r>
            <a:r>
              <a:rPr sz="2950" spc="5" dirty="0">
                <a:latin typeface="Arial MT"/>
                <a:cs typeface="Arial MT"/>
              </a:rPr>
              <a:t>your </a:t>
            </a:r>
            <a:r>
              <a:rPr sz="2950" spc="10" dirty="0">
                <a:latin typeface="Arial MT"/>
                <a:cs typeface="Arial MT"/>
              </a:rPr>
              <a:t>terraform</a:t>
            </a:r>
            <a:r>
              <a:rPr sz="2950" dirty="0">
                <a:latin typeface="Arial MT"/>
                <a:cs typeface="Arial MT"/>
              </a:rPr>
              <a:t> </a:t>
            </a:r>
            <a:r>
              <a:rPr sz="2950" spc="5" dirty="0">
                <a:latin typeface="Arial MT"/>
                <a:cs typeface="Arial MT"/>
              </a:rPr>
              <a:t>syntax</a:t>
            </a:r>
            <a:endParaRPr sz="2950">
              <a:latin typeface="Arial MT"/>
              <a:cs typeface="Arial MT"/>
            </a:endParaRPr>
          </a:p>
        </p:txBody>
      </p:sp>
      <p:sp>
        <p:nvSpPr>
          <p:cNvPr id="10" name="object 10"/>
          <p:cNvSpPr txBox="1"/>
          <p:nvPr/>
        </p:nvSpPr>
        <p:spPr>
          <a:xfrm>
            <a:off x="1005205" y="8839397"/>
            <a:ext cx="17934940" cy="1720850"/>
          </a:xfrm>
          <a:prstGeom prst="rect">
            <a:avLst/>
          </a:prstGeom>
          <a:solidFill>
            <a:srgbClr val="E3E5E8"/>
          </a:solidFill>
        </p:spPr>
        <p:txBody>
          <a:bodyPr vert="horz" wrap="square" lIns="0" tIns="6350" rIns="0" bIns="0" rtlCol="0">
            <a:spAutoFit/>
          </a:bodyPr>
          <a:lstStyle/>
          <a:p>
            <a:pPr>
              <a:lnSpc>
                <a:spcPct val="100000"/>
              </a:lnSpc>
              <a:spcBef>
                <a:spcPts val="50"/>
              </a:spcBef>
            </a:pPr>
            <a:endParaRPr sz="4250">
              <a:latin typeface="Times New Roman"/>
              <a:cs typeface="Times New Roman"/>
            </a:endParaRPr>
          </a:p>
          <a:p>
            <a:pPr marL="2369820">
              <a:lnSpc>
                <a:spcPct val="100000"/>
              </a:lnSpc>
              <a:spcBef>
                <a:spcPts val="5"/>
              </a:spcBef>
              <a:tabLst>
                <a:tab pos="10908030" algn="l"/>
              </a:tabLst>
            </a:pPr>
            <a:r>
              <a:rPr sz="2950" spc="5" dirty="0">
                <a:latin typeface="Arial MT"/>
                <a:cs typeface="Arial MT"/>
              </a:rPr>
              <a:t>untaint	</a:t>
            </a:r>
            <a:r>
              <a:rPr sz="2950" spc="50" dirty="0">
                <a:latin typeface="Arial MT"/>
                <a:cs typeface="Arial MT"/>
              </a:rPr>
              <a:t>undo</a:t>
            </a:r>
            <a:r>
              <a:rPr sz="2950" spc="-25" dirty="0">
                <a:latin typeface="Arial MT"/>
                <a:cs typeface="Arial MT"/>
              </a:rPr>
              <a:t> </a:t>
            </a:r>
            <a:r>
              <a:rPr sz="2950" spc="5" dirty="0">
                <a:latin typeface="Arial MT"/>
                <a:cs typeface="Arial MT"/>
              </a:rPr>
              <a:t>a</a:t>
            </a:r>
            <a:r>
              <a:rPr sz="2950" spc="-20" dirty="0">
                <a:latin typeface="Arial MT"/>
                <a:cs typeface="Arial MT"/>
              </a:rPr>
              <a:t> </a:t>
            </a:r>
            <a:r>
              <a:rPr sz="2950" spc="5" dirty="0">
                <a:latin typeface="Arial MT"/>
                <a:cs typeface="Arial MT"/>
              </a:rPr>
              <a:t>taint</a:t>
            </a:r>
            <a:endParaRPr sz="2950">
              <a:latin typeface="Arial MT"/>
              <a:cs typeface="Arial M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991454" y="6086317"/>
            <a:ext cx="4121785"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Command</a:t>
            </a:r>
            <a:r>
              <a:rPr sz="3600" spc="-55" dirty="0">
                <a:latin typeface="Arial MT"/>
                <a:cs typeface="Arial MT"/>
              </a:rPr>
              <a:t> </a:t>
            </a:r>
            <a:r>
              <a:rPr sz="3600" spc="10" dirty="0">
                <a:latin typeface="Arial MT"/>
                <a:cs typeface="Arial MT"/>
              </a:rPr>
              <a:t>overview</a:t>
            </a:r>
            <a:endParaRPr sz="360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6705600" cy="1200329"/>
          </a:xfrm>
          <a:prstGeom prst="rect">
            <a:avLst/>
          </a:prstGeom>
          <a:noFill/>
        </p:spPr>
        <p:txBody>
          <a:bodyPr wrap="square" rtlCol="0">
            <a:spAutoFit/>
          </a:bodyPr>
          <a:lstStyle/>
          <a:p>
            <a:r>
              <a:rPr lang="en-IN" sz="7200" dirty="0"/>
              <a:t>Benefits of </a:t>
            </a:r>
            <a:r>
              <a:rPr lang="en-IN" sz="7200" dirty="0" err="1"/>
              <a:t>IaC</a:t>
            </a:r>
            <a:endParaRPr lang="en-IN" sz="7200" dirty="0"/>
          </a:p>
        </p:txBody>
      </p:sp>
      <p:pic>
        <p:nvPicPr>
          <p:cNvPr id="3" name="Picture 2">
            <a:extLst>
              <a:ext uri="{FF2B5EF4-FFF2-40B4-BE49-F238E27FC236}">
                <a16:creationId xmlns:a16="http://schemas.microsoft.com/office/drawing/2014/main" id="{067114A4-244B-41AC-B0A7-DF6D77BC214D}"/>
              </a:ext>
            </a:extLst>
          </p:cNvPr>
          <p:cNvPicPr>
            <a:picLocks noChangeAspect="1"/>
          </p:cNvPicPr>
          <p:nvPr/>
        </p:nvPicPr>
        <p:blipFill rotWithShape="1">
          <a:blip r:embed="rId2"/>
          <a:srcRect l="8333" t="20001" r="5000" b="11851"/>
          <a:stretch/>
        </p:blipFill>
        <p:spPr>
          <a:xfrm>
            <a:off x="1898650" y="2759075"/>
            <a:ext cx="15849600" cy="7010400"/>
          </a:xfrm>
          <a:prstGeom prst="rect">
            <a:avLst/>
          </a:prstGeom>
        </p:spPr>
      </p:pic>
    </p:spTree>
    <p:extLst>
      <p:ext uri="{BB962C8B-B14F-4D97-AF65-F5344CB8AC3E}">
        <p14:creationId xmlns:p14="http://schemas.microsoft.com/office/powerpoint/2010/main" val="2539573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9240" y="4212926"/>
            <a:ext cx="1023429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 dirty="0"/>
              <a:t> </a:t>
            </a:r>
            <a:r>
              <a:rPr spc="10" dirty="0"/>
              <a:t>with</a:t>
            </a:r>
            <a:r>
              <a:rPr spc="-5" dirty="0"/>
              <a:t> </a:t>
            </a:r>
            <a:r>
              <a:rPr spc="-434" dirty="0"/>
              <a:t>AWS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4056" y="4212926"/>
            <a:ext cx="80848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a</a:t>
            </a:r>
            <a:r>
              <a:rPr spc="-25" dirty="0"/>
              <a:t> </a:t>
            </a:r>
            <a:r>
              <a:rPr spc="-325" dirty="0"/>
              <a:t>VPC</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4" name="object 4"/>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
        <p:nvSpPr>
          <p:cNvPr id="3" name="object 3"/>
          <p:cNvSpPr txBox="1"/>
          <p:nvPr/>
        </p:nvSpPr>
        <p:spPr>
          <a:xfrm>
            <a:off x="687312" y="2076727"/>
            <a:ext cx="17766030" cy="8442325"/>
          </a:xfrm>
          <a:prstGeom prst="rect">
            <a:avLst/>
          </a:prstGeom>
        </p:spPr>
        <p:txBody>
          <a:bodyPr vert="horz" wrap="square" lIns="0" tIns="8255" rIns="0" bIns="0" rtlCol="0">
            <a:spAutoFit/>
          </a:bodyPr>
          <a:lstStyle/>
          <a:p>
            <a:pPr marL="513715" marR="17780" indent="-488950">
              <a:lnSpc>
                <a:spcPct val="100899"/>
              </a:lnSpc>
              <a:spcBef>
                <a:spcPts val="65"/>
              </a:spcBef>
              <a:buSzPct val="74683"/>
              <a:buChar char="•"/>
              <a:tabLst>
                <a:tab pos="513715" algn="l"/>
                <a:tab pos="514350" algn="l"/>
              </a:tabLst>
            </a:pPr>
            <a:r>
              <a:rPr sz="3950" spc="5" dirty="0">
                <a:latin typeface="Arial MT"/>
                <a:cs typeface="Arial MT"/>
              </a:rPr>
              <a:t>On </a:t>
            </a:r>
            <a:r>
              <a:rPr sz="3950" dirty="0">
                <a:latin typeface="Arial MT"/>
                <a:cs typeface="Arial MT"/>
              </a:rPr>
              <a:t>Amazon</a:t>
            </a:r>
            <a:r>
              <a:rPr sz="3950" spc="5" dirty="0">
                <a:latin typeface="Arial MT"/>
                <a:cs typeface="Arial MT"/>
              </a:rPr>
              <a:t> </a:t>
            </a:r>
            <a:r>
              <a:rPr sz="3950" spc="-145" dirty="0">
                <a:latin typeface="Arial MT"/>
                <a:cs typeface="Arial MT"/>
              </a:rPr>
              <a:t>AWS,</a:t>
            </a:r>
            <a:r>
              <a:rPr sz="3950" spc="5" dirty="0">
                <a:latin typeface="Arial MT"/>
                <a:cs typeface="Arial MT"/>
              </a:rPr>
              <a:t> </a:t>
            </a:r>
            <a:r>
              <a:rPr sz="3950" dirty="0">
                <a:latin typeface="Arial MT"/>
                <a:cs typeface="Arial MT"/>
              </a:rPr>
              <a:t>you</a:t>
            </a:r>
            <a:r>
              <a:rPr sz="3950" spc="5" dirty="0">
                <a:latin typeface="Arial MT"/>
                <a:cs typeface="Arial MT"/>
              </a:rPr>
              <a:t> </a:t>
            </a:r>
            <a:r>
              <a:rPr sz="3950" dirty="0">
                <a:latin typeface="Arial MT"/>
                <a:cs typeface="Arial MT"/>
              </a:rPr>
              <a:t>have</a:t>
            </a:r>
            <a:r>
              <a:rPr sz="3950" spc="5" dirty="0">
                <a:latin typeface="Arial MT"/>
                <a:cs typeface="Arial MT"/>
              </a:rPr>
              <a:t> </a:t>
            </a:r>
            <a:r>
              <a:rPr sz="3950" dirty="0">
                <a:latin typeface="Arial MT"/>
                <a:cs typeface="Arial MT"/>
              </a:rPr>
              <a:t>a</a:t>
            </a:r>
            <a:r>
              <a:rPr sz="3950" spc="10" dirty="0">
                <a:latin typeface="Arial MT"/>
                <a:cs typeface="Arial MT"/>
              </a:rPr>
              <a:t> </a:t>
            </a:r>
            <a:r>
              <a:rPr sz="3950" spc="30" dirty="0">
                <a:latin typeface="Arial MT"/>
                <a:cs typeface="Arial MT"/>
              </a:rPr>
              <a:t>default</a:t>
            </a:r>
            <a:r>
              <a:rPr sz="3950" spc="5" dirty="0">
                <a:latin typeface="Arial MT"/>
                <a:cs typeface="Arial MT"/>
              </a:rPr>
              <a:t> </a:t>
            </a:r>
            <a:r>
              <a:rPr sz="3950" spc="-145" dirty="0">
                <a:latin typeface="Arial MT"/>
                <a:cs typeface="Arial MT"/>
              </a:rPr>
              <a:t>VPC</a:t>
            </a:r>
            <a:r>
              <a:rPr sz="3950" spc="5" dirty="0">
                <a:latin typeface="Arial MT"/>
                <a:cs typeface="Arial MT"/>
              </a:rPr>
              <a:t> </a:t>
            </a:r>
            <a:r>
              <a:rPr sz="3950" spc="-10" dirty="0">
                <a:latin typeface="Arial MT"/>
                <a:cs typeface="Arial MT"/>
              </a:rPr>
              <a:t>(</a:t>
            </a:r>
            <a:r>
              <a:rPr sz="3950" b="1" spc="-10" dirty="0">
                <a:latin typeface="Arial"/>
                <a:cs typeface="Arial"/>
              </a:rPr>
              <a:t>Virtual</a:t>
            </a:r>
            <a:r>
              <a:rPr sz="3950" b="1" spc="5" dirty="0">
                <a:latin typeface="Arial"/>
                <a:cs typeface="Arial"/>
              </a:rPr>
              <a:t> </a:t>
            </a:r>
            <a:r>
              <a:rPr sz="3950" b="1" dirty="0">
                <a:latin typeface="Arial"/>
                <a:cs typeface="Arial"/>
              </a:rPr>
              <a:t>Private</a:t>
            </a:r>
            <a:r>
              <a:rPr sz="3950" b="1" spc="5" dirty="0">
                <a:latin typeface="Arial"/>
                <a:cs typeface="Arial"/>
              </a:rPr>
              <a:t> </a:t>
            </a:r>
            <a:r>
              <a:rPr sz="3950" b="1" dirty="0">
                <a:latin typeface="Arial"/>
                <a:cs typeface="Arial"/>
              </a:rPr>
              <a:t>Network</a:t>
            </a:r>
            <a:r>
              <a:rPr sz="3950" dirty="0">
                <a:latin typeface="Arial MT"/>
                <a:cs typeface="Arial MT"/>
              </a:rPr>
              <a:t>)</a:t>
            </a:r>
            <a:r>
              <a:rPr sz="3950" spc="10" dirty="0">
                <a:latin typeface="Arial MT"/>
                <a:cs typeface="Arial MT"/>
              </a:rPr>
              <a:t> </a:t>
            </a:r>
            <a:r>
              <a:rPr sz="3950" spc="55" dirty="0">
                <a:latin typeface="Arial MT"/>
                <a:cs typeface="Arial MT"/>
              </a:rPr>
              <a:t>created </a:t>
            </a:r>
            <a:r>
              <a:rPr sz="3950" spc="-1085" dirty="0">
                <a:latin typeface="Arial MT"/>
                <a:cs typeface="Arial MT"/>
              </a:rPr>
              <a:t> </a:t>
            </a:r>
            <a:r>
              <a:rPr sz="3950" dirty="0">
                <a:latin typeface="Arial MT"/>
                <a:cs typeface="Arial MT"/>
              </a:rPr>
              <a:t>for</a:t>
            </a:r>
            <a:r>
              <a:rPr sz="3950" spc="-5" dirty="0">
                <a:latin typeface="Arial MT"/>
                <a:cs typeface="Arial MT"/>
              </a:rPr>
              <a:t> </a:t>
            </a:r>
            <a:r>
              <a:rPr sz="3950" dirty="0">
                <a:latin typeface="Arial MT"/>
                <a:cs typeface="Arial MT"/>
              </a:rPr>
              <a:t>you </a:t>
            </a:r>
            <a:r>
              <a:rPr sz="3950" spc="110" dirty="0">
                <a:latin typeface="Arial MT"/>
                <a:cs typeface="Arial MT"/>
              </a:rPr>
              <a:t>by</a:t>
            </a:r>
            <a:r>
              <a:rPr sz="3950" dirty="0">
                <a:latin typeface="Arial MT"/>
                <a:cs typeface="Arial MT"/>
              </a:rPr>
              <a:t> </a:t>
            </a:r>
            <a:r>
              <a:rPr sz="3950" spc="-195" dirty="0">
                <a:latin typeface="Arial MT"/>
                <a:cs typeface="Arial MT"/>
              </a:rPr>
              <a:t>AWS</a:t>
            </a:r>
            <a:r>
              <a:rPr sz="3950" dirty="0">
                <a:latin typeface="Arial MT"/>
                <a:cs typeface="Arial MT"/>
              </a:rPr>
              <a:t> to </a:t>
            </a:r>
            <a:r>
              <a:rPr sz="3950" spc="40" dirty="0">
                <a:latin typeface="Arial MT"/>
                <a:cs typeface="Arial MT"/>
              </a:rPr>
              <a:t>launch</a:t>
            </a:r>
            <a:r>
              <a:rPr sz="3950" dirty="0">
                <a:latin typeface="Arial MT"/>
                <a:cs typeface="Arial MT"/>
              </a:rPr>
              <a:t> </a:t>
            </a:r>
            <a:r>
              <a:rPr sz="3950" spc="25" dirty="0">
                <a:latin typeface="Arial MT"/>
                <a:cs typeface="Arial MT"/>
              </a:rPr>
              <a:t>instances</a:t>
            </a:r>
            <a:r>
              <a:rPr sz="3950" dirty="0">
                <a:latin typeface="Arial MT"/>
                <a:cs typeface="Arial MT"/>
              </a:rPr>
              <a:t> in</a:t>
            </a:r>
            <a:endParaRPr sz="3950">
              <a:latin typeface="Arial MT"/>
              <a:cs typeface="Arial MT"/>
            </a:endParaRPr>
          </a:p>
          <a:p>
            <a:pPr>
              <a:lnSpc>
                <a:spcPct val="100000"/>
              </a:lnSpc>
              <a:buFont typeface="Arial MT"/>
              <a:buChar char="•"/>
            </a:pPr>
            <a:endParaRPr sz="4100">
              <a:latin typeface="Arial MT"/>
              <a:cs typeface="Arial MT"/>
            </a:endParaRPr>
          </a:p>
          <a:p>
            <a:pPr marL="513715" indent="-488950">
              <a:lnSpc>
                <a:spcPct val="100000"/>
              </a:lnSpc>
              <a:buSzPct val="74683"/>
              <a:buChar char="•"/>
              <a:tabLst>
                <a:tab pos="513715" algn="l"/>
                <a:tab pos="514350" algn="l"/>
              </a:tabLst>
            </a:pPr>
            <a:r>
              <a:rPr sz="3950" spc="110" dirty="0">
                <a:latin typeface="Arial MT"/>
                <a:cs typeface="Arial MT"/>
              </a:rPr>
              <a:t>Up</a:t>
            </a:r>
            <a:r>
              <a:rPr sz="3950" spc="-5" dirty="0">
                <a:latin typeface="Arial MT"/>
                <a:cs typeface="Arial MT"/>
              </a:rPr>
              <a:t> </a:t>
            </a:r>
            <a:r>
              <a:rPr sz="3950" dirty="0">
                <a:latin typeface="Arial MT"/>
                <a:cs typeface="Arial MT"/>
              </a:rPr>
              <a:t>until</a:t>
            </a:r>
            <a:r>
              <a:rPr sz="3950" spc="-5" dirty="0">
                <a:latin typeface="Arial MT"/>
                <a:cs typeface="Arial MT"/>
              </a:rPr>
              <a:t> </a:t>
            </a:r>
            <a:r>
              <a:rPr sz="3950" dirty="0">
                <a:latin typeface="Arial MT"/>
                <a:cs typeface="Arial MT"/>
              </a:rPr>
              <a:t>now we</a:t>
            </a:r>
            <a:r>
              <a:rPr sz="3950" spc="-5" dirty="0">
                <a:latin typeface="Arial MT"/>
                <a:cs typeface="Arial MT"/>
              </a:rPr>
              <a:t> </a:t>
            </a:r>
            <a:r>
              <a:rPr sz="3950" spc="55" dirty="0">
                <a:latin typeface="Arial MT"/>
                <a:cs typeface="Arial MT"/>
              </a:rPr>
              <a:t>used</a:t>
            </a:r>
            <a:r>
              <a:rPr sz="3950" dirty="0">
                <a:latin typeface="Arial MT"/>
                <a:cs typeface="Arial MT"/>
              </a:rPr>
              <a:t> this</a:t>
            </a:r>
            <a:r>
              <a:rPr sz="3950" spc="-5" dirty="0">
                <a:latin typeface="Arial MT"/>
                <a:cs typeface="Arial MT"/>
              </a:rPr>
              <a:t> </a:t>
            </a:r>
            <a:r>
              <a:rPr sz="3950" b="1" dirty="0">
                <a:latin typeface="Arial"/>
                <a:cs typeface="Arial"/>
              </a:rPr>
              <a:t>default </a:t>
            </a:r>
            <a:r>
              <a:rPr sz="3950" spc="-145" dirty="0">
                <a:latin typeface="Arial MT"/>
                <a:cs typeface="Arial MT"/>
              </a:rPr>
              <a:t>VPC</a:t>
            </a:r>
            <a:endParaRPr sz="3950">
              <a:latin typeface="Arial MT"/>
              <a:cs typeface="Arial MT"/>
            </a:endParaRPr>
          </a:p>
          <a:p>
            <a:pPr>
              <a:lnSpc>
                <a:spcPct val="100000"/>
              </a:lnSpc>
              <a:buFont typeface="Arial MT"/>
              <a:buChar char="•"/>
            </a:pPr>
            <a:endParaRPr sz="4100">
              <a:latin typeface="Arial MT"/>
              <a:cs typeface="Arial MT"/>
            </a:endParaRPr>
          </a:p>
          <a:p>
            <a:pPr marL="513715" indent="-488950">
              <a:lnSpc>
                <a:spcPct val="100000"/>
              </a:lnSpc>
              <a:spcBef>
                <a:spcPts val="5"/>
              </a:spcBef>
              <a:buSzPct val="74683"/>
              <a:buChar char="•"/>
              <a:tabLst>
                <a:tab pos="513715" algn="l"/>
                <a:tab pos="514350" algn="l"/>
              </a:tabLst>
            </a:pPr>
            <a:r>
              <a:rPr sz="3950" spc="-145" dirty="0">
                <a:latin typeface="Arial MT"/>
                <a:cs typeface="Arial MT"/>
              </a:rPr>
              <a:t>VPC</a:t>
            </a:r>
            <a:r>
              <a:rPr sz="3950" dirty="0">
                <a:latin typeface="Arial MT"/>
                <a:cs typeface="Arial MT"/>
              </a:rPr>
              <a:t> isolates the </a:t>
            </a:r>
            <a:r>
              <a:rPr sz="3950" spc="25" dirty="0">
                <a:latin typeface="Arial MT"/>
                <a:cs typeface="Arial MT"/>
              </a:rPr>
              <a:t>instances</a:t>
            </a:r>
            <a:r>
              <a:rPr sz="3950" dirty="0">
                <a:latin typeface="Arial MT"/>
                <a:cs typeface="Arial MT"/>
              </a:rPr>
              <a:t> on a </a:t>
            </a:r>
            <a:r>
              <a:rPr sz="3950" b="1" dirty="0">
                <a:latin typeface="Arial"/>
                <a:cs typeface="Arial"/>
              </a:rPr>
              <a:t>network </a:t>
            </a:r>
            <a:r>
              <a:rPr sz="3950" dirty="0">
                <a:latin typeface="Arial MT"/>
                <a:cs typeface="Arial MT"/>
              </a:rPr>
              <a:t>level</a:t>
            </a:r>
            <a:endParaRPr sz="3950">
              <a:latin typeface="Arial MT"/>
              <a:cs typeface="Arial MT"/>
            </a:endParaRPr>
          </a:p>
          <a:p>
            <a:pPr>
              <a:lnSpc>
                <a:spcPct val="100000"/>
              </a:lnSpc>
              <a:buFont typeface="Arial MT"/>
              <a:buChar char="•"/>
            </a:pPr>
            <a:endParaRPr sz="4100">
              <a:latin typeface="Arial MT"/>
              <a:cs typeface="Arial MT"/>
            </a:endParaRPr>
          </a:p>
          <a:p>
            <a:pPr marL="1246505" lvl="1" indent="-488950">
              <a:lnSpc>
                <a:spcPct val="100000"/>
              </a:lnSpc>
              <a:buSzPct val="74683"/>
              <a:buChar char="•"/>
              <a:tabLst>
                <a:tab pos="1246505" algn="l"/>
                <a:tab pos="1247140" algn="l"/>
              </a:tabLst>
            </a:pPr>
            <a:r>
              <a:rPr sz="3950" spc="-75" dirty="0">
                <a:latin typeface="Arial MT"/>
                <a:cs typeface="Arial MT"/>
              </a:rPr>
              <a:t>It’s</a:t>
            </a:r>
            <a:r>
              <a:rPr sz="3950" spc="-5" dirty="0">
                <a:latin typeface="Arial MT"/>
                <a:cs typeface="Arial MT"/>
              </a:rPr>
              <a:t> </a:t>
            </a:r>
            <a:r>
              <a:rPr sz="3950" dirty="0">
                <a:latin typeface="Arial MT"/>
                <a:cs typeface="Arial MT"/>
              </a:rPr>
              <a:t>like your </a:t>
            </a:r>
            <a:r>
              <a:rPr sz="3950" b="1" dirty="0">
                <a:latin typeface="Arial"/>
                <a:cs typeface="Arial"/>
              </a:rPr>
              <a:t>own private</a:t>
            </a:r>
            <a:r>
              <a:rPr sz="3950" b="1" spc="-5" dirty="0">
                <a:latin typeface="Arial"/>
                <a:cs typeface="Arial"/>
              </a:rPr>
              <a:t> </a:t>
            </a:r>
            <a:r>
              <a:rPr sz="3950" b="1" dirty="0">
                <a:latin typeface="Arial"/>
                <a:cs typeface="Arial"/>
              </a:rPr>
              <a:t>network </a:t>
            </a:r>
            <a:r>
              <a:rPr sz="3950" dirty="0">
                <a:latin typeface="Arial MT"/>
                <a:cs typeface="Arial MT"/>
              </a:rPr>
              <a:t>in the </a:t>
            </a:r>
            <a:r>
              <a:rPr sz="3950" spc="90" dirty="0">
                <a:latin typeface="Arial MT"/>
                <a:cs typeface="Arial MT"/>
              </a:rPr>
              <a:t>cloud</a:t>
            </a:r>
            <a:endParaRPr sz="3950">
              <a:latin typeface="Arial MT"/>
              <a:cs typeface="Arial MT"/>
            </a:endParaRPr>
          </a:p>
          <a:p>
            <a:pPr lvl="1">
              <a:lnSpc>
                <a:spcPct val="100000"/>
              </a:lnSpc>
              <a:buFont typeface="Arial MT"/>
              <a:buChar char="•"/>
            </a:pPr>
            <a:endParaRPr sz="4100">
              <a:latin typeface="Arial MT"/>
              <a:cs typeface="Arial MT"/>
            </a:endParaRPr>
          </a:p>
          <a:p>
            <a:pPr marL="513715" indent="-488950">
              <a:lnSpc>
                <a:spcPct val="100000"/>
              </a:lnSpc>
              <a:buSzPct val="74683"/>
              <a:buChar char="•"/>
              <a:tabLst>
                <a:tab pos="513715" algn="l"/>
                <a:tab pos="514350" algn="l"/>
              </a:tabLst>
            </a:pPr>
            <a:r>
              <a:rPr sz="3950" dirty="0">
                <a:latin typeface="Arial MT"/>
                <a:cs typeface="Arial MT"/>
              </a:rPr>
              <a:t>Best </a:t>
            </a:r>
            <a:r>
              <a:rPr sz="3950" spc="85" dirty="0">
                <a:latin typeface="Arial MT"/>
                <a:cs typeface="Arial MT"/>
              </a:rPr>
              <a:t>practice</a:t>
            </a:r>
            <a:r>
              <a:rPr sz="3950" dirty="0">
                <a:latin typeface="Arial MT"/>
                <a:cs typeface="Arial MT"/>
              </a:rPr>
              <a:t> is to always </a:t>
            </a:r>
            <a:r>
              <a:rPr sz="3950" spc="40" dirty="0">
                <a:latin typeface="Arial MT"/>
                <a:cs typeface="Arial MT"/>
              </a:rPr>
              <a:t>launch</a:t>
            </a:r>
            <a:r>
              <a:rPr sz="3950" dirty="0">
                <a:latin typeface="Arial MT"/>
                <a:cs typeface="Arial MT"/>
              </a:rPr>
              <a:t> your </a:t>
            </a:r>
            <a:r>
              <a:rPr sz="3950" spc="25" dirty="0">
                <a:latin typeface="Arial MT"/>
                <a:cs typeface="Arial MT"/>
              </a:rPr>
              <a:t>instances</a:t>
            </a:r>
            <a:r>
              <a:rPr sz="3950" dirty="0">
                <a:latin typeface="Arial MT"/>
                <a:cs typeface="Arial MT"/>
              </a:rPr>
              <a:t> in a </a:t>
            </a:r>
            <a:r>
              <a:rPr sz="3950" b="1" spc="5" dirty="0">
                <a:latin typeface="Arial"/>
                <a:cs typeface="Arial"/>
              </a:rPr>
              <a:t>VPC</a:t>
            </a:r>
            <a:endParaRPr sz="3950">
              <a:latin typeface="Arial"/>
              <a:cs typeface="Arial"/>
            </a:endParaRPr>
          </a:p>
          <a:p>
            <a:pPr>
              <a:lnSpc>
                <a:spcPct val="100000"/>
              </a:lnSpc>
              <a:spcBef>
                <a:spcPts val="5"/>
              </a:spcBef>
              <a:buFont typeface="Arial MT"/>
              <a:buChar char="•"/>
            </a:pPr>
            <a:endParaRPr sz="4100">
              <a:latin typeface="Arial"/>
              <a:cs typeface="Arial"/>
            </a:endParaRPr>
          </a:p>
          <a:p>
            <a:pPr marL="1246505" lvl="1" indent="-488950">
              <a:lnSpc>
                <a:spcPct val="100000"/>
              </a:lnSpc>
              <a:buSzPct val="74683"/>
              <a:buChar char="•"/>
              <a:tabLst>
                <a:tab pos="1246505" algn="l"/>
                <a:tab pos="1247140" algn="l"/>
              </a:tabLst>
            </a:pPr>
            <a:r>
              <a:rPr sz="3950" dirty="0">
                <a:latin typeface="Arial MT"/>
                <a:cs typeface="Arial MT"/>
              </a:rPr>
              <a:t>the</a:t>
            </a:r>
            <a:r>
              <a:rPr sz="3950" spc="-20" dirty="0">
                <a:latin typeface="Arial MT"/>
                <a:cs typeface="Arial MT"/>
              </a:rPr>
              <a:t> </a:t>
            </a:r>
            <a:r>
              <a:rPr sz="3950" spc="30" dirty="0">
                <a:latin typeface="Arial MT"/>
                <a:cs typeface="Arial MT"/>
              </a:rPr>
              <a:t>default</a:t>
            </a:r>
            <a:r>
              <a:rPr sz="3950" spc="-15" dirty="0">
                <a:latin typeface="Arial MT"/>
                <a:cs typeface="Arial MT"/>
              </a:rPr>
              <a:t> </a:t>
            </a:r>
            <a:r>
              <a:rPr sz="3950" spc="-145" dirty="0">
                <a:latin typeface="Arial MT"/>
                <a:cs typeface="Arial MT"/>
              </a:rPr>
              <a:t>VPC</a:t>
            </a:r>
            <a:endParaRPr sz="3950">
              <a:latin typeface="Arial MT"/>
              <a:cs typeface="Arial MT"/>
            </a:endParaRPr>
          </a:p>
          <a:p>
            <a:pPr lvl="1">
              <a:lnSpc>
                <a:spcPct val="100000"/>
              </a:lnSpc>
              <a:buFont typeface="Arial MT"/>
              <a:buChar char="•"/>
            </a:pPr>
            <a:endParaRPr sz="4100">
              <a:latin typeface="Arial MT"/>
              <a:cs typeface="Arial MT"/>
            </a:endParaRPr>
          </a:p>
          <a:p>
            <a:pPr marL="1246505" lvl="1" indent="-488950">
              <a:lnSpc>
                <a:spcPct val="100000"/>
              </a:lnSpc>
              <a:buSzPct val="74683"/>
              <a:buChar char="•"/>
              <a:tabLst>
                <a:tab pos="1246505" algn="l"/>
                <a:tab pos="1247140" algn="l"/>
              </a:tabLst>
            </a:pPr>
            <a:r>
              <a:rPr sz="3950" dirty="0">
                <a:latin typeface="Arial MT"/>
                <a:cs typeface="Arial MT"/>
              </a:rPr>
              <a:t>or one you </a:t>
            </a:r>
            <a:r>
              <a:rPr sz="3950" spc="25" dirty="0">
                <a:latin typeface="Arial MT"/>
                <a:cs typeface="Arial MT"/>
              </a:rPr>
              <a:t>create</a:t>
            </a:r>
            <a:r>
              <a:rPr sz="3950" dirty="0">
                <a:latin typeface="Arial MT"/>
                <a:cs typeface="Arial MT"/>
              </a:rPr>
              <a:t> yourself </a:t>
            </a:r>
            <a:r>
              <a:rPr sz="3950" spc="55" dirty="0">
                <a:latin typeface="Arial MT"/>
                <a:cs typeface="Arial MT"/>
              </a:rPr>
              <a:t>(managed</a:t>
            </a:r>
            <a:r>
              <a:rPr sz="3950" dirty="0">
                <a:latin typeface="Arial MT"/>
                <a:cs typeface="Arial MT"/>
              </a:rPr>
              <a:t> </a:t>
            </a:r>
            <a:r>
              <a:rPr sz="3950" spc="110" dirty="0">
                <a:latin typeface="Arial MT"/>
                <a:cs typeface="Arial MT"/>
              </a:rPr>
              <a:t>by</a:t>
            </a:r>
            <a:r>
              <a:rPr sz="3950" dirty="0">
                <a:latin typeface="Arial MT"/>
                <a:cs typeface="Arial MT"/>
              </a:rPr>
              <a:t> </a:t>
            </a:r>
            <a:r>
              <a:rPr sz="3950" spc="10" dirty="0">
                <a:latin typeface="Arial MT"/>
                <a:cs typeface="Arial MT"/>
              </a:rPr>
              <a:t>terraform)</a:t>
            </a:r>
            <a:endParaRPr sz="3950">
              <a:latin typeface="Arial MT"/>
              <a:cs typeface="Arial M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4" name="object 4"/>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
        <p:nvSpPr>
          <p:cNvPr id="3" name="object 3"/>
          <p:cNvSpPr txBox="1"/>
          <p:nvPr/>
        </p:nvSpPr>
        <p:spPr>
          <a:xfrm>
            <a:off x="687312" y="2071912"/>
            <a:ext cx="18107660" cy="8154034"/>
          </a:xfrm>
          <a:prstGeom prst="rect">
            <a:avLst/>
          </a:prstGeom>
        </p:spPr>
        <p:txBody>
          <a:bodyPr vert="horz" wrap="square" lIns="0" tIns="12065" rIns="0" bIns="0" rtlCol="0">
            <a:spAutoFit/>
          </a:bodyPr>
          <a:lstStyle/>
          <a:p>
            <a:pPr marL="534035" marR="1096010" indent="-509270">
              <a:lnSpc>
                <a:spcPct val="100499"/>
              </a:lnSpc>
              <a:spcBef>
                <a:spcPts val="95"/>
              </a:spcBef>
              <a:buSzPct val="75609"/>
              <a:buChar char="•"/>
              <a:tabLst>
                <a:tab pos="534035" algn="l"/>
                <a:tab pos="534670" algn="l"/>
              </a:tabLst>
            </a:pPr>
            <a:r>
              <a:rPr sz="4100" spc="-80" dirty="0">
                <a:latin typeface="Arial MT"/>
                <a:cs typeface="Arial MT"/>
              </a:rPr>
              <a:t>There’s</a:t>
            </a:r>
            <a:r>
              <a:rPr sz="4100" spc="5" dirty="0">
                <a:latin typeface="Arial MT"/>
                <a:cs typeface="Arial MT"/>
              </a:rPr>
              <a:t> also</a:t>
            </a:r>
            <a:r>
              <a:rPr sz="4100" spc="10" dirty="0">
                <a:latin typeface="Arial MT"/>
                <a:cs typeface="Arial MT"/>
              </a:rPr>
              <a:t> </a:t>
            </a:r>
            <a:r>
              <a:rPr sz="4100" b="1" spc="10" dirty="0">
                <a:latin typeface="Arial"/>
                <a:cs typeface="Arial"/>
              </a:rPr>
              <a:t>EC2-Classic</a:t>
            </a:r>
            <a:r>
              <a:rPr sz="4100" spc="10" dirty="0">
                <a:latin typeface="Arial MT"/>
                <a:cs typeface="Arial MT"/>
              </a:rPr>
              <a:t>,</a:t>
            </a:r>
            <a:r>
              <a:rPr sz="4100" spc="5" dirty="0">
                <a:latin typeface="Arial MT"/>
                <a:cs typeface="Arial MT"/>
              </a:rPr>
              <a:t> </a:t>
            </a:r>
            <a:r>
              <a:rPr sz="4100" spc="55" dirty="0">
                <a:latin typeface="Arial MT"/>
                <a:cs typeface="Arial MT"/>
              </a:rPr>
              <a:t>which</a:t>
            </a:r>
            <a:r>
              <a:rPr sz="4100" spc="10" dirty="0">
                <a:latin typeface="Arial MT"/>
                <a:cs typeface="Arial MT"/>
              </a:rPr>
              <a:t> </a:t>
            </a:r>
            <a:r>
              <a:rPr sz="4100" spc="5" dirty="0">
                <a:latin typeface="Arial MT"/>
                <a:cs typeface="Arial MT"/>
              </a:rPr>
              <a:t>is </a:t>
            </a:r>
            <a:r>
              <a:rPr sz="4100" spc="55" dirty="0">
                <a:latin typeface="Arial MT"/>
                <a:cs typeface="Arial MT"/>
              </a:rPr>
              <a:t>basically</a:t>
            </a:r>
            <a:r>
              <a:rPr sz="4100" spc="10" dirty="0">
                <a:latin typeface="Arial MT"/>
                <a:cs typeface="Arial MT"/>
              </a:rPr>
              <a:t> one </a:t>
            </a:r>
            <a:r>
              <a:rPr sz="4100" spc="160" dirty="0">
                <a:latin typeface="Arial MT"/>
                <a:cs typeface="Arial MT"/>
              </a:rPr>
              <a:t>big</a:t>
            </a:r>
            <a:r>
              <a:rPr sz="4100" spc="5" dirty="0">
                <a:latin typeface="Arial MT"/>
                <a:cs typeface="Arial MT"/>
              </a:rPr>
              <a:t> </a:t>
            </a:r>
            <a:r>
              <a:rPr sz="4100" spc="10" dirty="0">
                <a:latin typeface="Arial MT"/>
                <a:cs typeface="Arial MT"/>
              </a:rPr>
              <a:t>network </a:t>
            </a:r>
            <a:r>
              <a:rPr sz="4100" spc="-5" dirty="0">
                <a:latin typeface="Arial MT"/>
                <a:cs typeface="Arial MT"/>
              </a:rPr>
              <a:t>where</a:t>
            </a:r>
            <a:r>
              <a:rPr sz="4100" spc="5" dirty="0">
                <a:latin typeface="Arial MT"/>
                <a:cs typeface="Arial MT"/>
              </a:rPr>
              <a:t> all </a:t>
            </a:r>
            <a:r>
              <a:rPr sz="4100" spc="-1125" dirty="0">
                <a:latin typeface="Arial MT"/>
                <a:cs typeface="Arial MT"/>
              </a:rPr>
              <a:t> </a:t>
            </a:r>
            <a:r>
              <a:rPr sz="4100" spc="-190" dirty="0">
                <a:latin typeface="Arial MT"/>
                <a:cs typeface="Arial MT"/>
              </a:rPr>
              <a:t>AWS</a:t>
            </a:r>
            <a:r>
              <a:rPr sz="4100" dirty="0">
                <a:latin typeface="Arial MT"/>
                <a:cs typeface="Arial MT"/>
              </a:rPr>
              <a:t> </a:t>
            </a:r>
            <a:r>
              <a:rPr sz="4100" spc="35" dirty="0">
                <a:latin typeface="Arial MT"/>
                <a:cs typeface="Arial MT"/>
              </a:rPr>
              <a:t>customers</a:t>
            </a:r>
            <a:r>
              <a:rPr sz="4100" spc="5" dirty="0">
                <a:latin typeface="Arial MT"/>
                <a:cs typeface="Arial MT"/>
              </a:rPr>
              <a:t> </a:t>
            </a:r>
            <a:r>
              <a:rPr sz="4100" spc="100" dirty="0">
                <a:latin typeface="Arial MT"/>
                <a:cs typeface="Arial MT"/>
              </a:rPr>
              <a:t>could</a:t>
            </a:r>
            <a:r>
              <a:rPr sz="4100" spc="5" dirty="0">
                <a:latin typeface="Arial MT"/>
                <a:cs typeface="Arial MT"/>
              </a:rPr>
              <a:t> </a:t>
            </a:r>
            <a:r>
              <a:rPr sz="4100" spc="45" dirty="0">
                <a:latin typeface="Arial MT"/>
                <a:cs typeface="Arial MT"/>
              </a:rPr>
              <a:t>launch</a:t>
            </a:r>
            <a:r>
              <a:rPr sz="4100" spc="5" dirty="0">
                <a:latin typeface="Arial MT"/>
                <a:cs typeface="Arial MT"/>
              </a:rPr>
              <a:t> their </a:t>
            </a:r>
            <a:r>
              <a:rPr sz="4100" spc="35" dirty="0">
                <a:latin typeface="Arial MT"/>
                <a:cs typeface="Arial MT"/>
              </a:rPr>
              <a:t>instances</a:t>
            </a:r>
            <a:r>
              <a:rPr sz="4100" spc="5" dirty="0">
                <a:latin typeface="Arial MT"/>
                <a:cs typeface="Arial MT"/>
              </a:rPr>
              <a:t> in</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934085" indent="-509270">
              <a:lnSpc>
                <a:spcPct val="100499"/>
              </a:lnSpc>
              <a:buSzPct val="75609"/>
              <a:buChar char="•"/>
              <a:tabLst>
                <a:tab pos="534035" algn="l"/>
                <a:tab pos="534670" algn="l"/>
              </a:tabLst>
            </a:pPr>
            <a:r>
              <a:rPr sz="4100" spc="-65" dirty="0">
                <a:latin typeface="Arial MT"/>
                <a:cs typeface="Arial MT"/>
              </a:rPr>
              <a:t>For</a:t>
            </a:r>
            <a:r>
              <a:rPr sz="4100" spc="5" dirty="0">
                <a:latin typeface="Arial MT"/>
                <a:cs typeface="Arial MT"/>
              </a:rPr>
              <a:t> smaller</a:t>
            </a:r>
            <a:r>
              <a:rPr sz="4100" spc="10" dirty="0">
                <a:latin typeface="Arial MT"/>
                <a:cs typeface="Arial MT"/>
              </a:rPr>
              <a:t> </a:t>
            </a:r>
            <a:r>
              <a:rPr sz="4100" spc="5" dirty="0">
                <a:latin typeface="Arial MT"/>
                <a:cs typeface="Arial MT"/>
              </a:rPr>
              <a:t>to </a:t>
            </a:r>
            <a:r>
              <a:rPr sz="4100" spc="50" dirty="0">
                <a:latin typeface="Arial MT"/>
                <a:cs typeface="Arial MT"/>
              </a:rPr>
              <a:t>medium</a:t>
            </a:r>
            <a:r>
              <a:rPr sz="4100" spc="10" dirty="0">
                <a:latin typeface="Arial MT"/>
                <a:cs typeface="Arial MT"/>
              </a:rPr>
              <a:t> </a:t>
            </a:r>
            <a:r>
              <a:rPr sz="4100" spc="40" dirty="0">
                <a:latin typeface="Arial MT"/>
                <a:cs typeface="Arial MT"/>
              </a:rPr>
              <a:t>setups,</a:t>
            </a:r>
            <a:r>
              <a:rPr sz="4100" spc="10" dirty="0">
                <a:latin typeface="Arial MT"/>
                <a:cs typeface="Arial MT"/>
              </a:rPr>
              <a:t> </a:t>
            </a:r>
            <a:r>
              <a:rPr sz="4100" b="1" spc="5" dirty="0">
                <a:latin typeface="Arial"/>
                <a:cs typeface="Arial"/>
              </a:rPr>
              <a:t>one </a:t>
            </a:r>
            <a:r>
              <a:rPr sz="4100" b="1" spc="15" dirty="0">
                <a:latin typeface="Arial"/>
                <a:cs typeface="Arial"/>
              </a:rPr>
              <a:t>VPC</a:t>
            </a:r>
            <a:r>
              <a:rPr sz="4100" b="1" spc="10" dirty="0">
                <a:latin typeface="Arial"/>
                <a:cs typeface="Arial"/>
              </a:rPr>
              <a:t> </a:t>
            </a:r>
            <a:r>
              <a:rPr sz="4100" spc="65" dirty="0">
                <a:latin typeface="Arial MT"/>
                <a:cs typeface="Arial MT"/>
              </a:rPr>
              <a:t>(per</a:t>
            </a:r>
            <a:r>
              <a:rPr sz="4100" spc="5" dirty="0">
                <a:latin typeface="Arial MT"/>
                <a:cs typeface="Arial MT"/>
              </a:rPr>
              <a:t> </a:t>
            </a:r>
            <a:r>
              <a:rPr sz="4100" spc="30" dirty="0">
                <a:latin typeface="Arial MT"/>
                <a:cs typeface="Arial MT"/>
              </a:rPr>
              <a:t>region)</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35" dirty="0">
                <a:latin typeface="Arial MT"/>
                <a:cs typeface="Arial MT"/>
              </a:rPr>
              <a:t>suitable</a:t>
            </a:r>
            <a:r>
              <a:rPr sz="4100" spc="10" dirty="0">
                <a:latin typeface="Arial MT"/>
                <a:cs typeface="Arial MT"/>
              </a:rPr>
              <a:t> </a:t>
            </a:r>
            <a:r>
              <a:rPr sz="4100" spc="5" dirty="0">
                <a:latin typeface="Arial MT"/>
                <a:cs typeface="Arial MT"/>
              </a:rPr>
              <a:t>for </a:t>
            </a:r>
            <a:r>
              <a:rPr sz="4100" spc="-1125" dirty="0">
                <a:latin typeface="Arial MT"/>
                <a:cs typeface="Arial MT"/>
              </a:rPr>
              <a:t> </a:t>
            </a:r>
            <a:r>
              <a:rPr sz="4100" spc="10" dirty="0">
                <a:latin typeface="Arial MT"/>
                <a:cs typeface="Arial MT"/>
              </a:rPr>
              <a:t>your</a:t>
            </a:r>
            <a:r>
              <a:rPr sz="4100" dirty="0">
                <a:latin typeface="Arial MT"/>
                <a:cs typeface="Arial MT"/>
              </a:rPr>
              <a:t> </a:t>
            </a:r>
            <a:r>
              <a:rPr sz="4100" spc="55" dirty="0">
                <a:latin typeface="Arial MT"/>
                <a:cs typeface="Arial MT"/>
              </a:rPr>
              <a:t>needs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10" dirty="0">
                <a:latin typeface="Arial MT"/>
                <a:cs typeface="Arial MT"/>
              </a:rPr>
              <a:t>An </a:t>
            </a:r>
            <a:r>
              <a:rPr sz="4100" spc="35" dirty="0">
                <a:latin typeface="Arial MT"/>
                <a:cs typeface="Arial MT"/>
              </a:rPr>
              <a:t>instance </a:t>
            </a:r>
            <a:r>
              <a:rPr sz="4100" spc="65" dirty="0">
                <a:latin typeface="Arial MT"/>
                <a:cs typeface="Arial MT"/>
              </a:rPr>
              <a:t>launched </a:t>
            </a:r>
            <a:r>
              <a:rPr sz="4100" spc="5" dirty="0">
                <a:latin typeface="Arial MT"/>
                <a:cs typeface="Arial MT"/>
              </a:rPr>
              <a:t>in </a:t>
            </a:r>
            <a:r>
              <a:rPr sz="4100" spc="10" dirty="0">
                <a:latin typeface="Arial MT"/>
                <a:cs typeface="Arial MT"/>
              </a:rPr>
              <a:t>one </a:t>
            </a:r>
            <a:r>
              <a:rPr sz="4100" spc="-140" dirty="0">
                <a:latin typeface="Arial MT"/>
                <a:cs typeface="Arial MT"/>
              </a:rPr>
              <a:t>VPC </a:t>
            </a:r>
            <a:r>
              <a:rPr sz="4100" spc="85" dirty="0">
                <a:latin typeface="Arial MT"/>
                <a:cs typeface="Arial MT"/>
              </a:rPr>
              <a:t>can </a:t>
            </a:r>
            <a:r>
              <a:rPr sz="4100" spc="10" dirty="0">
                <a:latin typeface="Arial MT"/>
                <a:cs typeface="Arial MT"/>
              </a:rPr>
              <a:t>never </a:t>
            </a:r>
            <a:r>
              <a:rPr sz="4100" spc="50" dirty="0">
                <a:latin typeface="Arial MT"/>
                <a:cs typeface="Arial MT"/>
              </a:rPr>
              <a:t>communicate </a:t>
            </a:r>
            <a:r>
              <a:rPr sz="4100" spc="5" dirty="0">
                <a:latin typeface="Arial MT"/>
                <a:cs typeface="Arial MT"/>
              </a:rPr>
              <a:t>with </a:t>
            </a:r>
            <a:r>
              <a:rPr sz="4100" spc="10" dirty="0">
                <a:latin typeface="Arial MT"/>
                <a:cs typeface="Arial MT"/>
              </a:rPr>
              <a:t>an </a:t>
            </a:r>
            <a:r>
              <a:rPr sz="4100" spc="35" dirty="0">
                <a:latin typeface="Arial MT"/>
                <a:cs typeface="Arial MT"/>
              </a:rPr>
              <a:t>instance </a:t>
            </a:r>
            <a:r>
              <a:rPr sz="4100" spc="-1125" dirty="0">
                <a:latin typeface="Arial MT"/>
                <a:cs typeface="Arial MT"/>
              </a:rPr>
              <a:t> </a:t>
            </a:r>
            <a:r>
              <a:rPr sz="4100" spc="5" dirty="0">
                <a:latin typeface="Arial MT"/>
                <a:cs typeface="Arial MT"/>
              </a:rPr>
              <a:t>in</a:t>
            </a:r>
            <a:r>
              <a:rPr sz="4100" dirty="0">
                <a:latin typeface="Arial MT"/>
                <a:cs typeface="Arial MT"/>
              </a:rPr>
              <a:t> </a:t>
            </a:r>
            <a:r>
              <a:rPr sz="4100" spc="10" dirty="0">
                <a:latin typeface="Arial MT"/>
                <a:cs typeface="Arial MT"/>
              </a:rPr>
              <a:t>an</a:t>
            </a:r>
            <a:r>
              <a:rPr sz="4100" spc="5" dirty="0">
                <a:latin typeface="Arial MT"/>
                <a:cs typeface="Arial MT"/>
              </a:rPr>
              <a:t> </a:t>
            </a:r>
            <a:r>
              <a:rPr sz="4100" spc="10" dirty="0">
                <a:latin typeface="Arial MT"/>
                <a:cs typeface="Arial MT"/>
              </a:rPr>
              <a:t>other</a:t>
            </a:r>
            <a:r>
              <a:rPr sz="4100" spc="5" dirty="0">
                <a:latin typeface="Arial MT"/>
                <a:cs typeface="Arial MT"/>
              </a:rPr>
              <a:t> </a:t>
            </a:r>
            <a:r>
              <a:rPr sz="4100" spc="-140" dirty="0">
                <a:latin typeface="Arial MT"/>
                <a:cs typeface="Arial MT"/>
              </a:rPr>
              <a:t>VPC</a:t>
            </a:r>
            <a:r>
              <a:rPr sz="4100" spc="5" dirty="0">
                <a:latin typeface="Arial MT"/>
                <a:cs typeface="Arial MT"/>
              </a:rPr>
              <a:t> </a:t>
            </a:r>
            <a:r>
              <a:rPr sz="4100" spc="55" dirty="0">
                <a:latin typeface="Arial MT"/>
                <a:cs typeface="Arial MT"/>
              </a:rPr>
              <a:t>using</a:t>
            </a:r>
            <a:r>
              <a:rPr sz="4100" spc="5" dirty="0">
                <a:latin typeface="Arial MT"/>
                <a:cs typeface="Arial MT"/>
              </a:rPr>
              <a:t> their </a:t>
            </a:r>
            <a:r>
              <a:rPr sz="4100" b="1" spc="5" dirty="0">
                <a:latin typeface="Arial"/>
                <a:cs typeface="Arial"/>
              </a:rPr>
              <a:t>private IP</a:t>
            </a:r>
            <a:r>
              <a:rPr sz="4100" b="1" spc="-70" dirty="0">
                <a:latin typeface="Arial"/>
                <a:cs typeface="Arial"/>
              </a:rPr>
              <a:t> </a:t>
            </a:r>
            <a:r>
              <a:rPr sz="4100" b="1" spc="10" dirty="0">
                <a:latin typeface="Arial"/>
                <a:cs typeface="Arial"/>
              </a:rPr>
              <a:t>addresses</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3128010" lvl="1" indent="-509270">
              <a:lnSpc>
                <a:spcPct val="100499"/>
              </a:lnSpc>
              <a:spcBef>
                <a:spcPts val="5"/>
              </a:spcBef>
              <a:buSzPct val="75609"/>
              <a:buChar char="•"/>
              <a:tabLst>
                <a:tab pos="1266825" algn="l"/>
                <a:tab pos="1267460" algn="l"/>
              </a:tabLst>
            </a:pPr>
            <a:r>
              <a:rPr sz="4100" spc="-45" dirty="0">
                <a:latin typeface="Arial MT"/>
                <a:cs typeface="Arial MT"/>
              </a:rPr>
              <a:t>They</a:t>
            </a:r>
            <a:r>
              <a:rPr sz="4100" spc="5" dirty="0">
                <a:latin typeface="Arial MT"/>
                <a:cs typeface="Arial MT"/>
              </a:rPr>
              <a:t> </a:t>
            </a:r>
            <a:r>
              <a:rPr sz="4100" spc="100" dirty="0">
                <a:latin typeface="Arial MT"/>
                <a:cs typeface="Arial MT"/>
              </a:rPr>
              <a:t>could</a:t>
            </a:r>
            <a:r>
              <a:rPr sz="4100" spc="5" dirty="0">
                <a:latin typeface="Arial MT"/>
                <a:cs typeface="Arial MT"/>
              </a:rPr>
              <a:t> </a:t>
            </a:r>
            <a:r>
              <a:rPr sz="4100" spc="50" dirty="0">
                <a:latin typeface="Arial MT"/>
                <a:cs typeface="Arial MT"/>
              </a:rPr>
              <a:t>communicate</a:t>
            </a:r>
            <a:r>
              <a:rPr sz="4100" spc="10" dirty="0">
                <a:latin typeface="Arial MT"/>
                <a:cs typeface="Arial MT"/>
              </a:rPr>
              <a:t> </a:t>
            </a:r>
            <a:r>
              <a:rPr sz="4100" spc="5" dirty="0">
                <a:latin typeface="Arial MT"/>
                <a:cs typeface="Arial MT"/>
              </a:rPr>
              <a:t>still, </a:t>
            </a:r>
            <a:r>
              <a:rPr sz="4100" spc="85" dirty="0">
                <a:latin typeface="Arial MT"/>
                <a:cs typeface="Arial MT"/>
              </a:rPr>
              <a:t>but</a:t>
            </a:r>
            <a:r>
              <a:rPr sz="4100" spc="10" dirty="0">
                <a:latin typeface="Arial MT"/>
                <a:cs typeface="Arial MT"/>
              </a:rPr>
              <a:t> </a:t>
            </a:r>
            <a:r>
              <a:rPr sz="4100" spc="55" dirty="0">
                <a:latin typeface="Arial MT"/>
                <a:cs typeface="Arial MT"/>
              </a:rPr>
              <a:t>using</a:t>
            </a:r>
            <a:r>
              <a:rPr sz="4100" spc="5" dirty="0">
                <a:latin typeface="Arial MT"/>
                <a:cs typeface="Arial MT"/>
              </a:rPr>
              <a:t> their</a:t>
            </a:r>
            <a:r>
              <a:rPr sz="4100" spc="10" dirty="0">
                <a:latin typeface="Arial MT"/>
                <a:cs typeface="Arial MT"/>
              </a:rPr>
              <a:t> </a:t>
            </a:r>
            <a:r>
              <a:rPr sz="4100" spc="120" dirty="0">
                <a:latin typeface="Arial MT"/>
                <a:cs typeface="Arial MT"/>
              </a:rPr>
              <a:t>public</a:t>
            </a:r>
            <a:r>
              <a:rPr sz="4100" spc="5" dirty="0">
                <a:latin typeface="Arial MT"/>
                <a:cs typeface="Arial MT"/>
              </a:rPr>
              <a:t> </a:t>
            </a:r>
            <a:r>
              <a:rPr sz="4100" spc="-105" dirty="0">
                <a:latin typeface="Arial MT"/>
                <a:cs typeface="Arial MT"/>
              </a:rPr>
              <a:t>IP</a:t>
            </a:r>
            <a:r>
              <a:rPr sz="4100" spc="10" dirty="0">
                <a:latin typeface="Arial MT"/>
                <a:cs typeface="Arial MT"/>
              </a:rPr>
              <a:t> </a:t>
            </a:r>
            <a:r>
              <a:rPr sz="4100" spc="5" dirty="0">
                <a:latin typeface="Arial MT"/>
                <a:cs typeface="Arial MT"/>
              </a:rPr>
              <a:t>(not </a:t>
            </a:r>
            <a:r>
              <a:rPr sz="4100" spc="-1125" dirty="0">
                <a:latin typeface="Arial MT"/>
                <a:cs typeface="Arial MT"/>
              </a:rPr>
              <a:t> </a:t>
            </a:r>
            <a:r>
              <a:rPr sz="4100" spc="60" dirty="0">
                <a:latin typeface="Arial MT"/>
                <a:cs typeface="Arial MT"/>
              </a:rPr>
              <a:t>recommended)</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95" dirty="0">
                <a:latin typeface="Arial MT"/>
                <a:cs typeface="Arial MT"/>
              </a:rPr>
              <a:t>You</a:t>
            </a:r>
            <a:r>
              <a:rPr sz="4100" dirty="0">
                <a:latin typeface="Arial MT"/>
                <a:cs typeface="Arial MT"/>
              </a:rPr>
              <a:t> </a:t>
            </a:r>
            <a:r>
              <a:rPr sz="4100" spc="100" dirty="0">
                <a:latin typeface="Arial MT"/>
                <a:cs typeface="Arial MT"/>
              </a:rPr>
              <a:t>could</a:t>
            </a:r>
            <a:r>
              <a:rPr sz="4100" spc="5" dirty="0">
                <a:latin typeface="Arial MT"/>
                <a:cs typeface="Arial MT"/>
              </a:rPr>
              <a:t> also link </a:t>
            </a:r>
            <a:r>
              <a:rPr sz="4100" spc="10" dirty="0">
                <a:latin typeface="Arial MT"/>
                <a:cs typeface="Arial MT"/>
              </a:rPr>
              <a:t>2</a:t>
            </a:r>
            <a:r>
              <a:rPr sz="4100" spc="5" dirty="0">
                <a:latin typeface="Arial MT"/>
                <a:cs typeface="Arial MT"/>
              </a:rPr>
              <a:t> </a:t>
            </a:r>
            <a:r>
              <a:rPr sz="4100" spc="-80" dirty="0">
                <a:latin typeface="Arial MT"/>
                <a:cs typeface="Arial MT"/>
              </a:rPr>
              <a:t>VPCs,</a:t>
            </a:r>
            <a:r>
              <a:rPr sz="4100" dirty="0">
                <a:latin typeface="Arial MT"/>
                <a:cs typeface="Arial MT"/>
              </a:rPr>
              <a:t> </a:t>
            </a:r>
            <a:r>
              <a:rPr sz="4100" spc="85" dirty="0">
                <a:latin typeface="Arial MT"/>
                <a:cs typeface="Arial MT"/>
              </a:rPr>
              <a:t>called</a:t>
            </a:r>
            <a:r>
              <a:rPr sz="4100" spc="5" dirty="0">
                <a:latin typeface="Arial MT"/>
                <a:cs typeface="Arial MT"/>
              </a:rPr>
              <a:t> </a:t>
            </a:r>
            <a:r>
              <a:rPr sz="4100" spc="70" dirty="0">
                <a:latin typeface="Arial MT"/>
                <a:cs typeface="Arial MT"/>
              </a:rPr>
              <a:t>peering</a:t>
            </a:r>
            <a:endParaRPr sz="4100">
              <a:latin typeface="Arial MT"/>
              <a:cs typeface="Arial M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3" name="object 3"/>
          <p:cNvSpPr txBox="1"/>
          <p:nvPr/>
        </p:nvSpPr>
        <p:spPr>
          <a:xfrm>
            <a:off x="10727129" y="2152738"/>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MT"/>
                <a:cs typeface="Arial MT"/>
              </a:rPr>
              <a:t>•</a:t>
            </a:r>
            <a:endParaRPr sz="2950">
              <a:latin typeface="Arial MT"/>
              <a:cs typeface="Arial MT"/>
            </a:endParaRPr>
          </a:p>
        </p:txBody>
      </p:sp>
      <p:sp>
        <p:nvSpPr>
          <p:cNvPr id="4" name="object 4"/>
          <p:cNvSpPr txBox="1"/>
          <p:nvPr/>
        </p:nvSpPr>
        <p:spPr>
          <a:xfrm>
            <a:off x="11215764" y="2076719"/>
            <a:ext cx="7623175" cy="2451100"/>
          </a:xfrm>
          <a:prstGeom prst="rect">
            <a:avLst/>
          </a:prstGeom>
        </p:spPr>
        <p:txBody>
          <a:bodyPr vert="horz" wrap="square" lIns="0" tIns="8255" rIns="0" bIns="0" rtlCol="0">
            <a:spAutoFit/>
          </a:bodyPr>
          <a:lstStyle/>
          <a:p>
            <a:pPr marL="12700" marR="5080">
              <a:lnSpc>
                <a:spcPct val="100899"/>
              </a:lnSpc>
              <a:spcBef>
                <a:spcPts val="65"/>
              </a:spcBef>
            </a:pPr>
            <a:r>
              <a:rPr sz="3950" spc="5" dirty="0">
                <a:latin typeface="Arial MT"/>
                <a:cs typeface="Arial MT"/>
              </a:rPr>
              <a:t>On</a:t>
            </a:r>
            <a:r>
              <a:rPr sz="3950" spc="-5" dirty="0">
                <a:latin typeface="Arial MT"/>
                <a:cs typeface="Arial MT"/>
              </a:rPr>
              <a:t> </a:t>
            </a:r>
            <a:r>
              <a:rPr sz="3950" dirty="0">
                <a:latin typeface="Arial MT"/>
                <a:cs typeface="Arial MT"/>
              </a:rPr>
              <a:t>Amazon</a:t>
            </a:r>
            <a:r>
              <a:rPr sz="3950" spc="-5" dirty="0">
                <a:latin typeface="Arial MT"/>
                <a:cs typeface="Arial MT"/>
              </a:rPr>
              <a:t> </a:t>
            </a:r>
            <a:r>
              <a:rPr sz="3950" spc="-145" dirty="0">
                <a:latin typeface="Arial MT"/>
                <a:cs typeface="Arial MT"/>
              </a:rPr>
              <a:t>AWS,</a:t>
            </a:r>
            <a:r>
              <a:rPr sz="3950" spc="-5" dirty="0">
                <a:latin typeface="Arial MT"/>
                <a:cs typeface="Arial MT"/>
              </a:rPr>
              <a:t> </a:t>
            </a:r>
            <a:r>
              <a:rPr sz="3950" dirty="0">
                <a:latin typeface="Arial MT"/>
                <a:cs typeface="Arial MT"/>
              </a:rPr>
              <a:t>you </a:t>
            </a:r>
            <a:r>
              <a:rPr sz="3950" spc="15" dirty="0">
                <a:latin typeface="Arial MT"/>
                <a:cs typeface="Arial MT"/>
              </a:rPr>
              <a:t>start</a:t>
            </a:r>
            <a:r>
              <a:rPr sz="3950" spc="-5" dirty="0">
                <a:latin typeface="Arial MT"/>
                <a:cs typeface="Arial MT"/>
              </a:rPr>
              <a:t> </a:t>
            </a:r>
            <a:r>
              <a:rPr sz="3950" spc="110" dirty="0">
                <a:latin typeface="Arial MT"/>
                <a:cs typeface="Arial MT"/>
              </a:rPr>
              <a:t>by </a:t>
            </a:r>
            <a:r>
              <a:rPr sz="3950" spc="114" dirty="0">
                <a:latin typeface="Arial MT"/>
                <a:cs typeface="Arial MT"/>
              </a:rPr>
              <a:t> </a:t>
            </a:r>
            <a:r>
              <a:rPr sz="3950" spc="45" dirty="0">
                <a:latin typeface="Arial MT"/>
                <a:cs typeface="Arial MT"/>
              </a:rPr>
              <a:t>creating </a:t>
            </a:r>
            <a:r>
              <a:rPr sz="3950" dirty="0">
                <a:latin typeface="Arial MT"/>
                <a:cs typeface="Arial MT"/>
              </a:rPr>
              <a:t>your own </a:t>
            </a:r>
            <a:r>
              <a:rPr sz="3950" b="1" spc="-10" dirty="0">
                <a:latin typeface="Arial"/>
                <a:cs typeface="Arial"/>
              </a:rPr>
              <a:t>Virtual </a:t>
            </a:r>
            <a:r>
              <a:rPr sz="3950" b="1" dirty="0">
                <a:latin typeface="Arial"/>
                <a:cs typeface="Arial"/>
              </a:rPr>
              <a:t>Private </a:t>
            </a:r>
            <a:r>
              <a:rPr sz="3950" b="1" spc="-1085" dirty="0">
                <a:latin typeface="Arial"/>
                <a:cs typeface="Arial"/>
              </a:rPr>
              <a:t> </a:t>
            </a:r>
            <a:r>
              <a:rPr sz="3950" b="1" dirty="0">
                <a:latin typeface="Arial"/>
                <a:cs typeface="Arial"/>
              </a:rPr>
              <a:t>Network</a:t>
            </a:r>
            <a:r>
              <a:rPr sz="3950" b="1" spc="315" dirty="0">
                <a:latin typeface="Arial"/>
                <a:cs typeface="Arial"/>
              </a:rPr>
              <a:t> </a:t>
            </a:r>
            <a:r>
              <a:rPr sz="3950" dirty="0">
                <a:latin typeface="Arial MT"/>
                <a:cs typeface="Arial MT"/>
              </a:rPr>
              <a:t>to</a:t>
            </a:r>
            <a:r>
              <a:rPr sz="3950" spc="320" dirty="0">
                <a:latin typeface="Arial MT"/>
                <a:cs typeface="Arial MT"/>
              </a:rPr>
              <a:t> </a:t>
            </a:r>
            <a:r>
              <a:rPr sz="3950" spc="75" dirty="0">
                <a:latin typeface="Arial MT"/>
                <a:cs typeface="Arial MT"/>
              </a:rPr>
              <a:t>deploy</a:t>
            </a:r>
            <a:r>
              <a:rPr sz="3950" spc="315" dirty="0">
                <a:latin typeface="Arial MT"/>
                <a:cs typeface="Arial MT"/>
              </a:rPr>
              <a:t> </a:t>
            </a:r>
            <a:r>
              <a:rPr sz="3950" dirty="0">
                <a:latin typeface="Arial MT"/>
                <a:cs typeface="Arial MT"/>
              </a:rPr>
              <a:t>your </a:t>
            </a:r>
            <a:r>
              <a:rPr sz="3950" spc="5" dirty="0">
                <a:latin typeface="Arial MT"/>
                <a:cs typeface="Arial MT"/>
              </a:rPr>
              <a:t> </a:t>
            </a:r>
            <a:r>
              <a:rPr sz="3950" spc="25" dirty="0">
                <a:latin typeface="Arial MT"/>
                <a:cs typeface="Arial MT"/>
              </a:rPr>
              <a:t>instances</a:t>
            </a:r>
            <a:r>
              <a:rPr sz="3950" spc="-10" dirty="0">
                <a:latin typeface="Arial MT"/>
                <a:cs typeface="Arial MT"/>
              </a:rPr>
              <a:t> </a:t>
            </a:r>
            <a:r>
              <a:rPr sz="3950" dirty="0">
                <a:latin typeface="Arial MT"/>
                <a:cs typeface="Arial MT"/>
              </a:rPr>
              <a:t>(servers)</a:t>
            </a:r>
            <a:r>
              <a:rPr sz="3950" spc="-5" dirty="0">
                <a:latin typeface="Arial MT"/>
                <a:cs typeface="Arial MT"/>
              </a:rPr>
              <a:t> </a:t>
            </a:r>
            <a:r>
              <a:rPr sz="3950" dirty="0">
                <a:latin typeface="Arial MT"/>
                <a:cs typeface="Arial MT"/>
              </a:rPr>
              <a:t>/</a:t>
            </a:r>
            <a:r>
              <a:rPr sz="3950" spc="-5" dirty="0">
                <a:latin typeface="Arial MT"/>
                <a:cs typeface="Arial MT"/>
              </a:rPr>
              <a:t> </a:t>
            </a:r>
            <a:r>
              <a:rPr sz="3950" spc="50" dirty="0">
                <a:latin typeface="Arial MT"/>
                <a:cs typeface="Arial MT"/>
              </a:rPr>
              <a:t>databases</a:t>
            </a:r>
            <a:r>
              <a:rPr sz="3950" spc="-5" dirty="0">
                <a:latin typeface="Arial MT"/>
                <a:cs typeface="Arial MT"/>
              </a:rPr>
              <a:t> </a:t>
            </a:r>
            <a:r>
              <a:rPr sz="3950" dirty="0">
                <a:latin typeface="Arial MT"/>
                <a:cs typeface="Arial MT"/>
              </a:rPr>
              <a:t>in</a:t>
            </a:r>
            <a:endParaRPr sz="3950">
              <a:latin typeface="Arial MT"/>
              <a:cs typeface="Arial MT"/>
            </a:endParaRPr>
          </a:p>
        </p:txBody>
      </p:sp>
      <p:sp>
        <p:nvSpPr>
          <p:cNvPr id="5" name="object 5"/>
          <p:cNvSpPr txBox="1"/>
          <p:nvPr/>
        </p:nvSpPr>
        <p:spPr>
          <a:xfrm>
            <a:off x="10727129" y="5175702"/>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MT"/>
                <a:cs typeface="Arial MT"/>
              </a:rPr>
              <a:t>•</a:t>
            </a:r>
            <a:endParaRPr sz="2950">
              <a:latin typeface="Arial MT"/>
              <a:cs typeface="Arial MT"/>
            </a:endParaRPr>
          </a:p>
        </p:txBody>
      </p:sp>
      <p:sp>
        <p:nvSpPr>
          <p:cNvPr id="6" name="object 6"/>
          <p:cNvSpPr txBox="1"/>
          <p:nvPr/>
        </p:nvSpPr>
        <p:spPr>
          <a:xfrm>
            <a:off x="11215764" y="5099687"/>
            <a:ext cx="7428230" cy="2450465"/>
          </a:xfrm>
          <a:prstGeom prst="rect">
            <a:avLst/>
          </a:prstGeom>
        </p:spPr>
        <p:txBody>
          <a:bodyPr vert="horz" wrap="square" lIns="0" tIns="8255" rIns="0" bIns="0" rtlCol="0">
            <a:spAutoFit/>
          </a:bodyPr>
          <a:lstStyle/>
          <a:p>
            <a:pPr marL="12700" marR="5080">
              <a:lnSpc>
                <a:spcPct val="100899"/>
              </a:lnSpc>
              <a:spcBef>
                <a:spcPts val="65"/>
              </a:spcBef>
            </a:pPr>
            <a:r>
              <a:rPr sz="3950" spc="-55" dirty="0">
                <a:latin typeface="Arial MT"/>
                <a:cs typeface="Arial MT"/>
              </a:rPr>
              <a:t>This</a:t>
            </a:r>
            <a:r>
              <a:rPr sz="3950" spc="-5" dirty="0">
                <a:latin typeface="Arial MT"/>
                <a:cs typeface="Arial MT"/>
              </a:rPr>
              <a:t> </a:t>
            </a:r>
            <a:r>
              <a:rPr sz="3950" spc="-145" dirty="0">
                <a:latin typeface="Arial MT"/>
                <a:cs typeface="Arial MT"/>
              </a:rPr>
              <a:t>VPC</a:t>
            </a:r>
            <a:r>
              <a:rPr sz="3950" dirty="0">
                <a:latin typeface="Arial MT"/>
                <a:cs typeface="Arial MT"/>
              </a:rPr>
              <a:t> uses</a:t>
            </a:r>
            <a:r>
              <a:rPr sz="3950" spc="-5" dirty="0">
                <a:latin typeface="Arial MT"/>
                <a:cs typeface="Arial MT"/>
              </a:rPr>
              <a:t> </a:t>
            </a:r>
            <a:r>
              <a:rPr sz="3950" dirty="0">
                <a:latin typeface="Arial MT"/>
                <a:cs typeface="Arial MT"/>
              </a:rPr>
              <a:t>the </a:t>
            </a:r>
            <a:r>
              <a:rPr sz="3950" b="1" dirty="0">
                <a:latin typeface="Arial"/>
                <a:cs typeface="Arial"/>
              </a:rPr>
              <a:t>10.0.0.0/16 </a:t>
            </a:r>
            <a:r>
              <a:rPr sz="3950" b="1" spc="5" dirty="0">
                <a:latin typeface="Arial"/>
                <a:cs typeface="Arial"/>
              </a:rPr>
              <a:t> </a:t>
            </a:r>
            <a:r>
              <a:rPr sz="3950" spc="60" dirty="0">
                <a:latin typeface="Arial MT"/>
                <a:cs typeface="Arial MT"/>
              </a:rPr>
              <a:t>addressing </a:t>
            </a:r>
            <a:r>
              <a:rPr sz="3950" spc="75" dirty="0">
                <a:latin typeface="Arial MT"/>
                <a:cs typeface="Arial MT"/>
              </a:rPr>
              <a:t>space, </a:t>
            </a:r>
            <a:r>
              <a:rPr sz="3950" spc="30" dirty="0">
                <a:latin typeface="Arial MT"/>
                <a:cs typeface="Arial MT"/>
              </a:rPr>
              <a:t>allowing </a:t>
            </a:r>
            <a:r>
              <a:rPr sz="3950" dirty="0">
                <a:latin typeface="Arial MT"/>
                <a:cs typeface="Arial MT"/>
              </a:rPr>
              <a:t>you </a:t>
            </a:r>
            <a:r>
              <a:rPr sz="3950" spc="5" dirty="0">
                <a:latin typeface="Arial MT"/>
                <a:cs typeface="Arial MT"/>
              </a:rPr>
              <a:t> </a:t>
            </a:r>
            <a:r>
              <a:rPr sz="3950" dirty="0">
                <a:latin typeface="Arial MT"/>
                <a:cs typeface="Arial MT"/>
              </a:rPr>
              <a:t>to</a:t>
            </a:r>
            <a:r>
              <a:rPr sz="3950" spc="-5" dirty="0">
                <a:latin typeface="Arial MT"/>
                <a:cs typeface="Arial MT"/>
              </a:rPr>
              <a:t> </a:t>
            </a:r>
            <a:r>
              <a:rPr sz="3950" dirty="0">
                <a:latin typeface="Arial MT"/>
                <a:cs typeface="Arial MT"/>
              </a:rPr>
              <a:t>use the</a:t>
            </a:r>
            <a:r>
              <a:rPr sz="3950" spc="-5" dirty="0">
                <a:latin typeface="Arial MT"/>
                <a:cs typeface="Arial MT"/>
              </a:rPr>
              <a:t> </a:t>
            </a:r>
            <a:r>
              <a:rPr sz="3950" spc="-110" dirty="0">
                <a:latin typeface="Arial MT"/>
                <a:cs typeface="Arial MT"/>
              </a:rPr>
              <a:t>IP</a:t>
            </a:r>
            <a:r>
              <a:rPr sz="3950" dirty="0">
                <a:latin typeface="Arial MT"/>
                <a:cs typeface="Arial MT"/>
              </a:rPr>
              <a:t> </a:t>
            </a:r>
            <a:r>
              <a:rPr sz="3950" spc="40" dirty="0">
                <a:latin typeface="Arial MT"/>
                <a:cs typeface="Arial MT"/>
              </a:rPr>
              <a:t>addresses</a:t>
            </a:r>
            <a:r>
              <a:rPr sz="3950" dirty="0">
                <a:latin typeface="Arial MT"/>
                <a:cs typeface="Arial MT"/>
              </a:rPr>
              <a:t> that</a:t>
            </a:r>
            <a:r>
              <a:rPr sz="3950" spc="-5" dirty="0">
                <a:latin typeface="Arial MT"/>
                <a:cs typeface="Arial MT"/>
              </a:rPr>
              <a:t> </a:t>
            </a:r>
            <a:r>
              <a:rPr sz="3950" spc="15" dirty="0">
                <a:latin typeface="Arial MT"/>
                <a:cs typeface="Arial MT"/>
              </a:rPr>
              <a:t>start </a:t>
            </a:r>
            <a:r>
              <a:rPr sz="3950" spc="-1080" dirty="0">
                <a:latin typeface="Arial MT"/>
                <a:cs typeface="Arial MT"/>
              </a:rPr>
              <a:t> </a:t>
            </a:r>
            <a:r>
              <a:rPr sz="3950" dirty="0">
                <a:latin typeface="Arial MT"/>
                <a:cs typeface="Arial MT"/>
              </a:rPr>
              <a:t>with</a:t>
            </a:r>
            <a:r>
              <a:rPr sz="3950" spc="-10" dirty="0">
                <a:latin typeface="Arial MT"/>
                <a:cs typeface="Arial MT"/>
              </a:rPr>
              <a:t> </a:t>
            </a:r>
            <a:r>
              <a:rPr sz="3950" spc="-75" dirty="0">
                <a:latin typeface="Arial MT"/>
                <a:cs typeface="Arial MT"/>
              </a:rPr>
              <a:t>"10.0.",</a:t>
            </a:r>
            <a:r>
              <a:rPr sz="3950" spc="-5" dirty="0">
                <a:latin typeface="Arial MT"/>
                <a:cs typeface="Arial MT"/>
              </a:rPr>
              <a:t> </a:t>
            </a:r>
            <a:r>
              <a:rPr sz="3950" dirty="0">
                <a:latin typeface="Arial MT"/>
                <a:cs typeface="Arial MT"/>
              </a:rPr>
              <a:t>like</a:t>
            </a:r>
            <a:r>
              <a:rPr sz="3950" spc="-5" dirty="0">
                <a:latin typeface="Arial MT"/>
                <a:cs typeface="Arial MT"/>
              </a:rPr>
              <a:t> </a:t>
            </a:r>
            <a:r>
              <a:rPr sz="3950" dirty="0">
                <a:latin typeface="Arial MT"/>
                <a:cs typeface="Arial MT"/>
              </a:rPr>
              <a:t>this:</a:t>
            </a:r>
            <a:r>
              <a:rPr sz="3950" spc="-5" dirty="0">
                <a:latin typeface="Arial MT"/>
                <a:cs typeface="Arial MT"/>
              </a:rPr>
              <a:t> </a:t>
            </a:r>
            <a:r>
              <a:rPr sz="3950" b="1" dirty="0">
                <a:latin typeface="Arial"/>
                <a:cs typeface="Arial"/>
              </a:rPr>
              <a:t>10.0.x.x</a:t>
            </a:r>
            <a:r>
              <a:rPr sz="3950" dirty="0">
                <a:latin typeface="Arial MT"/>
                <a:cs typeface="Arial MT"/>
              </a:rPr>
              <a:t>.</a:t>
            </a:r>
            <a:endParaRPr sz="3950">
              <a:latin typeface="Arial MT"/>
              <a:cs typeface="Arial MT"/>
            </a:endParaRPr>
          </a:p>
        </p:txBody>
      </p:sp>
      <p:sp>
        <p:nvSpPr>
          <p:cNvPr id="7" name="object 7"/>
          <p:cNvSpPr txBox="1"/>
          <p:nvPr/>
        </p:nvSpPr>
        <p:spPr>
          <a:xfrm>
            <a:off x="10727129" y="8198662"/>
            <a:ext cx="213995" cy="478155"/>
          </a:xfrm>
          <a:prstGeom prst="rect">
            <a:avLst/>
          </a:prstGeom>
        </p:spPr>
        <p:txBody>
          <a:bodyPr vert="horz" wrap="square" lIns="0" tIns="14604" rIns="0" bIns="0" rtlCol="0">
            <a:spAutoFit/>
          </a:bodyPr>
          <a:lstStyle/>
          <a:p>
            <a:pPr marL="12700">
              <a:lnSpc>
                <a:spcPct val="100000"/>
              </a:lnSpc>
              <a:spcBef>
                <a:spcPts val="114"/>
              </a:spcBef>
            </a:pPr>
            <a:r>
              <a:rPr sz="2950" spc="450" dirty="0">
                <a:latin typeface="Arial MT"/>
                <a:cs typeface="Arial MT"/>
              </a:rPr>
              <a:t>•</a:t>
            </a:r>
            <a:endParaRPr sz="2950">
              <a:latin typeface="Arial MT"/>
              <a:cs typeface="Arial MT"/>
            </a:endParaRPr>
          </a:p>
        </p:txBody>
      </p:sp>
      <p:sp>
        <p:nvSpPr>
          <p:cNvPr id="8" name="object 8"/>
          <p:cNvSpPr txBox="1"/>
          <p:nvPr/>
        </p:nvSpPr>
        <p:spPr>
          <a:xfrm>
            <a:off x="11215764" y="8122648"/>
            <a:ext cx="7548245" cy="1843405"/>
          </a:xfrm>
          <a:prstGeom prst="rect">
            <a:avLst/>
          </a:prstGeom>
        </p:spPr>
        <p:txBody>
          <a:bodyPr vert="horz" wrap="square" lIns="0" tIns="8255" rIns="0" bIns="0" rtlCol="0">
            <a:spAutoFit/>
          </a:bodyPr>
          <a:lstStyle/>
          <a:p>
            <a:pPr marL="12700" marR="5080">
              <a:lnSpc>
                <a:spcPct val="100899"/>
              </a:lnSpc>
              <a:spcBef>
                <a:spcPts val="65"/>
              </a:spcBef>
            </a:pPr>
            <a:r>
              <a:rPr sz="3950" spc="-55" dirty="0">
                <a:latin typeface="Arial MT"/>
                <a:cs typeface="Arial MT"/>
              </a:rPr>
              <a:t>This</a:t>
            </a:r>
            <a:r>
              <a:rPr sz="3950" spc="-10" dirty="0">
                <a:latin typeface="Arial MT"/>
                <a:cs typeface="Arial MT"/>
              </a:rPr>
              <a:t> </a:t>
            </a:r>
            <a:r>
              <a:rPr sz="3950" spc="-145" dirty="0">
                <a:latin typeface="Arial MT"/>
                <a:cs typeface="Arial MT"/>
              </a:rPr>
              <a:t>VPC</a:t>
            </a:r>
            <a:r>
              <a:rPr sz="3950" spc="-5" dirty="0">
                <a:latin typeface="Arial MT"/>
                <a:cs typeface="Arial MT"/>
              </a:rPr>
              <a:t> </a:t>
            </a:r>
            <a:r>
              <a:rPr sz="3950" spc="40" dirty="0">
                <a:latin typeface="Arial MT"/>
                <a:cs typeface="Arial MT"/>
              </a:rPr>
              <a:t>covers</a:t>
            </a:r>
            <a:r>
              <a:rPr sz="3950" spc="-5" dirty="0">
                <a:latin typeface="Arial MT"/>
                <a:cs typeface="Arial MT"/>
              </a:rPr>
              <a:t> </a:t>
            </a:r>
            <a:r>
              <a:rPr sz="3950" dirty="0">
                <a:latin typeface="Arial MT"/>
                <a:cs typeface="Arial MT"/>
              </a:rPr>
              <a:t>the</a:t>
            </a:r>
            <a:r>
              <a:rPr sz="3950" spc="-5" dirty="0">
                <a:latin typeface="Arial MT"/>
                <a:cs typeface="Arial MT"/>
              </a:rPr>
              <a:t> </a:t>
            </a:r>
            <a:r>
              <a:rPr sz="3950" b="1" dirty="0">
                <a:latin typeface="Arial"/>
                <a:cs typeface="Arial"/>
              </a:rPr>
              <a:t>eu-west-1 </a:t>
            </a:r>
            <a:r>
              <a:rPr sz="3950" b="1" spc="5" dirty="0">
                <a:latin typeface="Arial"/>
                <a:cs typeface="Arial"/>
              </a:rPr>
              <a:t> </a:t>
            </a:r>
            <a:r>
              <a:rPr sz="3950" b="1" dirty="0">
                <a:latin typeface="Arial"/>
                <a:cs typeface="Arial"/>
              </a:rPr>
              <a:t>region</a:t>
            </a:r>
            <a:r>
              <a:rPr sz="3950" dirty="0">
                <a:latin typeface="Arial MT"/>
                <a:cs typeface="Arial MT"/>
              </a:rPr>
              <a:t>,</a:t>
            </a:r>
            <a:r>
              <a:rPr sz="3950" spc="-5" dirty="0">
                <a:latin typeface="Arial MT"/>
                <a:cs typeface="Arial MT"/>
              </a:rPr>
              <a:t> </a:t>
            </a:r>
            <a:r>
              <a:rPr sz="3950" spc="45" dirty="0">
                <a:latin typeface="Arial MT"/>
                <a:cs typeface="Arial MT"/>
              </a:rPr>
              <a:t>which</a:t>
            </a:r>
            <a:r>
              <a:rPr sz="3950" spc="-5" dirty="0">
                <a:latin typeface="Arial MT"/>
                <a:cs typeface="Arial MT"/>
              </a:rPr>
              <a:t> </a:t>
            </a:r>
            <a:r>
              <a:rPr sz="3950" dirty="0">
                <a:latin typeface="Arial MT"/>
                <a:cs typeface="Arial MT"/>
              </a:rPr>
              <a:t>is an</a:t>
            </a:r>
            <a:r>
              <a:rPr sz="3950" spc="-5" dirty="0">
                <a:latin typeface="Arial MT"/>
                <a:cs typeface="Arial MT"/>
              </a:rPr>
              <a:t> </a:t>
            </a:r>
            <a:r>
              <a:rPr sz="3950" dirty="0">
                <a:latin typeface="Arial MT"/>
                <a:cs typeface="Arial MT"/>
              </a:rPr>
              <a:t>Amazon </a:t>
            </a:r>
            <a:r>
              <a:rPr sz="3950" spc="-195" dirty="0">
                <a:latin typeface="Arial MT"/>
                <a:cs typeface="Arial MT"/>
              </a:rPr>
              <a:t>AWS </a:t>
            </a:r>
            <a:r>
              <a:rPr sz="3950" spc="-1085" dirty="0">
                <a:latin typeface="Arial MT"/>
                <a:cs typeface="Arial MT"/>
              </a:rPr>
              <a:t> </a:t>
            </a:r>
            <a:r>
              <a:rPr sz="3950" dirty="0">
                <a:latin typeface="Arial MT"/>
                <a:cs typeface="Arial MT"/>
              </a:rPr>
              <a:t>Region</a:t>
            </a:r>
            <a:r>
              <a:rPr sz="3950" spc="-5" dirty="0">
                <a:latin typeface="Arial MT"/>
                <a:cs typeface="Arial MT"/>
              </a:rPr>
              <a:t> </a:t>
            </a:r>
            <a:r>
              <a:rPr sz="3950" dirty="0">
                <a:latin typeface="Arial MT"/>
                <a:cs typeface="Arial MT"/>
              </a:rPr>
              <a:t>in </a:t>
            </a:r>
            <a:r>
              <a:rPr sz="3950" spc="20" dirty="0">
                <a:latin typeface="Arial MT"/>
                <a:cs typeface="Arial MT"/>
              </a:rPr>
              <a:t>Ireland.</a:t>
            </a:r>
            <a:endParaRPr sz="3950">
              <a:latin typeface="Arial MT"/>
              <a:cs typeface="Arial MT"/>
            </a:endParaRPr>
          </a:p>
        </p:txBody>
      </p:sp>
      <p:pic>
        <p:nvPicPr>
          <p:cNvPr id="9" name="object 9"/>
          <p:cNvPicPr/>
          <p:nvPr/>
        </p:nvPicPr>
        <p:blipFill>
          <a:blip r:embed="rId2" cstate="print"/>
          <a:stretch>
            <a:fillRect/>
          </a:stretch>
        </p:blipFill>
        <p:spPr>
          <a:xfrm>
            <a:off x="146999" y="1287240"/>
            <a:ext cx="10285117" cy="9687209"/>
          </a:xfrm>
          <a:prstGeom prst="rect">
            <a:avLst/>
          </a:prstGeom>
        </p:spPr>
      </p:pic>
      <p:sp>
        <p:nvSpPr>
          <p:cNvPr id="10" name="object 10"/>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237220" cy="1433195"/>
          </a:xfrm>
          <a:prstGeom prst="rect">
            <a:avLst/>
          </a:prstGeom>
        </p:spPr>
        <p:txBody>
          <a:bodyPr vert="horz" wrap="square" lIns="0" tIns="17145" rIns="0" bIns="0" rtlCol="0">
            <a:spAutoFit/>
          </a:bodyPr>
          <a:lstStyle/>
          <a:p>
            <a:pPr marL="12700">
              <a:lnSpc>
                <a:spcPct val="100000"/>
              </a:lnSpc>
              <a:spcBef>
                <a:spcPts val="135"/>
              </a:spcBef>
            </a:pPr>
            <a:r>
              <a:rPr spc="-60" dirty="0"/>
              <a:t>Private</a:t>
            </a:r>
            <a:r>
              <a:rPr spc="-75" dirty="0"/>
              <a:t> </a:t>
            </a:r>
            <a:r>
              <a:rPr spc="15" dirty="0"/>
              <a:t>Subnets</a:t>
            </a:r>
          </a:p>
        </p:txBody>
      </p:sp>
      <p:sp>
        <p:nvSpPr>
          <p:cNvPr id="4" name="object 4"/>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graphicFrame>
        <p:nvGraphicFramePr>
          <p:cNvPr id="3" name="object 3"/>
          <p:cNvGraphicFramePr>
            <a:graphicFrameLocks noGrp="1"/>
          </p:cNvGraphicFramePr>
          <p:nvPr/>
        </p:nvGraphicFramePr>
        <p:xfrm>
          <a:off x="1005205" y="2062764"/>
          <a:ext cx="18087974" cy="3317343"/>
        </p:xfrm>
        <a:graphic>
          <a:graphicData uri="http://schemas.openxmlformats.org/drawingml/2006/table">
            <a:tbl>
              <a:tblPr firstRow="1" bandRow="1">
                <a:tableStyleId>{2D5ABB26-0587-4C30-8999-92F81FD0307C}</a:tableStyleId>
              </a:tblPr>
              <a:tblGrid>
                <a:gridCol w="6161405">
                  <a:extLst>
                    <a:ext uri="{9D8B030D-6E8A-4147-A177-3AD203B41FA5}">
                      <a16:colId xmlns:a16="http://schemas.microsoft.com/office/drawing/2014/main" val="20000"/>
                    </a:ext>
                  </a:extLst>
                </a:gridCol>
                <a:gridCol w="5612764">
                  <a:extLst>
                    <a:ext uri="{9D8B030D-6E8A-4147-A177-3AD203B41FA5}">
                      <a16:colId xmlns:a16="http://schemas.microsoft.com/office/drawing/2014/main" val="20001"/>
                    </a:ext>
                  </a:extLst>
                </a:gridCol>
                <a:gridCol w="6313805">
                  <a:extLst>
                    <a:ext uri="{9D8B030D-6E8A-4147-A177-3AD203B41FA5}">
                      <a16:colId xmlns:a16="http://schemas.microsoft.com/office/drawing/2014/main" val="20002"/>
                    </a:ext>
                  </a:extLst>
                </a:gridCol>
              </a:tblGrid>
              <a:tr h="882402">
                <a:tc>
                  <a:txBody>
                    <a:bodyPr/>
                    <a:lstStyle/>
                    <a:p>
                      <a:pPr marR="21590" algn="ctr">
                        <a:lnSpc>
                          <a:spcPct val="100000"/>
                        </a:lnSpc>
                        <a:spcBef>
                          <a:spcPts val="1645"/>
                        </a:spcBef>
                      </a:pPr>
                      <a:r>
                        <a:rPr sz="2950" b="1" spc="10" dirty="0">
                          <a:solidFill>
                            <a:srgbClr val="FFFFFF"/>
                          </a:solidFill>
                          <a:latin typeface="Arial"/>
                          <a:cs typeface="Arial"/>
                        </a:rPr>
                        <a:t>Range</a:t>
                      </a:r>
                      <a:endParaRPr sz="2950">
                        <a:latin typeface="Arial"/>
                        <a:cs typeface="Arial"/>
                      </a:endParaRPr>
                    </a:p>
                  </a:txBody>
                  <a:tcPr marL="0" marR="0" marT="208915" marB="0">
                    <a:solidFill>
                      <a:srgbClr val="0365C0"/>
                    </a:solidFill>
                  </a:tcPr>
                </a:tc>
                <a:tc>
                  <a:txBody>
                    <a:bodyPr/>
                    <a:lstStyle/>
                    <a:p>
                      <a:pPr marL="53340" algn="ctr">
                        <a:lnSpc>
                          <a:spcPct val="100000"/>
                        </a:lnSpc>
                        <a:spcBef>
                          <a:spcPts val="1645"/>
                        </a:spcBef>
                      </a:pPr>
                      <a:r>
                        <a:rPr sz="2950" b="1" spc="5" dirty="0">
                          <a:solidFill>
                            <a:srgbClr val="FFFFFF"/>
                          </a:solidFill>
                          <a:latin typeface="Arial"/>
                          <a:cs typeface="Arial"/>
                        </a:rPr>
                        <a:t>From</a:t>
                      </a:r>
                      <a:endParaRPr sz="2950">
                        <a:latin typeface="Arial"/>
                        <a:cs typeface="Arial"/>
                      </a:endParaRPr>
                    </a:p>
                  </a:txBody>
                  <a:tcPr marL="0" marR="0" marT="208915" marB="0">
                    <a:solidFill>
                      <a:srgbClr val="0365C0"/>
                    </a:solidFill>
                  </a:tcPr>
                </a:tc>
                <a:tc>
                  <a:txBody>
                    <a:bodyPr/>
                    <a:lstStyle/>
                    <a:p>
                      <a:pPr marL="83185" algn="ctr">
                        <a:lnSpc>
                          <a:spcPct val="100000"/>
                        </a:lnSpc>
                        <a:spcBef>
                          <a:spcPts val="1645"/>
                        </a:spcBef>
                      </a:pPr>
                      <a:r>
                        <a:rPr sz="2950" b="1" spc="5" dirty="0">
                          <a:solidFill>
                            <a:srgbClr val="FFFFFF"/>
                          </a:solidFill>
                          <a:latin typeface="Arial"/>
                          <a:cs typeface="Arial"/>
                        </a:rPr>
                        <a:t>to</a:t>
                      </a:r>
                      <a:endParaRPr sz="2950">
                        <a:latin typeface="Arial"/>
                        <a:cs typeface="Arial"/>
                      </a:endParaRPr>
                    </a:p>
                  </a:txBody>
                  <a:tcPr marL="0" marR="0" marT="208915" marB="0">
                    <a:solidFill>
                      <a:srgbClr val="0365C0"/>
                    </a:solidFill>
                  </a:tcPr>
                </a:tc>
                <a:extLst>
                  <a:ext uri="{0D108BD9-81ED-4DB2-BD59-A6C34878D82A}">
                    <a16:rowId xmlns:a16="http://schemas.microsoft.com/office/drawing/2014/main" val="10000"/>
                  </a:ext>
                </a:extLst>
              </a:tr>
              <a:tr h="882401">
                <a:tc>
                  <a:txBody>
                    <a:bodyPr/>
                    <a:lstStyle/>
                    <a:p>
                      <a:pPr marR="21590" algn="ctr">
                        <a:lnSpc>
                          <a:spcPct val="100000"/>
                        </a:lnSpc>
                        <a:spcBef>
                          <a:spcPts val="1685"/>
                        </a:spcBef>
                      </a:pPr>
                      <a:r>
                        <a:rPr sz="2950" spc="5" dirty="0">
                          <a:latin typeface="Arial MT"/>
                          <a:cs typeface="Arial MT"/>
                        </a:rPr>
                        <a:t>10.0.0.0/8</a:t>
                      </a:r>
                      <a:endParaRPr sz="2950">
                        <a:latin typeface="Arial MT"/>
                        <a:cs typeface="Arial MT"/>
                      </a:endParaRPr>
                    </a:p>
                  </a:txBody>
                  <a:tcPr marL="0" marR="0" marT="213995" marB="0"/>
                </a:tc>
                <a:tc>
                  <a:txBody>
                    <a:bodyPr/>
                    <a:lstStyle/>
                    <a:p>
                      <a:pPr marL="53340" algn="ctr">
                        <a:lnSpc>
                          <a:spcPct val="100000"/>
                        </a:lnSpc>
                        <a:spcBef>
                          <a:spcPts val="1685"/>
                        </a:spcBef>
                      </a:pPr>
                      <a:r>
                        <a:rPr sz="2950" spc="5" dirty="0">
                          <a:latin typeface="Arial MT"/>
                          <a:cs typeface="Arial MT"/>
                        </a:rPr>
                        <a:t>10.0.0.0</a:t>
                      </a:r>
                      <a:endParaRPr sz="2950">
                        <a:latin typeface="Arial MT"/>
                        <a:cs typeface="Arial MT"/>
                      </a:endParaRPr>
                    </a:p>
                  </a:txBody>
                  <a:tcPr marL="0" marR="0" marT="213995" marB="0"/>
                </a:tc>
                <a:tc>
                  <a:txBody>
                    <a:bodyPr/>
                    <a:lstStyle/>
                    <a:p>
                      <a:pPr marL="83185" algn="ctr">
                        <a:lnSpc>
                          <a:spcPct val="100000"/>
                        </a:lnSpc>
                        <a:spcBef>
                          <a:spcPts val="1685"/>
                        </a:spcBef>
                      </a:pPr>
                      <a:r>
                        <a:rPr sz="2950" spc="5" dirty="0">
                          <a:latin typeface="Arial MT"/>
                          <a:cs typeface="Arial MT"/>
                        </a:rPr>
                        <a:t>10.255.255.255</a:t>
                      </a:r>
                      <a:endParaRPr sz="2950">
                        <a:latin typeface="Arial MT"/>
                        <a:cs typeface="Arial MT"/>
                      </a:endParaRPr>
                    </a:p>
                  </a:txBody>
                  <a:tcPr marL="0" marR="0" marT="213995" marB="0"/>
                </a:tc>
                <a:extLst>
                  <a:ext uri="{0D108BD9-81ED-4DB2-BD59-A6C34878D82A}">
                    <a16:rowId xmlns:a16="http://schemas.microsoft.com/office/drawing/2014/main" val="10001"/>
                  </a:ext>
                </a:extLst>
              </a:tr>
              <a:tr h="882402">
                <a:tc>
                  <a:txBody>
                    <a:bodyPr/>
                    <a:lstStyle/>
                    <a:p>
                      <a:pPr marR="21590" algn="ctr">
                        <a:lnSpc>
                          <a:spcPct val="100000"/>
                        </a:lnSpc>
                        <a:spcBef>
                          <a:spcPts val="1645"/>
                        </a:spcBef>
                      </a:pPr>
                      <a:r>
                        <a:rPr sz="2950" spc="5" dirty="0">
                          <a:latin typeface="Arial MT"/>
                          <a:cs typeface="Arial MT"/>
                        </a:rPr>
                        <a:t>172.16.0.0/12</a:t>
                      </a:r>
                      <a:endParaRPr sz="2950">
                        <a:latin typeface="Arial MT"/>
                        <a:cs typeface="Arial MT"/>
                      </a:endParaRPr>
                    </a:p>
                  </a:txBody>
                  <a:tcPr marL="0" marR="0" marT="208915" marB="0">
                    <a:solidFill>
                      <a:srgbClr val="E3E5E8"/>
                    </a:solidFill>
                  </a:tcPr>
                </a:tc>
                <a:tc>
                  <a:txBody>
                    <a:bodyPr/>
                    <a:lstStyle/>
                    <a:p>
                      <a:pPr marL="53340" algn="ctr">
                        <a:lnSpc>
                          <a:spcPct val="100000"/>
                        </a:lnSpc>
                        <a:spcBef>
                          <a:spcPts val="1645"/>
                        </a:spcBef>
                      </a:pPr>
                      <a:r>
                        <a:rPr sz="2950" spc="5" dirty="0">
                          <a:latin typeface="Arial MT"/>
                          <a:cs typeface="Arial MT"/>
                        </a:rPr>
                        <a:t>172.16.0.0</a:t>
                      </a:r>
                      <a:endParaRPr sz="2950">
                        <a:latin typeface="Arial MT"/>
                        <a:cs typeface="Arial MT"/>
                      </a:endParaRPr>
                    </a:p>
                  </a:txBody>
                  <a:tcPr marL="0" marR="0" marT="208915" marB="0">
                    <a:solidFill>
                      <a:srgbClr val="E3E5E8"/>
                    </a:solidFill>
                  </a:tcPr>
                </a:tc>
                <a:tc>
                  <a:txBody>
                    <a:bodyPr/>
                    <a:lstStyle/>
                    <a:p>
                      <a:pPr marL="83185" algn="ctr">
                        <a:lnSpc>
                          <a:spcPct val="100000"/>
                        </a:lnSpc>
                        <a:spcBef>
                          <a:spcPts val="1645"/>
                        </a:spcBef>
                      </a:pPr>
                      <a:r>
                        <a:rPr sz="2950" spc="5" dirty="0">
                          <a:latin typeface="Arial MT"/>
                          <a:cs typeface="Arial MT"/>
                        </a:rPr>
                        <a:t>172.31.255.255.</a:t>
                      </a:r>
                      <a:endParaRPr sz="2950">
                        <a:latin typeface="Arial MT"/>
                        <a:cs typeface="Arial MT"/>
                      </a:endParaRPr>
                    </a:p>
                  </a:txBody>
                  <a:tcPr marL="0" marR="0" marT="208915" marB="0">
                    <a:solidFill>
                      <a:srgbClr val="E3E5E8"/>
                    </a:solidFill>
                  </a:tcPr>
                </a:tc>
                <a:extLst>
                  <a:ext uri="{0D108BD9-81ED-4DB2-BD59-A6C34878D82A}">
                    <a16:rowId xmlns:a16="http://schemas.microsoft.com/office/drawing/2014/main" val="10002"/>
                  </a:ext>
                </a:extLst>
              </a:tr>
              <a:tr h="670138">
                <a:tc>
                  <a:txBody>
                    <a:bodyPr/>
                    <a:lstStyle/>
                    <a:p>
                      <a:pPr marR="21590" algn="ctr">
                        <a:lnSpc>
                          <a:spcPts val="3535"/>
                        </a:lnSpc>
                        <a:spcBef>
                          <a:spcPts val="1645"/>
                        </a:spcBef>
                      </a:pPr>
                      <a:r>
                        <a:rPr sz="2950" spc="5" dirty="0">
                          <a:latin typeface="Arial MT"/>
                          <a:cs typeface="Arial MT"/>
                        </a:rPr>
                        <a:t>192.168.0.0/16</a:t>
                      </a:r>
                      <a:endParaRPr sz="2950">
                        <a:latin typeface="Arial MT"/>
                        <a:cs typeface="Arial MT"/>
                      </a:endParaRPr>
                    </a:p>
                  </a:txBody>
                  <a:tcPr marL="0" marR="0" marT="208915" marB="0"/>
                </a:tc>
                <a:tc>
                  <a:txBody>
                    <a:bodyPr/>
                    <a:lstStyle/>
                    <a:p>
                      <a:pPr marL="53340" algn="ctr">
                        <a:lnSpc>
                          <a:spcPts val="3535"/>
                        </a:lnSpc>
                        <a:spcBef>
                          <a:spcPts val="1645"/>
                        </a:spcBef>
                      </a:pPr>
                      <a:r>
                        <a:rPr sz="2950" spc="5" dirty="0">
                          <a:latin typeface="Arial MT"/>
                          <a:cs typeface="Arial MT"/>
                        </a:rPr>
                        <a:t>192.168.0.0</a:t>
                      </a:r>
                      <a:endParaRPr sz="2950">
                        <a:latin typeface="Arial MT"/>
                        <a:cs typeface="Arial MT"/>
                      </a:endParaRPr>
                    </a:p>
                  </a:txBody>
                  <a:tcPr marL="0" marR="0" marT="208915" marB="0"/>
                </a:tc>
                <a:tc>
                  <a:txBody>
                    <a:bodyPr/>
                    <a:lstStyle/>
                    <a:p>
                      <a:pPr marL="83185" algn="ctr">
                        <a:lnSpc>
                          <a:spcPts val="3535"/>
                        </a:lnSpc>
                        <a:spcBef>
                          <a:spcPts val="1645"/>
                        </a:spcBef>
                      </a:pPr>
                      <a:r>
                        <a:rPr sz="2950" spc="5" dirty="0">
                          <a:latin typeface="Arial MT"/>
                          <a:cs typeface="Arial MT"/>
                        </a:rPr>
                        <a:t>192.168.255.255</a:t>
                      </a:r>
                      <a:endParaRPr sz="2950">
                        <a:latin typeface="Arial MT"/>
                        <a:cs typeface="Arial MT"/>
                      </a:endParaRPr>
                    </a:p>
                  </a:txBody>
                  <a:tcPr marL="0" marR="0" marT="208915" marB="0"/>
                </a:tc>
                <a:extLst>
                  <a:ext uri="{0D108BD9-81ED-4DB2-BD59-A6C34878D82A}">
                    <a16:rowId xmlns:a16="http://schemas.microsoft.com/office/drawing/2014/main" val="10003"/>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454900" cy="1433195"/>
          </a:xfrm>
          <a:prstGeom prst="rect">
            <a:avLst/>
          </a:prstGeom>
        </p:spPr>
        <p:txBody>
          <a:bodyPr vert="horz" wrap="square" lIns="0" tIns="17145" rIns="0" bIns="0" rtlCol="0">
            <a:spAutoFit/>
          </a:bodyPr>
          <a:lstStyle/>
          <a:p>
            <a:pPr marL="12700">
              <a:lnSpc>
                <a:spcPct val="100000"/>
              </a:lnSpc>
              <a:spcBef>
                <a:spcPts val="135"/>
              </a:spcBef>
            </a:pPr>
            <a:r>
              <a:rPr spc="15" dirty="0"/>
              <a:t>Subnet</a:t>
            </a:r>
            <a:r>
              <a:rPr spc="-60" dirty="0"/>
              <a:t> </a:t>
            </a:r>
            <a:r>
              <a:rPr spc="15" dirty="0"/>
              <a:t>masks</a:t>
            </a:r>
          </a:p>
        </p:txBody>
      </p:sp>
      <p:sp>
        <p:nvSpPr>
          <p:cNvPr id="4" name="object 4"/>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graphicFrame>
        <p:nvGraphicFramePr>
          <p:cNvPr id="3" name="object 3"/>
          <p:cNvGraphicFramePr>
            <a:graphicFrameLocks noGrp="1"/>
          </p:cNvGraphicFramePr>
          <p:nvPr/>
        </p:nvGraphicFramePr>
        <p:xfrm>
          <a:off x="952850" y="1989468"/>
          <a:ext cx="18084800" cy="8400426"/>
        </p:xfrm>
        <a:graphic>
          <a:graphicData uri="http://schemas.openxmlformats.org/drawingml/2006/table">
            <a:tbl>
              <a:tblPr firstRow="1" bandRow="1">
                <a:tableStyleId>{2D5ABB26-0587-4C30-8999-92F81FD0307C}</a:tableStyleId>
              </a:tblPr>
              <a:tblGrid>
                <a:gridCol w="300228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220720">
                  <a:extLst>
                    <a:ext uri="{9D8B030D-6E8A-4147-A177-3AD203B41FA5}">
                      <a16:colId xmlns:a16="http://schemas.microsoft.com/office/drawing/2014/main" val="20002"/>
                    </a:ext>
                  </a:extLst>
                </a:gridCol>
                <a:gridCol w="4635500">
                  <a:extLst>
                    <a:ext uri="{9D8B030D-6E8A-4147-A177-3AD203B41FA5}">
                      <a16:colId xmlns:a16="http://schemas.microsoft.com/office/drawing/2014/main" val="20003"/>
                    </a:ext>
                  </a:extLst>
                </a:gridCol>
                <a:gridCol w="3797300">
                  <a:extLst>
                    <a:ext uri="{9D8B030D-6E8A-4147-A177-3AD203B41FA5}">
                      <a16:colId xmlns:a16="http://schemas.microsoft.com/office/drawing/2014/main" val="20004"/>
                    </a:ext>
                  </a:extLst>
                </a:gridCol>
              </a:tblGrid>
              <a:tr h="1200061">
                <a:tc>
                  <a:txBody>
                    <a:bodyPr/>
                    <a:lstStyle/>
                    <a:p>
                      <a:pPr>
                        <a:lnSpc>
                          <a:spcPct val="100000"/>
                        </a:lnSpc>
                        <a:spcBef>
                          <a:spcPts val="5"/>
                        </a:spcBef>
                      </a:pPr>
                      <a:endParaRPr sz="2500">
                        <a:latin typeface="Times New Roman"/>
                        <a:cs typeface="Times New Roman"/>
                      </a:endParaRPr>
                    </a:p>
                    <a:p>
                      <a:pPr marL="290195" algn="ctr">
                        <a:lnSpc>
                          <a:spcPct val="100000"/>
                        </a:lnSpc>
                      </a:pPr>
                      <a:r>
                        <a:rPr sz="2950" b="1" spc="10" dirty="0">
                          <a:solidFill>
                            <a:srgbClr val="FFFFFF"/>
                          </a:solidFill>
                          <a:latin typeface="Arial"/>
                          <a:cs typeface="Arial"/>
                        </a:rPr>
                        <a:t>Range</a:t>
                      </a:r>
                      <a:endParaRPr sz="2950">
                        <a:latin typeface="Arial"/>
                        <a:cs typeface="Arial"/>
                      </a:endParaRPr>
                    </a:p>
                  </a:txBody>
                  <a:tcPr marL="0" marR="0" marT="635" marB="0">
                    <a:solidFill>
                      <a:srgbClr val="0365C0"/>
                    </a:solidFill>
                  </a:tcPr>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b="1" spc="5" dirty="0">
                          <a:solidFill>
                            <a:srgbClr val="FFFFFF"/>
                          </a:solidFill>
                          <a:latin typeface="Arial"/>
                          <a:cs typeface="Arial"/>
                        </a:rPr>
                        <a:t>Network</a:t>
                      </a:r>
                      <a:r>
                        <a:rPr sz="2950" b="1" spc="-30" dirty="0">
                          <a:solidFill>
                            <a:srgbClr val="FFFFFF"/>
                          </a:solidFill>
                          <a:latin typeface="Arial"/>
                          <a:cs typeface="Arial"/>
                        </a:rPr>
                        <a:t> </a:t>
                      </a:r>
                      <a:r>
                        <a:rPr sz="2950" b="1" spc="10" dirty="0">
                          <a:solidFill>
                            <a:srgbClr val="FFFFFF"/>
                          </a:solidFill>
                          <a:latin typeface="Arial"/>
                          <a:cs typeface="Arial"/>
                        </a:rPr>
                        <a:t>mask</a:t>
                      </a:r>
                      <a:endParaRPr sz="2950">
                        <a:latin typeface="Arial"/>
                        <a:cs typeface="Arial"/>
                      </a:endParaRPr>
                    </a:p>
                  </a:txBody>
                  <a:tcPr marL="0" marR="0" marT="635" marB="0">
                    <a:solidFill>
                      <a:srgbClr val="0365C0"/>
                    </a:solidFill>
                  </a:tcPr>
                </a:tc>
                <a:tc>
                  <a:txBody>
                    <a:bodyPr/>
                    <a:lstStyle/>
                    <a:p>
                      <a:pPr>
                        <a:lnSpc>
                          <a:spcPct val="100000"/>
                        </a:lnSpc>
                        <a:spcBef>
                          <a:spcPts val="5"/>
                        </a:spcBef>
                      </a:pPr>
                      <a:endParaRPr sz="2500">
                        <a:latin typeface="Times New Roman"/>
                        <a:cs typeface="Times New Roman"/>
                      </a:endParaRPr>
                    </a:p>
                    <a:p>
                      <a:pPr algn="ctr">
                        <a:lnSpc>
                          <a:spcPct val="100000"/>
                        </a:lnSpc>
                      </a:pPr>
                      <a:r>
                        <a:rPr sz="2950" b="1" spc="-40" dirty="0">
                          <a:solidFill>
                            <a:srgbClr val="FFFFFF"/>
                          </a:solidFill>
                          <a:latin typeface="Arial"/>
                          <a:cs typeface="Arial"/>
                        </a:rPr>
                        <a:t>Total</a:t>
                      </a:r>
                      <a:r>
                        <a:rPr sz="2950" b="1" spc="-25" dirty="0">
                          <a:solidFill>
                            <a:srgbClr val="FFFFFF"/>
                          </a:solidFill>
                          <a:latin typeface="Arial"/>
                          <a:cs typeface="Arial"/>
                        </a:rPr>
                        <a:t> </a:t>
                      </a:r>
                      <a:r>
                        <a:rPr sz="2950" b="1" spc="5" dirty="0">
                          <a:solidFill>
                            <a:srgbClr val="FFFFFF"/>
                          </a:solidFill>
                          <a:latin typeface="Arial"/>
                          <a:cs typeface="Arial"/>
                        </a:rPr>
                        <a:t>addresses</a:t>
                      </a:r>
                      <a:endParaRPr sz="2950">
                        <a:latin typeface="Arial"/>
                        <a:cs typeface="Arial"/>
                      </a:endParaRPr>
                    </a:p>
                  </a:txBody>
                  <a:tcPr marL="0" marR="0" marT="635" marB="0">
                    <a:solidFill>
                      <a:srgbClr val="0365C0"/>
                    </a:solidFill>
                  </a:tcPr>
                </a:tc>
                <a:tc>
                  <a:txBody>
                    <a:bodyPr/>
                    <a:lstStyle/>
                    <a:p>
                      <a:pPr>
                        <a:lnSpc>
                          <a:spcPct val="100000"/>
                        </a:lnSpc>
                        <a:spcBef>
                          <a:spcPts val="5"/>
                        </a:spcBef>
                      </a:pPr>
                      <a:endParaRPr sz="2500">
                        <a:latin typeface="Times New Roman"/>
                        <a:cs typeface="Times New Roman"/>
                      </a:endParaRPr>
                    </a:p>
                    <a:p>
                      <a:pPr marR="27305" algn="ctr">
                        <a:lnSpc>
                          <a:spcPct val="100000"/>
                        </a:lnSpc>
                      </a:pPr>
                      <a:r>
                        <a:rPr sz="2950" b="1" spc="5" dirty="0">
                          <a:solidFill>
                            <a:srgbClr val="FFFFFF"/>
                          </a:solidFill>
                          <a:latin typeface="Arial"/>
                          <a:cs typeface="Arial"/>
                        </a:rPr>
                        <a:t>Description</a:t>
                      </a:r>
                      <a:endParaRPr sz="2950">
                        <a:latin typeface="Arial"/>
                        <a:cs typeface="Arial"/>
                      </a:endParaRPr>
                    </a:p>
                  </a:txBody>
                  <a:tcPr marL="0" marR="0" marT="635" marB="0">
                    <a:solidFill>
                      <a:srgbClr val="0365C0"/>
                    </a:solidFill>
                  </a:tcPr>
                </a:tc>
                <a:tc>
                  <a:txBody>
                    <a:bodyPr/>
                    <a:lstStyle/>
                    <a:p>
                      <a:pPr>
                        <a:lnSpc>
                          <a:spcPct val="100000"/>
                        </a:lnSpc>
                        <a:spcBef>
                          <a:spcPts val="5"/>
                        </a:spcBef>
                      </a:pPr>
                      <a:endParaRPr sz="2500">
                        <a:latin typeface="Times New Roman"/>
                        <a:cs typeface="Times New Roman"/>
                      </a:endParaRPr>
                    </a:p>
                    <a:p>
                      <a:pPr marR="86995" algn="ctr">
                        <a:lnSpc>
                          <a:spcPct val="100000"/>
                        </a:lnSpc>
                      </a:pPr>
                      <a:r>
                        <a:rPr sz="2950" b="1" spc="5" dirty="0">
                          <a:solidFill>
                            <a:srgbClr val="FFFFFF"/>
                          </a:solidFill>
                          <a:latin typeface="Arial"/>
                          <a:cs typeface="Arial"/>
                        </a:rPr>
                        <a:t>Examples</a:t>
                      </a:r>
                      <a:endParaRPr sz="2950">
                        <a:latin typeface="Arial"/>
                        <a:cs typeface="Arial"/>
                      </a:endParaRPr>
                    </a:p>
                  </a:txBody>
                  <a:tcPr marL="0" marR="0" marT="635" marB="0">
                    <a:solidFill>
                      <a:srgbClr val="0365C0"/>
                    </a:solidFill>
                  </a:tcPr>
                </a:tc>
                <a:extLst>
                  <a:ext uri="{0D108BD9-81ED-4DB2-BD59-A6C34878D82A}">
                    <a16:rowId xmlns:a16="http://schemas.microsoft.com/office/drawing/2014/main" val="10000"/>
                  </a:ext>
                </a:extLst>
              </a:tr>
              <a:tr h="1200061">
                <a:tc>
                  <a:txBody>
                    <a:bodyPr/>
                    <a:lstStyle/>
                    <a:p>
                      <a:pPr>
                        <a:lnSpc>
                          <a:spcPct val="100000"/>
                        </a:lnSpc>
                        <a:spcBef>
                          <a:spcPts val="45"/>
                        </a:spcBef>
                      </a:pPr>
                      <a:endParaRPr sz="2500">
                        <a:latin typeface="Times New Roman"/>
                        <a:cs typeface="Times New Roman"/>
                      </a:endParaRPr>
                    </a:p>
                    <a:p>
                      <a:pPr marL="290195" algn="ctr">
                        <a:lnSpc>
                          <a:spcPct val="100000"/>
                        </a:lnSpc>
                      </a:pPr>
                      <a:r>
                        <a:rPr sz="2950" spc="5" dirty="0">
                          <a:latin typeface="Arial MT"/>
                          <a:cs typeface="Arial MT"/>
                        </a:rPr>
                        <a:t>10.0.0.0/8</a:t>
                      </a:r>
                      <a:endParaRPr sz="2950">
                        <a:latin typeface="Arial MT"/>
                        <a:cs typeface="Arial MT"/>
                      </a:endParaRPr>
                    </a:p>
                  </a:txBody>
                  <a:tcPr marL="0" marR="0" marT="5715" marB="0"/>
                </a:tc>
                <a:tc>
                  <a:txBody>
                    <a:bodyPr/>
                    <a:lstStyle/>
                    <a:p>
                      <a:pPr>
                        <a:lnSpc>
                          <a:spcPct val="100000"/>
                        </a:lnSpc>
                        <a:spcBef>
                          <a:spcPts val="45"/>
                        </a:spcBef>
                      </a:pPr>
                      <a:endParaRPr sz="2500">
                        <a:latin typeface="Times New Roman"/>
                        <a:cs typeface="Times New Roman"/>
                      </a:endParaRPr>
                    </a:p>
                    <a:p>
                      <a:pPr marL="225425" algn="ctr">
                        <a:lnSpc>
                          <a:spcPct val="100000"/>
                        </a:lnSpc>
                      </a:pPr>
                      <a:r>
                        <a:rPr sz="2950" spc="5" dirty="0">
                          <a:latin typeface="Arial MT"/>
                          <a:cs typeface="Arial MT"/>
                        </a:rPr>
                        <a:t>255.0.0.0</a:t>
                      </a:r>
                      <a:endParaRPr sz="2950">
                        <a:latin typeface="Arial MT"/>
                        <a:cs typeface="Arial MT"/>
                      </a:endParaRPr>
                    </a:p>
                  </a:txBody>
                  <a:tcPr marL="0" marR="0" marT="5715" marB="0"/>
                </a:tc>
                <a:tc>
                  <a:txBody>
                    <a:bodyPr/>
                    <a:lstStyle/>
                    <a:p>
                      <a:pPr>
                        <a:lnSpc>
                          <a:spcPct val="100000"/>
                        </a:lnSpc>
                        <a:spcBef>
                          <a:spcPts val="45"/>
                        </a:spcBef>
                      </a:pPr>
                      <a:endParaRPr sz="2500">
                        <a:latin typeface="Times New Roman"/>
                        <a:cs typeface="Times New Roman"/>
                      </a:endParaRPr>
                    </a:p>
                    <a:p>
                      <a:pPr algn="ctr">
                        <a:lnSpc>
                          <a:spcPct val="100000"/>
                        </a:lnSpc>
                      </a:pPr>
                      <a:r>
                        <a:rPr sz="2950" spc="5" dirty="0">
                          <a:latin typeface="Arial MT"/>
                          <a:cs typeface="Arial MT"/>
                        </a:rPr>
                        <a:t>16,777,214</a:t>
                      </a:r>
                      <a:endParaRPr sz="2950">
                        <a:latin typeface="Arial MT"/>
                        <a:cs typeface="Arial MT"/>
                      </a:endParaRPr>
                    </a:p>
                  </a:txBody>
                  <a:tcPr marL="0" marR="0" marT="5715" marB="0"/>
                </a:tc>
                <a:tc>
                  <a:txBody>
                    <a:bodyPr/>
                    <a:lstStyle/>
                    <a:p>
                      <a:pPr>
                        <a:lnSpc>
                          <a:spcPct val="100000"/>
                        </a:lnSpc>
                        <a:spcBef>
                          <a:spcPts val="45"/>
                        </a:spcBef>
                      </a:pPr>
                      <a:endParaRPr sz="2500">
                        <a:latin typeface="Times New Roman"/>
                        <a:cs typeface="Times New Roman"/>
                      </a:endParaRPr>
                    </a:p>
                    <a:p>
                      <a:pPr marR="27305" algn="ctr">
                        <a:lnSpc>
                          <a:spcPct val="100000"/>
                        </a:lnSpc>
                      </a:pPr>
                      <a:r>
                        <a:rPr sz="2950" spc="-35" dirty="0">
                          <a:latin typeface="Arial MT"/>
                          <a:cs typeface="Arial MT"/>
                        </a:rPr>
                        <a:t>Full</a:t>
                      </a:r>
                      <a:r>
                        <a:rPr sz="2950" spc="-20" dirty="0">
                          <a:latin typeface="Arial MT"/>
                          <a:cs typeface="Arial MT"/>
                        </a:rPr>
                        <a:t> </a:t>
                      </a:r>
                      <a:r>
                        <a:rPr sz="2950" spc="5" dirty="0">
                          <a:latin typeface="Arial MT"/>
                          <a:cs typeface="Arial MT"/>
                        </a:rPr>
                        <a:t>10.x.x.x</a:t>
                      </a:r>
                      <a:r>
                        <a:rPr sz="2950" spc="-15" dirty="0">
                          <a:latin typeface="Arial MT"/>
                          <a:cs typeface="Arial MT"/>
                        </a:rPr>
                        <a:t> </a:t>
                      </a:r>
                      <a:r>
                        <a:rPr sz="2950" spc="40" dirty="0">
                          <a:latin typeface="Arial MT"/>
                          <a:cs typeface="Arial MT"/>
                        </a:rPr>
                        <a:t>range</a:t>
                      </a:r>
                      <a:endParaRPr sz="2950">
                        <a:latin typeface="Arial MT"/>
                        <a:cs typeface="Arial MT"/>
                      </a:endParaRPr>
                    </a:p>
                  </a:txBody>
                  <a:tcPr marL="0" marR="0" marT="5715" marB="0"/>
                </a:tc>
                <a:tc>
                  <a:txBody>
                    <a:bodyPr/>
                    <a:lstStyle/>
                    <a:p>
                      <a:pPr marR="87630" algn="ctr">
                        <a:lnSpc>
                          <a:spcPct val="100000"/>
                        </a:lnSpc>
                        <a:spcBef>
                          <a:spcPts val="1105"/>
                        </a:spcBef>
                      </a:pPr>
                      <a:r>
                        <a:rPr sz="2950" b="1" spc="5" dirty="0">
                          <a:latin typeface="Arial"/>
                          <a:cs typeface="Arial"/>
                        </a:rPr>
                        <a:t>10.</a:t>
                      </a:r>
                      <a:r>
                        <a:rPr sz="2950" spc="5" dirty="0">
                          <a:latin typeface="Arial MT"/>
                          <a:cs typeface="Arial MT"/>
                        </a:rPr>
                        <a:t>0.0.1,</a:t>
                      </a:r>
                      <a:endParaRPr sz="2950">
                        <a:latin typeface="Arial MT"/>
                        <a:cs typeface="Arial MT"/>
                      </a:endParaRPr>
                    </a:p>
                    <a:p>
                      <a:pPr marR="87630" algn="ctr">
                        <a:lnSpc>
                          <a:spcPct val="100000"/>
                        </a:lnSpc>
                        <a:spcBef>
                          <a:spcPts val="5"/>
                        </a:spcBef>
                      </a:pPr>
                      <a:r>
                        <a:rPr sz="2950" b="1" spc="5" dirty="0">
                          <a:latin typeface="Arial"/>
                          <a:cs typeface="Arial"/>
                        </a:rPr>
                        <a:t>10.</a:t>
                      </a:r>
                      <a:r>
                        <a:rPr sz="2950" spc="5" dirty="0">
                          <a:latin typeface="Arial MT"/>
                          <a:cs typeface="Arial MT"/>
                        </a:rPr>
                        <a:t>100.200.20</a:t>
                      </a:r>
                      <a:endParaRPr sz="2950">
                        <a:latin typeface="Arial MT"/>
                        <a:cs typeface="Arial MT"/>
                      </a:endParaRPr>
                    </a:p>
                  </a:txBody>
                  <a:tcPr marL="0" marR="0" marT="140335" marB="0"/>
                </a:tc>
                <a:extLst>
                  <a:ext uri="{0D108BD9-81ED-4DB2-BD59-A6C34878D82A}">
                    <a16:rowId xmlns:a16="http://schemas.microsoft.com/office/drawing/2014/main" val="10001"/>
                  </a:ext>
                </a:extLst>
              </a:tr>
              <a:tr h="1200060">
                <a:tc>
                  <a:txBody>
                    <a:bodyPr/>
                    <a:lstStyle/>
                    <a:p>
                      <a:pPr>
                        <a:lnSpc>
                          <a:spcPct val="100000"/>
                        </a:lnSpc>
                        <a:spcBef>
                          <a:spcPts val="5"/>
                        </a:spcBef>
                      </a:pPr>
                      <a:endParaRPr sz="2500">
                        <a:latin typeface="Times New Roman"/>
                        <a:cs typeface="Times New Roman"/>
                      </a:endParaRPr>
                    </a:p>
                    <a:p>
                      <a:pPr marL="290195" algn="ctr">
                        <a:lnSpc>
                          <a:spcPct val="100000"/>
                        </a:lnSpc>
                      </a:pPr>
                      <a:r>
                        <a:rPr sz="2950" spc="5" dirty="0">
                          <a:latin typeface="Arial MT"/>
                          <a:cs typeface="Arial MT"/>
                        </a:rPr>
                        <a:t>10.0.0.0/16</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spc="5" dirty="0">
                          <a:latin typeface="Arial MT"/>
                          <a:cs typeface="Arial MT"/>
                        </a:rPr>
                        <a:t>255.255.0.0</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algn="ctr">
                        <a:lnSpc>
                          <a:spcPct val="100000"/>
                        </a:lnSpc>
                      </a:pPr>
                      <a:r>
                        <a:rPr sz="2950" spc="5" dirty="0">
                          <a:latin typeface="Arial MT"/>
                          <a:cs typeface="Arial MT"/>
                        </a:rPr>
                        <a:t>65,536</a:t>
                      </a:r>
                      <a:endParaRPr sz="2950">
                        <a:latin typeface="Arial MT"/>
                        <a:cs typeface="Arial MT"/>
                      </a:endParaRPr>
                    </a:p>
                  </a:txBody>
                  <a:tcPr marL="0" marR="0" marT="635" marB="0">
                    <a:solidFill>
                      <a:srgbClr val="E3E5E8"/>
                    </a:solidFill>
                  </a:tcPr>
                </a:tc>
                <a:tc>
                  <a:txBody>
                    <a:bodyPr/>
                    <a:lstStyle/>
                    <a:p>
                      <a:pPr marL="1933575" marR="536575" indent="-1424940">
                        <a:lnSpc>
                          <a:spcPct val="100000"/>
                        </a:lnSpc>
                        <a:spcBef>
                          <a:spcPts val="1150"/>
                        </a:spcBef>
                      </a:pPr>
                      <a:r>
                        <a:rPr sz="2950" spc="-35" dirty="0">
                          <a:latin typeface="Arial MT"/>
                          <a:cs typeface="Arial MT"/>
                        </a:rPr>
                        <a:t>What</a:t>
                      </a:r>
                      <a:r>
                        <a:rPr sz="2950" spc="-15" dirty="0">
                          <a:latin typeface="Arial MT"/>
                          <a:cs typeface="Arial MT"/>
                        </a:rPr>
                        <a:t> </a:t>
                      </a:r>
                      <a:r>
                        <a:rPr sz="2950" spc="10" dirty="0">
                          <a:latin typeface="Arial MT"/>
                          <a:cs typeface="Arial MT"/>
                        </a:rPr>
                        <a:t>we</a:t>
                      </a:r>
                      <a:r>
                        <a:rPr sz="2950" spc="-10" dirty="0">
                          <a:latin typeface="Arial MT"/>
                          <a:cs typeface="Arial MT"/>
                        </a:rPr>
                        <a:t> </a:t>
                      </a:r>
                      <a:r>
                        <a:rPr sz="2950" spc="50" dirty="0">
                          <a:latin typeface="Arial MT"/>
                          <a:cs typeface="Arial MT"/>
                        </a:rPr>
                        <a:t>used</a:t>
                      </a:r>
                      <a:r>
                        <a:rPr sz="2950" spc="-10" dirty="0">
                          <a:latin typeface="Arial MT"/>
                          <a:cs typeface="Arial MT"/>
                        </a:rPr>
                        <a:t> </a:t>
                      </a:r>
                      <a:r>
                        <a:rPr sz="2950" spc="5" dirty="0">
                          <a:latin typeface="Arial MT"/>
                          <a:cs typeface="Arial MT"/>
                        </a:rPr>
                        <a:t>for</a:t>
                      </a:r>
                      <a:r>
                        <a:rPr sz="2950" spc="-10" dirty="0">
                          <a:latin typeface="Arial MT"/>
                          <a:cs typeface="Arial MT"/>
                        </a:rPr>
                        <a:t> </a:t>
                      </a:r>
                      <a:r>
                        <a:rPr sz="2950" spc="5" dirty="0">
                          <a:latin typeface="Arial MT"/>
                          <a:cs typeface="Arial MT"/>
                        </a:rPr>
                        <a:t>our </a:t>
                      </a:r>
                      <a:r>
                        <a:rPr sz="2950" spc="-810" dirty="0">
                          <a:latin typeface="Arial MT"/>
                          <a:cs typeface="Arial MT"/>
                        </a:rPr>
                        <a:t> </a:t>
                      </a:r>
                      <a:r>
                        <a:rPr sz="2950" spc="-100" dirty="0">
                          <a:latin typeface="Arial MT"/>
                          <a:cs typeface="Arial MT"/>
                        </a:rPr>
                        <a:t>VPC</a:t>
                      </a:r>
                      <a:endParaRPr sz="2950">
                        <a:latin typeface="Arial MT"/>
                        <a:cs typeface="Arial MT"/>
                      </a:endParaRPr>
                    </a:p>
                  </a:txBody>
                  <a:tcPr marL="0" marR="0" marT="146050" marB="0">
                    <a:solidFill>
                      <a:srgbClr val="E3E5E8"/>
                    </a:solidFill>
                  </a:tcPr>
                </a:tc>
                <a:tc>
                  <a:txBody>
                    <a:bodyPr/>
                    <a:lstStyle/>
                    <a:p>
                      <a:pPr marR="87630" algn="ctr">
                        <a:lnSpc>
                          <a:spcPct val="100000"/>
                        </a:lnSpc>
                        <a:spcBef>
                          <a:spcPts val="1065"/>
                        </a:spcBef>
                      </a:pPr>
                      <a:r>
                        <a:rPr sz="2950" b="1" spc="5" dirty="0">
                          <a:latin typeface="Arial"/>
                          <a:cs typeface="Arial"/>
                        </a:rPr>
                        <a:t>10.0.</a:t>
                      </a:r>
                      <a:r>
                        <a:rPr sz="2950" spc="5" dirty="0">
                          <a:latin typeface="Arial MT"/>
                          <a:cs typeface="Arial MT"/>
                        </a:rPr>
                        <a:t>5.1,</a:t>
                      </a:r>
                      <a:r>
                        <a:rPr sz="2950" spc="-20" dirty="0">
                          <a:latin typeface="Arial MT"/>
                          <a:cs typeface="Arial MT"/>
                        </a:rPr>
                        <a:t> </a:t>
                      </a:r>
                      <a:r>
                        <a:rPr sz="2950" b="1" spc="5" dirty="0">
                          <a:latin typeface="Arial"/>
                          <a:cs typeface="Arial"/>
                        </a:rPr>
                        <a:t>10.0.</a:t>
                      </a:r>
                      <a:r>
                        <a:rPr sz="2950" spc="5" dirty="0">
                          <a:latin typeface="Arial MT"/>
                          <a:cs typeface="Arial MT"/>
                        </a:rPr>
                        <a:t>20.2,</a:t>
                      </a:r>
                      <a:endParaRPr sz="2950">
                        <a:latin typeface="Arial MT"/>
                        <a:cs typeface="Arial MT"/>
                      </a:endParaRPr>
                    </a:p>
                    <a:p>
                      <a:pPr marR="87630" algn="ctr">
                        <a:lnSpc>
                          <a:spcPct val="100000"/>
                        </a:lnSpc>
                        <a:spcBef>
                          <a:spcPts val="5"/>
                        </a:spcBef>
                      </a:pPr>
                      <a:r>
                        <a:rPr sz="2950" b="1" spc="5" dirty="0">
                          <a:latin typeface="Arial"/>
                          <a:cs typeface="Arial"/>
                        </a:rPr>
                        <a:t>10.0.</a:t>
                      </a:r>
                      <a:r>
                        <a:rPr sz="2950" spc="5" dirty="0">
                          <a:latin typeface="Arial MT"/>
                          <a:cs typeface="Arial MT"/>
                        </a:rPr>
                        <a:t>100.3</a:t>
                      </a:r>
                      <a:endParaRPr sz="2950">
                        <a:latin typeface="Arial MT"/>
                        <a:cs typeface="Arial MT"/>
                      </a:endParaRPr>
                    </a:p>
                  </a:txBody>
                  <a:tcPr marL="0" marR="0" marT="135255" marB="0">
                    <a:solidFill>
                      <a:srgbClr val="E3E5E8"/>
                    </a:solidFill>
                  </a:tcPr>
                </a:tc>
                <a:extLst>
                  <a:ext uri="{0D108BD9-81ED-4DB2-BD59-A6C34878D82A}">
                    <a16:rowId xmlns:a16="http://schemas.microsoft.com/office/drawing/2014/main" val="10002"/>
                  </a:ext>
                </a:extLst>
              </a:tr>
              <a:tr h="1200061">
                <a:tc>
                  <a:txBody>
                    <a:bodyPr/>
                    <a:lstStyle/>
                    <a:p>
                      <a:pPr>
                        <a:lnSpc>
                          <a:spcPct val="100000"/>
                        </a:lnSpc>
                        <a:spcBef>
                          <a:spcPts val="5"/>
                        </a:spcBef>
                      </a:pPr>
                      <a:endParaRPr sz="2500">
                        <a:latin typeface="Times New Roman"/>
                        <a:cs typeface="Times New Roman"/>
                      </a:endParaRPr>
                    </a:p>
                    <a:p>
                      <a:pPr marL="290195" algn="ctr">
                        <a:lnSpc>
                          <a:spcPct val="100000"/>
                        </a:lnSpc>
                      </a:pPr>
                      <a:r>
                        <a:rPr sz="2950" spc="5" dirty="0">
                          <a:latin typeface="Arial MT"/>
                          <a:cs typeface="Arial MT"/>
                        </a:rPr>
                        <a:t>10.1.0.0/16</a:t>
                      </a:r>
                      <a:endParaRPr sz="2950">
                        <a:latin typeface="Arial MT"/>
                        <a:cs typeface="Arial MT"/>
                      </a:endParaRPr>
                    </a:p>
                  </a:txBody>
                  <a:tcPr marL="0" marR="0" marT="635" marB="0"/>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spc="5" dirty="0">
                          <a:latin typeface="Arial MT"/>
                          <a:cs typeface="Arial MT"/>
                        </a:rPr>
                        <a:t>255.255.0.0</a:t>
                      </a:r>
                      <a:endParaRPr sz="2950">
                        <a:latin typeface="Arial MT"/>
                        <a:cs typeface="Arial MT"/>
                      </a:endParaRPr>
                    </a:p>
                  </a:txBody>
                  <a:tcPr marL="0" marR="0" marT="635" marB="0"/>
                </a:tc>
                <a:tc>
                  <a:txBody>
                    <a:bodyPr/>
                    <a:lstStyle/>
                    <a:p>
                      <a:pPr>
                        <a:lnSpc>
                          <a:spcPct val="100000"/>
                        </a:lnSpc>
                        <a:spcBef>
                          <a:spcPts val="5"/>
                        </a:spcBef>
                      </a:pPr>
                      <a:endParaRPr sz="2500">
                        <a:latin typeface="Times New Roman"/>
                        <a:cs typeface="Times New Roman"/>
                      </a:endParaRPr>
                    </a:p>
                    <a:p>
                      <a:pPr algn="ctr">
                        <a:lnSpc>
                          <a:spcPct val="100000"/>
                        </a:lnSpc>
                      </a:pPr>
                      <a:r>
                        <a:rPr sz="2950" spc="5" dirty="0">
                          <a:latin typeface="Arial MT"/>
                          <a:cs typeface="Arial MT"/>
                        </a:rPr>
                        <a:t>65,536</a:t>
                      </a:r>
                      <a:endParaRPr sz="2950">
                        <a:latin typeface="Arial MT"/>
                        <a:cs typeface="Arial MT"/>
                      </a:endParaRPr>
                    </a:p>
                  </a:txBody>
                  <a:tcPr marL="0" marR="0" marT="635" marB="0"/>
                </a:tc>
                <a:tc>
                  <a:txBody>
                    <a:bodyPr/>
                    <a:lstStyle/>
                    <a:p>
                      <a:pPr marL="1242060" marR="609600" indent="-660400">
                        <a:lnSpc>
                          <a:spcPct val="100000"/>
                        </a:lnSpc>
                        <a:spcBef>
                          <a:spcPts val="1150"/>
                        </a:spcBef>
                      </a:pPr>
                      <a:r>
                        <a:rPr sz="2950" spc="-35" dirty="0">
                          <a:latin typeface="Arial MT"/>
                          <a:cs typeface="Arial MT"/>
                        </a:rPr>
                        <a:t>What</a:t>
                      </a:r>
                      <a:r>
                        <a:rPr sz="2950" spc="-10" dirty="0">
                          <a:latin typeface="Arial MT"/>
                          <a:cs typeface="Arial MT"/>
                        </a:rPr>
                        <a:t> </a:t>
                      </a:r>
                      <a:r>
                        <a:rPr sz="2950" spc="10" dirty="0">
                          <a:latin typeface="Arial MT"/>
                          <a:cs typeface="Arial MT"/>
                        </a:rPr>
                        <a:t>we</a:t>
                      </a:r>
                      <a:r>
                        <a:rPr sz="2950" spc="-5" dirty="0">
                          <a:latin typeface="Arial MT"/>
                          <a:cs typeface="Arial MT"/>
                        </a:rPr>
                        <a:t> </a:t>
                      </a:r>
                      <a:r>
                        <a:rPr sz="2950" spc="60" dirty="0">
                          <a:latin typeface="Arial MT"/>
                          <a:cs typeface="Arial MT"/>
                        </a:rPr>
                        <a:t>can</a:t>
                      </a:r>
                      <a:r>
                        <a:rPr sz="2950" spc="-5" dirty="0">
                          <a:latin typeface="Arial MT"/>
                          <a:cs typeface="Arial MT"/>
                        </a:rPr>
                        <a:t> </a:t>
                      </a:r>
                      <a:r>
                        <a:rPr sz="2950" spc="5" dirty="0">
                          <a:latin typeface="Arial MT"/>
                          <a:cs typeface="Arial MT"/>
                        </a:rPr>
                        <a:t>use</a:t>
                      </a:r>
                      <a:r>
                        <a:rPr sz="2950" spc="-5" dirty="0">
                          <a:latin typeface="Arial MT"/>
                          <a:cs typeface="Arial MT"/>
                        </a:rPr>
                        <a:t> </a:t>
                      </a:r>
                      <a:r>
                        <a:rPr sz="2950" spc="5" dirty="0">
                          <a:latin typeface="Arial MT"/>
                          <a:cs typeface="Arial MT"/>
                        </a:rPr>
                        <a:t>for </a:t>
                      </a:r>
                      <a:r>
                        <a:rPr sz="2950" spc="-810" dirty="0">
                          <a:latin typeface="Arial MT"/>
                          <a:cs typeface="Arial MT"/>
                        </a:rPr>
                        <a:t> </a:t>
                      </a:r>
                      <a:r>
                        <a:rPr sz="2950" spc="5" dirty="0">
                          <a:latin typeface="Arial MT"/>
                          <a:cs typeface="Arial MT"/>
                        </a:rPr>
                        <a:t>another</a:t>
                      </a:r>
                      <a:r>
                        <a:rPr sz="2950" spc="-5" dirty="0">
                          <a:latin typeface="Arial MT"/>
                          <a:cs typeface="Arial MT"/>
                        </a:rPr>
                        <a:t> </a:t>
                      </a:r>
                      <a:r>
                        <a:rPr sz="2950" spc="-100" dirty="0">
                          <a:latin typeface="Arial MT"/>
                          <a:cs typeface="Arial MT"/>
                        </a:rPr>
                        <a:t>VPC</a:t>
                      </a:r>
                      <a:endParaRPr sz="2950">
                        <a:latin typeface="Arial MT"/>
                        <a:cs typeface="Arial MT"/>
                      </a:endParaRPr>
                    </a:p>
                  </a:txBody>
                  <a:tcPr marL="0" marR="0" marT="146050" marB="0"/>
                </a:tc>
                <a:tc>
                  <a:txBody>
                    <a:bodyPr/>
                    <a:lstStyle/>
                    <a:p>
                      <a:pPr marR="87630" algn="ctr">
                        <a:lnSpc>
                          <a:spcPct val="100000"/>
                        </a:lnSpc>
                        <a:spcBef>
                          <a:spcPts val="1065"/>
                        </a:spcBef>
                      </a:pPr>
                      <a:r>
                        <a:rPr sz="2950" b="1" spc="5" dirty="0">
                          <a:latin typeface="Arial"/>
                          <a:cs typeface="Arial"/>
                        </a:rPr>
                        <a:t>10.1.</a:t>
                      </a:r>
                      <a:r>
                        <a:rPr sz="2950" spc="5" dirty="0">
                          <a:latin typeface="Arial MT"/>
                          <a:cs typeface="Arial MT"/>
                        </a:rPr>
                        <a:t>5.1,</a:t>
                      </a:r>
                      <a:r>
                        <a:rPr sz="2950" spc="-20" dirty="0">
                          <a:latin typeface="Arial MT"/>
                          <a:cs typeface="Arial MT"/>
                        </a:rPr>
                        <a:t> </a:t>
                      </a:r>
                      <a:r>
                        <a:rPr sz="2950" b="1" spc="5" dirty="0">
                          <a:latin typeface="Arial"/>
                          <a:cs typeface="Arial"/>
                        </a:rPr>
                        <a:t>10.1.</a:t>
                      </a:r>
                      <a:r>
                        <a:rPr sz="2950" spc="5" dirty="0">
                          <a:latin typeface="Arial MT"/>
                          <a:cs typeface="Arial MT"/>
                        </a:rPr>
                        <a:t>20.2,</a:t>
                      </a:r>
                      <a:endParaRPr sz="2950">
                        <a:latin typeface="Arial MT"/>
                        <a:cs typeface="Arial MT"/>
                      </a:endParaRPr>
                    </a:p>
                    <a:p>
                      <a:pPr marR="87630" algn="ctr">
                        <a:lnSpc>
                          <a:spcPct val="100000"/>
                        </a:lnSpc>
                        <a:spcBef>
                          <a:spcPts val="5"/>
                        </a:spcBef>
                      </a:pPr>
                      <a:r>
                        <a:rPr sz="2950" b="1" spc="5" dirty="0">
                          <a:latin typeface="Arial"/>
                          <a:cs typeface="Arial"/>
                        </a:rPr>
                        <a:t>10.1.</a:t>
                      </a:r>
                      <a:r>
                        <a:rPr sz="2950" spc="5" dirty="0">
                          <a:latin typeface="Arial MT"/>
                          <a:cs typeface="Arial MT"/>
                        </a:rPr>
                        <a:t>100.3</a:t>
                      </a:r>
                      <a:endParaRPr sz="2950">
                        <a:latin typeface="Arial MT"/>
                        <a:cs typeface="Arial MT"/>
                      </a:endParaRPr>
                    </a:p>
                  </a:txBody>
                  <a:tcPr marL="0" marR="0" marT="135255" marB="0"/>
                </a:tc>
                <a:extLst>
                  <a:ext uri="{0D108BD9-81ED-4DB2-BD59-A6C34878D82A}">
                    <a16:rowId xmlns:a16="http://schemas.microsoft.com/office/drawing/2014/main" val="10003"/>
                  </a:ext>
                </a:extLst>
              </a:tr>
              <a:tr h="1200061">
                <a:tc>
                  <a:txBody>
                    <a:bodyPr/>
                    <a:lstStyle/>
                    <a:p>
                      <a:pPr>
                        <a:lnSpc>
                          <a:spcPct val="100000"/>
                        </a:lnSpc>
                        <a:spcBef>
                          <a:spcPts val="5"/>
                        </a:spcBef>
                      </a:pPr>
                      <a:endParaRPr sz="2500">
                        <a:latin typeface="Times New Roman"/>
                        <a:cs typeface="Times New Roman"/>
                      </a:endParaRPr>
                    </a:p>
                    <a:p>
                      <a:pPr marL="290195" algn="ctr">
                        <a:lnSpc>
                          <a:spcPct val="100000"/>
                        </a:lnSpc>
                      </a:pPr>
                      <a:r>
                        <a:rPr sz="2950" spc="5" dirty="0">
                          <a:latin typeface="Arial MT"/>
                          <a:cs typeface="Arial MT"/>
                        </a:rPr>
                        <a:t>10.0.0.0/24</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spc="5" dirty="0">
                          <a:latin typeface="Arial MT"/>
                          <a:cs typeface="Arial MT"/>
                        </a:rPr>
                        <a:t>255.255.255.0</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algn="ctr">
                        <a:lnSpc>
                          <a:spcPct val="100000"/>
                        </a:lnSpc>
                      </a:pPr>
                      <a:r>
                        <a:rPr sz="2950" spc="5" dirty="0">
                          <a:latin typeface="Arial MT"/>
                          <a:cs typeface="Arial MT"/>
                        </a:rPr>
                        <a:t>256</a:t>
                      </a:r>
                      <a:endParaRPr sz="2950">
                        <a:latin typeface="Arial MT"/>
                        <a:cs typeface="Arial MT"/>
                      </a:endParaRPr>
                    </a:p>
                  </a:txBody>
                  <a:tcPr marL="0" marR="0" marT="635" marB="0">
                    <a:solidFill>
                      <a:srgbClr val="E3E5E8"/>
                    </a:solidFill>
                  </a:tcPr>
                </a:tc>
                <a:tc>
                  <a:txBody>
                    <a:bodyPr/>
                    <a:lstStyle/>
                    <a:p>
                      <a:pPr marL="665480" marR="219075" indent="-474345">
                        <a:lnSpc>
                          <a:spcPct val="100000"/>
                        </a:lnSpc>
                        <a:spcBef>
                          <a:spcPts val="1150"/>
                        </a:spcBef>
                      </a:pPr>
                      <a:r>
                        <a:rPr sz="2950" spc="5" dirty="0">
                          <a:latin typeface="Arial MT"/>
                          <a:cs typeface="Arial MT"/>
                        </a:rPr>
                        <a:t>All</a:t>
                      </a:r>
                      <a:r>
                        <a:rPr sz="2950" spc="-10" dirty="0">
                          <a:latin typeface="Arial MT"/>
                          <a:cs typeface="Arial MT"/>
                        </a:rPr>
                        <a:t> </a:t>
                      </a:r>
                      <a:r>
                        <a:rPr sz="2950" spc="35" dirty="0">
                          <a:latin typeface="Arial MT"/>
                          <a:cs typeface="Arial MT"/>
                        </a:rPr>
                        <a:t>addresses</a:t>
                      </a:r>
                      <a:r>
                        <a:rPr sz="2950" spc="-10" dirty="0">
                          <a:latin typeface="Arial MT"/>
                          <a:cs typeface="Arial MT"/>
                        </a:rPr>
                        <a:t> </a:t>
                      </a:r>
                      <a:r>
                        <a:rPr sz="2950" spc="5" dirty="0">
                          <a:latin typeface="Arial MT"/>
                          <a:cs typeface="Arial MT"/>
                        </a:rPr>
                        <a:t>within</a:t>
                      </a:r>
                      <a:r>
                        <a:rPr sz="2950" spc="-10" dirty="0">
                          <a:latin typeface="Arial MT"/>
                          <a:cs typeface="Arial MT"/>
                        </a:rPr>
                        <a:t> </a:t>
                      </a:r>
                      <a:r>
                        <a:rPr sz="2950" spc="-5" dirty="0">
                          <a:latin typeface="Arial MT"/>
                          <a:cs typeface="Arial MT"/>
                        </a:rPr>
                        <a:t>from </a:t>
                      </a:r>
                      <a:r>
                        <a:rPr sz="2950" spc="-805" dirty="0">
                          <a:latin typeface="Arial MT"/>
                          <a:cs typeface="Arial MT"/>
                        </a:rPr>
                        <a:t> </a:t>
                      </a:r>
                      <a:r>
                        <a:rPr sz="2950" spc="5" dirty="0">
                          <a:latin typeface="Arial MT"/>
                          <a:cs typeface="Arial MT"/>
                        </a:rPr>
                        <a:t>10.0.0.0-10.0.0.255</a:t>
                      </a:r>
                      <a:endParaRPr sz="2950">
                        <a:latin typeface="Arial MT"/>
                        <a:cs typeface="Arial MT"/>
                      </a:endParaRPr>
                    </a:p>
                  </a:txBody>
                  <a:tcPr marL="0" marR="0" marT="146050" marB="0">
                    <a:solidFill>
                      <a:srgbClr val="E3E5E8"/>
                    </a:solidFill>
                  </a:tcPr>
                </a:tc>
                <a:tc>
                  <a:txBody>
                    <a:bodyPr/>
                    <a:lstStyle/>
                    <a:p>
                      <a:pPr marR="87630" algn="ctr">
                        <a:lnSpc>
                          <a:spcPct val="100000"/>
                        </a:lnSpc>
                        <a:spcBef>
                          <a:spcPts val="1065"/>
                        </a:spcBef>
                      </a:pPr>
                      <a:r>
                        <a:rPr sz="2950" b="1" spc="5" dirty="0">
                          <a:latin typeface="Arial"/>
                          <a:cs typeface="Arial"/>
                        </a:rPr>
                        <a:t>10.0.0.</a:t>
                      </a:r>
                      <a:r>
                        <a:rPr sz="2950" spc="5" dirty="0">
                          <a:latin typeface="Arial MT"/>
                          <a:cs typeface="Arial MT"/>
                        </a:rPr>
                        <a:t>1,</a:t>
                      </a:r>
                      <a:r>
                        <a:rPr sz="2950" spc="-25" dirty="0">
                          <a:latin typeface="Arial MT"/>
                          <a:cs typeface="Arial MT"/>
                        </a:rPr>
                        <a:t> </a:t>
                      </a:r>
                      <a:r>
                        <a:rPr sz="2950" b="1" spc="5" dirty="0">
                          <a:latin typeface="Arial"/>
                          <a:cs typeface="Arial"/>
                        </a:rPr>
                        <a:t>10.0.0.</a:t>
                      </a:r>
                      <a:r>
                        <a:rPr sz="2950" spc="5" dirty="0">
                          <a:latin typeface="Arial MT"/>
                          <a:cs typeface="Arial MT"/>
                        </a:rPr>
                        <a:t>2,</a:t>
                      </a:r>
                      <a:endParaRPr sz="2950">
                        <a:latin typeface="Arial MT"/>
                        <a:cs typeface="Arial MT"/>
                      </a:endParaRPr>
                    </a:p>
                    <a:p>
                      <a:pPr marR="87630" algn="ctr">
                        <a:lnSpc>
                          <a:spcPct val="100000"/>
                        </a:lnSpc>
                        <a:spcBef>
                          <a:spcPts val="5"/>
                        </a:spcBef>
                      </a:pPr>
                      <a:r>
                        <a:rPr sz="2950" b="1" spc="5" dirty="0">
                          <a:latin typeface="Arial"/>
                          <a:cs typeface="Arial"/>
                        </a:rPr>
                        <a:t>10.0.0.</a:t>
                      </a:r>
                      <a:r>
                        <a:rPr sz="2950" spc="5" dirty="0">
                          <a:latin typeface="Arial MT"/>
                          <a:cs typeface="Arial MT"/>
                        </a:rPr>
                        <a:t>3</a:t>
                      </a:r>
                      <a:endParaRPr sz="2950">
                        <a:latin typeface="Arial MT"/>
                        <a:cs typeface="Arial MT"/>
                      </a:endParaRPr>
                    </a:p>
                  </a:txBody>
                  <a:tcPr marL="0" marR="0" marT="135255" marB="0">
                    <a:solidFill>
                      <a:srgbClr val="E3E5E8"/>
                    </a:solidFill>
                  </a:tcPr>
                </a:tc>
                <a:extLst>
                  <a:ext uri="{0D108BD9-81ED-4DB2-BD59-A6C34878D82A}">
                    <a16:rowId xmlns:a16="http://schemas.microsoft.com/office/drawing/2014/main" val="10004"/>
                  </a:ext>
                </a:extLst>
              </a:tr>
              <a:tr h="1200060">
                <a:tc>
                  <a:txBody>
                    <a:bodyPr/>
                    <a:lstStyle/>
                    <a:p>
                      <a:pPr>
                        <a:lnSpc>
                          <a:spcPct val="100000"/>
                        </a:lnSpc>
                        <a:spcBef>
                          <a:spcPts val="5"/>
                        </a:spcBef>
                      </a:pPr>
                      <a:endParaRPr sz="2500">
                        <a:latin typeface="Times New Roman"/>
                        <a:cs typeface="Times New Roman"/>
                      </a:endParaRPr>
                    </a:p>
                    <a:p>
                      <a:pPr marL="290195" algn="ctr">
                        <a:lnSpc>
                          <a:spcPct val="100000"/>
                        </a:lnSpc>
                      </a:pPr>
                      <a:r>
                        <a:rPr sz="2950" spc="5" dirty="0">
                          <a:latin typeface="Arial MT"/>
                          <a:cs typeface="Arial MT"/>
                        </a:rPr>
                        <a:t>10.0.1.0/24</a:t>
                      </a:r>
                      <a:endParaRPr sz="2950">
                        <a:latin typeface="Arial MT"/>
                        <a:cs typeface="Arial MT"/>
                      </a:endParaRPr>
                    </a:p>
                  </a:txBody>
                  <a:tcPr marL="0" marR="0" marT="635" marB="0"/>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spc="5" dirty="0">
                          <a:latin typeface="Arial MT"/>
                          <a:cs typeface="Arial MT"/>
                        </a:rPr>
                        <a:t>255.255.255.0</a:t>
                      </a:r>
                      <a:endParaRPr sz="2950">
                        <a:latin typeface="Arial MT"/>
                        <a:cs typeface="Arial MT"/>
                      </a:endParaRPr>
                    </a:p>
                  </a:txBody>
                  <a:tcPr marL="0" marR="0" marT="635" marB="0"/>
                </a:tc>
                <a:tc>
                  <a:txBody>
                    <a:bodyPr/>
                    <a:lstStyle/>
                    <a:p>
                      <a:pPr>
                        <a:lnSpc>
                          <a:spcPct val="100000"/>
                        </a:lnSpc>
                        <a:spcBef>
                          <a:spcPts val="5"/>
                        </a:spcBef>
                      </a:pPr>
                      <a:endParaRPr sz="2500">
                        <a:latin typeface="Times New Roman"/>
                        <a:cs typeface="Times New Roman"/>
                      </a:endParaRPr>
                    </a:p>
                    <a:p>
                      <a:pPr algn="ctr">
                        <a:lnSpc>
                          <a:spcPct val="100000"/>
                        </a:lnSpc>
                      </a:pPr>
                      <a:r>
                        <a:rPr sz="2950" spc="5" dirty="0">
                          <a:latin typeface="Arial MT"/>
                          <a:cs typeface="Arial MT"/>
                        </a:rPr>
                        <a:t>256</a:t>
                      </a:r>
                      <a:endParaRPr sz="2950">
                        <a:latin typeface="Arial MT"/>
                        <a:cs typeface="Arial MT"/>
                      </a:endParaRPr>
                    </a:p>
                  </a:txBody>
                  <a:tcPr marL="0" marR="0" marT="635" marB="0"/>
                </a:tc>
                <a:tc>
                  <a:txBody>
                    <a:bodyPr/>
                    <a:lstStyle/>
                    <a:p>
                      <a:pPr marL="665480" marR="219075" indent="-474345">
                        <a:lnSpc>
                          <a:spcPct val="100000"/>
                        </a:lnSpc>
                        <a:spcBef>
                          <a:spcPts val="1150"/>
                        </a:spcBef>
                      </a:pPr>
                      <a:r>
                        <a:rPr sz="2950" spc="5" dirty="0">
                          <a:latin typeface="Arial MT"/>
                          <a:cs typeface="Arial MT"/>
                        </a:rPr>
                        <a:t>All</a:t>
                      </a:r>
                      <a:r>
                        <a:rPr sz="2950" spc="-10" dirty="0">
                          <a:latin typeface="Arial MT"/>
                          <a:cs typeface="Arial MT"/>
                        </a:rPr>
                        <a:t> </a:t>
                      </a:r>
                      <a:r>
                        <a:rPr sz="2950" spc="35" dirty="0">
                          <a:latin typeface="Arial MT"/>
                          <a:cs typeface="Arial MT"/>
                        </a:rPr>
                        <a:t>addresses</a:t>
                      </a:r>
                      <a:r>
                        <a:rPr sz="2950" spc="-10" dirty="0">
                          <a:latin typeface="Arial MT"/>
                          <a:cs typeface="Arial MT"/>
                        </a:rPr>
                        <a:t> </a:t>
                      </a:r>
                      <a:r>
                        <a:rPr sz="2950" spc="5" dirty="0">
                          <a:latin typeface="Arial MT"/>
                          <a:cs typeface="Arial MT"/>
                        </a:rPr>
                        <a:t>within</a:t>
                      </a:r>
                      <a:r>
                        <a:rPr sz="2950" spc="-10" dirty="0">
                          <a:latin typeface="Arial MT"/>
                          <a:cs typeface="Arial MT"/>
                        </a:rPr>
                        <a:t> </a:t>
                      </a:r>
                      <a:r>
                        <a:rPr sz="2950" spc="-5" dirty="0">
                          <a:latin typeface="Arial MT"/>
                          <a:cs typeface="Arial MT"/>
                        </a:rPr>
                        <a:t>from </a:t>
                      </a:r>
                      <a:r>
                        <a:rPr sz="2950" spc="-805" dirty="0">
                          <a:latin typeface="Arial MT"/>
                          <a:cs typeface="Arial MT"/>
                        </a:rPr>
                        <a:t> </a:t>
                      </a:r>
                      <a:r>
                        <a:rPr sz="2950" spc="5" dirty="0">
                          <a:latin typeface="Arial MT"/>
                          <a:cs typeface="Arial MT"/>
                        </a:rPr>
                        <a:t>10.0.1.0-10.0.1.255</a:t>
                      </a:r>
                      <a:endParaRPr sz="2950">
                        <a:latin typeface="Arial MT"/>
                        <a:cs typeface="Arial MT"/>
                      </a:endParaRPr>
                    </a:p>
                  </a:txBody>
                  <a:tcPr marL="0" marR="0" marT="146050" marB="0"/>
                </a:tc>
                <a:tc>
                  <a:txBody>
                    <a:bodyPr/>
                    <a:lstStyle/>
                    <a:p>
                      <a:pPr marR="87630" algn="ctr">
                        <a:lnSpc>
                          <a:spcPct val="100000"/>
                        </a:lnSpc>
                        <a:spcBef>
                          <a:spcPts val="1065"/>
                        </a:spcBef>
                      </a:pPr>
                      <a:r>
                        <a:rPr sz="2950" b="1" spc="5" dirty="0">
                          <a:latin typeface="Arial"/>
                          <a:cs typeface="Arial"/>
                        </a:rPr>
                        <a:t>10.0.1.</a:t>
                      </a:r>
                      <a:r>
                        <a:rPr sz="2950" spc="5" dirty="0">
                          <a:latin typeface="Arial MT"/>
                          <a:cs typeface="Arial MT"/>
                        </a:rPr>
                        <a:t>1,</a:t>
                      </a:r>
                      <a:r>
                        <a:rPr sz="2950" spc="-25" dirty="0">
                          <a:latin typeface="Arial MT"/>
                          <a:cs typeface="Arial MT"/>
                        </a:rPr>
                        <a:t> </a:t>
                      </a:r>
                      <a:r>
                        <a:rPr sz="2950" b="1" spc="5" dirty="0">
                          <a:latin typeface="Arial"/>
                          <a:cs typeface="Arial"/>
                        </a:rPr>
                        <a:t>10.0.1.</a:t>
                      </a:r>
                      <a:r>
                        <a:rPr sz="2950" spc="5" dirty="0">
                          <a:latin typeface="Arial MT"/>
                          <a:cs typeface="Arial MT"/>
                        </a:rPr>
                        <a:t>2,</a:t>
                      </a:r>
                      <a:endParaRPr sz="2950">
                        <a:latin typeface="Arial MT"/>
                        <a:cs typeface="Arial MT"/>
                      </a:endParaRPr>
                    </a:p>
                    <a:p>
                      <a:pPr marR="87630" algn="ctr">
                        <a:lnSpc>
                          <a:spcPct val="100000"/>
                        </a:lnSpc>
                        <a:spcBef>
                          <a:spcPts val="5"/>
                        </a:spcBef>
                      </a:pPr>
                      <a:r>
                        <a:rPr sz="2950" b="1" spc="5" dirty="0">
                          <a:latin typeface="Arial"/>
                          <a:cs typeface="Arial"/>
                        </a:rPr>
                        <a:t>10.0.1.</a:t>
                      </a:r>
                      <a:r>
                        <a:rPr sz="2950" spc="5" dirty="0">
                          <a:latin typeface="Arial MT"/>
                          <a:cs typeface="Arial MT"/>
                        </a:rPr>
                        <a:t>3</a:t>
                      </a:r>
                      <a:endParaRPr sz="2950">
                        <a:latin typeface="Arial MT"/>
                        <a:cs typeface="Arial MT"/>
                      </a:endParaRPr>
                    </a:p>
                  </a:txBody>
                  <a:tcPr marL="0" marR="0" marT="135255" marB="0"/>
                </a:tc>
                <a:extLst>
                  <a:ext uri="{0D108BD9-81ED-4DB2-BD59-A6C34878D82A}">
                    <a16:rowId xmlns:a16="http://schemas.microsoft.com/office/drawing/2014/main" val="10005"/>
                  </a:ext>
                </a:extLst>
              </a:tr>
              <a:tr h="1200062">
                <a:tc>
                  <a:txBody>
                    <a:bodyPr/>
                    <a:lstStyle/>
                    <a:p>
                      <a:pPr>
                        <a:lnSpc>
                          <a:spcPct val="100000"/>
                        </a:lnSpc>
                        <a:spcBef>
                          <a:spcPts val="5"/>
                        </a:spcBef>
                      </a:pPr>
                      <a:endParaRPr sz="2500">
                        <a:latin typeface="Times New Roman"/>
                        <a:cs typeface="Times New Roman"/>
                      </a:endParaRPr>
                    </a:p>
                    <a:p>
                      <a:pPr marL="290195" algn="ctr">
                        <a:lnSpc>
                          <a:spcPct val="100000"/>
                        </a:lnSpc>
                      </a:pPr>
                      <a:r>
                        <a:rPr sz="2950" spc="5" dirty="0">
                          <a:latin typeface="Arial MT"/>
                          <a:cs typeface="Arial MT"/>
                        </a:rPr>
                        <a:t>10.0.0.5/32</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marL="225425" algn="ctr">
                        <a:lnSpc>
                          <a:spcPct val="100000"/>
                        </a:lnSpc>
                      </a:pPr>
                      <a:r>
                        <a:rPr sz="2950" spc="5" dirty="0">
                          <a:latin typeface="Arial MT"/>
                          <a:cs typeface="Arial MT"/>
                        </a:rPr>
                        <a:t>255.255.255.255</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algn="ctr">
                        <a:lnSpc>
                          <a:spcPct val="100000"/>
                        </a:lnSpc>
                      </a:pPr>
                      <a:r>
                        <a:rPr sz="2950" dirty="0">
                          <a:latin typeface="Arial MT"/>
                          <a:cs typeface="Arial MT"/>
                        </a:rPr>
                        <a:t>1</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marR="27305" algn="ctr">
                        <a:lnSpc>
                          <a:spcPct val="100000"/>
                        </a:lnSpc>
                      </a:pPr>
                      <a:r>
                        <a:rPr sz="2950" spc="5" dirty="0">
                          <a:latin typeface="Arial MT"/>
                          <a:cs typeface="Arial MT"/>
                        </a:rPr>
                        <a:t>Single</a:t>
                      </a:r>
                      <a:r>
                        <a:rPr sz="2950" spc="-30" dirty="0">
                          <a:latin typeface="Arial MT"/>
                          <a:cs typeface="Arial MT"/>
                        </a:rPr>
                        <a:t> </a:t>
                      </a:r>
                      <a:r>
                        <a:rPr sz="2950" spc="5" dirty="0">
                          <a:latin typeface="Arial MT"/>
                          <a:cs typeface="Arial MT"/>
                        </a:rPr>
                        <a:t>host</a:t>
                      </a:r>
                      <a:endParaRPr sz="2950">
                        <a:latin typeface="Arial MT"/>
                        <a:cs typeface="Arial MT"/>
                      </a:endParaRPr>
                    </a:p>
                  </a:txBody>
                  <a:tcPr marL="0" marR="0" marT="635" marB="0">
                    <a:solidFill>
                      <a:srgbClr val="E3E5E8"/>
                    </a:solidFill>
                  </a:tcPr>
                </a:tc>
                <a:tc>
                  <a:txBody>
                    <a:bodyPr/>
                    <a:lstStyle/>
                    <a:p>
                      <a:pPr>
                        <a:lnSpc>
                          <a:spcPct val="100000"/>
                        </a:lnSpc>
                        <a:spcBef>
                          <a:spcPts val="5"/>
                        </a:spcBef>
                      </a:pPr>
                      <a:endParaRPr sz="2500">
                        <a:latin typeface="Times New Roman"/>
                        <a:cs typeface="Times New Roman"/>
                      </a:endParaRPr>
                    </a:p>
                    <a:p>
                      <a:pPr marR="86995" algn="ctr">
                        <a:lnSpc>
                          <a:spcPct val="100000"/>
                        </a:lnSpc>
                      </a:pPr>
                      <a:r>
                        <a:rPr sz="2950" b="1" spc="5" dirty="0">
                          <a:latin typeface="Arial"/>
                          <a:cs typeface="Arial"/>
                        </a:rPr>
                        <a:t>10.0.0.5</a:t>
                      </a:r>
                      <a:endParaRPr sz="2950">
                        <a:latin typeface="Arial"/>
                        <a:cs typeface="Arial"/>
                      </a:endParaRPr>
                    </a:p>
                  </a:txBody>
                  <a:tcPr marL="0" marR="0" marT="635" marB="0">
                    <a:solidFill>
                      <a:srgbClr val="E3E5E8"/>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3" name="object 3"/>
          <p:cNvSpPr txBox="1"/>
          <p:nvPr/>
        </p:nvSpPr>
        <p:spPr>
          <a:xfrm>
            <a:off x="10727129" y="2145474"/>
            <a:ext cx="204470" cy="454659"/>
          </a:xfrm>
          <a:prstGeom prst="rect">
            <a:avLst/>
          </a:prstGeom>
        </p:spPr>
        <p:txBody>
          <a:bodyPr vert="horz" wrap="square" lIns="0" tIns="13970" rIns="0" bIns="0" rtlCol="0">
            <a:spAutoFit/>
          </a:bodyPr>
          <a:lstStyle/>
          <a:p>
            <a:pPr marL="12700">
              <a:lnSpc>
                <a:spcPct val="100000"/>
              </a:lnSpc>
              <a:spcBef>
                <a:spcPts val="110"/>
              </a:spcBef>
            </a:pPr>
            <a:r>
              <a:rPr sz="2800" spc="425" dirty="0">
                <a:latin typeface="Arial MT"/>
                <a:cs typeface="Arial MT"/>
              </a:rPr>
              <a:t>•</a:t>
            </a:r>
            <a:endParaRPr sz="2800">
              <a:latin typeface="Arial MT"/>
              <a:cs typeface="Arial MT"/>
            </a:endParaRPr>
          </a:p>
        </p:txBody>
      </p:sp>
      <p:sp>
        <p:nvSpPr>
          <p:cNvPr id="4" name="object 4"/>
          <p:cNvSpPr txBox="1"/>
          <p:nvPr/>
        </p:nvSpPr>
        <p:spPr>
          <a:xfrm>
            <a:off x="11190320" y="2067034"/>
            <a:ext cx="7261859" cy="1162685"/>
          </a:xfrm>
          <a:prstGeom prst="rect">
            <a:avLst/>
          </a:prstGeom>
        </p:spPr>
        <p:txBody>
          <a:bodyPr vert="horz" wrap="square" lIns="0" tIns="12700" rIns="0" bIns="0" rtlCol="0">
            <a:spAutoFit/>
          </a:bodyPr>
          <a:lstStyle/>
          <a:p>
            <a:pPr marL="12700">
              <a:lnSpc>
                <a:spcPts val="4475"/>
              </a:lnSpc>
              <a:spcBef>
                <a:spcPts val="100"/>
              </a:spcBef>
            </a:pPr>
            <a:r>
              <a:rPr sz="3750" spc="-30" dirty="0">
                <a:latin typeface="Arial MT"/>
                <a:cs typeface="Arial MT"/>
              </a:rPr>
              <a:t>Every</a:t>
            </a:r>
            <a:r>
              <a:rPr sz="3750" spc="-15" dirty="0">
                <a:latin typeface="Arial MT"/>
                <a:cs typeface="Arial MT"/>
              </a:rPr>
              <a:t> </a:t>
            </a:r>
            <a:r>
              <a:rPr sz="3750" spc="15" dirty="0">
                <a:latin typeface="Arial MT"/>
                <a:cs typeface="Arial MT"/>
              </a:rPr>
              <a:t>availability</a:t>
            </a:r>
            <a:r>
              <a:rPr sz="3750" spc="-10" dirty="0">
                <a:latin typeface="Arial MT"/>
                <a:cs typeface="Arial MT"/>
              </a:rPr>
              <a:t> </a:t>
            </a:r>
            <a:r>
              <a:rPr sz="3750" dirty="0">
                <a:latin typeface="Arial MT"/>
                <a:cs typeface="Arial MT"/>
              </a:rPr>
              <a:t>zone</a:t>
            </a:r>
            <a:r>
              <a:rPr sz="3750" spc="-15" dirty="0">
                <a:latin typeface="Arial MT"/>
                <a:cs typeface="Arial MT"/>
              </a:rPr>
              <a:t> </a:t>
            </a:r>
            <a:r>
              <a:rPr sz="3750" dirty="0">
                <a:latin typeface="Arial MT"/>
                <a:cs typeface="Arial MT"/>
              </a:rPr>
              <a:t>has</a:t>
            </a:r>
            <a:r>
              <a:rPr sz="3750" spc="-10" dirty="0">
                <a:latin typeface="Arial MT"/>
                <a:cs typeface="Arial MT"/>
              </a:rPr>
              <a:t> </a:t>
            </a:r>
            <a:r>
              <a:rPr sz="3750" dirty="0">
                <a:latin typeface="Arial MT"/>
                <a:cs typeface="Arial MT"/>
              </a:rPr>
              <a:t>its</a:t>
            </a:r>
            <a:r>
              <a:rPr sz="3750" spc="-10" dirty="0">
                <a:latin typeface="Arial MT"/>
                <a:cs typeface="Arial MT"/>
              </a:rPr>
              <a:t> </a:t>
            </a:r>
            <a:r>
              <a:rPr sz="3750" dirty="0">
                <a:latin typeface="Arial MT"/>
                <a:cs typeface="Arial MT"/>
              </a:rPr>
              <a:t>own</a:t>
            </a:r>
            <a:endParaRPr sz="3750">
              <a:latin typeface="Arial MT"/>
              <a:cs typeface="Arial MT"/>
            </a:endParaRPr>
          </a:p>
          <a:p>
            <a:pPr marL="12700">
              <a:lnSpc>
                <a:spcPts val="4475"/>
              </a:lnSpc>
            </a:pPr>
            <a:r>
              <a:rPr sz="3750" b="1" spc="-5" dirty="0">
                <a:latin typeface="Arial"/>
                <a:cs typeface="Arial"/>
              </a:rPr>
              <a:t>public </a:t>
            </a:r>
            <a:r>
              <a:rPr sz="3750" spc="65" dirty="0">
                <a:latin typeface="Arial MT"/>
                <a:cs typeface="Arial MT"/>
              </a:rPr>
              <a:t>and</a:t>
            </a:r>
            <a:r>
              <a:rPr sz="3750" spc="-5" dirty="0">
                <a:latin typeface="Arial MT"/>
                <a:cs typeface="Arial MT"/>
              </a:rPr>
              <a:t> </a:t>
            </a:r>
            <a:r>
              <a:rPr sz="3750" b="1" spc="-5" dirty="0">
                <a:latin typeface="Arial"/>
                <a:cs typeface="Arial"/>
              </a:rPr>
              <a:t>private </a:t>
            </a:r>
            <a:r>
              <a:rPr sz="3750" spc="30" dirty="0">
                <a:latin typeface="Arial MT"/>
                <a:cs typeface="Arial MT"/>
              </a:rPr>
              <a:t>subnet</a:t>
            </a:r>
            <a:endParaRPr sz="3750">
              <a:latin typeface="Arial MT"/>
              <a:cs typeface="Arial MT"/>
            </a:endParaRPr>
          </a:p>
        </p:txBody>
      </p:sp>
      <p:sp>
        <p:nvSpPr>
          <p:cNvPr id="5" name="object 5"/>
          <p:cNvSpPr txBox="1"/>
          <p:nvPr/>
        </p:nvSpPr>
        <p:spPr>
          <a:xfrm>
            <a:off x="10727129" y="3839117"/>
            <a:ext cx="204470" cy="454659"/>
          </a:xfrm>
          <a:prstGeom prst="rect">
            <a:avLst/>
          </a:prstGeom>
        </p:spPr>
        <p:txBody>
          <a:bodyPr vert="horz" wrap="square" lIns="0" tIns="13970" rIns="0" bIns="0" rtlCol="0">
            <a:spAutoFit/>
          </a:bodyPr>
          <a:lstStyle/>
          <a:p>
            <a:pPr marL="12700">
              <a:lnSpc>
                <a:spcPct val="100000"/>
              </a:lnSpc>
              <a:spcBef>
                <a:spcPts val="110"/>
              </a:spcBef>
            </a:pPr>
            <a:r>
              <a:rPr sz="2800" spc="425" dirty="0">
                <a:latin typeface="Arial MT"/>
                <a:cs typeface="Arial MT"/>
              </a:rPr>
              <a:t>•</a:t>
            </a:r>
            <a:endParaRPr sz="2800">
              <a:latin typeface="Arial MT"/>
              <a:cs typeface="Arial MT"/>
            </a:endParaRPr>
          </a:p>
        </p:txBody>
      </p:sp>
      <p:sp>
        <p:nvSpPr>
          <p:cNvPr id="6" name="object 6"/>
          <p:cNvSpPr txBox="1"/>
          <p:nvPr/>
        </p:nvSpPr>
        <p:spPr>
          <a:xfrm>
            <a:off x="11190320" y="3760682"/>
            <a:ext cx="7210425" cy="3424554"/>
          </a:xfrm>
          <a:prstGeom prst="rect">
            <a:avLst/>
          </a:prstGeom>
        </p:spPr>
        <p:txBody>
          <a:bodyPr vert="horz" wrap="square" lIns="0" tIns="33020" rIns="0" bIns="0" rtlCol="0">
            <a:spAutoFit/>
          </a:bodyPr>
          <a:lstStyle/>
          <a:p>
            <a:pPr marL="12700" marR="5080">
              <a:lnSpc>
                <a:spcPts val="4450"/>
              </a:lnSpc>
              <a:spcBef>
                <a:spcPts val="260"/>
              </a:spcBef>
            </a:pPr>
            <a:r>
              <a:rPr sz="3750" spc="20" dirty="0">
                <a:latin typeface="Arial MT"/>
                <a:cs typeface="Arial MT"/>
              </a:rPr>
              <a:t>Instances</a:t>
            </a:r>
            <a:r>
              <a:rPr sz="3750" spc="-5" dirty="0">
                <a:latin typeface="Arial MT"/>
                <a:cs typeface="Arial MT"/>
              </a:rPr>
              <a:t> </a:t>
            </a:r>
            <a:r>
              <a:rPr sz="3750" spc="35" dirty="0">
                <a:latin typeface="Arial MT"/>
                <a:cs typeface="Arial MT"/>
              </a:rPr>
              <a:t>started</a:t>
            </a:r>
            <a:r>
              <a:rPr sz="3750" dirty="0">
                <a:latin typeface="Arial MT"/>
                <a:cs typeface="Arial MT"/>
              </a:rPr>
              <a:t> in </a:t>
            </a:r>
            <a:r>
              <a:rPr sz="3750" spc="30" dirty="0">
                <a:latin typeface="Arial MT"/>
                <a:cs typeface="Arial MT"/>
              </a:rPr>
              <a:t>subnet</a:t>
            </a:r>
            <a:r>
              <a:rPr sz="3750" dirty="0">
                <a:latin typeface="Arial MT"/>
                <a:cs typeface="Arial MT"/>
              </a:rPr>
              <a:t> </a:t>
            </a:r>
            <a:r>
              <a:rPr sz="3750" b="1" dirty="0">
                <a:latin typeface="Arial"/>
                <a:cs typeface="Arial"/>
              </a:rPr>
              <a:t>main- </a:t>
            </a:r>
            <a:r>
              <a:rPr sz="3750" b="1" spc="-1025" dirty="0">
                <a:latin typeface="Arial"/>
                <a:cs typeface="Arial"/>
              </a:rPr>
              <a:t> </a:t>
            </a:r>
            <a:r>
              <a:rPr sz="3750" b="1" spc="-5" dirty="0">
                <a:latin typeface="Arial"/>
                <a:cs typeface="Arial"/>
              </a:rPr>
              <a:t>public-3 </a:t>
            </a:r>
            <a:r>
              <a:rPr sz="3750" spc="-5" dirty="0">
                <a:latin typeface="Arial MT"/>
                <a:cs typeface="Arial MT"/>
              </a:rPr>
              <a:t>will</a:t>
            </a:r>
            <a:r>
              <a:rPr sz="3750" dirty="0">
                <a:latin typeface="Arial MT"/>
                <a:cs typeface="Arial MT"/>
              </a:rPr>
              <a:t> have</a:t>
            </a:r>
            <a:r>
              <a:rPr sz="3750" spc="-5" dirty="0">
                <a:latin typeface="Arial MT"/>
                <a:cs typeface="Arial MT"/>
              </a:rPr>
              <a:t> </a:t>
            </a:r>
            <a:r>
              <a:rPr sz="3750" spc="-105" dirty="0">
                <a:latin typeface="Arial MT"/>
                <a:cs typeface="Arial MT"/>
              </a:rPr>
              <a:t>IP</a:t>
            </a:r>
            <a:r>
              <a:rPr sz="3750" dirty="0">
                <a:latin typeface="Arial MT"/>
                <a:cs typeface="Arial MT"/>
              </a:rPr>
              <a:t> </a:t>
            </a:r>
            <a:r>
              <a:rPr sz="3750" spc="45" dirty="0">
                <a:latin typeface="Arial MT"/>
                <a:cs typeface="Arial MT"/>
              </a:rPr>
              <a:t>address </a:t>
            </a:r>
            <a:r>
              <a:rPr sz="3750" spc="50" dirty="0">
                <a:latin typeface="Arial MT"/>
                <a:cs typeface="Arial MT"/>
              </a:rPr>
              <a:t> </a:t>
            </a:r>
            <a:r>
              <a:rPr sz="3750" b="1" dirty="0">
                <a:latin typeface="Arial"/>
                <a:cs typeface="Arial"/>
              </a:rPr>
              <a:t>10.0.3.x</a:t>
            </a:r>
            <a:r>
              <a:rPr sz="3750" dirty="0">
                <a:latin typeface="Arial MT"/>
                <a:cs typeface="Arial MT"/>
              </a:rPr>
              <a:t>, </a:t>
            </a:r>
            <a:r>
              <a:rPr sz="3750" spc="65" dirty="0">
                <a:latin typeface="Arial MT"/>
                <a:cs typeface="Arial MT"/>
              </a:rPr>
              <a:t>and </a:t>
            </a:r>
            <a:r>
              <a:rPr sz="3750" spc="-5" dirty="0">
                <a:latin typeface="Arial MT"/>
                <a:cs typeface="Arial MT"/>
              </a:rPr>
              <a:t>will </a:t>
            </a:r>
            <a:r>
              <a:rPr sz="3750" spc="100" dirty="0">
                <a:latin typeface="Arial MT"/>
                <a:cs typeface="Arial MT"/>
              </a:rPr>
              <a:t>be </a:t>
            </a:r>
            <a:r>
              <a:rPr sz="3750" spc="50" dirty="0">
                <a:latin typeface="Arial MT"/>
                <a:cs typeface="Arial MT"/>
              </a:rPr>
              <a:t>launched </a:t>
            </a:r>
            <a:r>
              <a:rPr sz="3750" dirty="0">
                <a:latin typeface="Arial MT"/>
                <a:cs typeface="Arial MT"/>
              </a:rPr>
              <a:t>in </a:t>
            </a:r>
            <a:r>
              <a:rPr sz="3750" spc="5" dirty="0">
                <a:latin typeface="Arial MT"/>
                <a:cs typeface="Arial MT"/>
              </a:rPr>
              <a:t> </a:t>
            </a:r>
            <a:r>
              <a:rPr sz="3750" dirty="0">
                <a:latin typeface="Arial MT"/>
                <a:cs typeface="Arial MT"/>
              </a:rPr>
              <a:t>the </a:t>
            </a:r>
            <a:r>
              <a:rPr sz="3750" spc="20" dirty="0">
                <a:latin typeface="Arial MT"/>
                <a:cs typeface="Arial MT"/>
              </a:rPr>
              <a:t>eu-west-1c </a:t>
            </a:r>
            <a:r>
              <a:rPr sz="3750" spc="15" dirty="0">
                <a:latin typeface="Arial MT"/>
                <a:cs typeface="Arial MT"/>
              </a:rPr>
              <a:t>availability </a:t>
            </a:r>
            <a:r>
              <a:rPr sz="3750" dirty="0">
                <a:latin typeface="Arial MT"/>
                <a:cs typeface="Arial MT"/>
              </a:rPr>
              <a:t>zone </a:t>
            </a:r>
            <a:r>
              <a:rPr sz="3750" spc="5" dirty="0">
                <a:latin typeface="Arial MT"/>
                <a:cs typeface="Arial MT"/>
              </a:rPr>
              <a:t> </a:t>
            </a:r>
            <a:r>
              <a:rPr sz="3750" dirty="0">
                <a:latin typeface="Arial MT"/>
                <a:cs typeface="Arial MT"/>
              </a:rPr>
              <a:t>(Amazon </a:t>
            </a:r>
            <a:r>
              <a:rPr sz="3750" spc="40" dirty="0">
                <a:latin typeface="Arial MT"/>
                <a:cs typeface="Arial MT"/>
              </a:rPr>
              <a:t>calls </a:t>
            </a:r>
            <a:r>
              <a:rPr sz="3750" dirty="0">
                <a:latin typeface="Arial MT"/>
                <a:cs typeface="Arial MT"/>
              </a:rPr>
              <a:t>1 </a:t>
            </a:r>
            <a:r>
              <a:rPr sz="3750" spc="40" dirty="0">
                <a:latin typeface="Arial MT"/>
                <a:cs typeface="Arial MT"/>
              </a:rPr>
              <a:t>datacenter </a:t>
            </a:r>
            <a:r>
              <a:rPr sz="3750" dirty="0">
                <a:latin typeface="Arial MT"/>
                <a:cs typeface="Arial MT"/>
              </a:rPr>
              <a:t>an </a:t>
            </a:r>
            <a:r>
              <a:rPr sz="3750" spc="5" dirty="0">
                <a:latin typeface="Arial MT"/>
                <a:cs typeface="Arial MT"/>
              </a:rPr>
              <a:t> </a:t>
            </a:r>
            <a:r>
              <a:rPr sz="3750" spc="15" dirty="0">
                <a:latin typeface="Arial MT"/>
                <a:cs typeface="Arial MT"/>
              </a:rPr>
              <a:t>availability</a:t>
            </a:r>
            <a:r>
              <a:rPr sz="3750" spc="-5" dirty="0">
                <a:latin typeface="Arial MT"/>
                <a:cs typeface="Arial MT"/>
              </a:rPr>
              <a:t> </a:t>
            </a:r>
            <a:r>
              <a:rPr sz="3750" dirty="0">
                <a:latin typeface="Arial MT"/>
                <a:cs typeface="Arial MT"/>
              </a:rPr>
              <a:t>zone)</a:t>
            </a:r>
            <a:endParaRPr sz="3750">
              <a:latin typeface="Arial MT"/>
              <a:cs typeface="Arial MT"/>
            </a:endParaRPr>
          </a:p>
        </p:txBody>
      </p:sp>
      <p:sp>
        <p:nvSpPr>
          <p:cNvPr id="7" name="object 7"/>
          <p:cNvSpPr txBox="1"/>
          <p:nvPr/>
        </p:nvSpPr>
        <p:spPr>
          <a:xfrm>
            <a:off x="10727129" y="7794483"/>
            <a:ext cx="204470" cy="454659"/>
          </a:xfrm>
          <a:prstGeom prst="rect">
            <a:avLst/>
          </a:prstGeom>
        </p:spPr>
        <p:txBody>
          <a:bodyPr vert="horz" wrap="square" lIns="0" tIns="13970" rIns="0" bIns="0" rtlCol="0">
            <a:spAutoFit/>
          </a:bodyPr>
          <a:lstStyle/>
          <a:p>
            <a:pPr marL="12700">
              <a:lnSpc>
                <a:spcPct val="100000"/>
              </a:lnSpc>
              <a:spcBef>
                <a:spcPts val="110"/>
              </a:spcBef>
            </a:pPr>
            <a:r>
              <a:rPr sz="2800" spc="425" dirty="0">
                <a:latin typeface="Arial MT"/>
                <a:cs typeface="Arial MT"/>
              </a:rPr>
              <a:t>•</a:t>
            </a:r>
            <a:endParaRPr sz="2800">
              <a:latin typeface="Arial MT"/>
              <a:cs typeface="Arial MT"/>
            </a:endParaRPr>
          </a:p>
        </p:txBody>
      </p:sp>
      <p:sp>
        <p:nvSpPr>
          <p:cNvPr id="8" name="object 8"/>
          <p:cNvSpPr txBox="1"/>
          <p:nvPr/>
        </p:nvSpPr>
        <p:spPr>
          <a:xfrm>
            <a:off x="11190320" y="7716047"/>
            <a:ext cx="7633970" cy="2293620"/>
          </a:xfrm>
          <a:prstGeom prst="rect">
            <a:avLst/>
          </a:prstGeom>
        </p:spPr>
        <p:txBody>
          <a:bodyPr vert="horz" wrap="square" lIns="0" tIns="36830" rIns="0" bIns="0" rtlCol="0">
            <a:spAutoFit/>
          </a:bodyPr>
          <a:lstStyle/>
          <a:p>
            <a:pPr marL="12700" marR="578485">
              <a:lnSpc>
                <a:spcPts val="4450"/>
              </a:lnSpc>
              <a:spcBef>
                <a:spcPts val="290"/>
              </a:spcBef>
            </a:pPr>
            <a:r>
              <a:rPr sz="3750" dirty="0">
                <a:latin typeface="Arial MT"/>
                <a:cs typeface="Arial MT"/>
              </a:rPr>
              <a:t>An </a:t>
            </a:r>
            <a:r>
              <a:rPr sz="3750" spc="25" dirty="0">
                <a:latin typeface="Arial MT"/>
                <a:cs typeface="Arial MT"/>
              </a:rPr>
              <a:t>instance </a:t>
            </a:r>
            <a:r>
              <a:rPr sz="3750" spc="50" dirty="0">
                <a:latin typeface="Arial MT"/>
                <a:cs typeface="Arial MT"/>
              </a:rPr>
              <a:t>launched </a:t>
            </a:r>
            <a:r>
              <a:rPr sz="3750" dirty="0">
                <a:latin typeface="Arial MT"/>
                <a:cs typeface="Arial MT"/>
              </a:rPr>
              <a:t>in </a:t>
            </a:r>
            <a:r>
              <a:rPr sz="3750" b="1" dirty="0">
                <a:latin typeface="Arial"/>
                <a:cs typeface="Arial"/>
              </a:rPr>
              <a:t>main- </a:t>
            </a:r>
            <a:r>
              <a:rPr sz="3750" b="1" spc="5" dirty="0">
                <a:latin typeface="Arial"/>
                <a:cs typeface="Arial"/>
              </a:rPr>
              <a:t> </a:t>
            </a:r>
            <a:r>
              <a:rPr sz="3750" b="1" spc="-5" dirty="0">
                <a:latin typeface="Arial"/>
                <a:cs typeface="Arial"/>
              </a:rPr>
              <a:t>private-1 </a:t>
            </a:r>
            <a:r>
              <a:rPr sz="3750" spc="-5" dirty="0">
                <a:latin typeface="Arial MT"/>
                <a:cs typeface="Arial MT"/>
              </a:rPr>
              <a:t>will</a:t>
            </a:r>
            <a:r>
              <a:rPr sz="3750" dirty="0">
                <a:latin typeface="Arial MT"/>
                <a:cs typeface="Arial MT"/>
              </a:rPr>
              <a:t> have an</a:t>
            </a:r>
            <a:r>
              <a:rPr sz="3750" spc="-5" dirty="0">
                <a:latin typeface="Arial MT"/>
                <a:cs typeface="Arial MT"/>
              </a:rPr>
              <a:t> </a:t>
            </a:r>
            <a:r>
              <a:rPr sz="3750" spc="-105" dirty="0">
                <a:latin typeface="Arial MT"/>
                <a:cs typeface="Arial MT"/>
              </a:rPr>
              <a:t>IP</a:t>
            </a:r>
            <a:r>
              <a:rPr sz="3750" dirty="0">
                <a:latin typeface="Arial MT"/>
                <a:cs typeface="Arial MT"/>
              </a:rPr>
              <a:t> </a:t>
            </a:r>
            <a:r>
              <a:rPr sz="3750" spc="45" dirty="0">
                <a:latin typeface="Arial MT"/>
                <a:cs typeface="Arial MT"/>
              </a:rPr>
              <a:t>address</a:t>
            </a:r>
            <a:endParaRPr sz="3750">
              <a:latin typeface="Arial MT"/>
              <a:cs typeface="Arial MT"/>
            </a:endParaRPr>
          </a:p>
          <a:p>
            <a:pPr marL="12700" marR="5080">
              <a:lnSpc>
                <a:spcPts val="4450"/>
              </a:lnSpc>
            </a:pPr>
            <a:r>
              <a:rPr sz="3750" b="1" spc="-5" dirty="0">
                <a:latin typeface="Arial"/>
                <a:cs typeface="Arial"/>
              </a:rPr>
              <a:t>10.0.4.x</a:t>
            </a:r>
            <a:r>
              <a:rPr sz="3750" b="1" spc="-10" dirty="0">
                <a:latin typeface="Arial"/>
                <a:cs typeface="Arial"/>
              </a:rPr>
              <a:t> </a:t>
            </a:r>
            <a:r>
              <a:rPr sz="3750" spc="65" dirty="0">
                <a:latin typeface="Arial MT"/>
                <a:cs typeface="Arial MT"/>
              </a:rPr>
              <a:t>and</a:t>
            </a:r>
            <a:r>
              <a:rPr sz="3750" spc="-5" dirty="0">
                <a:latin typeface="Arial MT"/>
                <a:cs typeface="Arial MT"/>
              </a:rPr>
              <a:t> will</a:t>
            </a:r>
            <a:r>
              <a:rPr sz="3750" spc="-10" dirty="0">
                <a:latin typeface="Arial MT"/>
                <a:cs typeface="Arial MT"/>
              </a:rPr>
              <a:t> </a:t>
            </a:r>
            <a:r>
              <a:rPr sz="3750" spc="20" dirty="0">
                <a:latin typeface="Arial MT"/>
                <a:cs typeface="Arial MT"/>
              </a:rPr>
              <a:t>reside</a:t>
            </a:r>
            <a:r>
              <a:rPr sz="3750" spc="-5" dirty="0">
                <a:latin typeface="Arial MT"/>
                <a:cs typeface="Arial MT"/>
              </a:rPr>
              <a:t> </a:t>
            </a:r>
            <a:r>
              <a:rPr sz="3750" dirty="0">
                <a:latin typeface="Arial MT"/>
                <a:cs typeface="Arial MT"/>
              </a:rPr>
              <a:t>in</a:t>
            </a:r>
            <a:r>
              <a:rPr sz="3750" spc="-10" dirty="0">
                <a:latin typeface="Arial MT"/>
                <a:cs typeface="Arial MT"/>
              </a:rPr>
              <a:t> </a:t>
            </a:r>
            <a:r>
              <a:rPr sz="3750" spc="-35" dirty="0">
                <a:latin typeface="Arial MT"/>
                <a:cs typeface="Arial MT"/>
              </a:rPr>
              <a:t>Amazon’s </a:t>
            </a:r>
            <a:r>
              <a:rPr sz="3750" spc="-1025" dirty="0">
                <a:latin typeface="Arial MT"/>
                <a:cs typeface="Arial MT"/>
              </a:rPr>
              <a:t> </a:t>
            </a:r>
            <a:r>
              <a:rPr sz="3750" dirty="0">
                <a:latin typeface="Arial MT"/>
                <a:cs typeface="Arial MT"/>
              </a:rPr>
              <a:t>eu-west-1a</a:t>
            </a:r>
            <a:r>
              <a:rPr sz="3750" spc="-10" dirty="0">
                <a:latin typeface="Arial MT"/>
                <a:cs typeface="Arial MT"/>
              </a:rPr>
              <a:t> </a:t>
            </a:r>
            <a:r>
              <a:rPr sz="3750" spc="10" dirty="0">
                <a:latin typeface="Arial MT"/>
                <a:cs typeface="Arial MT"/>
              </a:rPr>
              <a:t>Availability</a:t>
            </a:r>
            <a:r>
              <a:rPr sz="3750" spc="-10" dirty="0">
                <a:latin typeface="Arial MT"/>
                <a:cs typeface="Arial MT"/>
              </a:rPr>
              <a:t> </a:t>
            </a:r>
            <a:r>
              <a:rPr sz="3750" dirty="0">
                <a:latin typeface="Arial MT"/>
                <a:cs typeface="Arial MT"/>
              </a:rPr>
              <a:t>Zone</a:t>
            </a:r>
            <a:r>
              <a:rPr sz="3750" spc="-10" dirty="0">
                <a:latin typeface="Arial MT"/>
                <a:cs typeface="Arial MT"/>
              </a:rPr>
              <a:t> </a:t>
            </a:r>
            <a:r>
              <a:rPr sz="3750" dirty="0">
                <a:latin typeface="Arial MT"/>
                <a:cs typeface="Arial MT"/>
              </a:rPr>
              <a:t>(AZ)</a:t>
            </a:r>
            <a:endParaRPr sz="3750">
              <a:latin typeface="Arial MT"/>
              <a:cs typeface="Arial MT"/>
            </a:endParaRPr>
          </a:p>
        </p:txBody>
      </p:sp>
      <p:pic>
        <p:nvPicPr>
          <p:cNvPr id="9" name="object 9"/>
          <p:cNvPicPr/>
          <p:nvPr/>
        </p:nvPicPr>
        <p:blipFill>
          <a:blip r:embed="rId2" cstate="print"/>
          <a:stretch>
            <a:fillRect/>
          </a:stretch>
        </p:blipFill>
        <p:spPr>
          <a:xfrm>
            <a:off x="146999" y="1287240"/>
            <a:ext cx="10285117" cy="9687209"/>
          </a:xfrm>
          <a:prstGeom prst="rect">
            <a:avLst/>
          </a:prstGeom>
        </p:spPr>
      </p:pic>
      <p:sp>
        <p:nvSpPr>
          <p:cNvPr id="10" name="object 10"/>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3" name="object 3"/>
          <p:cNvSpPr txBox="1"/>
          <p:nvPr/>
        </p:nvSpPr>
        <p:spPr>
          <a:xfrm>
            <a:off x="10727129" y="2137397"/>
            <a:ext cx="190500" cy="421640"/>
          </a:xfrm>
          <a:prstGeom prst="rect">
            <a:avLst/>
          </a:prstGeom>
        </p:spPr>
        <p:txBody>
          <a:bodyPr vert="horz" wrap="square" lIns="0" tIns="12065" rIns="0" bIns="0" rtlCol="0">
            <a:spAutoFit/>
          </a:bodyPr>
          <a:lstStyle/>
          <a:p>
            <a:pPr marL="12700">
              <a:lnSpc>
                <a:spcPct val="100000"/>
              </a:lnSpc>
              <a:spcBef>
                <a:spcPts val="95"/>
              </a:spcBef>
            </a:pPr>
            <a:r>
              <a:rPr sz="2600" spc="385" dirty="0">
                <a:latin typeface="Arial MT"/>
                <a:cs typeface="Arial MT"/>
              </a:rPr>
              <a:t>•</a:t>
            </a:r>
            <a:endParaRPr sz="2600">
              <a:latin typeface="Arial MT"/>
              <a:cs typeface="Arial MT"/>
            </a:endParaRPr>
          </a:p>
        </p:txBody>
      </p:sp>
      <p:sp>
        <p:nvSpPr>
          <p:cNvPr id="4" name="object 4"/>
          <p:cNvSpPr txBox="1"/>
          <p:nvPr/>
        </p:nvSpPr>
        <p:spPr>
          <a:xfrm>
            <a:off x="11154688" y="2070228"/>
            <a:ext cx="7252970" cy="2647315"/>
          </a:xfrm>
          <a:prstGeom prst="rect">
            <a:avLst/>
          </a:prstGeom>
        </p:spPr>
        <p:txBody>
          <a:bodyPr vert="horz" wrap="square" lIns="0" tIns="31115" rIns="0" bIns="0" rtlCol="0">
            <a:spAutoFit/>
          </a:bodyPr>
          <a:lstStyle/>
          <a:p>
            <a:pPr marL="12700" marR="5080">
              <a:lnSpc>
                <a:spcPts val="4120"/>
              </a:lnSpc>
              <a:spcBef>
                <a:spcPts val="245"/>
              </a:spcBef>
            </a:pPr>
            <a:r>
              <a:rPr sz="3450" dirty="0">
                <a:latin typeface="Arial MT"/>
                <a:cs typeface="Arial MT"/>
              </a:rPr>
              <a:t>All</a:t>
            </a:r>
            <a:r>
              <a:rPr sz="3450" spc="-10" dirty="0">
                <a:latin typeface="Arial MT"/>
                <a:cs typeface="Arial MT"/>
              </a:rPr>
              <a:t> </a:t>
            </a:r>
            <a:r>
              <a:rPr sz="3450" spc="5" dirty="0">
                <a:latin typeface="Arial MT"/>
                <a:cs typeface="Arial MT"/>
              </a:rPr>
              <a:t>the</a:t>
            </a:r>
            <a:r>
              <a:rPr sz="3450" spc="-5" dirty="0">
                <a:latin typeface="Arial MT"/>
                <a:cs typeface="Arial MT"/>
              </a:rPr>
              <a:t> </a:t>
            </a:r>
            <a:r>
              <a:rPr sz="3450" spc="100" dirty="0">
                <a:latin typeface="Arial MT"/>
                <a:cs typeface="Arial MT"/>
              </a:rPr>
              <a:t>public</a:t>
            </a:r>
            <a:r>
              <a:rPr sz="3450" spc="-10" dirty="0">
                <a:latin typeface="Arial MT"/>
                <a:cs typeface="Arial MT"/>
              </a:rPr>
              <a:t> </a:t>
            </a:r>
            <a:r>
              <a:rPr sz="3450" spc="30" dirty="0">
                <a:latin typeface="Arial MT"/>
                <a:cs typeface="Arial MT"/>
              </a:rPr>
              <a:t>subnets</a:t>
            </a:r>
            <a:r>
              <a:rPr sz="3450" spc="-5" dirty="0">
                <a:latin typeface="Arial MT"/>
                <a:cs typeface="Arial MT"/>
              </a:rPr>
              <a:t> </a:t>
            </a:r>
            <a:r>
              <a:rPr sz="3450" spc="-20" dirty="0">
                <a:latin typeface="Arial MT"/>
                <a:cs typeface="Arial MT"/>
              </a:rPr>
              <a:t>are</a:t>
            </a:r>
            <a:r>
              <a:rPr sz="3450" spc="-10" dirty="0">
                <a:latin typeface="Arial MT"/>
                <a:cs typeface="Arial MT"/>
              </a:rPr>
              <a:t> </a:t>
            </a:r>
            <a:r>
              <a:rPr sz="3450" spc="70" dirty="0">
                <a:latin typeface="Arial MT"/>
                <a:cs typeface="Arial MT"/>
              </a:rPr>
              <a:t>connected </a:t>
            </a:r>
            <a:r>
              <a:rPr sz="3450" spc="-944" dirty="0">
                <a:latin typeface="Arial MT"/>
                <a:cs typeface="Arial MT"/>
              </a:rPr>
              <a:t> </a:t>
            </a:r>
            <a:r>
              <a:rPr sz="3450" spc="5" dirty="0">
                <a:latin typeface="Arial MT"/>
                <a:cs typeface="Arial MT"/>
              </a:rPr>
              <a:t>to an </a:t>
            </a:r>
            <a:r>
              <a:rPr sz="3450" b="1" dirty="0">
                <a:latin typeface="Arial"/>
                <a:cs typeface="Arial"/>
              </a:rPr>
              <a:t>Internet </a:t>
            </a:r>
            <a:r>
              <a:rPr sz="3450" b="1" spc="5" dirty="0">
                <a:latin typeface="Arial"/>
                <a:cs typeface="Arial"/>
              </a:rPr>
              <a:t>Gateway</a:t>
            </a:r>
            <a:r>
              <a:rPr sz="3450" spc="5" dirty="0">
                <a:latin typeface="Arial MT"/>
                <a:cs typeface="Arial MT"/>
              </a:rPr>
              <a:t>. </a:t>
            </a:r>
            <a:r>
              <a:rPr sz="3450" spc="-35" dirty="0">
                <a:latin typeface="Arial MT"/>
                <a:cs typeface="Arial MT"/>
              </a:rPr>
              <a:t>These </a:t>
            </a:r>
            <a:r>
              <a:rPr sz="3450" spc="-30" dirty="0">
                <a:latin typeface="Arial MT"/>
                <a:cs typeface="Arial MT"/>
              </a:rPr>
              <a:t> </a:t>
            </a:r>
            <a:r>
              <a:rPr sz="3450" spc="25" dirty="0">
                <a:latin typeface="Arial MT"/>
                <a:cs typeface="Arial MT"/>
              </a:rPr>
              <a:t>instances </a:t>
            </a:r>
            <a:r>
              <a:rPr sz="3450" dirty="0">
                <a:latin typeface="Arial MT"/>
                <a:cs typeface="Arial MT"/>
              </a:rPr>
              <a:t>will </a:t>
            </a:r>
            <a:r>
              <a:rPr sz="3450" spc="5" dirty="0">
                <a:latin typeface="Arial MT"/>
                <a:cs typeface="Arial MT"/>
              </a:rPr>
              <a:t>also have a </a:t>
            </a:r>
            <a:r>
              <a:rPr sz="3450" spc="100" dirty="0">
                <a:latin typeface="Arial MT"/>
                <a:cs typeface="Arial MT"/>
              </a:rPr>
              <a:t>public </a:t>
            </a:r>
            <a:r>
              <a:rPr sz="3450" spc="-95" dirty="0">
                <a:latin typeface="Arial MT"/>
                <a:cs typeface="Arial MT"/>
              </a:rPr>
              <a:t>IP </a:t>
            </a:r>
            <a:r>
              <a:rPr sz="3450" spc="-90" dirty="0">
                <a:latin typeface="Arial MT"/>
                <a:cs typeface="Arial MT"/>
              </a:rPr>
              <a:t> </a:t>
            </a:r>
            <a:r>
              <a:rPr sz="3450" spc="45" dirty="0">
                <a:latin typeface="Arial MT"/>
                <a:cs typeface="Arial MT"/>
              </a:rPr>
              <a:t>address, </a:t>
            </a:r>
            <a:r>
              <a:rPr sz="3450" spc="25" dirty="0">
                <a:latin typeface="Arial MT"/>
                <a:cs typeface="Arial MT"/>
              </a:rPr>
              <a:t>allowing </a:t>
            </a:r>
            <a:r>
              <a:rPr sz="3450" spc="5" dirty="0">
                <a:latin typeface="Arial MT"/>
                <a:cs typeface="Arial MT"/>
              </a:rPr>
              <a:t>them to </a:t>
            </a:r>
            <a:r>
              <a:rPr sz="3450" spc="100" dirty="0">
                <a:latin typeface="Arial MT"/>
                <a:cs typeface="Arial MT"/>
              </a:rPr>
              <a:t>be </a:t>
            </a:r>
            <a:r>
              <a:rPr sz="3450" spc="105" dirty="0">
                <a:latin typeface="Arial MT"/>
                <a:cs typeface="Arial MT"/>
              </a:rPr>
              <a:t> </a:t>
            </a:r>
            <a:r>
              <a:rPr sz="3450" spc="40" dirty="0">
                <a:latin typeface="Arial MT"/>
                <a:cs typeface="Arial MT"/>
              </a:rPr>
              <a:t>reachable</a:t>
            </a:r>
            <a:r>
              <a:rPr sz="3450" spc="-5" dirty="0">
                <a:latin typeface="Arial MT"/>
                <a:cs typeface="Arial MT"/>
              </a:rPr>
              <a:t> </a:t>
            </a:r>
            <a:r>
              <a:rPr sz="3450" spc="-10" dirty="0">
                <a:latin typeface="Arial MT"/>
                <a:cs typeface="Arial MT"/>
              </a:rPr>
              <a:t>from</a:t>
            </a:r>
            <a:r>
              <a:rPr sz="3450" spc="-5" dirty="0">
                <a:latin typeface="Arial MT"/>
                <a:cs typeface="Arial MT"/>
              </a:rPr>
              <a:t> </a:t>
            </a:r>
            <a:r>
              <a:rPr sz="3450" spc="5" dirty="0">
                <a:latin typeface="Arial MT"/>
                <a:cs typeface="Arial MT"/>
              </a:rPr>
              <a:t>the</a:t>
            </a:r>
            <a:r>
              <a:rPr sz="3450" spc="-5" dirty="0">
                <a:latin typeface="Arial MT"/>
                <a:cs typeface="Arial MT"/>
              </a:rPr>
              <a:t> </a:t>
            </a:r>
            <a:r>
              <a:rPr sz="3450" spc="10" dirty="0">
                <a:latin typeface="Arial MT"/>
                <a:cs typeface="Arial MT"/>
              </a:rPr>
              <a:t>internet</a:t>
            </a:r>
            <a:endParaRPr sz="3450">
              <a:latin typeface="Arial MT"/>
              <a:cs typeface="Arial MT"/>
            </a:endParaRPr>
          </a:p>
        </p:txBody>
      </p:sp>
      <p:sp>
        <p:nvSpPr>
          <p:cNvPr id="5" name="object 5"/>
          <p:cNvSpPr txBox="1"/>
          <p:nvPr/>
        </p:nvSpPr>
        <p:spPr>
          <a:xfrm>
            <a:off x="10727129" y="5274613"/>
            <a:ext cx="190500" cy="421640"/>
          </a:xfrm>
          <a:prstGeom prst="rect">
            <a:avLst/>
          </a:prstGeom>
        </p:spPr>
        <p:txBody>
          <a:bodyPr vert="horz" wrap="square" lIns="0" tIns="12065" rIns="0" bIns="0" rtlCol="0">
            <a:spAutoFit/>
          </a:bodyPr>
          <a:lstStyle/>
          <a:p>
            <a:pPr marL="12700">
              <a:lnSpc>
                <a:spcPct val="100000"/>
              </a:lnSpc>
              <a:spcBef>
                <a:spcPts val="95"/>
              </a:spcBef>
            </a:pPr>
            <a:r>
              <a:rPr sz="2600" spc="385" dirty="0">
                <a:latin typeface="Arial MT"/>
                <a:cs typeface="Arial MT"/>
              </a:rPr>
              <a:t>•</a:t>
            </a:r>
            <a:endParaRPr sz="2600">
              <a:latin typeface="Arial MT"/>
              <a:cs typeface="Arial MT"/>
            </a:endParaRPr>
          </a:p>
        </p:txBody>
      </p:sp>
      <p:sp>
        <p:nvSpPr>
          <p:cNvPr id="6" name="object 6"/>
          <p:cNvSpPr txBox="1"/>
          <p:nvPr/>
        </p:nvSpPr>
        <p:spPr>
          <a:xfrm>
            <a:off x="11154688" y="5207442"/>
            <a:ext cx="7512684" cy="2124075"/>
          </a:xfrm>
          <a:prstGeom prst="rect">
            <a:avLst/>
          </a:prstGeom>
        </p:spPr>
        <p:txBody>
          <a:bodyPr vert="horz" wrap="square" lIns="0" tIns="30480" rIns="0" bIns="0" rtlCol="0">
            <a:spAutoFit/>
          </a:bodyPr>
          <a:lstStyle/>
          <a:p>
            <a:pPr marL="12700" marR="5080">
              <a:lnSpc>
                <a:spcPts val="4120"/>
              </a:lnSpc>
              <a:spcBef>
                <a:spcPts val="240"/>
              </a:spcBef>
            </a:pPr>
            <a:r>
              <a:rPr sz="3450" spc="25" dirty="0">
                <a:latin typeface="Arial MT"/>
                <a:cs typeface="Arial MT"/>
              </a:rPr>
              <a:t>Instances </a:t>
            </a:r>
            <a:r>
              <a:rPr sz="3450" spc="50" dirty="0">
                <a:latin typeface="Arial MT"/>
                <a:cs typeface="Arial MT"/>
              </a:rPr>
              <a:t>launched </a:t>
            </a:r>
            <a:r>
              <a:rPr sz="3450" dirty="0">
                <a:latin typeface="Arial MT"/>
                <a:cs typeface="Arial MT"/>
              </a:rPr>
              <a:t>in </a:t>
            </a:r>
            <a:r>
              <a:rPr sz="3450" spc="5" dirty="0">
                <a:latin typeface="Arial MT"/>
                <a:cs typeface="Arial MT"/>
              </a:rPr>
              <a:t>the </a:t>
            </a:r>
            <a:r>
              <a:rPr sz="3450" spc="30" dirty="0">
                <a:latin typeface="Arial MT"/>
                <a:cs typeface="Arial MT"/>
              </a:rPr>
              <a:t>private </a:t>
            </a:r>
            <a:r>
              <a:rPr sz="3450" spc="35" dirty="0">
                <a:latin typeface="Arial MT"/>
                <a:cs typeface="Arial MT"/>
              </a:rPr>
              <a:t> </a:t>
            </a:r>
            <a:r>
              <a:rPr sz="3450" spc="30" dirty="0">
                <a:latin typeface="Arial MT"/>
                <a:cs typeface="Arial MT"/>
              </a:rPr>
              <a:t>subnets</a:t>
            </a:r>
            <a:r>
              <a:rPr sz="3450" spc="-10" dirty="0">
                <a:latin typeface="Arial MT"/>
                <a:cs typeface="Arial MT"/>
              </a:rPr>
              <a:t> </a:t>
            </a:r>
            <a:r>
              <a:rPr sz="3450" spc="30" dirty="0">
                <a:latin typeface="Arial MT"/>
                <a:cs typeface="Arial MT"/>
              </a:rPr>
              <a:t>don’t</a:t>
            </a:r>
            <a:r>
              <a:rPr sz="3450" spc="-5" dirty="0">
                <a:latin typeface="Arial MT"/>
                <a:cs typeface="Arial MT"/>
              </a:rPr>
              <a:t> </a:t>
            </a:r>
            <a:r>
              <a:rPr sz="3450" spc="65" dirty="0">
                <a:latin typeface="Arial MT"/>
                <a:cs typeface="Arial MT"/>
              </a:rPr>
              <a:t>get</a:t>
            </a:r>
            <a:r>
              <a:rPr sz="3450" spc="-10" dirty="0">
                <a:latin typeface="Arial MT"/>
                <a:cs typeface="Arial MT"/>
              </a:rPr>
              <a:t> </a:t>
            </a:r>
            <a:r>
              <a:rPr sz="3450" spc="5" dirty="0">
                <a:latin typeface="Arial MT"/>
                <a:cs typeface="Arial MT"/>
              </a:rPr>
              <a:t>a</a:t>
            </a:r>
            <a:r>
              <a:rPr sz="3450" spc="-5" dirty="0">
                <a:latin typeface="Arial MT"/>
                <a:cs typeface="Arial MT"/>
              </a:rPr>
              <a:t> </a:t>
            </a:r>
            <a:r>
              <a:rPr sz="3450" spc="100" dirty="0">
                <a:latin typeface="Arial MT"/>
                <a:cs typeface="Arial MT"/>
              </a:rPr>
              <a:t>public</a:t>
            </a:r>
            <a:r>
              <a:rPr sz="3450" spc="-5" dirty="0">
                <a:latin typeface="Arial MT"/>
                <a:cs typeface="Arial MT"/>
              </a:rPr>
              <a:t> </a:t>
            </a:r>
            <a:r>
              <a:rPr sz="3450" spc="-95" dirty="0">
                <a:latin typeface="Arial MT"/>
                <a:cs typeface="Arial MT"/>
              </a:rPr>
              <a:t>IP</a:t>
            </a:r>
            <a:r>
              <a:rPr sz="3450" spc="-10" dirty="0">
                <a:latin typeface="Arial MT"/>
                <a:cs typeface="Arial MT"/>
              </a:rPr>
              <a:t> </a:t>
            </a:r>
            <a:r>
              <a:rPr sz="3450" spc="45" dirty="0">
                <a:latin typeface="Arial MT"/>
                <a:cs typeface="Arial MT"/>
              </a:rPr>
              <a:t>address, </a:t>
            </a:r>
            <a:r>
              <a:rPr sz="3450" spc="-944" dirty="0">
                <a:latin typeface="Arial MT"/>
                <a:cs typeface="Arial MT"/>
              </a:rPr>
              <a:t> </a:t>
            </a:r>
            <a:r>
              <a:rPr sz="3450" spc="5" dirty="0">
                <a:latin typeface="Arial MT"/>
                <a:cs typeface="Arial MT"/>
              </a:rPr>
              <a:t>so they </a:t>
            </a:r>
            <a:r>
              <a:rPr sz="3450" dirty="0">
                <a:latin typeface="Arial MT"/>
                <a:cs typeface="Arial MT"/>
              </a:rPr>
              <a:t>will </a:t>
            </a:r>
            <a:r>
              <a:rPr sz="3450" spc="5" dirty="0">
                <a:latin typeface="Arial MT"/>
                <a:cs typeface="Arial MT"/>
              </a:rPr>
              <a:t>not </a:t>
            </a:r>
            <a:r>
              <a:rPr sz="3450" spc="100" dirty="0">
                <a:latin typeface="Arial MT"/>
                <a:cs typeface="Arial MT"/>
              </a:rPr>
              <a:t>be </a:t>
            </a:r>
            <a:r>
              <a:rPr sz="3450" spc="40" dirty="0">
                <a:latin typeface="Arial MT"/>
                <a:cs typeface="Arial MT"/>
              </a:rPr>
              <a:t>reachable </a:t>
            </a:r>
            <a:r>
              <a:rPr sz="3450" spc="-10" dirty="0">
                <a:latin typeface="Arial MT"/>
                <a:cs typeface="Arial MT"/>
              </a:rPr>
              <a:t>from </a:t>
            </a:r>
            <a:r>
              <a:rPr sz="3450" spc="5" dirty="0">
                <a:latin typeface="Arial MT"/>
                <a:cs typeface="Arial MT"/>
              </a:rPr>
              <a:t>the </a:t>
            </a:r>
            <a:r>
              <a:rPr sz="3450" spc="10" dirty="0">
                <a:latin typeface="Arial MT"/>
                <a:cs typeface="Arial MT"/>
              </a:rPr>
              <a:t> internet</a:t>
            </a:r>
            <a:endParaRPr sz="3450">
              <a:latin typeface="Arial MT"/>
              <a:cs typeface="Arial MT"/>
            </a:endParaRPr>
          </a:p>
        </p:txBody>
      </p:sp>
      <p:sp>
        <p:nvSpPr>
          <p:cNvPr id="7" name="object 7"/>
          <p:cNvSpPr txBox="1"/>
          <p:nvPr/>
        </p:nvSpPr>
        <p:spPr>
          <a:xfrm>
            <a:off x="10727129" y="7888280"/>
            <a:ext cx="190500" cy="421640"/>
          </a:xfrm>
          <a:prstGeom prst="rect">
            <a:avLst/>
          </a:prstGeom>
        </p:spPr>
        <p:txBody>
          <a:bodyPr vert="horz" wrap="square" lIns="0" tIns="12065" rIns="0" bIns="0" rtlCol="0">
            <a:spAutoFit/>
          </a:bodyPr>
          <a:lstStyle/>
          <a:p>
            <a:pPr marL="12700">
              <a:lnSpc>
                <a:spcPct val="100000"/>
              </a:lnSpc>
              <a:spcBef>
                <a:spcPts val="95"/>
              </a:spcBef>
            </a:pPr>
            <a:r>
              <a:rPr sz="2600" spc="385" dirty="0">
                <a:latin typeface="Arial MT"/>
                <a:cs typeface="Arial MT"/>
              </a:rPr>
              <a:t>•</a:t>
            </a:r>
            <a:endParaRPr sz="2600">
              <a:latin typeface="Arial MT"/>
              <a:cs typeface="Arial MT"/>
            </a:endParaRPr>
          </a:p>
        </p:txBody>
      </p:sp>
      <p:sp>
        <p:nvSpPr>
          <p:cNvPr id="8" name="object 8"/>
          <p:cNvSpPr txBox="1"/>
          <p:nvPr/>
        </p:nvSpPr>
        <p:spPr>
          <a:xfrm>
            <a:off x="11154688" y="7821114"/>
            <a:ext cx="7611109" cy="2647315"/>
          </a:xfrm>
          <a:prstGeom prst="rect">
            <a:avLst/>
          </a:prstGeom>
        </p:spPr>
        <p:txBody>
          <a:bodyPr vert="horz" wrap="square" lIns="0" tIns="31115" rIns="0" bIns="0" rtlCol="0">
            <a:spAutoFit/>
          </a:bodyPr>
          <a:lstStyle/>
          <a:p>
            <a:pPr marL="12700" marR="5080">
              <a:lnSpc>
                <a:spcPts val="4120"/>
              </a:lnSpc>
              <a:spcBef>
                <a:spcPts val="245"/>
              </a:spcBef>
            </a:pPr>
            <a:r>
              <a:rPr sz="3450" spc="25" dirty="0">
                <a:latin typeface="Arial MT"/>
                <a:cs typeface="Arial MT"/>
              </a:rPr>
              <a:t>Instances</a:t>
            </a:r>
            <a:r>
              <a:rPr sz="3450" spc="-10" dirty="0">
                <a:latin typeface="Arial MT"/>
                <a:cs typeface="Arial MT"/>
              </a:rPr>
              <a:t> from</a:t>
            </a:r>
            <a:r>
              <a:rPr sz="3450" spc="-5" dirty="0">
                <a:latin typeface="Arial MT"/>
                <a:cs typeface="Arial MT"/>
              </a:rPr>
              <a:t> </a:t>
            </a:r>
            <a:r>
              <a:rPr sz="3450" b="1" dirty="0">
                <a:latin typeface="Arial"/>
                <a:cs typeface="Arial"/>
              </a:rPr>
              <a:t>main-public </a:t>
            </a:r>
            <a:r>
              <a:rPr sz="3450" spc="70" dirty="0">
                <a:latin typeface="Arial MT"/>
                <a:cs typeface="Arial MT"/>
              </a:rPr>
              <a:t>can</a:t>
            </a:r>
            <a:r>
              <a:rPr sz="3450" spc="-10" dirty="0">
                <a:latin typeface="Arial MT"/>
                <a:cs typeface="Arial MT"/>
              </a:rPr>
              <a:t> </a:t>
            </a:r>
            <a:r>
              <a:rPr sz="3450" spc="30" dirty="0">
                <a:latin typeface="Arial MT"/>
                <a:cs typeface="Arial MT"/>
              </a:rPr>
              <a:t>reach </a:t>
            </a:r>
            <a:r>
              <a:rPr sz="3450" spc="-940" dirty="0">
                <a:latin typeface="Arial MT"/>
                <a:cs typeface="Arial MT"/>
              </a:rPr>
              <a:t> </a:t>
            </a:r>
            <a:r>
              <a:rPr sz="3450" spc="25" dirty="0">
                <a:latin typeface="Arial MT"/>
                <a:cs typeface="Arial MT"/>
              </a:rPr>
              <a:t>instances </a:t>
            </a:r>
            <a:r>
              <a:rPr sz="3450" spc="-10" dirty="0">
                <a:latin typeface="Arial MT"/>
                <a:cs typeface="Arial MT"/>
              </a:rPr>
              <a:t>from </a:t>
            </a:r>
            <a:r>
              <a:rPr sz="3450" b="1" dirty="0">
                <a:latin typeface="Arial"/>
                <a:cs typeface="Arial"/>
              </a:rPr>
              <a:t>main-private</a:t>
            </a:r>
            <a:r>
              <a:rPr sz="3450" dirty="0">
                <a:latin typeface="Arial MT"/>
                <a:cs typeface="Arial MT"/>
              </a:rPr>
              <a:t>, </a:t>
            </a:r>
            <a:r>
              <a:rPr sz="3450" spc="60" dirty="0">
                <a:latin typeface="Arial MT"/>
                <a:cs typeface="Arial MT"/>
              </a:rPr>
              <a:t>because </a:t>
            </a:r>
            <a:r>
              <a:rPr sz="3450" spc="-944" dirty="0">
                <a:latin typeface="Arial MT"/>
                <a:cs typeface="Arial MT"/>
              </a:rPr>
              <a:t> </a:t>
            </a:r>
            <a:r>
              <a:rPr sz="3450" spc="-5" dirty="0">
                <a:latin typeface="Arial MT"/>
                <a:cs typeface="Arial MT"/>
              </a:rPr>
              <a:t>they’re </a:t>
            </a:r>
            <a:r>
              <a:rPr sz="3450" dirty="0">
                <a:latin typeface="Arial MT"/>
                <a:cs typeface="Arial MT"/>
              </a:rPr>
              <a:t>all</a:t>
            </a:r>
            <a:r>
              <a:rPr sz="3450" spc="-5" dirty="0">
                <a:latin typeface="Arial MT"/>
                <a:cs typeface="Arial MT"/>
              </a:rPr>
              <a:t> </a:t>
            </a:r>
            <a:r>
              <a:rPr sz="3450" dirty="0">
                <a:latin typeface="Arial MT"/>
                <a:cs typeface="Arial MT"/>
              </a:rPr>
              <a:t>in </a:t>
            </a:r>
            <a:r>
              <a:rPr sz="3450" spc="5" dirty="0">
                <a:latin typeface="Arial MT"/>
                <a:cs typeface="Arial MT"/>
              </a:rPr>
              <a:t>the</a:t>
            </a:r>
            <a:r>
              <a:rPr sz="3450" spc="-5" dirty="0">
                <a:latin typeface="Arial MT"/>
                <a:cs typeface="Arial MT"/>
              </a:rPr>
              <a:t> </a:t>
            </a:r>
            <a:r>
              <a:rPr sz="3450" spc="5" dirty="0">
                <a:latin typeface="Arial MT"/>
                <a:cs typeface="Arial MT"/>
              </a:rPr>
              <a:t>same</a:t>
            </a:r>
            <a:r>
              <a:rPr sz="3450" spc="-5" dirty="0">
                <a:latin typeface="Arial MT"/>
                <a:cs typeface="Arial MT"/>
              </a:rPr>
              <a:t> </a:t>
            </a:r>
            <a:r>
              <a:rPr sz="3450" spc="-90" dirty="0">
                <a:latin typeface="Arial MT"/>
                <a:cs typeface="Arial MT"/>
              </a:rPr>
              <a:t>VPC.</a:t>
            </a:r>
            <a:r>
              <a:rPr sz="3450" dirty="0">
                <a:latin typeface="Arial MT"/>
                <a:cs typeface="Arial MT"/>
              </a:rPr>
              <a:t> </a:t>
            </a:r>
            <a:r>
              <a:rPr sz="3450" spc="-45" dirty="0">
                <a:latin typeface="Arial MT"/>
                <a:cs typeface="Arial MT"/>
              </a:rPr>
              <a:t>This</a:t>
            </a:r>
            <a:r>
              <a:rPr sz="3450" spc="-5" dirty="0">
                <a:latin typeface="Arial MT"/>
                <a:cs typeface="Arial MT"/>
              </a:rPr>
              <a:t> </a:t>
            </a:r>
            <a:r>
              <a:rPr sz="3450" spc="5" dirty="0">
                <a:latin typeface="Arial MT"/>
                <a:cs typeface="Arial MT"/>
              </a:rPr>
              <a:t>of </a:t>
            </a:r>
            <a:r>
              <a:rPr sz="3450" spc="10" dirty="0">
                <a:latin typeface="Arial MT"/>
                <a:cs typeface="Arial MT"/>
              </a:rPr>
              <a:t> </a:t>
            </a:r>
            <a:r>
              <a:rPr sz="3450" spc="35" dirty="0">
                <a:latin typeface="Arial MT"/>
                <a:cs typeface="Arial MT"/>
              </a:rPr>
              <a:t>course </a:t>
            </a:r>
            <a:r>
              <a:rPr sz="3450" dirty="0">
                <a:latin typeface="Arial MT"/>
                <a:cs typeface="Arial MT"/>
              </a:rPr>
              <a:t>if </a:t>
            </a:r>
            <a:r>
              <a:rPr sz="3450" spc="5" dirty="0">
                <a:latin typeface="Arial MT"/>
                <a:cs typeface="Arial MT"/>
              </a:rPr>
              <a:t>you set the </a:t>
            </a:r>
            <a:r>
              <a:rPr sz="3450" spc="-5" dirty="0">
                <a:latin typeface="Arial MT"/>
                <a:cs typeface="Arial MT"/>
              </a:rPr>
              <a:t>firewall </a:t>
            </a:r>
            <a:r>
              <a:rPr sz="3450" spc="5" dirty="0">
                <a:latin typeface="Arial MT"/>
                <a:cs typeface="Arial MT"/>
              </a:rPr>
              <a:t>to allow </a:t>
            </a:r>
            <a:r>
              <a:rPr sz="3450" spc="10" dirty="0">
                <a:latin typeface="Arial MT"/>
                <a:cs typeface="Arial MT"/>
              </a:rPr>
              <a:t> </a:t>
            </a:r>
            <a:r>
              <a:rPr sz="3450" spc="20" dirty="0">
                <a:latin typeface="Arial MT"/>
                <a:cs typeface="Arial MT"/>
              </a:rPr>
              <a:t>traffic</a:t>
            </a:r>
            <a:r>
              <a:rPr sz="3450" spc="-5" dirty="0">
                <a:latin typeface="Arial MT"/>
                <a:cs typeface="Arial MT"/>
              </a:rPr>
              <a:t> </a:t>
            </a:r>
            <a:r>
              <a:rPr sz="3450" spc="-10" dirty="0">
                <a:latin typeface="Arial MT"/>
                <a:cs typeface="Arial MT"/>
              </a:rPr>
              <a:t>from</a:t>
            </a:r>
            <a:r>
              <a:rPr sz="3450" spc="-5" dirty="0">
                <a:latin typeface="Arial MT"/>
                <a:cs typeface="Arial MT"/>
              </a:rPr>
              <a:t> </a:t>
            </a:r>
            <a:r>
              <a:rPr sz="3450" spc="5" dirty="0">
                <a:latin typeface="Arial MT"/>
                <a:cs typeface="Arial MT"/>
              </a:rPr>
              <a:t>one</a:t>
            </a:r>
            <a:r>
              <a:rPr sz="3450" dirty="0">
                <a:latin typeface="Arial MT"/>
                <a:cs typeface="Arial MT"/>
              </a:rPr>
              <a:t> </a:t>
            </a:r>
            <a:r>
              <a:rPr sz="3450" spc="5" dirty="0">
                <a:latin typeface="Arial MT"/>
                <a:cs typeface="Arial MT"/>
              </a:rPr>
              <a:t>to</a:t>
            </a:r>
            <a:r>
              <a:rPr sz="3450" spc="-5" dirty="0">
                <a:latin typeface="Arial MT"/>
                <a:cs typeface="Arial MT"/>
              </a:rPr>
              <a:t> </a:t>
            </a:r>
            <a:r>
              <a:rPr sz="3450" spc="-35" dirty="0">
                <a:latin typeface="Arial MT"/>
                <a:cs typeface="Arial MT"/>
              </a:rPr>
              <a:t>another.</a:t>
            </a:r>
            <a:endParaRPr sz="3450">
              <a:latin typeface="Arial MT"/>
              <a:cs typeface="Arial MT"/>
            </a:endParaRPr>
          </a:p>
        </p:txBody>
      </p:sp>
      <p:pic>
        <p:nvPicPr>
          <p:cNvPr id="9" name="object 9"/>
          <p:cNvPicPr/>
          <p:nvPr/>
        </p:nvPicPr>
        <p:blipFill>
          <a:blip r:embed="rId2" cstate="print"/>
          <a:stretch>
            <a:fillRect/>
          </a:stretch>
        </p:blipFill>
        <p:spPr>
          <a:xfrm>
            <a:off x="146999" y="1287240"/>
            <a:ext cx="10285117" cy="9687209"/>
          </a:xfrm>
          <a:prstGeom prst="rect">
            <a:avLst/>
          </a:prstGeom>
        </p:spPr>
      </p:pic>
      <p:sp>
        <p:nvSpPr>
          <p:cNvPr id="10" name="object 10"/>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062720" cy="1433195"/>
          </a:xfrm>
          <a:prstGeom prst="rect">
            <a:avLst/>
          </a:prstGeom>
        </p:spPr>
        <p:txBody>
          <a:bodyPr vert="horz" wrap="square" lIns="0" tIns="17145" rIns="0" bIns="0" rtlCol="0">
            <a:spAutoFit/>
          </a:bodyPr>
          <a:lstStyle/>
          <a:p>
            <a:pPr marL="12700">
              <a:lnSpc>
                <a:spcPct val="100000"/>
              </a:lnSpc>
              <a:spcBef>
                <a:spcPts val="135"/>
              </a:spcBef>
            </a:pPr>
            <a:r>
              <a:rPr spc="55" dirty="0"/>
              <a:t>Creating</a:t>
            </a:r>
            <a:r>
              <a:rPr spc="-25" dirty="0"/>
              <a:t> </a:t>
            </a:r>
            <a:r>
              <a:rPr spc="15" dirty="0"/>
              <a:t>the</a:t>
            </a:r>
            <a:r>
              <a:rPr spc="-25" dirty="0"/>
              <a:t> </a:t>
            </a:r>
            <a:r>
              <a:rPr spc="-325" dirty="0"/>
              <a:t>VPC</a:t>
            </a:r>
          </a:p>
        </p:txBody>
      </p:sp>
      <p:sp>
        <p:nvSpPr>
          <p:cNvPr id="3" name="object 3"/>
          <p:cNvSpPr txBox="1"/>
          <p:nvPr/>
        </p:nvSpPr>
        <p:spPr>
          <a:xfrm>
            <a:off x="10727129" y="2159596"/>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4" name="object 4"/>
          <p:cNvSpPr txBox="1"/>
          <p:nvPr/>
        </p:nvSpPr>
        <p:spPr>
          <a:xfrm>
            <a:off x="11236130" y="2071903"/>
            <a:ext cx="6597015" cy="1910714"/>
          </a:xfrm>
          <a:prstGeom prst="rect">
            <a:avLst/>
          </a:prstGeom>
        </p:spPr>
        <p:txBody>
          <a:bodyPr vert="horz" wrap="square" lIns="0" tIns="12065" rIns="0" bIns="0" rtlCol="0">
            <a:spAutoFit/>
          </a:bodyPr>
          <a:lstStyle/>
          <a:p>
            <a:pPr marL="12700" marR="5080">
              <a:lnSpc>
                <a:spcPct val="100499"/>
              </a:lnSpc>
              <a:spcBef>
                <a:spcPts val="95"/>
              </a:spcBef>
            </a:pPr>
            <a:r>
              <a:rPr sz="4100" spc="-45" dirty="0">
                <a:latin typeface="Arial MT"/>
                <a:cs typeface="Arial MT"/>
              </a:rPr>
              <a:t>Typically,</a:t>
            </a:r>
            <a:r>
              <a:rPr sz="4100" spc="-5" dirty="0">
                <a:latin typeface="Arial MT"/>
                <a:cs typeface="Arial MT"/>
              </a:rPr>
              <a:t> </a:t>
            </a:r>
            <a:r>
              <a:rPr sz="4100" spc="10" dirty="0">
                <a:latin typeface="Arial MT"/>
                <a:cs typeface="Arial MT"/>
              </a:rPr>
              <a:t>you</a:t>
            </a:r>
            <a:r>
              <a:rPr sz="4100" dirty="0">
                <a:latin typeface="Arial MT"/>
                <a:cs typeface="Arial MT"/>
              </a:rPr>
              <a:t> </a:t>
            </a:r>
            <a:r>
              <a:rPr sz="4100" spc="10" dirty="0">
                <a:latin typeface="Arial MT"/>
                <a:cs typeface="Arial MT"/>
              </a:rPr>
              <a:t>use</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120" dirty="0">
                <a:latin typeface="Arial MT"/>
                <a:cs typeface="Arial MT"/>
              </a:rPr>
              <a:t>public </a:t>
            </a:r>
            <a:r>
              <a:rPr sz="4100" spc="-1125" dirty="0">
                <a:latin typeface="Arial MT"/>
                <a:cs typeface="Arial MT"/>
              </a:rPr>
              <a:t> </a:t>
            </a:r>
            <a:r>
              <a:rPr sz="4100" spc="40" dirty="0">
                <a:latin typeface="Arial MT"/>
                <a:cs typeface="Arial MT"/>
              </a:rPr>
              <a:t>subnets </a:t>
            </a:r>
            <a:r>
              <a:rPr sz="4100" spc="5" dirty="0">
                <a:latin typeface="Arial MT"/>
                <a:cs typeface="Arial MT"/>
              </a:rPr>
              <a:t>for </a:t>
            </a:r>
            <a:r>
              <a:rPr sz="4100" spc="40" dirty="0">
                <a:latin typeface="Arial MT"/>
                <a:cs typeface="Arial MT"/>
              </a:rPr>
              <a:t>internet-facing </a:t>
            </a:r>
            <a:r>
              <a:rPr sz="4100" spc="45" dirty="0">
                <a:latin typeface="Arial MT"/>
                <a:cs typeface="Arial MT"/>
              </a:rPr>
              <a:t> </a:t>
            </a:r>
            <a:r>
              <a:rPr sz="4100" spc="50" dirty="0">
                <a:latin typeface="Arial MT"/>
                <a:cs typeface="Arial MT"/>
              </a:rPr>
              <a:t>services/applications</a:t>
            </a:r>
            <a:endParaRPr sz="4100">
              <a:latin typeface="Arial MT"/>
              <a:cs typeface="Arial MT"/>
            </a:endParaRPr>
          </a:p>
        </p:txBody>
      </p:sp>
      <p:sp>
        <p:nvSpPr>
          <p:cNvPr id="5" name="object 5"/>
          <p:cNvSpPr txBox="1"/>
          <p:nvPr/>
        </p:nvSpPr>
        <p:spPr>
          <a:xfrm>
            <a:off x="10727129" y="4662793"/>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6" name="object 6"/>
          <p:cNvSpPr txBox="1"/>
          <p:nvPr/>
        </p:nvSpPr>
        <p:spPr>
          <a:xfrm>
            <a:off x="11236130" y="4575099"/>
            <a:ext cx="6979920" cy="1910714"/>
          </a:xfrm>
          <a:prstGeom prst="rect">
            <a:avLst/>
          </a:prstGeom>
        </p:spPr>
        <p:txBody>
          <a:bodyPr vert="horz" wrap="square" lIns="0" tIns="12065" rIns="0" bIns="0" rtlCol="0">
            <a:spAutoFit/>
          </a:bodyPr>
          <a:lstStyle/>
          <a:p>
            <a:pPr marL="12700" marR="5080">
              <a:lnSpc>
                <a:spcPct val="100499"/>
              </a:lnSpc>
              <a:spcBef>
                <a:spcPts val="95"/>
              </a:spcBef>
            </a:pPr>
            <a:r>
              <a:rPr sz="4100" spc="30" dirty="0">
                <a:latin typeface="Arial MT"/>
                <a:cs typeface="Arial MT"/>
              </a:rPr>
              <a:t>Databases,</a:t>
            </a:r>
            <a:r>
              <a:rPr sz="4100" spc="-15" dirty="0">
                <a:latin typeface="Arial MT"/>
                <a:cs typeface="Arial MT"/>
              </a:rPr>
              <a:t> </a:t>
            </a:r>
            <a:r>
              <a:rPr sz="4100" spc="105" dirty="0">
                <a:latin typeface="Arial MT"/>
                <a:cs typeface="Arial MT"/>
              </a:rPr>
              <a:t>caching</a:t>
            </a:r>
            <a:r>
              <a:rPr sz="4100" spc="-10" dirty="0">
                <a:latin typeface="Arial MT"/>
                <a:cs typeface="Arial MT"/>
              </a:rPr>
              <a:t> </a:t>
            </a:r>
            <a:r>
              <a:rPr sz="4100" spc="35" dirty="0">
                <a:latin typeface="Arial MT"/>
                <a:cs typeface="Arial MT"/>
              </a:rPr>
              <a:t>services, </a:t>
            </a:r>
            <a:r>
              <a:rPr sz="4100" spc="-1125" dirty="0">
                <a:latin typeface="Arial MT"/>
                <a:cs typeface="Arial MT"/>
              </a:rPr>
              <a:t> </a:t>
            </a:r>
            <a:r>
              <a:rPr sz="4100" spc="85" dirty="0">
                <a:latin typeface="Arial MT"/>
                <a:cs typeface="Arial MT"/>
              </a:rPr>
              <a:t>and </a:t>
            </a:r>
            <a:r>
              <a:rPr sz="4100" spc="95" dirty="0">
                <a:latin typeface="Arial MT"/>
                <a:cs typeface="Arial MT"/>
              </a:rPr>
              <a:t>backends </a:t>
            </a:r>
            <a:r>
              <a:rPr sz="4100" spc="5" dirty="0">
                <a:latin typeface="Arial MT"/>
                <a:cs typeface="Arial MT"/>
              </a:rPr>
              <a:t>all </a:t>
            </a:r>
            <a:r>
              <a:rPr sz="4100" spc="125" dirty="0">
                <a:latin typeface="Arial MT"/>
                <a:cs typeface="Arial MT"/>
              </a:rPr>
              <a:t>go </a:t>
            </a:r>
            <a:r>
              <a:rPr sz="4100" spc="5" dirty="0">
                <a:latin typeface="Arial MT"/>
                <a:cs typeface="Arial MT"/>
              </a:rPr>
              <a:t>into </a:t>
            </a:r>
            <a:r>
              <a:rPr sz="4100" spc="10" dirty="0">
                <a:latin typeface="Arial MT"/>
                <a:cs typeface="Arial MT"/>
              </a:rPr>
              <a:t>the </a:t>
            </a:r>
            <a:r>
              <a:rPr sz="4100" spc="15" dirty="0">
                <a:latin typeface="Arial MT"/>
                <a:cs typeface="Arial MT"/>
              </a:rPr>
              <a:t> </a:t>
            </a:r>
            <a:r>
              <a:rPr sz="4100" spc="40" dirty="0">
                <a:latin typeface="Arial MT"/>
                <a:cs typeface="Arial MT"/>
              </a:rPr>
              <a:t>private</a:t>
            </a:r>
            <a:r>
              <a:rPr sz="4100" dirty="0">
                <a:latin typeface="Arial MT"/>
                <a:cs typeface="Arial MT"/>
              </a:rPr>
              <a:t> </a:t>
            </a:r>
            <a:r>
              <a:rPr sz="4100" spc="40" dirty="0">
                <a:latin typeface="Arial MT"/>
                <a:cs typeface="Arial MT"/>
              </a:rPr>
              <a:t>subnets</a:t>
            </a:r>
            <a:endParaRPr sz="4100">
              <a:latin typeface="Arial MT"/>
              <a:cs typeface="Arial MT"/>
            </a:endParaRPr>
          </a:p>
        </p:txBody>
      </p:sp>
      <p:sp>
        <p:nvSpPr>
          <p:cNvPr id="7" name="object 7"/>
          <p:cNvSpPr txBox="1"/>
          <p:nvPr/>
        </p:nvSpPr>
        <p:spPr>
          <a:xfrm>
            <a:off x="10727129" y="7165988"/>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8" name="object 8"/>
          <p:cNvSpPr txBox="1"/>
          <p:nvPr/>
        </p:nvSpPr>
        <p:spPr>
          <a:xfrm>
            <a:off x="11236130" y="7078295"/>
            <a:ext cx="7592059" cy="3166745"/>
          </a:xfrm>
          <a:prstGeom prst="rect">
            <a:avLst/>
          </a:prstGeom>
        </p:spPr>
        <p:txBody>
          <a:bodyPr vert="horz" wrap="square" lIns="0" tIns="12065" rIns="0" bIns="0" rtlCol="0">
            <a:spAutoFit/>
          </a:bodyPr>
          <a:lstStyle/>
          <a:p>
            <a:pPr marL="12700" marR="5080">
              <a:lnSpc>
                <a:spcPct val="100499"/>
              </a:lnSpc>
              <a:spcBef>
                <a:spcPts val="95"/>
              </a:spcBef>
            </a:pPr>
            <a:r>
              <a:rPr sz="4100" spc="5" dirty="0">
                <a:latin typeface="Arial MT"/>
                <a:cs typeface="Arial MT"/>
              </a:rPr>
              <a:t>If</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10" dirty="0">
                <a:latin typeface="Arial MT"/>
                <a:cs typeface="Arial MT"/>
              </a:rPr>
              <a:t>use</a:t>
            </a:r>
            <a:r>
              <a:rPr sz="4100" dirty="0">
                <a:latin typeface="Arial MT"/>
                <a:cs typeface="Arial MT"/>
              </a:rPr>
              <a:t> </a:t>
            </a:r>
            <a:r>
              <a:rPr sz="4100" spc="10" dirty="0">
                <a:latin typeface="Arial MT"/>
                <a:cs typeface="Arial MT"/>
              </a:rPr>
              <a:t>a</a:t>
            </a:r>
            <a:r>
              <a:rPr sz="4100" spc="5" dirty="0">
                <a:latin typeface="Arial MT"/>
                <a:cs typeface="Arial MT"/>
              </a:rPr>
              <a:t> </a:t>
            </a:r>
            <a:r>
              <a:rPr sz="4100" spc="65" dirty="0">
                <a:latin typeface="Arial MT"/>
                <a:cs typeface="Arial MT"/>
              </a:rPr>
              <a:t>Load</a:t>
            </a:r>
            <a:r>
              <a:rPr sz="4100" spc="5" dirty="0">
                <a:latin typeface="Arial MT"/>
                <a:cs typeface="Arial MT"/>
              </a:rPr>
              <a:t> </a:t>
            </a:r>
            <a:r>
              <a:rPr sz="4100" spc="35" dirty="0">
                <a:latin typeface="Arial MT"/>
                <a:cs typeface="Arial MT"/>
              </a:rPr>
              <a:t>Balancer</a:t>
            </a:r>
            <a:r>
              <a:rPr sz="4100" dirty="0">
                <a:latin typeface="Arial MT"/>
                <a:cs typeface="Arial MT"/>
              </a:rPr>
              <a:t> </a:t>
            </a:r>
            <a:r>
              <a:rPr sz="4100" spc="5" dirty="0">
                <a:latin typeface="Arial MT"/>
                <a:cs typeface="Arial MT"/>
              </a:rPr>
              <a:t>(LB), </a:t>
            </a:r>
            <a:r>
              <a:rPr sz="4100" spc="-1120" dirty="0">
                <a:latin typeface="Arial MT"/>
                <a:cs typeface="Arial MT"/>
              </a:rPr>
              <a:t> </a:t>
            </a:r>
            <a:r>
              <a:rPr sz="4100" spc="10" dirty="0">
                <a:latin typeface="Arial MT"/>
                <a:cs typeface="Arial MT"/>
              </a:rPr>
              <a:t>you </a:t>
            </a:r>
            <a:r>
              <a:rPr sz="4100" spc="5" dirty="0">
                <a:latin typeface="Arial MT"/>
                <a:cs typeface="Arial MT"/>
              </a:rPr>
              <a:t>will </a:t>
            </a:r>
            <a:r>
              <a:rPr sz="4100" spc="55" dirty="0">
                <a:latin typeface="Arial MT"/>
                <a:cs typeface="Arial MT"/>
              </a:rPr>
              <a:t>typically </a:t>
            </a:r>
            <a:r>
              <a:rPr sz="4100" spc="85" dirty="0">
                <a:latin typeface="Arial MT"/>
                <a:cs typeface="Arial MT"/>
              </a:rPr>
              <a:t>put </a:t>
            </a:r>
            <a:r>
              <a:rPr sz="4100" spc="10" dirty="0">
                <a:latin typeface="Arial MT"/>
                <a:cs typeface="Arial MT"/>
              </a:rPr>
              <a:t>the LB </a:t>
            </a:r>
            <a:r>
              <a:rPr sz="4100" spc="5" dirty="0">
                <a:latin typeface="Arial MT"/>
                <a:cs typeface="Arial MT"/>
              </a:rPr>
              <a:t>in </a:t>
            </a:r>
            <a:r>
              <a:rPr sz="4100" spc="10" dirty="0">
                <a:latin typeface="Arial MT"/>
                <a:cs typeface="Arial MT"/>
              </a:rPr>
              <a:t> the </a:t>
            </a:r>
            <a:r>
              <a:rPr sz="4100" spc="120" dirty="0">
                <a:latin typeface="Arial MT"/>
                <a:cs typeface="Arial MT"/>
              </a:rPr>
              <a:t>public </a:t>
            </a:r>
            <a:r>
              <a:rPr sz="4100" spc="40" dirty="0">
                <a:latin typeface="Arial MT"/>
                <a:cs typeface="Arial MT"/>
              </a:rPr>
              <a:t>subnets </a:t>
            </a:r>
            <a:r>
              <a:rPr sz="4100" spc="85" dirty="0">
                <a:latin typeface="Arial MT"/>
                <a:cs typeface="Arial MT"/>
              </a:rPr>
              <a:t>and </a:t>
            </a:r>
            <a:r>
              <a:rPr sz="4100" spc="10" dirty="0">
                <a:latin typeface="Arial MT"/>
                <a:cs typeface="Arial MT"/>
              </a:rPr>
              <a:t>the </a:t>
            </a:r>
            <a:r>
              <a:rPr sz="4100" spc="15" dirty="0">
                <a:latin typeface="Arial MT"/>
                <a:cs typeface="Arial MT"/>
              </a:rPr>
              <a:t> </a:t>
            </a:r>
            <a:r>
              <a:rPr sz="4100" spc="35" dirty="0">
                <a:latin typeface="Arial MT"/>
                <a:cs typeface="Arial MT"/>
              </a:rPr>
              <a:t>instances</a:t>
            </a:r>
            <a:r>
              <a:rPr sz="4100" spc="-15" dirty="0">
                <a:latin typeface="Arial MT"/>
                <a:cs typeface="Arial MT"/>
              </a:rPr>
              <a:t> </a:t>
            </a:r>
            <a:r>
              <a:rPr sz="4100" spc="40" dirty="0">
                <a:latin typeface="Arial MT"/>
                <a:cs typeface="Arial MT"/>
              </a:rPr>
              <a:t>serving</a:t>
            </a:r>
            <a:r>
              <a:rPr sz="4100" spc="-15" dirty="0">
                <a:latin typeface="Arial MT"/>
                <a:cs typeface="Arial MT"/>
              </a:rPr>
              <a:t> </a:t>
            </a:r>
            <a:r>
              <a:rPr sz="4100" spc="10" dirty="0">
                <a:latin typeface="Arial MT"/>
                <a:cs typeface="Arial MT"/>
              </a:rPr>
              <a:t>an</a:t>
            </a:r>
            <a:r>
              <a:rPr sz="4100" spc="-15" dirty="0">
                <a:latin typeface="Arial MT"/>
                <a:cs typeface="Arial MT"/>
              </a:rPr>
              <a:t> </a:t>
            </a:r>
            <a:r>
              <a:rPr sz="4100" spc="70" dirty="0">
                <a:latin typeface="Arial MT"/>
                <a:cs typeface="Arial MT"/>
              </a:rPr>
              <a:t>application </a:t>
            </a:r>
            <a:r>
              <a:rPr sz="4100" spc="-1120" dirty="0">
                <a:latin typeface="Arial MT"/>
                <a:cs typeface="Arial MT"/>
              </a:rPr>
              <a:t> </a:t>
            </a:r>
            <a:r>
              <a:rPr sz="4100" spc="5" dirty="0">
                <a:latin typeface="Arial MT"/>
                <a:cs typeface="Arial MT"/>
              </a:rPr>
              <a:t>in</a:t>
            </a:r>
            <a:r>
              <a:rPr sz="4100" dirty="0">
                <a:latin typeface="Arial MT"/>
                <a:cs typeface="Arial MT"/>
              </a:rPr>
              <a:t> </a:t>
            </a:r>
            <a:r>
              <a:rPr sz="4100" spc="10" dirty="0">
                <a:latin typeface="Arial MT"/>
                <a:cs typeface="Arial MT"/>
              </a:rPr>
              <a:t>the</a:t>
            </a:r>
            <a:r>
              <a:rPr sz="4100" dirty="0">
                <a:latin typeface="Arial MT"/>
                <a:cs typeface="Arial MT"/>
              </a:rPr>
              <a:t> </a:t>
            </a:r>
            <a:r>
              <a:rPr sz="4100" spc="40" dirty="0">
                <a:latin typeface="Arial MT"/>
                <a:cs typeface="Arial MT"/>
              </a:rPr>
              <a:t>private</a:t>
            </a:r>
            <a:r>
              <a:rPr sz="4100" spc="5" dirty="0">
                <a:latin typeface="Arial MT"/>
                <a:cs typeface="Arial MT"/>
              </a:rPr>
              <a:t> </a:t>
            </a:r>
            <a:r>
              <a:rPr sz="4100" spc="35" dirty="0">
                <a:latin typeface="Arial MT"/>
                <a:cs typeface="Arial MT"/>
              </a:rPr>
              <a:t>subnets.</a:t>
            </a:r>
            <a:endParaRPr sz="4100">
              <a:latin typeface="Arial MT"/>
              <a:cs typeface="Arial MT"/>
            </a:endParaRPr>
          </a:p>
        </p:txBody>
      </p:sp>
      <p:pic>
        <p:nvPicPr>
          <p:cNvPr id="9" name="object 9"/>
          <p:cNvPicPr/>
          <p:nvPr/>
        </p:nvPicPr>
        <p:blipFill>
          <a:blip r:embed="rId2" cstate="print"/>
          <a:stretch>
            <a:fillRect/>
          </a:stretch>
        </p:blipFill>
        <p:spPr>
          <a:xfrm>
            <a:off x="146999" y="1287240"/>
            <a:ext cx="10285117" cy="9687209"/>
          </a:xfrm>
          <a:prstGeom prst="rect">
            <a:avLst/>
          </a:prstGeom>
        </p:spPr>
      </p:pic>
      <p:sp>
        <p:nvSpPr>
          <p:cNvPr id="10" name="object 10"/>
          <p:cNvSpPr txBox="1"/>
          <p:nvPr/>
        </p:nvSpPr>
        <p:spPr>
          <a:xfrm>
            <a:off x="97480" y="10939358"/>
            <a:ext cx="3067050" cy="234950"/>
          </a:xfrm>
          <a:prstGeom prst="rect">
            <a:avLst/>
          </a:prstGeom>
        </p:spPr>
        <p:txBody>
          <a:bodyPr vert="horz" wrap="square" lIns="0" tIns="0" rIns="0" bIns="0" rtlCol="0">
            <a:spAutoFit/>
          </a:bodyPr>
          <a:lstStyle/>
          <a:p>
            <a:pPr marL="12700">
              <a:lnSpc>
                <a:spcPts val="1700"/>
              </a:lnSpc>
            </a:pPr>
            <a:r>
              <a:rPr sz="1650" spc="5" dirty="0">
                <a:solidFill>
                  <a:srgbClr val="FFFFFF"/>
                </a:solidFill>
                <a:latin typeface="Arial MT"/>
                <a:cs typeface="Arial MT"/>
              </a:rPr>
              <a:t>Edward</a:t>
            </a:r>
            <a:r>
              <a:rPr sz="1650" dirty="0">
                <a:solidFill>
                  <a:srgbClr val="FFFFFF"/>
                </a:solidFill>
                <a:latin typeface="Arial MT"/>
                <a:cs typeface="Arial MT"/>
              </a:rPr>
              <a:t> </a:t>
            </a:r>
            <a:r>
              <a:rPr sz="1650" spc="-25" dirty="0">
                <a:solidFill>
                  <a:srgbClr val="FFFFFF"/>
                </a:solidFill>
                <a:latin typeface="Arial MT"/>
                <a:cs typeface="Arial MT"/>
              </a:rPr>
              <a:t>Viaene</a:t>
            </a:r>
            <a:r>
              <a:rPr sz="1650" dirty="0">
                <a:solidFill>
                  <a:srgbClr val="FFFFFF"/>
                </a:solidFill>
                <a:latin typeface="Arial MT"/>
                <a:cs typeface="Arial MT"/>
              </a:rPr>
              <a:t> </a:t>
            </a:r>
            <a:r>
              <a:rPr sz="1650" spc="-5" dirty="0">
                <a:solidFill>
                  <a:srgbClr val="FFFFFF"/>
                </a:solidFill>
                <a:latin typeface="Arial MT"/>
                <a:cs typeface="Arial MT"/>
              </a:rPr>
              <a:t>-</a:t>
            </a:r>
            <a:r>
              <a:rPr sz="1650" spc="5" dirty="0">
                <a:solidFill>
                  <a:srgbClr val="FFFFFF"/>
                </a:solidFill>
                <a:latin typeface="Arial MT"/>
                <a:cs typeface="Arial MT"/>
              </a:rPr>
              <a:t> </a:t>
            </a:r>
            <a:r>
              <a:rPr sz="1650" spc="15" dirty="0">
                <a:solidFill>
                  <a:srgbClr val="FFFFFF"/>
                </a:solidFill>
                <a:latin typeface="Arial MT"/>
                <a:cs typeface="Arial MT"/>
              </a:rPr>
              <a:t>Copyright</a:t>
            </a:r>
            <a:r>
              <a:rPr sz="1650" dirty="0">
                <a:solidFill>
                  <a:srgbClr val="FFFFFF"/>
                </a:solidFill>
                <a:latin typeface="Arial MT"/>
                <a:cs typeface="Arial MT"/>
              </a:rPr>
              <a:t> </a:t>
            </a:r>
            <a:r>
              <a:rPr sz="1650" spc="-5" dirty="0">
                <a:solidFill>
                  <a:srgbClr val="FFFFFF"/>
                </a:solidFill>
                <a:latin typeface="Arial MT"/>
                <a:cs typeface="Arial MT"/>
              </a:rPr>
              <a:t>2016</a:t>
            </a:r>
            <a:endParaRPr sz="165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6705600" cy="1200329"/>
          </a:xfrm>
          <a:prstGeom prst="rect">
            <a:avLst/>
          </a:prstGeom>
          <a:noFill/>
        </p:spPr>
        <p:txBody>
          <a:bodyPr wrap="square" rtlCol="0">
            <a:spAutoFit/>
          </a:bodyPr>
          <a:lstStyle/>
          <a:p>
            <a:r>
              <a:rPr lang="en-IN" sz="7200" dirty="0" err="1"/>
              <a:t>IaC</a:t>
            </a:r>
            <a:r>
              <a:rPr lang="en-IN" sz="7200" dirty="0"/>
              <a:t> Tools</a:t>
            </a:r>
          </a:p>
        </p:txBody>
      </p:sp>
      <p:pic>
        <p:nvPicPr>
          <p:cNvPr id="7" name="Picture 6">
            <a:extLst>
              <a:ext uri="{FF2B5EF4-FFF2-40B4-BE49-F238E27FC236}">
                <a16:creationId xmlns:a16="http://schemas.microsoft.com/office/drawing/2014/main" id="{2C3E9FFF-9A71-4A9F-8848-F48096CE8B0D}"/>
              </a:ext>
            </a:extLst>
          </p:cNvPr>
          <p:cNvPicPr>
            <a:picLocks noChangeAspect="1"/>
          </p:cNvPicPr>
          <p:nvPr/>
        </p:nvPicPr>
        <p:blipFill rotWithShape="1">
          <a:blip r:embed="rId2"/>
          <a:srcRect t="28518" b="24074"/>
          <a:stretch/>
        </p:blipFill>
        <p:spPr>
          <a:xfrm>
            <a:off x="374650" y="3521075"/>
            <a:ext cx="18859500" cy="5029200"/>
          </a:xfrm>
          <a:prstGeom prst="rect">
            <a:avLst/>
          </a:prstGeom>
        </p:spPr>
      </p:pic>
      <p:sp>
        <p:nvSpPr>
          <p:cNvPr id="8" name="TextBox 7">
            <a:extLst>
              <a:ext uri="{FF2B5EF4-FFF2-40B4-BE49-F238E27FC236}">
                <a16:creationId xmlns:a16="http://schemas.microsoft.com/office/drawing/2014/main" id="{B786ADFA-FB24-49DE-B5E7-EC1C973A5D26}"/>
              </a:ext>
            </a:extLst>
          </p:cNvPr>
          <p:cNvSpPr txBox="1"/>
          <p:nvPr/>
        </p:nvSpPr>
        <p:spPr>
          <a:xfrm>
            <a:off x="8096579" y="8855075"/>
            <a:ext cx="3910942" cy="707886"/>
          </a:xfrm>
          <a:prstGeom prst="rect">
            <a:avLst/>
          </a:prstGeom>
          <a:noFill/>
        </p:spPr>
        <p:txBody>
          <a:bodyPr wrap="none" rtlCol="0">
            <a:spAutoFit/>
          </a:bodyPr>
          <a:lstStyle/>
          <a:p>
            <a:r>
              <a:rPr lang="en-IN" sz="4000" dirty="0"/>
              <a:t>Ansible, Chef etc.,</a:t>
            </a:r>
          </a:p>
        </p:txBody>
      </p:sp>
    </p:spTree>
    <p:extLst>
      <p:ext uri="{BB962C8B-B14F-4D97-AF65-F5344CB8AC3E}">
        <p14:creationId xmlns:p14="http://schemas.microsoft.com/office/powerpoint/2010/main" val="250317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31914" y="4212926"/>
            <a:ext cx="5629275" cy="1433195"/>
          </a:xfrm>
          <a:prstGeom prst="rect">
            <a:avLst/>
          </a:prstGeom>
        </p:spPr>
        <p:txBody>
          <a:bodyPr vert="horz" wrap="square" lIns="0" tIns="17145" rIns="0" bIns="0" rtlCol="0">
            <a:spAutoFit/>
          </a:bodyPr>
          <a:lstStyle/>
          <a:p>
            <a:pPr marL="12700">
              <a:lnSpc>
                <a:spcPct val="100000"/>
              </a:lnSpc>
              <a:spcBef>
                <a:spcPts val="135"/>
              </a:spcBef>
            </a:pPr>
            <a:r>
              <a:rPr spc="-325" dirty="0"/>
              <a:t>VPC</a:t>
            </a:r>
            <a:r>
              <a:rPr spc="-70" dirty="0"/>
              <a:t> </a:t>
            </a:r>
            <a:r>
              <a:rPr spc="145" dirty="0"/>
              <a:t>demo</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0383" y="4212926"/>
            <a:ext cx="11692255" cy="1433195"/>
          </a:xfrm>
          <a:prstGeom prst="rect">
            <a:avLst/>
          </a:prstGeom>
        </p:spPr>
        <p:txBody>
          <a:bodyPr vert="horz" wrap="square" lIns="0" tIns="17145" rIns="0" bIns="0" rtlCol="0">
            <a:spAutoFit/>
          </a:bodyPr>
          <a:lstStyle/>
          <a:p>
            <a:pPr marL="12700">
              <a:lnSpc>
                <a:spcPct val="100000"/>
              </a:lnSpc>
              <a:spcBef>
                <a:spcPts val="135"/>
              </a:spcBef>
            </a:pPr>
            <a:r>
              <a:rPr sz="9200" spc="75" dirty="0">
                <a:latin typeface="Arial MT"/>
                <a:cs typeface="Arial MT"/>
              </a:rPr>
              <a:t>Spinning</a:t>
            </a:r>
            <a:r>
              <a:rPr sz="9200" spc="-15" dirty="0">
                <a:latin typeface="Arial MT"/>
                <a:cs typeface="Arial MT"/>
              </a:rPr>
              <a:t> </a:t>
            </a:r>
            <a:r>
              <a:rPr sz="9200" spc="270" dirty="0">
                <a:latin typeface="Arial MT"/>
                <a:cs typeface="Arial MT"/>
              </a:rPr>
              <a:t>up</a:t>
            </a:r>
            <a:r>
              <a:rPr sz="9200" spc="-15" dirty="0">
                <a:latin typeface="Arial MT"/>
                <a:cs typeface="Arial MT"/>
              </a:rPr>
              <a:t> </a:t>
            </a:r>
            <a:r>
              <a:rPr sz="9200" spc="70" dirty="0">
                <a:latin typeface="Arial MT"/>
                <a:cs typeface="Arial MT"/>
              </a:rPr>
              <a:t>instances</a:t>
            </a:r>
            <a:endParaRPr sz="9200">
              <a:latin typeface="Arial MT"/>
              <a:cs typeface="Arial MT"/>
            </a:endParaRPr>
          </a:p>
        </p:txBody>
      </p:sp>
      <p:sp>
        <p:nvSpPr>
          <p:cNvPr id="3" name="object 3"/>
          <p:cNvSpPr txBox="1"/>
          <p:nvPr/>
        </p:nvSpPr>
        <p:spPr>
          <a:xfrm>
            <a:off x="9040972" y="6086317"/>
            <a:ext cx="2022475"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EC2,</a:t>
            </a:r>
            <a:r>
              <a:rPr sz="3600" spc="-65" dirty="0">
                <a:latin typeface="Arial MT"/>
                <a:cs typeface="Arial MT"/>
              </a:rPr>
              <a:t> </a:t>
            </a:r>
            <a:r>
              <a:rPr sz="3600" spc="-120" dirty="0">
                <a:latin typeface="Arial MT"/>
                <a:cs typeface="Arial MT"/>
              </a:rPr>
              <a:t>EBS</a:t>
            </a:r>
            <a:endParaRPr sz="3600">
              <a:latin typeface="Arial MT"/>
              <a:cs typeface="Arial MT"/>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pic>
        <p:nvPicPr>
          <p:cNvPr id="3" name="object 3"/>
          <p:cNvPicPr/>
          <p:nvPr/>
        </p:nvPicPr>
        <p:blipFill>
          <a:blip r:embed="rId2" cstate="print"/>
          <a:stretch>
            <a:fillRect/>
          </a:stretch>
        </p:blipFill>
        <p:spPr>
          <a:xfrm>
            <a:off x="1127004" y="7574467"/>
            <a:ext cx="7499882" cy="2399543"/>
          </a:xfrm>
          <a:prstGeom prst="rect">
            <a:avLst/>
          </a:prstGeom>
        </p:spPr>
      </p:pic>
      <p:sp>
        <p:nvSpPr>
          <p:cNvPr id="4" name="object 4"/>
          <p:cNvSpPr txBox="1"/>
          <p:nvPr/>
        </p:nvSpPr>
        <p:spPr>
          <a:xfrm>
            <a:off x="1174123" y="7600643"/>
            <a:ext cx="7406005" cy="23056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425"/>
              </a:spcBef>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560705">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pic>
        <p:nvPicPr>
          <p:cNvPr id="5" name="object 5"/>
          <p:cNvPicPr/>
          <p:nvPr/>
        </p:nvPicPr>
        <p:blipFill>
          <a:blip r:embed="rId3" cstate="print"/>
          <a:stretch>
            <a:fillRect/>
          </a:stretch>
        </p:blipFill>
        <p:spPr>
          <a:xfrm>
            <a:off x="1145453" y="4083732"/>
            <a:ext cx="7432569" cy="2399543"/>
          </a:xfrm>
          <a:prstGeom prst="rect">
            <a:avLst/>
          </a:prstGeom>
        </p:spPr>
      </p:pic>
      <p:sp>
        <p:nvSpPr>
          <p:cNvPr id="6" name="object 6"/>
          <p:cNvSpPr txBox="1"/>
          <p:nvPr/>
        </p:nvSpPr>
        <p:spPr>
          <a:xfrm>
            <a:off x="1192572" y="4109909"/>
            <a:ext cx="7338695" cy="2305685"/>
          </a:xfrm>
          <a:prstGeom prst="rect">
            <a:avLst/>
          </a:prstGeom>
          <a:solidFill>
            <a:srgbClr val="DCDEE0"/>
          </a:solidFill>
          <a:ln w="10470">
            <a:solidFill>
              <a:srgbClr val="A6AAA9"/>
            </a:solidFill>
          </a:ln>
        </p:spPr>
        <p:txBody>
          <a:bodyPr vert="horz" wrap="square" lIns="0" tIns="162560" rIns="0" bIns="0" rtlCol="0">
            <a:spAutoFit/>
          </a:bodyPr>
          <a:lstStyle/>
          <a:p>
            <a:pPr marL="257810">
              <a:lnSpc>
                <a:spcPts val="2570"/>
              </a:lnSpc>
              <a:spcBef>
                <a:spcPts val="1280"/>
              </a:spcBef>
            </a:pPr>
            <a:r>
              <a:rPr sz="2150" spc="20" dirty="0">
                <a:latin typeface="Arial MT"/>
                <a:cs typeface="Arial MT"/>
              </a:rPr>
              <a:t>provider</a:t>
            </a:r>
            <a:r>
              <a:rPr sz="2150" spc="-35" dirty="0">
                <a:latin typeface="Arial MT"/>
                <a:cs typeface="Arial MT"/>
              </a:rPr>
              <a:t> </a:t>
            </a:r>
            <a:r>
              <a:rPr sz="2150" spc="-70" dirty="0">
                <a:latin typeface="Arial MT"/>
                <a:cs typeface="Arial MT"/>
              </a:rPr>
              <a:t>"aws"</a:t>
            </a:r>
            <a:r>
              <a:rPr sz="2150" spc="-30" dirty="0">
                <a:latin typeface="Arial MT"/>
                <a:cs typeface="Arial MT"/>
              </a:rPr>
              <a:t> </a:t>
            </a:r>
            <a:r>
              <a:rPr sz="2150" spc="-5" dirty="0">
                <a:latin typeface="Arial MT"/>
                <a:cs typeface="Arial MT"/>
              </a:rPr>
              <a:t>{</a:t>
            </a:r>
            <a:endParaRPr sz="2150">
              <a:latin typeface="Arial MT"/>
              <a:cs typeface="Arial MT"/>
            </a:endParaRPr>
          </a:p>
          <a:p>
            <a:pPr marL="560070" marR="1648460">
              <a:lnSpc>
                <a:spcPts val="2560"/>
              </a:lnSpc>
              <a:spcBef>
                <a:spcPts val="90"/>
              </a:spcBef>
            </a:pPr>
            <a:r>
              <a:rPr sz="2150" spc="5" dirty="0">
                <a:latin typeface="Arial MT"/>
                <a:cs typeface="Arial MT"/>
              </a:rPr>
              <a:t>access_key</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80" dirty="0">
                <a:latin typeface="Arial MT"/>
                <a:cs typeface="Arial MT"/>
              </a:rPr>
              <a:t>"${var.AWS_ACCESS_KEY}" </a:t>
            </a:r>
            <a:r>
              <a:rPr sz="2150" spc="-580" dirty="0">
                <a:latin typeface="Arial MT"/>
                <a:cs typeface="Arial MT"/>
              </a:rPr>
              <a:t> </a:t>
            </a:r>
            <a:r>
              <a:rPr sz="2150" spc="-10" dirty="0">
                <a:latin typeface="Arial MT"/>
                <a:cs typeface="Arial MT"/>
              </a:rPr>
              <a:t>secret_key </a:t>
            </a:r>
            <a:r>
              <a:rPr sz="2150" spc="155" dirty="0">
                <a:latin typeface="Arial MT"/>
                <a:cs typeface="Arial MT"/>
              </a:rPr>
              <a:t>= </a:t>
            </a:r>
            <a:r>
              <a:rPr sz="2150" spc="-90" dirty="0">
                <a:latin typeface="Arial MT"/>
                <a:cs typeface="Arial MT"/>
              </a:rPr>
              <a:t>"${var.AWS_SECRET_KEY}" </a:t>
            </a:r>
            <a:r>
              <a:rPr sz="2150" spc="-85" dirty="0">
                <a:latin typeface="Arial MT"/>
                <a:cs typeface="Arial MT"/>
              </a:rPr>
              <a:t> </a:t>
            </a: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70" dirty="0">
                <a:latin typeface="Arial MT"/>
                <a:cs typeface="Arial MT"/>
              </a:rPr>
              <a:t>"${var.AWS_REGION}"</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sp>
        <p:nvSpPr>
          <p:cNvPr id="7" name="object 7"/>
          <p:cNvSpPr txBox="1"/>
          <p:nvPr/>
        </p:nvSpPr>
        <p:spPr>
          <a:xfrm>
            <a:off x="1189906" y="6940278"/>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pic>
        <p:nvPicPr>
          <p:cNvPr id="8" name="object 8"/>
          <p:cNvPicPr/>
          <p:nvPr/>
        </p:nvPicPr>
        <p:blipFill>
          <a:blip r:embed="rId4" cstate="print"/>
          <a:stretch>
            <a:fillRect/>
          </a:stretch>
        </p:blipFill>
        <p:spPr>
          <a:xfrm>
            <a:off x="9946606" y="4083732"/>
            <a:ext cx="7499882" cy="5674471"/>
          </a:xfrm>
          <a:prstGeom prst="rect">
            <a:avLst/>
          </a:prstGeom>
        </p:spPr>
      </p:pic>
      <p:sp>
        <p:nvSpPr>
          <p:cNvPr id="9" name="object 9"/>
          <p:cNvSpPr txBox="1"/>
          <p:nvPr/>
        </p:nvSpPr>
        <p:spPr>
          <a:xfrm>
            <a:off x="9993724" y="4109909"/>
            <a:ext cx="7406005" cy="558038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50"/>
              </a:spcBef>
            </a:pPr>
            <a:endParaRPr sz="2500">
              <a:latin typeface="Times New Roman"/>
              <a:cs typeface="Times New Roman"/>
            </a:endParaRPr>
          </a:p>
          <a:p>
            <a:pPr marL="257810" marR="3247390">
              <a:lnSpc>
                <a:spcPts val="2560"/>
              </a:lnSpc>
            </a:pPr>
            <a:r>
              <a:rPr sz="2150" spc="10" dirty="0">
                <a:latin typeface="Arial MT"/>
                <a:cs typeface="Arial MT"/>
              </a:rPr>
              <a:t>variable</a:t>
            </a:r>
            <a:r>
              <a:rPr sz="2150" spc="-25" dirty="0">
                <a:latin typeface="Arial MT"/>
                <a:cs typeface="Arial MT"/>
              </a:rPr>
              <a:t> </a:t>
            </a:r>
            <a:r>
              <a:rPr sz="2150" spc="-100" dirty="0">
                <a:latin typeface="Arial MT"/>
                <a:cs typeface="Arial MT"/>
              </a:rPr>
              <a:t>"AWS_ACCESS_KEY"</a:t>
            </a:r>
            <a:r>
              <a:rPr sz="2150" spc="-25" dirty="0">
                <a:latin typeface="Arial MT"/>
                <a:cs typeface="Arial MT"/>
              </a:rPr>
              <a:t> </a:t>
            </a:r>
            <a:r>
              <a:rPr sz="2150" spc="-5" dirty="0">
                <a:latin typeface="Arial MT"/>
                <a:cs typeface="Arial MT"/>
              </a:rPr>
              <a:t>{} </a:t>
            </a:r>
            <a:r>
              <a:rPr sz="2150" spc="-585" dirty="0">
                <a:latin typeface="Arial MT"/>
                <a:cs typeface="Arial MT"/>
              </a:rPr>
              <a:t> </a:t>
            </a:r>
            <a:r>
              <a:rPr sz="2150" spc="10" dirty="0">
                <a:latin typeface="Arial MT"/>
                <a:cs typeface="Arial MT"/>
              </a:rPr>
              <a:t>variable</a:t>
            </a:r>
            <a:r>
              <a:rPr sz="2150" spc="-20" dirty="0">
                <a:latin typeface="Arial MT"/>
                <a:cs typeface="Arial MT"/>
              </a:rPr>
              <a:t> </a:t>
            </a:r>
            <a:r>
              <a:rPr sz="2150" spc="-114" dirty="0">
                <a:latin typeface="Arial MT"/>
                <a:cs typeface="Arial MT"/>
              </a:rPr>
              <a:t>"AWS_SECRET_KEY"</a:t>
            </a:r>
            <a:r>
              <a:rPr sz="2150" spc="-20" dirty="0">
                <a:latin typeface="Arial MT"/>
                <a:cs typeface="Arial MT"/>
              </a:rPr>
              <a:t> </a:t>
            </a:r>
            <a:r>
              <a:rPr sz="2150" spc="-5" dirty="0">
                <a:latin typeface="Arial MT"/>
                <a:cs typeface="Arial MT"/>
              </a:rPr>
              <a:t>{} </a:t>
            </a:r>
            <a:r>
              <a:rPr sz="2150" spc="-580" dirty="0">
                <a:latin typeface="Arial MT"/>
                <a:cs typeface="Arial MT"/>
              </a:rPr>
              <a:t> </a:t>
            </a:r>
            <a:r>
              <a:rPr sz="2150" spc="10" dirty="0">
                <a:latin typeface="Arial MT"/>
                <a:cs typeface="Arial MT"/>
              </a:rPr>
              <a:t>variable</a:t>
            </a:r>
            <a:r>
              <a:rPr sz="2150" spc="-10" dirty="0">
                <a:latin typeface="Arial MT"/>
                <a:cs typeface="Arial MT"/>
              </a:rPr>
              <a:t> </a:t>
            </a:r>
            <a:r>
              <a:rPr sz="2150" spc="-90" dirty="0">
                <a:latin typeface="Arial MT"/>
                <a:cs typeface="Arial MT"/>
              </a:rPr>
              <a:t>"AWS_REGION"</a:t>
            </a:r>
            <a:r>
              <a:rPr sz="2150" spc="-10"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default</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5" dirty="0">
                <a:latin typeface="Arial MT"/>
                <a:cs typeface="Arial MT"/>
              </a:rPr>
              <a:t>"eu-west-1"</a:t>
            </a:r>
            <a:endParaRPr sz="2150">
              <a:latin typeface="Arial MT"/>
              <a:cs typeface="Arial MT"/>
            </a:endParaRPr>
          </a:p>
          <a:p>
            <a:pPr marL="257810">
              <a:lnSpc>
                <a:spcPts val="2450"/>
              </a:lnSpc>
            </a:pPr>
            <a:r>
              <a:rPr sz="2150" spc="-5" dirty="0">
                <a:latin typeface="Arial MT"/>
                <a:cs typeface="Arial MT"/>
              </a:rPr>
              <a:t>}</a:t>
            </a:r>
            <a:endParaRPr sz="2150">
              <a:latin typeface="Arial MT"/>
              <a:cs typeface="Arial MT"/>
            </a:endParaRPr>
          </a:p>
          <a:p>
            <a:pPr marL="408940" marR="5128260" indent="-151765">
              <a:lnSpc>
                <a:spcPts val="2560"/>
              </a:lnSpc>
              <a:spcBef>
                <a:spcPts val="90"/>
              </a:spcBef>
            </a:pPr>
            <a:r>
              <a:rPr sz="2150" spc="10" dirty="0">
                <a:latin typeface="Arial MT"/>
                <a:cs typeface="Arial MT"/>
              </a:rPr>
              <a:t>variable </a:t>
            </a:r>
            <a:r>
              <a:rPr sz="2150" spc="-80" dirty="0">
                <a:latin typeface="Arial MT"/>
                <a:cs typeface="Arial MT"/>
              </a:rPr>
              <a:t>"AMIS" </a:t>
            </a:r>
            <a:r>
              <a:rPr sz="2150" spc="-5" dirty="0">
                <a:latin typeface="Arial MT"/>
                <a:cs typeface="Arial MT"/>
              </a:rPr>
              <a:t>{ </a:t>
            </a:r>
            <a:r>
              <a:rPr sz="2150" spc="-590" dirty="0">
                <a:latin typeface="Arial MT"/>
                <a:cs typeface="Arial MT"/>
              </a:rPr>
              <a:t> </a:t>
            </a:r>
            <a:r>
              <a:rPr sz="2150" spc="25" dirty="0">
                <a:latin typeface="Arial MT"/>
                <a:cs typeface="Arial MT"/>
              </a:rPr>
              <a:t>type </a:t>
            </a:r>
            <a:r>
              <a:rPr sz="2150" spc="155" dirty="0">
                <a:latin typeface="Arial MT"/>
                <a:cs typeface="Arial MT"/>
              </a:rPr>
              <a:t>= </a:t>
            </a:r>
            <a:r>
              <a:rPr sz="2150" spc="-50" dirty="0">
                <a:latin typeface="Arial MT"/>
                <a:cs typeface="Arial MT"/>
              </a:rPr>
              <a:t>"map" </a:t>
            </a:r>
            <a:r>
              <a:rPr sz="2150" spc="-45" dirty="0">
                <a:latin typeface="Arial MT"/>
                <a:cs typeface="Arial MT"/>
              </a:rPr>
              <a:t> </a:t>
            </a:r>
            <a:r>
              <a:rPr sz="2150" spc="10" dirty="0">
                <a:latin typeface="Arial MT"/>
                <a:cs typeface="Arial MT"/>
              </a:rPr>
              <a:t>default</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a:t>
            </a:r>
            <a:endParaRPr sz="2150">
              <a:latin typeface="Arial MT"/>
              <a:cs typeface="Arial MT"/>
            </a:endParaRPr>
          </a:p>
          <a:p>
            <a:pPr marL="560070">
              <a:lnSpc>
                <a:spcPts val="2455"/>
              </a:lnSpc>
            </a:pPr>
            <a:r>
              <a:rPr sz="2150" spc="-5" dirty="0">
                <a:latin typeface="Arial MT"/>
                <a:cs typeface="Arial MT"/>
              </a:rPr>
              <a:t>us-east-1</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20" dirty="0">
                <a:latin typeface="Arial MT"/>
                <a:cs typeface="Arial MT"/>
              </a:rPr>
              <a:t>"ami-13be557e"</a:t>
            </a:r>
            <a:endParaRPr sz="2150">
              <a:latin typeface="Arial MT"/>
              <a:cs typeface="Arial MT"/>
            </a:endParaRPr>
          </a:p>
          <a:p>
            <a:pPr marL="560070" marR="3419475">
              <a:lnSpc>
                <a:spcPts val="2560"/>
              </a:lnSpc>
              <a:spcBef>
                <a:spcPts val="90"/>
              </a:spcBef>
            </a:pPr>
            <a:r>
              <a:rPr sz="2150" spc="-5" dirty="0">
                <a:latin typeface="Arial MT"/>
                <a:cs typeface="Arial MT"/>
              </a:rPr>
              <a:t>us-west-2</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20" dirty="0">
                <a:latin typeface="Arial MT"/>
                <a:cs typeface="Arial MT"/>
              </a:rPr>
              <a:t>"ami-06b94666" </a:t>
            </a:r>
            <a:r>
              <a:rPr sz="2150" spc="-585" dirty="0">
                <a:latin typeface="Arial MT"/>
                <a:cs typeface="Arial MT"/>
              </a:rPr>
              <a:t> </a:t>
            </a:r>
            <a:r>
              <a:rPr sz="2150" spc="-5" dirty="0">
                <a:latin typeface="Arial MT"/>
                <a:cs typeface="Arial MT"/>
              </a:rPr>
              <a:t>eu-west</a:t>
            </a:r>
            <a:r>
              <a:rPr sz="2150" spc="-20" dirty="0">
                <a:latin typeface="Arial MT"/>
                <a:cs typeface="Arial MT"/>
              </a:rPr>
              <a:t> </a:t>
            </a:r>
            <a:r>
              <a:rPr sz="2150" spc="-5" dirty="0">
                <a:latin typeface="Arial MT"/>
                <a:cs typeface="Arial MT"/>
              </a:rPr>
              <a:t>1</a:t>
            </a:r>
            <a:r>
              <a:rPr sz="2150" spc="-25" dirty="0">
                <a:latin typeface="Arial MT"/>
                <a:cs typeface="Arial MT"/>
              </a:rPr>
              <a:t> </a:t>
            </a:r>
            <a:r>
              <a:rPr sz="2150" spc="155" dirty="0">
                <a:latin typeface="Arial MT"/>
                <a:cs typeface="Arial MT"/>
              </a:rPr>
              <a:t>=</a:t>
            </a:r>
            <a:r>
              <a:rPr sz="2150" spc="-20" dirty="0">
                <a:latin typeface="Arial MT"/>
                <a:cs typeface="Arial MT"/>
              </a:rPr>
              <a:t> "ami-844e0bf7"</a:t>
            </a:r>
            <a:endParaRPr sz="2150">
              <a:latin typeface="Arial MT"/>
              <a:cs typeface="Arial MT"/>
            </a:endParaRPr>
          </a:p>
          <a:p>
            <a:pPr marL="408940">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0" name="object 10"/>
          <p:cNvSpPr txBox="1"/>
          <p:nvPr/>
        </p:nvSpPr>
        <p:spPr>
          <a:xfrm>
            <a:off x="856939" y="2071903"/>
            <a:ext cx="15353665" cy="2021839"/>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35" dirty="0">
                <a:latin typeface="Arial MT"/>
                <a:cs typeface="Arial MT"/>
              </a:rPr>
              <a:t>Spinning</a:t>
            </a:r>
            <a:r>
              <a:rPr sz="4100" spc="10" dirty="0">
                <a:latin typeface="Arial MT"/>
                <a:cs typeface="Arial MT"/>
              </a:rPr>
              <a:t> </a:t>
            </a:r>
            <a:r>
              <a:rPr sz="4100" spc="125" dirty="0">
                <a:latin typeface="Arial MT"/>
                <a:cs typeface="Arial MT"/>
              </a:rPr>
              <a:t>up</a:t>
            </a:r>
            <a:r>
              <a:rPr sz="4100" spc="10" dirty="0">
                <a:latin typeface="Arial MT"/>
                <a:cs typeface="Arial MT"/>
              </a:rPr>
              <a:t> an </a:t>
            </a:r>
            <a:r>
              <a:rPr sz="4100" spc="-65" dirty="0">
                <a:latin typeface="Arial MT"/>
                <a:cs typeface="Arial MT"/>
              </a:rPr>
              <a:t>EC2</a:t>
            </a:r>
            <a:r>
              <a:rPr sz="4100" spc="10" dirty="0">
                <a:latin typeface="Arial MT"/>
                <a:cs typeface="Arial MT"/>
              </a:rPr>
              <a:t> </a:t>
            </a:r>
            <a:r>
              <a:rPr sz="4100" spc="35" dirty="0">
                <a:latin typeface="Arial MT"/>
                <a:cs typeface="Arial MT"/>
              </a:rPr>
              <a:t>instance</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25" dirty="0">
                <a:latin typeface="Arial MT"/>
                <a:cs typeface="Arial MT"/>
              </a:rPr>
              <a:t>very</a:t>
            </a:r>
            <a:r>
              <a:rPr sz="4100" spc="10" dirty="0">
                <a:latin typeface="Arial MT"/>
                <a:cs typeface="Arial MT"/>
              </a:rPr>
              <a:t> </a:t>
            </a:r>
            <a:r>
              <a:rPr sz="4100" spc="30" dirty="0">
                <a:latin typeface="Arial MT"/>
                <a:cs typeface="Arial MT"/>
              </a:rPr>
              <a:t>straightforward,</a:t>
            </a:r>
            <a:r>
              <a:rPr sz="4100" spc="10" dirty="0">
                <a:latin typeface="Arial MT"/>
                <a:cs typeface="Arial MT"/>
              </a:rPr>
              <a:t> </a:t>
            </a:r>
            <a:r>
              <a:rPr sz="4100" spc="-55" dirty="0">
                <a:latin typeface="Arial MT"/>
                <a:cs typeface="Arial MT"/>
              </a:rPr>
              <a:t>let’s</a:t>
            </a:r>
            <a:r>
              <a:rPr sz="4100" spc="10" dirty="0">
                <a:latin typeface="Arial MT"/>
                <a:cs typeface="Arial MT"/>
              </a:rPr>
              <a:t> </a:t>
            </a:r>
            <a:r>
              <a:rPr sz="4100" spc="85" dirty="0">
                <a:latin typeface="Arial MT"/>
                <a:cs typeface="Arial MT"/>
              </a:rPr>
              <a:t>recap</a:t>
            </a:r>
            <a:endParaRPr sz="4100">
              <a:latin typeface="Arial MT"/>
              <a:cs typeface="Arial MT"/>
            </a:endParaRPr>
          </a:p>
          <a:p>
            <a:pPr>
              <a:lnSpc>
                <a:spcPct val="100000"/>
              </a:lnSpc>
              <a:spcBef>
                <a:spcPts val="45"/>
              </a:spcBef>
            </a:pPr>
            <a:endParaRPr sz="5050">
              <a:latin typeface="Arial MT"/>
              <a:cs typeface="Arial MT"/>
            </a:endParaRPr>
          </a:p>
          <a:p>
            <a:pPr marL="374015">
              <a:lnSpc>
                <a:spcPct val="100000"/>
              </a:lnSpc>
              <a:tabLst>
                <a:tab pos="9141460" algn="l"/>
              </a:tabLst>
            </a:pPr>
            <a:r>
              <a:rPr sz="4100" spc="5" dirty="0">
                <a:latin typeface="Arial MT"/>
                <a:cs typeface="Arial MT"/>
              </a:rPr>
              <a:t>provider.tf	vars.tf</a:t>
            </a:r>
            <a:endParaRPr sz="4100">
              <a:latin typeface="Arial MT"/>
              <a:cs typeface="Arial MT"/>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40926" y="5974428"/>
            <a:ext cx="17310268" cy="4718417"/>
          </a:xfrm>
          <a:prstGeom prst="rect">
            <a:avLst/>
          </a:prstGeom>
        </p:spPr>
      </p:pic>
      <p:sp>
        <p:nvSpPr>
          <p:cNvPr id="3" name="object 3"/>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4" name="object 4"/>
          <p:cNvSpPr txBox="1"/>
          <p:nvPr/>
        </p:nvSpPr>
        <p:spPr>
          <a:xfrm>
            <a:off x="1388045" y="6000605"/>
            <a:ext cx="17216120" cy="4624705"/>
          </a:xfrm>
          <a:prstGeom prst="rect">
            <a:avLst/>
          </a:prstGeom>
          <a:solidFill>
            <a:srgbClr val="DCDEE0"/>
          </a:solidFill>
          <a:ln w="10470">
            <a:solidFill>
              <a:srgbClr val="A6AAA9"/>
            </a:solidFill>
          </a:ln>
        </p:spPr>
        <p:txBody>
          <a:bodyPr vert="horz" wrap="square" lIns="0" tIns="194310" rIns="0" bIns="0" rtlCol="0">
            <a:spAutoFit/>
          </a:bodyPr>
          <a:lstStyle/>
          <a:p>
            <a:pPr marL="257810">
              <a:lnSpc>
                <a:spcPts val="2570"/>
              </a:lnSpc>
              <a:spcBef>
                <a:spcPts val="1530"/>
              </a:spcBef>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30"/>
              </a:spcBef>
            </a:pPr>
            <a:endParaRPr sz="2100">
              <a:latin typeface="Arial MT"/>
              <a:cs typeface="Arial MT"/>
            </a:endParaRPr>
          </a:p>
          <a:p>
            <a:pPr marL="408940">
              <a:lnSpc>
                <a:spcPts val="2570"/>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5" dirty="0">
                <a:latin typeface="Arial MT"/>
                <a:cs typeface="Arial MT"/>
              </a:rPr>
              <a:t> </a:t>
            </a:r>
            <a:r>
              <a:rPr sz="2150" spc="-85" dirty="0">
                <a:latin typeface="Arial MT"/>
                <a:cs typeface="Arial MT"/>
              </a:rPr>
              <a:t>VPC</a:t>
            </a:r>
            <a:r>
              <a:rPr sz="2150" spc="-25" dirty="0">
                <a:latin typeface="Arial MT"/>
                <a:cs typeface="Arial MT"/>
              </a:rPr>
              <a:t> </a:t>
            </a:r>
            <a:r>
              <a:rPr sz="2150" spc="15" dirty="0">
                <a:latin typeface="Arial MT"/>
                <a:cs typeface="Arial MT"/>
              </a:rPr>
              <a:t>subnet</a:t>
            </a:r>
            <a:endParaRPr sz="2150">
              <a:latin typeface="Arial MT"/>
              <a:cs typeface="Arial MT"/>
            </a:endParaRPr>
          </a:p>
          <a:p>
            <a:pPr marL="408940">
              <a:lnSpc>
                <a:spcPts val="2570"/>
              </a:lnSpc>
            </a:pPr>
            <a:r>
              <a:rPr sz="2150" spc="5" dirty="0">
                <a:latin typeface="Arial MT"/>
                <a:cs typeface="Arial MT"/>
              </a:rPr>
              <a:t>subnet_id</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15" dirty="0">
                <a:latin typeface="Arial MT"/>
                <a:cs typeface="Arial MT"/>
              </a:rPr>
              <a:t>"</a:t>
            </a:r>
            <a:r>
              <a:rPr sz="2150" b="1" spc="-15" dirty="0">
                <a:latin typeface="Arial"/>
                <a:cs typeface="Arial"/>
              </a:rPr>
              <a:t>${aws_subnet.main-public-1.id}"</a:t>
            </a:r>
            <a:endParaRPr sz="2150">
              <a:latin typeface="Arial"/>
              <a:cs typeface="Arial"/>
            </a:endParaRPr>
          </a:p>
          <a:p>
            <a:pPr>
              <a:lnSpc>
                <a:spcPct val="100000"/>
              </a:lnSpc>
            </a:pPr>
            <a:endParaRPr sz="2200">
              <a:latin typeface="Arial"/>
              <a:cs typeface="Arial"/>
            </a:endParaRPr>
          </a:p>
          <a:p>
            <a:pPr marL="408940">
              <a:lnSpc>
                <a:spcPts val="2570"/>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0" dirty="0">
                <a:latin typeface="Arial MT"/>
                <a:cs typeface="Arial MT"/>
              </a:rPr>
              <a:t> </a:t>
            </a:r>
            <a:r>
              <a:rPr sz="2150" spc="10" dirty="0">
                <a:latin typeface="Arial MT"/>
                <a:cs typeface="Arial MT"/>
              </a:rPr>
              <a:t>security</a:t>
            </a:r>
            <a:r>
              <a:rPr sz="2150" spc="-25" dirty="0">
                <a:latin typeface="Arial MT"/>
                <a:cs typeface="Arial MT"/>
              </a:rPr>
              <a:t> </a:t>
            </a:r>
            <a:r>
              <a:rPr sz="2150" spc="35" dirty="0">
                <a:latin typeface="Arial MT"/>
                <a:cs typeface="Arial MT"/>
              </a:rPr>
              <a:t>group</a:t>
            </a:r>
            <a:endParaRPr sz="2150">
              <a:latin typeface="Arial MT"/>
              <a:cs typeface="Arial MT"/>
            </a:endParaRPr>
          </a:p>
          <a:p>
            <a:pPr marL="408940">
              <a:lnSpc>
                <a:spcPts val="2570"/>
              </a:lnSpc>
            </a:pPr>
            <a:r>
              <a:rPr sz="2150" spc="10" dirty="0">
                <a:latin typeface="Arial MT"/>
                <a:cs typeface="Arial MT"/>
              </a:rPr>
              <a:t>vpc_security_group_ids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b="1" spc="-10" dirty="0">
                <a:latin typeface="Arial"/>
                <a:cs typeface="Arial"/>
              </a:rPr>
              <a:t>["${aws_security_group.allow-ssh.id}"]</a:t>
            </a:r>
            <a:endParaRPr sz="2150">
              <a:latin typeface="Arial"/>
              <a:cs typeface="Arial"/>
            </a:endParaRPr>
          </a:p>
          <a:p>
            <a:pPr>
              <a:lnSpc>
                <a:spcPct val="100000"/>
              </a:lnSpc>
              <a:spcBef>
                <a:spcPts val="5"/>
              </a:spcBef>
            </a:pPr>
            <a:endParaRPr sz="2200">
              <a:latin typeface="Arial"/>
              <a:cs typeface="Arial"/>
            </a:endParaRPr>
          </a:p>
          <a:p>
            <a:pPr marL="408940">
              <a:lnSpc>
                <a:spcPts val="2570"/>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0" dirty="0">
                <a:latin typeface="Arial MT"/>
                <a:cs typeface="Arial MT"/>
              </a:rPr>
              <a:t> </a:t>
            </a:r>
            <a:r>
              <a:rPr sz="2150" spc="55" dirty="0">
                <a:latin typeface="Arial MT"/>
                <a:cs typeface="Arial MT"/>
              </a:rPr>
              <a:t>public</a:t>
            </a:r>
            <a:r>
              <a:rPr sz="2150" spc="-20" dirty="0">
                <a:latin typeface="Arial MT"/>
                <a:cs typeface="Arial MT"/>
              </a:rPr>
              <a:t> </a:t>
            </a:r>
            <a:r>
              <a:rPr sz="2150" spc="-85" dirty="0">
                <a:latin typeface="Arial MT"/>
                <a:cs typeface="Arial MT"/>
              </a:rPr>
              <a:t>SSH</a:t>
            </a:r>
            <a:r>
              <a:rPr sz="2150" spc="-20" dirty="0">
                <a:latin typeface="Arial MT"/>
                <a:cs typeface="Arial MT"/>
              </a:rPr>
              <a:t> </a:t>
            </a:r>
            <a:r>
              <a:rPr sz="2150" spc="-5" dirty="0">
                <a:latin typeface="Arial MT"/>
                <a:cs typeface="Arial MT"/>
              </a:rPr>
              <a:t>key</a:t>
            </a:r>
            <a:endParaRPr sz="2150">
              <a:latin typeface="Arial MT"/>
              <a:cs typeface="Arial MT"/>
            </a:endParaRPr>
          </a:p>
          <a:p>
            <a:pPr marL="408940">
              <a:lnSpc>
                <a:spcPts val="2555"/>
              </a:lnSpc>
            </a:pPr>
            <a:r>
              <a:rPr sz="2150" spc="-20" dirty="0">
                <a:latin typeface="Arial MT"/>
                <a:cs typeface="Arial MT"/>
              </a:rPr>
              <a:t>key_name</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b="1" spc="-15" dirty="0">
                <a:latin typeface="Arial"/>
                <a:cs typeface="Arial"/>
              </a:rPr>
              <a:t>"${aws_key_pair.mykeypair.key_name}"</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5" name="object 5"/>
          <p:cNvSpPr txBox="1"/>
          <p:nvPr/>
        </p:nvSpPr>
        <p:spPr>
          <a:xfrm>
            <a:off x="844239" y="2067034"/>
            <a:ext cx="13665835" cy="3927475"/>
          </a:xfrm>
          <a:prstGeom prst="rect">
            <a:avLst/>
          </a:prstGeom>
        </p:spPr>
        <p:txBody>
          <a:bodyPr vert="horz" wrap="square" lIns="0" tIns="12700" rIns="0" bIns="0" rtlCol="0">
            <a:spAutoFit/>
          </a:bodyPr>
          <a:lstStyle/>
          <a:p>
            <a:pPr marL="488315" indent="-463550">
              <a:lnSpc>
                <a:spcPct val="100000"/>
              </a:lnSpc>
              <a:spcBef>
                <a:spcPts val="100"/>
              </a:spcBef>
              <a:buSzPct val="74666"/>
              <a:buChar char="•"/>
              <a:tabLst>
                <a:tab pos="488315" algn="l"/>
                <a:tab pos="488950" algn="l"/>
              </a:tabLst>
            </a:pPr>
            <a:r>
              <a:rPr sz="3750" dirty="0">
                <a:latin typeface="Arial MT"/>
                <a:cs typeface="Arial MT"/>
              </a:rPr>
              <a:t>Now</a:t>
            </a:r>
            <a:r>
              <a:rPr sz="3750" spc="-5" dirty="0">
                <a:latin typeface="Arial MT"/>
                <a:cs typeface="Arial MT"/>
              </a:rPr>
              <a:t> </a:t>
            </a:r>
            <a:r>
              <a:rPr sz="3750" dirty="0">
                <a:latin typeface="Arial MT"/>
                <a:cs typeface="Arial MT"/>
              </a:rPr>
              <a:t>we</a:t>
            </a:r>
            <a:r>
              <a:rPr sz="3750" spc="-5" dirty="0">
                <a:latin typeface="Arial MT"/>
                <a:cs typeface="Arial MT"/>
              </a:rPr>
              <a:t> </a:t>
            </a:r>
            <a:r>
              <a:rPr sz="3750" dirty="0">
                <a:latin typeface="Arial MT"/>
                <a:cs typeface="Arial MT"/>
              </a:rPr>
              <a:t>want</a:t>
            </a:r>
            <a:r>
              <a:rPr sz="3750" spc="-5" dirty="0">
                <a:latin typeface="Arial MT"/>
                <a:cs typeface="Arial MT"/>
              </a:rPr>
              <a:t> </a:t>
            </a:r>
            <a:r>
              <a:rPr sz="3750" dirty="0">
                <a:latin typeface="Arial MT"/>
                <a:cs typeface="Arial MT"/>
              </a:rPr>
              <a:t>to </a:t>
            </a:r>
            <a:r>
              <a:rPr sz="3750" spc="35" dirty="0">
                <a:latin typeface="Arial MT"/>
                <a:cs typeface="Arial MT"/>
              </a:rPr>
              <a:t>launch</a:t>
            </a:r>
            <a:r>
              <a:rPr sz="3750" spc="-5" dirty="0">
                <a:latin typeface="Arial MT"/>
                <a:cs typeface="Arial MT"/>
              </a:rPr>
              <a:t> </a:t>
            </a:r>
            <a:r>
              <a:rPr sz="3750" dirty="0">
                <a:latin typeface="Arial MT"/>
                <a:cs typeface="Arial MT"/>
              </a:rPr>
              <a:t>the</a:t>
            </a:r>
            <a:r>
              <a:rPr sz="3750" spc="-5" dirty="0">
                <a:latin typeface="Arial MT"/>
                <a:cs typeface="Arial MT"/>
              </a:rPr>
              <a:t> </a:t>
            </a:r>
            <a:r>
              <a:rPr sz="3750" spc="25" dirty="0">
                <a:latin typeface="Arial MT"/>
                <a:cs typeface="Arial MT"/>
              </a:rPr>
              <a:t>instance</a:t>
            </a:r>
            <a:r>
              <a:rPr sz="3750" spc="-5" dirty="0">
                <a:latin typeface="Arial MT"/>
                <a:cs typeface="Arial MT"/>
              </a:rPr>
              <a:t> </a:t>
            </a:r>
            <a:r>
              <a:rPr sz="3750" dirty="0">
                <a:latin typeface="Arial MT"/>
                <a:cs typeface="Arial MT"/>
              </a:rPr>
              <a:t>in our</a:t>
            </a:r>
            <a:r>
              <a:rPr sz="3750" spc="-5" dirty="0">
                <a:latin typeface="Arial MT"/>
                <a:cs typeface="Arial MT"/>
              </a:rPr>
              <a:t> </a:t>
            </a:r>
            <a:r>
              <a:rPr sz="3750" dirty="0">
                <a:latin typeface="Arial MT"/>
                <a:cs typeface="Arial MT"/>
              </a:rPr>
              <a:t>newly</a:t>
            </a:r>
            <a:r>
              <a:rPr sz="3750" spc="-5" dirty="0">
                <a:latin typeface="Arial MT"/>
                <a:cs typeface="Arial MT"/>
              </a:rPr>
              <a:t> </a:t>
            </a:r>
            <a:r>
              <a:rPr sz="3750" spc="45" dirty="0">
                <a:latin typeface="Arial MT"/>
                <a:cs typeface="Arial MT"/>
              </a:rPr>
              <a:t>created</a:t>
            </a:r>
            <a:r>
              <a:rPr sz="3750" spc="-5" dirty="0">
                <a:latin typeface="Arial MT"/>
                <a:cs typeface="Arial MT"/>
              </a:rPr>
              <a:t> </a:t>
            </a:r>
            <a:r>
              <a:rPr sz="3750" spc="-140" dirty="0">
                <a:latin typeface="Arial MT"/>
                <a:cs typeface="Arial MT"/>
              </a:rPr>
              <a:t>VPC</a:t>
            </a:r>
            <a:endParaRPr sz="3750">
              <a:latin typeface="Arial MT"/>
              <a:cs typeface="Arial MT"/>
            </a:endParaRPr>
          </a:p>
          <a:p>
            <a:pPr>
              <a:lnSpc>
                <a:spcPct val="100000"/>
              </a:lnSpc>
              <a:spcBef>
                <a:spcPts val="15"/>
              </a:spcBef>
              <a:buFont typeface="Arial MT"/>
              <a:buChar char="•"/>
            </a:pPr>
            <a:endParaRPr sz="3800">
              <a:latin typeface="Arial MT"/>
              <a:cs typeface="Arial MT"/>
            </a:endParaRPr>
          </a:p>
          <a:p>
            <a:pPr marL="1221105" lvl="1" indent="-463550">
              <a:lnSpc>
                <a:spcPct val="100000"/>
              </a:lnSpc>
              <a:buSzPct val="74666"/>
              <a:buChar char="•"/>
              <a:tabLst>
                <a:tab pos="1221105" algn="l"/>
                <a:tab pos="1221740" algn="l"/>
              </a:tabLst>
            </a:pPr>
            <a:r>
              <a:rPr sz="3750" spc="-55" dirty="0">
                <a:latin typeface="Arial MT"/>
                <a:cs typeface="Arial MT"/>
              </a:rPr>
              <a:t>With</a:t>
            </a:r>
            <a:r>
              <a:rPr sz="3750" spc="-20" dirty="0">
                <a:latin typeface="Arial MT"/>
                <a:cs typeface="Arial MT"/>
              </a:rPr>
              <a:t> </a:t>
            </a:r>
            <a:r>
              <a:rPr sz="3750" spc="25" dirty="0">
                <a:latin typeface="Arial MT"/>
                <a:cs typeface="Arial MT"/>
              </a:rPr>
              <a:t>security</a:t>
            </a:r>
            <a:r>
              <a:rPr sz="3750" spc="-15" dirty="0">
                <a:latin typeface="Arial MT"/>
                <a:cs typeface="Arial MT"/>
              </a:rPr>
              <a:t> </a:t>
            </a:r>
            <a:r>
              <a:rPr sz="3750" spc="55" dirty="0">
                <a:latin typeface="Arial MT"/>
                <a:cs typeface="Arial MT"/>
              </a:rPr>
              <a:t>groups</a:t>
            </a:r>
            <a:endParaRPr sz="3750">
              <a:latin typeface="Arial MT"/>
              <a:cs typeface="Arial MT"/>
            </a:endParaRPr>
          </a:p>
          <a:p>
            <a:pPr lvl="1">
              <a:lnSpc>
                <a:spcPct val="100000"/>
              </a:lnSpc>
              <a:spcBef>
                <a:spcPts val="10"/>
              </a:spcBef>
              <a:buFont typeface="Arial MT"/>
              <a:buChar char="•"/>
            </a:pPr>
            <a:endParaRPr sz="3800">
              <a:latin typeface="Arial MT"/>
              <a:cs typeface="Arial MT"/>
            </a:endParaRPr>
          </a:p>
          <a:p>
            <a:pPr marL="1221105" lvl="1" indent="-463550">
              <a:lnSpc>
                <a:spcPct val="100000"/>
              </a:lnSpc>
              <a:spcBef>
                <a:spcPts val="5"/>
              </a:spcBef>
              <a:buSzPct val="74666"/>
              <a:buChar char="•"/>
              <a:tabLst>
                <a:tab pos="1221105" algn="l"/>
                <a:tab pos="1221740" algn="l"/>
              </a:tabLst>
            </a:pPr>
            <a:r>
              <a:rPr sz="3750" spc="40" dirty="0">
                <a:latin typeface="Arial MT"/>
                <a:cs typeface="Arial MT"/>
              </a:rPr>
              <a:t>Using</a:t>
            </a:r>
            <a:r>
              <a:rPr sz="3750" dirty="0">
                <a:latin typeface="Arial MT"/>
                <a:cs typeface="Arial MT"/>
              </a:rPr>
              <a:t> a </a:t>
            </a:r>
            <a:r>
              <a:rPr sz="3750" spc="25" dirty="0">
                <a:latin typeface="Arial MT"/>
                <a:cs typeface="Arial MT"/>
              </a:rPr>
              <a:t>keypair</a:t>
            </a:r>
            <a:r>
              <a:rPr sz="3750" spc="5" dirty="0">
                <a:latin typeface="Arial MT"/>
                <a:cs typeface="Arial MT"/>
              </a:rPr>
              <a:t> </a:t>
            </a:r>
            <a:r>
              <a:rPr sz="3750" dirty="0">
                <a:latin typeface="Arial MT"/>
                <a:cs typeface="Arial MT"/>
              </a:rPr>
              <a:t>that </a:t>
            </a:r>
            <a:r>
              <a:rPr sz="3750" spc="-5" dirty="0">
                <a:latin typeface="Arial MT"/>
                <a:cs typeface="Arial MT"/>
              </a:rPr>
              <a:t>will</a:t>
            </a:r>
            <a:r>
              <a:rPr sz="3750" spc="5" dirty="0">
                <a:latin typeface="Arial MT"/>
                <a:cs typeface="Arial MT"/>
              </a:rPr>
              <a:t> </a:t>
            </a:r>
            <a:r>
              <a:rPr sz="3750" spc="100" dirty="0">
                <a:latin typeface="Arial MT"/>
                <a:cs typeface="Arial MT"/>
              </a:rPr>
              <a:t>be</a:t>
            </a:r>
            <a:r>
              <a:rPr sz="3750" dirty="0">
                <a:latin typeface="Arial MT"/>
                <a:cs typeface="Arial MT"/>
              </a:rPr>
              <a:t> </a:t>
            </a:r>
            <a:r>
              <a:rPr sz="3750" spc="75" dirty="0">
                <a:latin typeface="Arial MT"/>
                <a:cs typeface="Arial MT"/>
              </a:rPr>
              <a:t>uploaded</a:t>
            </a:r>
            <a:r>
              <a:rPr sz="3750" spc="5" dirty="0">
                <a:latin typeface="Arial MT"/>
                <a:cs typeface="Arial MT"/>
              </a:rPr>
              <a:t> </a:t>
            </a:r>
            <a:r>
              <a:rPr sz="3750" spc="100" dirty="0">
                <a:latin typeface="Arial MT"/>
                <a:cs typeface="Arial MT"/>
              </a:rPr>
              <a:t>by</a:t>
            </a:r>
            <a:r>
              <a:rPr sz="3750" dirty="0">
                <a:latin typeface="Arial MT"/>
                <a:cs typeface="Arial MT"/>
              </a:rPr>
              <a:t> </a:t>
            </a:r>
            <a:r>
              <a:rPr sz="3750" spc="5" dirty="0">
                <a:latin typeface="Arial MT"/>
                <a:cs typeface="Arial MT"/>
              </a:rPr>
              <a:t>terraform</a:t>
            </a:r>
            <a:endParaRPr sz="3750">
              <a:latin typeface="Arial MT"/>
              <a:cs typeface="Arial MT"/>
            </a:endParaRPr>
          </a:p>
          <a:p>
            <a:pPr>
              <a:lnSpc>
                <a:spcPct val="100000"/>
              </a:lnSpc>
              <a:spcBef>
                <a:spcPts val="15"/>
              </a:spcBef>
            </a:pPr>
            <a:endParaRPr sz="3050">
              <a:latin typeface="Arial MT"/>
              <a:cs typeface="Arial MT"/>
            </a:endParaRPr>
          </a:p>
          <a:p>
            <a:pPr marL="572135">
              <a:lnSpc>
                <a:spcPct val="100000"/>
              </a:lnSpc>
              <a:spcBef>
                <a:spcPts val="5"/>
              </a:spcBef>
            </a:pPr>
            <a:r>
              <a:rPr sz="4100" spc="30" dirty="0">
                <a:latin typeface="Arial MT"/>
                <a:cs typeface="Arial MT"/>
              </a:rPr>
              <a:t>instance.tf</a:t>
            </a:r>
            <a:endParaRPr sz="4100">
              <a:latin typeface="Arial MT"/>
              <a:cs typeface="Arial M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073"/>
            <a:ext cx="17912715" cy="8048625"/>
          </a:xfrm>
          <a:prstGeom prst="rect">
            <a:avLst/>
          </a:prstGeom>
        </p:spPr>
        <p:txBody>
          <a:bodyPr vert="horz" wrap="square" lIns="0" tIns="11430" rIns="0" bIns="0" rtlCol="0">
            <a:spAutoFit/>
          </a:bodyPr>
          <a:lstStyle/>
          <a:p>
            <a:pPr marL="493395" indent="-468630">
              <a:lnSpc>
                <a:spcPct val="100000"/>
              </a:lnSpc>
              <a:spcBef>
                <a:spcPts val="90"/>
              </a:spcBef>
              <a:buSzPct val="75000"/>
              <a:buChar char="•"/>
              <a:tabLst>
                <a:tab pos="493395" algn="l"/>
                <a:tab pos="494030" algn="l"/>
              </a:tabLst>
            </a:pPr>
            <a:r>
              <a:rPr sz="3800" spc="-145" dirty="0">
                <a:latin typeface="Arial MT"/>
                <a:cs typeface="Arial MT"/>
              </a:rPr>
              <a:t>We</a:t>
            </a:r>
            <a:r>
              <a:rPr sz="3800" spc="-10" dirty="0">
                <a:latin typeface="Arial MT"/>
                <a:cs typeface="Arial MT"/>
              </a:rPr>
              <a:t> </a:t>
            </a:r>
            <a:r>
              <a:rPr sz="3800" spc="45" dirty="0">
                <a:latin typeface="Arial MT"/>
                <a:cs typeface="Arial MT"/>
              </a:rPr>
              <a:t>need</a:t>
            </a:r>
            <a:r>
              <a:rPr sz="3800" spc="-5" dirty="0">
                <a:latin typeface="Arial MT"/>
                <a:cs typeface="Arial MT"/>
              </a:rPr>
              <a:t> a </a:t>
            </a:r>
            <a:r>
              <a:rPr sz="3800" spc="-10" dirty="0">
                <a:latin typeface="Arial MT"/>
                <a:cs typeface="Arial MT"/>
              </a:rPr>
              <a:t>new</a:t>
            </a:r>
            <a:r>
              <a:rPr sz="3800" spc="-5" dirty="0">
                <a:latin typeface="Arial MT"/>
                <a:cs typeface="Arial MT"/>
              </a:rPr>
              <a:t> </a:t>
            </a:r>
            <a:r>
              <a:rPr sz="3800" b="1" spc="-5" dirty="0">
                <a:latin typeface="Arial"/>
                <a:cs typeface="Arial"/>
              </a:rPr>
              <a:t>security </a:t>
            </a:r>
            <a:r>
              <a:rPr sz="3800" b="1" spc="-10" dirty="0">
                <a:latin typeface="Arial"/>
                <a:cs typeface="Arial"/>
              </a:rPr>
              <a:t>group </a:t>
            </a:r>
            <a:r>
              <a:rPr sz="3800" spc="-5" dirty="0">
                <a:latin typeface="Arial MT"/>
                <a:cs typeface="Arial MT"/>
              </a:rPr>
              <a:t>for this </a:t>
            </a:r>
            <a:r>
              <a:rPr sz="3800" spc="-80" dirty="0">
                <a:latin typeface="Arial MT"/>
                <a:cs typeface="Arial MT"/>
              </a:rPr>
              <a:t>EC2</a:t>
            </a:r>
            <a:r>
              <a:rPr sz="3800" spc="-5" dirty="0">
                <a:latin typeface="Arial MT"/>
                <a:cs typeface="Arial MT"/>
              </a:rPr>
              <a:t> </a:t>
            </a:r>
            <a:r>
              <a:rPr sz="3800" spc="20" dirty="0">
                <a:latin typeface="Arial MT"/>
                <a:cs typeface="Arial MT"/>
              </a:rPr>
              <a:t>instance</a:t>
            </a:r>
            <a:endParaRPr sz="3800">
              <a:latin typeface="Arial MT"/>
              <a:cs typeface="Arial MT"/>
            </a:endParaRPr>
          </a:p>
          <a:p>
            <a:pPr>
              <a:lnSpc>
                <a:spcPct val="100000"/>
              </a:lnSpc>
              <a:spcBef>
                <a:spcPts val="30"/>
              </a:spcBef>
              <a:buFont typeface="Arial MT"/>
              <a:buChar char="•"/>
            </a:pPr>
            <a:endParaRPr sz="3850">
              <a:latin typeface="Arial MT"/>
              <a:cs typeface="Arial MT"/>
            </a:endParaRPr>
          </a:p>
          <a:p>
            <a:pPr marL="493395" indent="-468630">
              <a:lnSpc>
                <a:spcPct val="100000"/>
              </a:lnSpc>
              <a:buSzPct val="75000"/>
              <a:buChar char="•"/>
              <a:tabLst>
                <a:tab pos="493395" algn="l"/>
                <a:tab pos="494030" algn="l"/>
              </a:tabLst>
            </a:pPr>
            <a:r>
              <a:rPr sz="3800" spc="-5" dirty="0">
                <a:latin typeface="Arial MT"/>
                <a:cs typeface="Arial MT"/>
              </a:rPr>
              <a:t>A</a:t>
            </a:r>
            <a:r>
              <a:rPr sz="3800" spc="-10" dirty="0">
                <a:latin typeface="Arial MT"/>
                <a:cs typeface="Arial MT"/>
              </a:rPr>
              <a:t> </a:t>
            </a:r>
            <a:r>
              <a:rPr sz="3800" spc="20" dirty="0">
                <a:latin typeface="Arial MT"/>
                <a:cs typeface="Arial MT"/>
              </a:rPr>
              <a:t>security</a:t>
            </a:r>
            <a:r>
              <a:rPr sz="3800" spc="-5" dirty="0">
                <a:latin typeface="Arial MT"/>
                <a:cs typeface="Arial MT"/>
              </a:rPr>
              <a:t> </a:t>
            </a:r>
            <a:r>
              <a:rPr sz="3800" spc="65" dirty="0">
                <a:latin typeface="Arial MT"/>
                <a:cs typeface="Arial MT"/>
              </a:rPr>
              <a:t>group</a:t>
            </a:r>
            <a:r>
              <a:rPr sz="3800" spc="-5" dirty="0">
                <a:latin typeface="Arial MT"/>
                <a:cs typeface="Arial MT"/>
              </a:rPr>
              <a:t> is a just</a:t>
            </a:r>
            <a:r>
              <a:rPr sz="3800" spc="-10" dirty="0">
                <a:latin typeface="Arial MT"/>
                <a:cs typeface="Arial MT"/>
              </a:rPr>
              <a:t> </a:t>
            </a:r>
            <a:r>
              <a:rPr sz="3800" spc="-5" dirty="0">
                <a:latin typeface="Arial MT"/>
                <a:cs typeface="Arial MT"/>
              </a:rPr>
              <a:t>like a </a:t>
            </a:r>
            <a:r>
              <a:rPr sz="3800" spc="-15" dirty="0">
                <a:latin typeface="Arial MT"/>
                <a:cs typeface="Arial MT"/>
              </a:rPr>
              <a:t>firewall,</a:t>
            </a:r>
            <a:r>
              <a:rPr sz="3800" spc="-5" dirty="0">
                <a:latin typeface="Arial MT"/>
                <a:cs typeface="Arial MT"/>
              </a:rPr>
              <a:t> </a:t>
            </a:r>
            <a:r>
              <a:rPr sz="3800" b="1" spc="-5" dirty="0">
                <a:latin typeface="Arial"/>
                <a:cs typeface="Arial"/>
              </a:rPr>
              <a:t>managed </a:t>
            </a:r>
            <a:r>
              <a:rPr sz="3800" spc="100" dirty="0">
                <a:latin typeface="Arial MT"/>
                <a:cs typeface="Arial MT"/>
              </a:rPr>
              <a:t>by</a:t>
            </a:r>
            <a:r>
              <a:rPr sz="3800" spc="-5" dirty="0">
                <a:latin typeface="Arial MT"/>
                <a:cs typeface="Arial MT"/>
              </a:rPr>
              <a:t> </a:t>
            </a:r>
            <a:r>
              <a:rPr sz="3800" spc="-195" dirty="0">
                <a:latin typeface="Arial MT"/>
                <a:cs typeface="Arial MT"/>
              </a:rPr>
              <a:t>AWS</a:t>
            </a:r>
            <a:endParaRPr sz="3800">
              <a:latin typeface="Arial MT"/>
              <a:cs typeface="Arial MT"/>
            </a:endParaRPr>
          </a:p>
          <a:p>
            <a:pPr>
              <a:lnSpc>
                <a:spcPct val="100000"/>
              </a:lnSpc>
              <a:spcBef>
                <a:spcPts val="25"/>
              </a:spcBef>
              <a:buFont typeface="Arial MT"/>
              <a:buChar char="•"/>
            </a:pPr>
            <a:endParaRPr sz="3850">
              <a:latin typeface="Arial MT"/>
              <a:cs typeface="Arial MT"/>
            </a:endParaRPr>
          </a:p>
          <a:p>
            <a:pPr marL="493395" indent="-468630">
              <a:lnSpc>
                <a:spcPct val="100000"/>
              </a:lnSpc>
              <a:buSzPct val="75000"/>
              <a:buChar char="•"/>
              <a:tabLst>
                <a:tab pos="493395" algn="l"/>
                <a:tab pos="494030" algn="l"/>
              </a:tabLst>
            </a:pPr>
            <a:r>
              <a:rPr sz="3800" spc="-195" dirty="0">
                <a:latin typeface="Arial MT"/>
                <a:cs typeface="Arial MT"/>
              </a:rPr>
              <a:t>You</a:t>
            </a:r>
            <a:r>
              <a:rPr sz="3800" spc="-5" dirty="0">
                <a:latin typeface="Arial MT"/>
                <a:cs typeface="Arial MT"/>
              </a:rPr>
              <a:t> </a:t>
            </a:r>
            <a:r>
              <a:rPr sz="3800" spc="55" dirty="0">
                <a:latin typeface="Arial MT"/>
                <a:cs typeface="Arial MT"/>
              </a:rPr>
              <a:t>specify</a:t>
            </a:r>
            <a:r>
              <a:rPr sz="3800" dirty="0">
                <a:latin typeface="Arial MT"/>
                <a:cs typeface="Arial MT"/>
              </a:rPr>
              <a:t> </a:t>
            </a:r>
            <a:r>
              <a:rPr sz="3800" b="1" spc="-10" dirty="0">
                <a:latin typeface="Arial"/>
                <a:cs typeface="Arial"/>
              </a:rPr>
              <a:t>ingress</a:t>
            </a:r>
            <a:r>
              <a:rPr sz="3800" b="1" dirty="0">
                <a:latin typeface="Arial"/>
                <a:cs typeface="Arial"/>
              </a:rPr>
              <a:t> </a:t>
            </a:r>
            <a:r>
              <a:rPr sz="3800" spc="35" dirty="0">
                <a:latin typeface="Arial MT"/>
                <a:cs typeface="Arial MT"/>
              </a:rPr>
              <a:t>(incoming)</a:t>
            </a:r>
            <a:r>
              <a:rPr sz="3800" dirty="0">
                <a:latin typeface="Arial MT"/>
                <a:cs typeface="Arial MT"/>
              </a:rPr>
              <a:t> </a:t>
            </a:r>
            <a:r>
              <a:rPr sz="3800" spc="60" dirty="0">
                <a:latin typeface="Arial MT"/>
                <a:cs typeface="Arial MT"/>
              </a:rPr>
              <a:t>and</a:t>
            </a:r>
            <a:r>
              <a:rPr sz="3800" dirty="0">
                <a:latin typeface="Arial MT"/>
                <a:cs typeface="Arial MT"/>
              </a:rPr>
              <a:t> </a:t>
            </a:r>
            <a:r>
              <a:rPr sz="3800" b="1" spc="-5" dirty="0">
                <a:latin typeface="Arial"/>
                <a:cs typeface="Arial"/>
              </a:rPr>
              <a:t>egress</a:t>
            </a:r>
            <a:r>
              <a:rPr sz="3800" b="1" dirty="0">
                <a:latin typeface="Arial"/>
                <a:cs typeface="Arial"/>
              </a:rPr>
              <a:t> </a:t>
            </a:r>
            <a:r>
              <a:rPr sz="3800" spc="35" dirty="0">
                <a:latin typeface="Arial MT"/>
                <a:cs typeface="Arial MT"/>
              </a:rPr>
              <a:t>(outgoing)</a:t>
            </a:r>
            <a:r>
              <a:rPr sz="3800" dirty="0">
                <a:latin typeface="Arial MT"/>
                <a:cs typeface="Arial MT"/>
              </a:rPr>
              <a:t> </a:t>
            </a:r>
            <a:r>
              <a:rPr sz="3800" spc="15" dirty="0">
                <a:latin typeface="Arial MT"/>
                <a:cs typeface="Arial MT"/>
              </a:rPr>
              <a:t>traffic</a:t>
            </a:r>
            <a:r>
              <a:rPr sz="3800" dirty="0">
                <a:latin typeface="Arial MT"/>
                <a:cs typeface="Arial MT"/>
              </a:rPr>
              <a:t> </a:t>
            </a:r>
            <a:r>
              <a:rPr sz="3800" spc="-5" dirty="0">
                <a:latin typeface="Arial MT"/>
                <a:cs typeface="Arial MT"/>
              </a:rPr>
              <a:t>rules</a:t>
            </a:r>
            <a:endParaRPr sz="3800">
              <a:latin typeface="Arial MT"/>
              <a:cs typeface="Arial MT"/>
            </a:endParaRPr>
          </a:p>
          <a:p>
            <a:pPr>
              <a:lnSpc>
                <a:spcPct val="100000"/>
              </a:lnSpc>
              <a:spcBef>
                <a:spcPts val="30"/>
              </a:spcBef>
              <a:buFont typeface="Arial MT"/>
              <a:buChar char="•"/>
            </a:pPr>
            <a:endParaRPr sz="4000">
              <a:latin typeface="Arial MT"/>
              <a:cs typeface="Arial MT"/>
            </a:endParaRPr>
          </a:p>
          <a:p>
            <a:pPr marL="493395" marR="205740" indent="-468630">
              <a:lnSpc>
                <a:spcPts val="4530"/>
              </a:lnSpc>
              <a:buSzPct val="75000"/>
              <a:buChar char="•"/>
              <a:tabLst>
                <a:tab pos="493395" algn="l"/>
                <a:tab pos="494030" algn="l"/>
              </a:tabLst>
            </a:pPr>
            <a:r>
              <a:rPr sz="3800" spc="-5" dirty="0">
                <a:latin typeface="Arial MT"/>
                <a:cs typeface="Arial MT"/>
              </a:rPr>
              <a:t>If</a:t>
            </a:r>
            <a:r>
              <a:rPr sz="3800" spc="-10" dirty="0">
                <a:latin typeface="Arial MT"/>
                <a:cs typeface="Arial MT"/>
              </a:rPr>
              <a:t> </a:t>
            </a:r>
            <a:r>
              <a:rPr sz="3800" spc="-5" dirty="0">
                <a:latin typeface="Arial MT"/>
                <a:cs typeface="Arial MT"/>
              </a:rPr>
              <a:t>you only want to </a:t>
            </a:r>
            <a:r>
              <a:rPr sz="3800" spc="65" dirty="0">
                <a:latin typeface="Arial MT"/>
                <a:cs typeface="Arial MT"/>
              </a:rPr>
              <a:t>access</a:t>
            </a:r>
            <a:r>
              <a:rPr sz="3800" spc="-5" dirty="0">
                <a:latin typeface="Arial MT"/>
                <a:cs typeface="Arial MT"/>
              </a:rPr>
              <a:t> </a:t>
            </a:r>
            <a:r>
              <a:rPr sz="3800" spc="-150" dirty="0">
                <a:latin typeface="Arial MT"/>
                <a:cs typeface="Arial MT"/>
              </a:rPr>
              <a:t>SSH</a:t>
            </a:r>
            <a:r>
              <a:rPr sz="3800" spc="-5" dirty="0">
                <a:latin typeface="Arial MT"/>
                <a:cs typeface="Arial MT"/>
              </a:rPr>
              <a:t> </a:t>
            </a:r>
            <a:r>
              <a:rPr sz="3800" spc="50" dirty="0">
                <a:latin typeface="Arial MT"/>
                <a:cs typeface="Arial MT"/>
              </a:rPr>
              <a:t>(port</a:t>
            </a:r>
            <a:r>
              <a:rPr sz="3800" spc="-5" dirty="0">
                <a:latin typeface="Arial MT"/>
                <a:cs typeface="Arial MT"/>
              </a:rPr>
              <a:t> 22),</a:t>
            </a:r>
            <a:r>
              <a:rPr sz="3800" spc="-10" dirty="0">
                <a:latin typeface="Arial MT"/>
                <a:cs typeface="Arial MT"/>
              </a:rPr>
              <a:t> </a:t>
            </a:r>
            <a:r>
              <a:rPr sz="3800" spc="-5" dirty="0">
                <a:latin typeface="Arial MT"/>
                <a:cs typeface="Arial MT"/>
              </a:rPr>
              <a:t>then you </a:t>
            </a:r>
            <a:r>
              <a:rPr sz="3800" spc="80" dirty="0">
                <a:latin typeface="Arial MT"/>
                <a:cs typeface="Arial MT"/>
              </a:rPr>
              <a:t>could</a:t>
            </a:r>
            <a:r>
              <a:rPr sz="3800" spc="-5" dirty="0">
                <a:latin typeface="Arial MT"/>
                <a:cs typeface="Arial MT"/>
              </a:rPr>
              <a:t> </a:t>
            </a:r>
            <a:r>
              <a:rPr sz="3800" spc="20" dirty="0">
                <a:latin typeface="Arial MT"/>
                <a:cs typeface="Arial MT"/>
              </a:rPr>
              <a:t>create</a:t>
            </a:r>
            <a:r>
              <a:rPr sz="3800" spc="-5" dirty="0">
                <a:latin typeface="Arial MT"/>
                <a:cs typeface="Arial MT"/>
              </a:rPr>
              <a:t> a </a:t>
            </a:r>
            <a:r>
              <a:rPr sz="3800" spc="20" dirty="0">
                <a:latin typeface="Arial MT"/>
                <a:cs typeface="Arial MT"/>
              </a:rPr>
              <a:t>security</a:t>
            </a:r>
            <a:r>
              <a:rPr sz="3800" spc="-5" dirty="0">
                <a:latin typeface="Arial MT"/>
                <a:cs typeface="Arial MT"/>
              </a:rPr>
              <a:t> </a:t>
            </a:r>
            <a:r>
              <a:rPr sz="3800" spc="65" dirty="0">
                <a:latin typeface="Arial MT"/>
                <a:cs typeface="Arial MT"/>
              </a:rPr>
              <a:t>group </a:t>
            </a:r>
            <a:r>
              <a:rPr sz="3800" spc="-1045" dirty="0">
                <a:latin typeface="Arial MT"/>
                <a:cs typeface="Arial MT"/>
              </a:rPr>
              <a:t> </a:t>
            </a:r>
            <a:r>
              <a:rPr sz="3800" spc="-5" dirty="0">
                <a:latin typeface="Arial MT"/>
                <a:cs typeface="Arial MT"/>
              </a:rPr>
              <a:t>that:</a:t>
            </a:r>
            <a:endParaRPr sz="3800">
              <a:latin typeface="Arial MT"/>
              <a:cs typeface="Arial MT"/>
            </a:endParaRPr>
          </a:p>
          <a:p>
            <a:pPr>
              <a:lnSpc>
                <a:spcPct val="100000"/>
              </a:lnSpc>
              <a:spcBef>
                <a:spcPts val="5"/>
              </a:spcBef>
              <a:buFont typeface="Arial MT"/>
              <a:buChar char="•"/>
            </a:pPr>
            <a:endParaRPr sz="3750">
              <a:latin typeface="Arial MT"/>
              <a:cs typeface="Arial MT"/>
            </a:endParaRPr>
          </a:p>
          <a:p>
            <a:pPr marL="1226185" lvl="1" indent="-468630">
              <a:lnSpc>
                <a:spcPct val="100000"/>
              </a:lnSpc>
              <a:buSzPct val="75000"/>
              <a:buChar char="•"/>
              <a:tabLst>
                <a:tab pos="1226185" algn="l"/>
                <a:tab pos="1226820" algn="l"/>
              </a:tabLst>
            </a:pPr>
            <a:r>
              <a:rPr sz="3800" spc="-5" dirty="0">
                <a:latin typeface="Arial MT"/>
                <a:cs typeface="Arial MT"/>
              </a:rPr>
              <a:t>Allows</a:t>
            </a:r>
            <a:r>
              <a:rPr sz="3800" spc="-10" dirty="0">
                <a:latin typeface="Arial MT"/>
                <a:cs typeface="Arial MT"/>
              </a:rPr>
              <a:t> </a:t>
            </a:r>
            <a:r>
              <a:rPr sz="3800" spc="15" dirty="0">
                <a:latin typeface="Arial MT"/>
                <a:cs typeface="Arial MT"/>
              </a:rPr>
              <a:t>ingress</a:t>
            </a:r>
            <a:r>
              <a:rPr sz="3800" spc="-10" dirty="0">
                <a:latin typeface="Arial MT"/>
                <a:cs typeface="Arial MT"/>
              </a:rPr>
              <a:t> </a:t>
            </a:r>
            <a:r>
              <a:rPr sz="3800" spc="65" dirty="0">
                <a:latin typeface="Arial MT"/>
                <a:cs typeface="Arial MT"/>
              </a:rPr>
              <a:t>port</a:t>
            </a:r>
            <a:r>
              <a:rPr sz="3800" spc="-5" dirty="0">
                <a:latin typeface="Arial MT"/>
                <a:cs typeface="Arial MT"/>
              </a:rPr>
              <a:t> 22</a:t>
            </a:r>
            <a:r>
              <a:rPr sz="3800" spc="-10" dirty="0">
                <a:latin typeface="Arial MT"/>
                <a:cs typeface="Arial MT"/>
              </a:rPr>
              <a:t> </a:t>
            </a:r>
            <a:r>
              <a:rPr sz="3800" spc="-5" dirty="0">
                <a:latin typeface="Arial MT"/>
                <a:cs typeface="Arial MT"/>
              </a:rPr>
              <a:t>on </a:t>
            </a:r>
            <a:r>
              <a:rPr sz="3800" spc="-110" dirty="0">
                <a:latin typeface="Arial MT"/>
                <a:cs typeface="Arial MT"/>
              </a:rPr>
              <a:t>IP</a:t>
            </a:r>
            <a:r>
              <a:rPr sz="3800" spc="-10" dirty="0">
                <a:latin typeface="Arial MT"/>
                <a:cs typeface="Arial MT"/>
              </a:rPr>
              <a:t> </a:t>
            </a:r>
            <a:r>
              <a:rPr sz="3800" spc="45" dirty="0">
                <a:latin typeface="Arial MT"/>
                <a:cs typeface="Arial MT"/>
              </a:rPr>
              <a:t>address</a:t>
            </a:r>
            <a:r>
              <a:rPr sz="3800" spc="-5" dirty="0">
                <a:latin typeface="Arial MT"/>
                <a:cs typeface="Arial MT"/>
              </a:rPr>
              <a:t> </a:t>
            </a:r>
            <a:r>
              <a:rPr sz="3800" spc="35" dirty="0">
                <a:latin typeface="Arial MT"/>
                <a:cs typeface="Arial MT"/>
              </a:rPr>
              <a:t>range</a:t>
            </a:r>
            <a:r>
              <a:rPr sz="3800" spc="-10" dirty="0">
                <a:latin typeface="Arial MT"/>
                <a:cs typeface="Arial MT"/>
              </a:rPr>
              <a:t> </a:t>
            </a:r>
            <a:r>
              <a:rPr sz="3800" spc="-5" dirty="0">
                <a:latin typeface="Arial MT"/>
                <a:cs typeface="Arial MT"/>
              </a:rPr>
              <a:t>0.0.0.0/0 (all</a:t>
            </a:r>
            <a:r>
              <a:rPr sz="3800" spc="-10" dirty="0">
                <a:latin typeface="Arial MT"/>
                <a:cs typeface="Arial MT"/>
              </a:rPr>
              <a:t> </a:t>
            </a:r>
            <a:r>
              <a:rPr sz="3800" spc="-60" dirty="0">
                <a:latin typeface="Arial MT"/>
                <a:cs typeface="Arial MT"/>
              </a:rPr>
              <a:t>IPs)</a:t>
            </a:r>
            <a:endParaRPr sz="3800">
              <a:latin typeface="Arial MT"/>
              <a:cs typeface="Arial MT"/>
            </a:endParaRPr>
          </a:p>
          <a:p>
            <a:pPr lvl="1">
              <a:lnSpc>
                <a:spcPct val="100000"/>
              </a:lnSpc>
              <a:spcBef>
                <a:spcPts val="25"/>
              </a:spcBef>
              <a:buFont typeface="Arial MT"/>
              <a:buChar char="•"/>
            </a:pPr>
            <a:endParaRPr sz="3850">
              <a:latin typeface="Arial MT"/>
              <a:cs typeface="Arial MT"/>
            </a:endParaRPr>
          </a:p>
          <a:p>
            <a:pPr marL="1959610" lvl="2" indent="-468630">
              <a:lnSpc>
                <a:spcPct val="100000"/>
              </a:lnSpc>
              <a:buSzPct val="75000"/>
              <a:buChar char="•"/>
              <a:tabLst>
                <a:tab pos="1958975" algn="l"/>
                <a:tab pos="1959610" algn="l"/>
              </a:tabLst>
            </a:pPr>
            <a:r>
              <a:rPr sz="3800" spc="-75" dirty="0">
                <a:latin typeface="Arial MT"/>
                <a:cs typeface="Arial MT"/>
              </a:rPr>
              <a:t>It’s</a:t>
            </a:r>
            <a:r>
              <a:rPr sz="3800" spc="-15" dirty="0">
                <a:latin typeface="Arial MT"/>
                <a:cs typeface="Arial MT"/>
              </a:rPr>
              <a:t> </a:t>
            </a:r>
            <a:r>
              <a:rPr sz="3800" spc="45" dirty="0">
                <a:latin typeface="Arial MT"/>
                <a:cs typeface="Arial MT"/>
              </a:rPr>
              <a:t>best</a:t>
            </a:r>
            <a:r>
              <a:rPr sz="3800" spc="-10" dirty="0">
                <a:latin typeface="Arial MT"/>
                <a:cs typeface="Arial MT"/>
              </a:rPr>
              <a:t> </a:t>
            </a:r>
            <a:r>
              <a:rPr sz="3800" spc="75" dirty="0">
                <a:latin typeface="Arial MT"/>
                <a:cs typeface="Arial MT"/>
              </a:rPr>
              <a:t>practice</a:t>
            </a:r>
            <a:r>
              <a:rPr sz="3800" spc="-10" dirty="0">
                <a:latin typeface="Arial MT"/>
                <a:cs typeface="Arial MT"/>
              </a:rPr>
              <a:t> </a:t>
            </a:r>
            <a:r>
              <a:rPr sz="3800" spc="-5" dirty="0">
                <a:latin typeface="Arial MT"/>
                <a:cs typeface="Arial MT"/>
              </a:rPr>
              <a:t>to</a:t>
            </a:r>
            <a:r>
              <a:rPr sz="3800" spc="-10" dirty="0">
                <a:latin typeface="Arial MT"/>
                <a:cs typeface="Arial MT"/>
              </a:rPr>
              <a:t> </a:t>
            </a:r>
            <a:r>
              <a:rPr sz="3800" spc="-5" dirty="0">
                <a:latin typeface="Arial MT"/>
                <a:cs typeface="Arial MT"/>
              </a:rPr>
              <a:t>only</a:t>
            </a:r>
            <a:r>
              <a:rPr sz="3800" spc="-10" dirty="0">
                <a:latin typeface="Arial MT"/>
                <a:cs typeface="Arial MT"/>
              </a:rPr>
              <a:t> </a:t>
            </a:r>
            <a:r>
              <a:rPr sz="3800" spc="-5" dirty="0">
                <a:latin typeface="Arial MT"/>
                <a:cs typeface="Arial MT"/>
              </a:rPr>
              <a:t>allow</a:t>
            </a:r>
            <a:r>
              <a:rPr sz="3800" spc="-10" dirty="0">
                <a:latin typeface="Arial MT"/>
                <a:cs typeface="Arial MT"/>
              </a:rPr>
              <a:t> </a:t>
            </a:r>
            <a:r>
              <a:rPr sz="3800" spc="-5" dirty="0">
                <a:latin typeface="Arial MT"/>
                <a:cs typeface="Arial MT"/>
              </a:rPr>
              <a:t>your</a:t>
            </a:r>
            <a:r>
              <a:rPr sz="3800" spc="-10" dirty="0">
                <a:latin typeface="Arial MT"/>
                <a:cs typeface="Arial MT"/>
              </a:rPr>
              <a:t> </a:t>
            </a:r>
            <a:r>
              <a:rPr sz="3800" spc="5" dirty="0">
                <a:latin typeface="Arial MT"/>
                <a:cs typeface="Arial MT"/>
              </a:rPr>
              <a:t>work/home/office</a:t>
            </a:r>
            <a:r>
              <a:rPr sz="3800" spc="-10" dirty="0">
                <a:latin typeface="Arial MT"/>
                <a:cs typeface="Arial MT"/>
              </a:rPr>
              <a:t> </a:t>
            </a:r>
            <a:r>
              <a:rPr sz="3800" spc="-110" dirty="0">
                <a:latin typeface="Arial MT"/>
                <a:cs typeface="Arial MT"/>
              </a:rPr>
              <a:t>IP</a:t>
            </a:r>
            <a:endParaRPr sz="3800">
              <a:latin typeface="Arial MT"/>
              <a:cs typeface="Arial MT"/>
            </a:endParaRPr>
          </a:p>
          <a:p>
            <a:pPr lvl="2">
              <a:lnSpc>
                <a:spcPct val="100000"/>
              </a:lnSpc>
              <a:spcBef>
                <a:spcPts val="30"/>
              </a:spcBef>
              <a:buFont typeface="Arial MT"/>
              <a:buChar char="•"/>
            </a:pPr>
            <a:endParaRPr sz="3850">
              <a:latin typeface="Arial MT"/>
              <a:cs typeface="Arial MT"/>
            </a:endParaRPr>
          </a:p>
          <a:p>
            <a:pPr marL="1226185" lvl="1" indent="-468630">
              <a:lnSpc>
                <a:spcPct val="100000"/>
              </a:lnSpc>
              <a:buSzPct val="75000"/>
              <a:buChar char="•"/>
              <a:tabLst>
                <a:tab pos="1226185" algn="l"/>
                <a:tab pos="1226820" algn="l"/>
              </a:tabLst>
            </a:pPr>
            <a:r>
              <a:rPr sz="3800" spc="-5" dirty="0">
                <a:latin typeface="Arial MT"/>
                <a:cs typeface="Arial MT"/>
              </a:rPr>
              <a:t>Allow all</a:t>
            </a:r>
            <a:r>
              <a:rPr sz="3800" dirty="0">
                <a:latin typeface="Arial MT"/>
                <a:cs typeface="Arial MT"/>
              </a:rPr>
              <a:t> </a:t>
            </a:r>
            <a:r>
              <a:rPr sz="3800" spc="45" dirty="0">
                <a:latin typeface="Arial MT"/>
                <a:cs typeface="Arial MT"/>
              </a:rPr>
              <a:t>outgoing</a:t>
            </a:r>
            <a:r>
              <a:rPr sz="3800" dirty="0">
                <a:latin typeface="Arial MT"/>
                <a:cs typeface="Arial MT"/>
              </a:rPr>
              <a:t> </a:t>
            </a:r>
            <a:r>
              <a:rPr sz="3800" spc="15" dirty="0">
                <a:latin typeface="Arial MT"/>
                <a:cs typeface="Arial MT"/>
              </a:rPr>
              <a:t>traffic</a:t>
            </a:r>
            <a:r>
              <a:rPr sz="3800" dirty="0">
                <a:latin typeface="Arial MT"/>
                <a:cs typeface="Arial MT"/>
              </a:rPr>
              <a:t> </a:t>
            </a:r>
            <a:r>
              <a:rPr sz="3800" spc="-25" dirty="0">
                <a:latin typeface="Arial MT"/>
                <a:cs typeface="Arial MT"/>
              </a:rPr>
              <a:t>from</a:t>
            </a:r>
            <a:r>
              <a:rPr sz="3800" dirty="0">
                <a:latin typeface="Arial MT"/>
                <a:cs typeface="Arial MT"/>
              </a:rPr>
              <a:t> </a:t>
            </a:r>
            <a:r>
              <a:rPr sz="3800" spc="-5" dirty="0">
                <a:latin typeface="Arial MT"/>
                <a:cs typeface="Arial MT"/>
              </a:rPr>
              <a:t>the </a:t>
            </a:r>
            <a:r>
              <a:rPr sz="3800" spc="20" dirty="0">
                <a:latin typeface="Arial MT"/>
                <a:cs typeface="Arial MT"/>
              </a:rPr>
              <a:t>instance</a:t>
            </a:r>
            <a:r>
              <a:rPr sz="3800" dirty="0">
                <a:latin typeface="Arial MT"/>
                <a:cs typeface="Arial MT"/>
              </a:rPr>
              <a:t> </a:t>
            </a:r>
            <a:r>
              <a:rPr sz="3800" spc="-5" dirty="0">
                <a:latin typeface="Arial MT"/>
                <a:cs typeface="Arial MT"/>
              </a:rPr>
              <a:t>to</a:t>
            </a:r>
            <a:r>
              <a:rPr sz="3800" dirty="0">
                <a:latin typeface="Arial MT"/>
                <a:cs typeface="Arial MT"/>
              </a:rPr>
              <a:t> </a:t>
            </a:r>
            <a:r>
              <a:rPr sz="3800" spc="-5" dirty="0">
                <a:latin typeface="Arial MT"/>
                <a:cs typeface="Arial MT"/>
              </a:rPr>
              <a:t>0.0.0.0/0</a:t>
            </a:r>
            <a:r>
              <a:rPr sz="3800" dirty="0">
                <a:latin typeface="Arial MT"/>
                <a:cs typeface="Arial MT"/>
              </a:rPr>
              <a:t> </a:t>
            </a:r>
            <a:r>
              <a:rPr sz="3800" spc="-5" dirty="0">
                <a:latin typeface="Arial MT"/>
                <a:cs typeface="Arial MT"/>
              </a:rPr>
              <a:t>(all</a:t>
            </a:r>
            <a:r>
              <a:rPr sz="3800" dirty="0">
                <a:latin typeface="Arial MT"/>
                <a:cs typeface="Arial MT"/>
              </a:rPr>
              <a:t> </a:t>
            </a:r>
            <a:r>
              <a:rPr sz="3800" spc="-60" dirty="0">
                <a:latin typeface="Arial MT"/>
                <a:cs typeface="Arial MT"/>
              </a:rPr>
              <a:t>IPs,</a:t>
            </a:r>
            <a:r>
              <a:rPr sz="3800" spc="-5" dirty="0">
                <a:latin typeface="Arial MT"/>
                <a:cs typeface="Arial MT"/>
              </a:rPr>
              <a:t> so</a:t>
            </a:r>
            <a:r>
              <a:rPr sz="3800" dirty="0">
                <a:latin typeface="Arial MT"/>
                <a:cs typeface="Arial MT"/>
              </a:rPr>
              <a:t> </a:t>
            </a:r>
            <a:r>
              <a:rPr sz="3800" spc="-5" dirty="0">
                <a:latin typeface="Arial MT"/>
                <a:cs typeface="Arial MT"/>
              </a:rPr>
              <a:t>everywhere)</a:t>
            </a:r>
            <a:endParaRPr sz="3800">
              <a:latin typeface="Arial MT"/>
              <a:cs typeface="Arial M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pic>
        <p:nvPicPr>
          <p:cNvPr id="3" name="object 3"/>
          <p:cNvPicPr/>
          <p:nvPr/>
        </p:nvPicPr>
        <p:blipFill>
          <a:blip r:embed="rId2" cstate="print"/>
          <a:stretch>
            <a:fillRect/>
          </a:stretch>
        </p:blipFill>
        <p:spPr>
          <a:xfrm>
            <a:off x="908897" y="2684714"/>
            <a:ext cx="15958624" cy="7861874"/>
          </a:xfrm>
          <a:prstGeom prst="rect">
            <a:avLst/>
          </a:prstGeom>
        </p:spPr>
      </p:pic>
      <p:sp>
        <p:nvSpPr>
          <p:cNvPr id="4" name="object 4"/>
          <p:cNvSpPr txBox="1"/>
          <p:nvPr/>
        </p:nvSpPr>
        <p:spPr>
          <a:xfrm>
            <a:off x="956016" y="2710891"/>
            <a:ext cx="15864840" cy="776795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408940" marR="10348595" indent="-151765">
              <a:lnSpc>
                <a:spcPts val="2560"/>
              </a:lnSpc>
              <a:spcBef>
                <a:spcPts val="1360"/>
              </a:spcBef>
            </a:pPr>
            <a:r>
              <a:rPr sz="2150" dirty="0">
                <a:latin typeface="Arial MT"/>
                <a:cs typeface="Arial MT"/>
              </a:rPr>
              <a:t>resource </a:t>
            </a:r>
            <a:r>
              <a:rPr sz="2150" spc="-20" dirty="0">
                <a:latin typeface="Arial MT"/>
                <a:cs typeface="Arial MT"/>
              </a:rPr>
              <a:t>"aws_security_group"</a:t>
            </a:r>
            <a:r>
              <a:rPr sz="2150" dirty="0">
                <a:latin typeface="Arial MT"/>
                <a:cs typeface="Arial MT"/>
              </a:rPr>
              <a:t> </a:t>
            </a:r>
            <a:r>
              <a:rPr sz="2150" spc="-35" dirty="0">
                <a:latin typeface="Arial MT"/>
                <a:cs typeface="Arial MT"/>
              </a:rPr>
              <a:t>"allow-ssh"</a:t>
            </a:r>
            <a:r>
              <a:rPr sz="2150" dirty="0">
                <a:latin typeface="Arial MT"/>
                <a:cs typeface="Arial MT"/>
              </a:rPr>
              <a:t> </a:t>
            </a:r>
            <a:r>
              <a:rPr sz="2150" spc="-5" dirty="0">
                <a:latin typeface="Arial MT"/>
                <a:cs typeface="Arial MT"/>
              </a:rPr>
              <a:t>{ </a:t>
            </a:r>
            <a:r>
              <a:rPr sz="2150" spc="-580" dirty="0">
                <a:latin typeface="Arial MT"/>
                <a:cs typeface="Arial MT"/>
              </a:rPr>
              <a:t> </a:t>
            </a:r>
            <a:r>
              <a:rPr sz="2150" spc="35" dirty="0">
                <a:latin typeface="Arial MT"/>
                <a:cs typeface="Arial MT"/>
              </a:rPr>
              <a:t>vpc_id</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"${aws_vpc.main.id}"</a:t>
            </a:r>
            <a:endParaRPr sz="2150">
              <a:latin typeface="Arial MT"/>
              <a:cs typeface="Arial MT"/>
            </a:endParaRPr>
          </a:p>
          <a:p>
            <a:pPr marL="408940">
              <a:lnSpc>
                <a:spcPts val="2460"/>
              </a:lnSpc>
            </a:pPr>
            <a:r>
              <a:rPr sz="2150" spc="-5" dirty="0">
                <a:latin typeface="Arial MT"/>
                <a:cs typeface="Arial MT"/>
              </a:rPr>
              <a:t>name</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40" dirty="0">
                <a:latin typeface="Arial MT"/>
                <a:cs typeface="Arial MT"/>
              </a:rPr>
              <a:t>"</a:t>
            </a:r>
            <a:r>
              <a:rPr sz="2150" b="1" spc="-40" dirty="0">
                <a:latin typeface="Arial"/>
                <a:cs typeface="Arial"/>
              </a:rPr>
              <a:t>allow-ssh</a:t>
            </a:r>
            <a:r>
              <a:rPr sz="2150" spc="-40" dirty="0">
                <a:latin typeface="Arial MT"/>
                <a:cs typeface="Arial MT"/>
              </a:rPr>
              <a:t>"</a:t>
            </a:r>
            <a:endParaRPr sz="2150">
              <a:latin typeface="Arial MT"/>
              <a:cs typeface="Arial MT"/>
            </a:endParaRPr>
          </a:p>
          <a:p>
            <a:pPr marL="408940" marR="7445375">
              <a:lnSpc>
                <a:spcPts val="2560"/>
              </a:lnSpc>
              <a:spcBef>
                <a:spcPts val="90"/>
              </a:spcBef>
            </a:pPr>
            <a:r>
              <a:rPr sz="2150" spc="25" dirty="0">
                <a:latin typeface="Arial MT"/>
                <a:cs typeface="Arial MT"/>
              </a:rPr>
              <a:t>description</a:t>
            </a:r>
            <a:r>
              <a:rPr sz="2150" dirty="0">
                <a:latin typeface="Arial MT"/>
                <a:cs typeface="Arial MT"/>
              </a:rPr>
              <a:t> </a:t>
            </a:r>
            <a:r>
              <a:rPr sz="2150" spc="155" dirty="0">
                <a:latin typeface="Arial MT"/>
                <a:cs typeface="Arial MT"/>
              </a:rPr>
              <a:t>=</a:t>
            </a:r>
            <a:r>
              <a:rPr sz="2150" dirty="0">
                <a:latin typeface="Arial MT"/>
                <a:cs typeface="Arial MT"/>
              </a:rPr>
              <a:t> </a:t>
            </a:r>
            <a:r>
              <a:rPr sz="2150" spc="-10" dirty="0">
                <a:latin typeface="Arial MT"/>
                <a:cs typeface="Arial MT"/>
              </a:rPr>
              <a:t>"security</a:t>
            </a:r>
            <a:r>
              <a:rPr sz="2150" dirty="0">
                <a:latin typeface="Arial MT"/>
                <a:cs typeface="Arial MT"/>
              </a:rPr>
              <a:t> </a:t>
            </a:r>
            <a:r>
              <a:rPr sz="2150" spc="35" dirty="0">
                <a:latin typeface="Arial MT"/>
                <a:cs typeface="Arial MT"/>
              </a:rPr>
              <a:t>group</a:t>
            </a:r>
            <a:r>
              <a:rPr sz="2150" dirty="0">
                <a:latin typeface="Arial MT"/>
                <a:cs typeface="Arial MT"/>
              </a:rPr>
              <a:t> </a:t>
            </a:r>
            <a:r>
              <a:rPr sz="2150" spc="-5" dirty="0">
                <a:latin typeface="Arial MT"/>
                <a:cs typeface="Arial MT"/>
              </a:rPr>
              <a:t>that</a:t>
            </a:r>
            <a:r>
              <a:rPr sz="2150" dirty="0">
                <a:latin typeface="Arial MT"/>
                <a:cs typeface="Arial MT"/>
              </a:rPr>
              <a:t> </a:t>
            </a:r>
            <a:r>
              <a:rPr sz="2150" spc="-5" dirty="0">
                <a:latin typeface="Arial MT"/>
                <a:cs typeface="Arial MT"/>
              </a:rPr>
              <a:t>allows</a:t>
            </a:r>
            <a:r>
              <a:rPr sz="2150" dirty="0">
                <a:latin typeface="Arial MT"/>
                <a:cs typeface="Arial MT"/>
              </a:rPr>
              <a:t> </a:t>
            </a:r>
            <a:r>
              <a:rPr sz="2150" spc="-5" dirty="0">
                <a:latin typeface="Arial MT"/>
                <a:cs typeface="Arial MT"/>
              </a:rPr>
              <a:t>ssh</a:t>
            </a:r>
            <a:r>
              <a:rPr sz="2150" dirty="0">
                <a:latin typeface="Arial MT"/>
                <a:cs typeface="Arial MT"/>
              </a:rPr>
              <a:t> </a:t>
            </a:r>
            <a:r>
              <a:rPr sz="2150" spc="35" dirty="0">
                <a:latin typeface="Arial MT"/>
                <a:cs typeface="Arial MT"/>
              </a:rPr>
              <a:t>and</a:t>
            </a:r>
            <a:r>
              <a:rPr sz="2150" dirty="0">
                <a:latin typeface="Arial MT"/>
                <a:cs typeface="Arial MT"/>
              </a:rPr>
              <a:t> </a:t>
            </a:r>
            <a:r>
              <a:rPr sz="2150" spc="-5" dirty="0">
                <a:latin typeface="Arial MT"/>
                <a:cs typeface="Arial MT"/>
              </a:rPr>
              <a:t>all</a:t>
            </a:r>
            <a:r>
              <a:rPr sz="2150" dirty="0">
                <a:latin typeface="Arial MT"/>
                <a:cs typeface="Arial MT"/>
              </a:rPr>
              <a:t> </a:t>
            </a:r>
            <a:r>
              <a:rPr sz="2150" spc="5" dirty="0">
                <a:latin typeface="Arial MT"/>
                <a:cs typeface="Arial MT"/>
              </a:rPr>
              <a:t>egress</a:t>
            </a:r>
            <a:r>
              <a:rPr sz="2150" dirty="0">
                <a:latin typeface="Arial MT"/>
                <a:cs typeface="Arial MT"/>
              </a:rPr>
              <a:t> </a:t>
            </a:r>
            <a:r>
              <a:rPr sz="2150" spc="-15" dirty="0">
                <a:latin typeface="Arial MT"/>
                <a:cs typeface="Arial MT"/>
              </a:rPr>
              <a:t>traffic" </a:t>
            </a:r>
            <a:r>
              <a:rPr sz="2150" spc="-580" dirty="0">
                <a:latin typeface="Arial MT"/>
                <a:cs typeface="Arial MT"/>
              </a:rPr>
              <a:t> </a:t>
            </a:r>
            <a:r>
              <a:rPr sz="2150" spc="5" dirty="0">
                <a:latin typeface="Arial MT"/>
                <a:cs typeface="Arial MT"/>
              </a:rPr>
              <a:t>egress</a:t>
            </a:r>
            <a:r>
              <a:rPr sz="2150" spc="-10" dirty="0">
                <a:latin typeface="Arial MT"/>
                <a:cs typeface="Arial MT"/>
              </a:rPr>
              <a:t> </a:t>
            </a:r>
            <a:r>
              <a:rPr sz="2150" spc="-5" dirty="0">
                <a:latin typeface="Arial MT"/>
                <a:cs typeface="Arial MT"/>
              </a:rPr>
              <a:t>{</a:t>
            </a:r>
            <a:endParaRPr sz="2150">
              <a:latin typeface="Arial MT"/>
              <a:cs typeface="Arial MT"/>
            </a:endParaRPr>
          </a:p>
          <a:p>
            <a:pPr marL="711835">
              <a:lnSpc>
                <a:spcPts val="2460"/>
              </a:lnSpc>
            </a:pPr>
            <a:r>
              <a:rPr sz="2150" spc="-5" dirty="0">
                <a:latin typeface="Arial MT"/>
                <a:cs typeface="Arial MT"/>
              </a:rPr>
              <a:t>from_port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0</a:t>
            </a:r>
            <a:endParaRPr sz="2150">
              <a:latin typeface="Arial MT"/>
              <a:cs typeface="Arial MT"/>
            </a:endParaRPr>
          </a:p>
          <a:p>
            <a:pPr marL="711835">
              <a:lnSpc>
                <a:spcPts val="2555"/>
              </a:lnSpc>
            </a:pPr>
            <a:r>
              <a:rPr sz="2150" dirty="0">
                <a:latin typeface="Arial MT"/>
                <a:cs typeface="Arial MT"/>
              </a:rPr>
              <a:t>to_port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0</a:t>
            </a:r>
            <a:endParaRPr sz="2150">
              <a:latin typeface="Arial MT"/>
              <a:cs typeface="Arial MT"/>
            </a:endParaRPr>
          </a:p>
          <a:p>
            <a:pPr marL="711835">
              <a:lnSpc>
                <a:spcPts val="2555"/>
              </a:lnSpc>
            </a:pPr>
            <a:r>
              <a:rPr sz="2150" spc="20" dirty="0">
                <a:latin typeface="Arial MT"/>
                <a:cs typeface="Arial MT"/>
              </a:rPr>
              <a:t>protocol</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90" dirty="0">
                <a:latin typeface="Arial MT"/>
                <a:cs typeface="Arial MT"/>
              </a:rPr>
              <a:t>"-1"</a:t>
            </a:r>
            <a:endParaRPr sz="2150">
              <a:latin typeface="Arial MT"/>
              <a:cs typeface="Arial MT"/>
            </a:endParaRPr>
          </a:p>
          <a:p>
            <a:pPr marL="711835">
              <a:lnSpc>
                <a:spcPts val="2555"/>
              </a:lnSpc>
            </a:pPr>
            <a:r>
              <a:rPr sz="2150" spc="25" dirty="0">
                <a:latin typeface="Arial MT"/>
                <a:cs typeface="Arial MT"/>
              </a:rPr>
              <a:t>cidr_blocks</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b="1" spc="-5" dirty="0">
                <a:latin typeface="Arial"/>
                <a:cs typeface="Arial"/>
              </a:rPr>
              <a:t>["0.0.0.0/0"]</a:t>
            </a:r>
            <a:endParaRPr sz="2150">
              <a:latin typeface="Arial"/>
              <a:cs typeface="Arial"/>
            </a:endParaRPr>
          </a:p>
          <a:p>
            <a:pPr marL="40894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711835" marR="13345794" indent="-302895">
              <a:lnSpc>
                <a:spcPts val="2560"/>
              </a:lnSpc>
            </a:pPr>
            <a:r>
              <a:rPr sz="2150" spc="5" dirty="0">
                <a:latin typeface="Arial MT"/>
                <a:cs typeface="Arial MT"/>
              </a:rPr>
              <a:t>ingress </a:t>
            </a:r>
            <a:r>
              <a:rPr sz="2150" spc="-5" dirty="0">
                <a:latin typeface="Arial MT"/>
                <a:cs typeface="Arial MT"/>
              </a:rPr>
              <a:t>{ </a:t>
            </a:r>
            <a:r>
              <a:rPr sz="2150" dirty="0">
                <a:latin typeface="Arial MT"/>
                <a:cs typeface="Arial MT"/>
              </a:rPr>
              <a:t> </a:t>
            </a:r>
            <a:r>
              <a:rPr sz="2150" spc="-5" dirty="0">
                <a:latin typeface="Arial MT"/>
                <a:cs typeface="Arial MT"/>
              </a:rPr>
              <a:t>from_port</a:t>
            </a:r>
            <a:r>
              <a:rPr sz="2150" spc="-50" dirty="0">
                <a:latin typeface="Arial MT"/>
                <a:cs typeface="Arial MT"/>
              </a:rPr>
              <a:t> </a:t>
            </a:r>
            <a:r>
              <a:rPr sz="2150" spc="155" dirty="0">
                <a:latin typeface="Arial MT"/>
                <a:cs typeface="Arial MT"/>
              </a:rPr>
              <a:t>=</a:t>
            </a:r>
            <a:r>
              <a:rPr sz="2150" spc="-45" dirty="0">
                <a:latin typeface="Arial MT"/>
                <a:cs typeface="Arial MT"/>
              </a:rPr>
              <a:t> </a:t>
            </a:r>
            <a:r>
              <a:rPr sz="2150" spc="-5" dirty="0">
                <a:latin typeface="Arial MT"/>
                <a:cs typeface="Arial MT"/>
              </a:rPr>
              <a:t>22</a:t>
            </a:r>
            <a:endParaRPr sz="2150">
              <a:latin typeface="Arial MT"/>
              <a:cs typeface="Arial MT"/>
            </a:endParaRPr>
          </a:p>
          <a:p>
            <a:pPr marL="711835">
              <a:lnSpc>
                <a:spcPts val="2460"/>
              </a:lnSpc>
            </a:pPr>
            <a:r>
              <a:rPr sz="2150" dirty="0">
                <a:latin typeface="Arial MT"/>
                <a:cs typeface="Arial MT"/>
              </a:rPr>
              <a:t>to_port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22</a:t>
            </a:r>
            <a:endParaRPr sz="2150">
              <a:latin typeface="Arial MT"/>
              <a:cs typeface="Arial MT"/>
            </a:endParaRPr>
          </a:p>
          <a:p>
            <a:pPr marL="711835">
              <a:lnSpc>
                <a:spcPts val="2555"/>
              </a:lnSpc>
            </a:pPr>
            <a:r>
              <a:rPr sz="2150" spc="20" dirty="0">
                <a:latin typeface="Arial MT"/>
                <a:cs typeface="Arial MT"/>
              </a:rPr>
              <a:t>protocol</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90" dirty="0">
                <a:latin typeface="Arial MT"/>
                <a:cs typeface="Arial MT"/>
              </a:rPr>
              <a:t>"-1"</a:t>
            </a:r>
            <a:endParaRPr sz="2150">
              <a:latin typeface="Arial MT"/>
              <a:cs typeface="Arial MT"/>
            </a:endParaRPr>
          </a:p>
          <a:p>
            <a:pPr marL="711835">
              <a:lnSpc>
                <a:spcPts val="2555"/>
              </a:lnSpc>
            </a:pPr>
            <a:r>
              <a:rPr sz="2150" spc="25" dirty="0">
                <a:latin typeface="Arial MT"/>
                <a:cs typeface="Arial MT"/>
              </a:rPr>
              <a:t>cidr_blocks</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b="1" spc="-5" dirty="0">
                <a:latin typeface="Arial"/>
                <a:cs typeface="Arial"/>
              </a:rPr>
              <a:t>["0.0.0.0/0"]</a:t>
            </a:r>
            <a:endParaRPr sz="2150">
              <a:latin typeface="Arial"/>
              <a:cs typeface="Arial"/>
            </a:endParaRPr>
          </a:p>
          <a:p>
            <a:pPr marL="408940">
              <a:lnSpc>
                <a:spcPts val="2555"/>
              </a:lnSpc>
            </a:pPr>
            <a:r>
              <a:rPr sz="2150" spc="-5" dirty="0">
                <a:latin typeface="Arial MT"/>
                <a:cs typeface="Arial MT"/>
              </a:rPr>
              <a:t>}</a:t>
            </a:r>
            <a:endParaRPr sz="2150">
              <a:latin typeface="Arial MT"/>
              <a:cs typeface="Arial MT"/>
            </a:endParaRPr>
          </a:p>
          <a:p>
            <a:pPr marL="257810">
              <a:lnSpc>
                <a:spcPts val="2555"/>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5" dirty="0">
                <a:latin typeface="Arial MT"/>
                <a:cs typeface="Arial MT"/>
              </a:rPr>
              <a:t>Name</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35" dirty="0">
                <a:latin typeface="Arial MT"/>
                <a:cs typeface="Arial MT"/>
              </a:rPr>
              <a:t>"allow-ssh"</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1035851" y="2028003"/>
            <a:ext cx="3682365"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MT"/>
                <a:cs typeface="Arial MT"/>
              </a:rPr>
              <a:t>securitygroup.tf</a:t>
            </a:r>
            <a:endParaRPr sz="4100">
              <a:latin typeface="Arial MT"/>
              <a:cs typeface="Arial M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pic>
        <p:nvPicPr>
          <p:cNvPr id="3" name="object 3"/>
          <p:cNvPicPr/>
          <p:nvPr/>
        </p:nvPicPr>
        <p:blipFill>
          <a:blip r:embed="rId2" cstate="print"/>
          <a:stretch>
            <a:fillRect/>
          </a:stretch>
        </p:blipFill>
        <p:spPr>
          <a:xfrm>
            <a:off x="875240" y="6272541"/>
            <a:ext cx="15958624" cy="1927170"/>
          </a:xfrm>
          <a:prstGeom prst="rect">
            <a:avLst/>
          </a:prstGeom>
        </p:spPr>
      </p:pic>
      <p:sp>
        <p:nvSpPr>
          <p:cNvPr id="4" name="object 4"/>
          <p:cNvSpPr txBox="1"/>
          <p:nvPr/>
        </p:nvSpPr>
        <p:spPr>
          <a:xfrm>
            <a:off x="922359" y="6298718"/>
            <a:ext cx="15864840" cy="183324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1850">
              <a:latin typeface="Times New Roman"/>
              <a:cs typeface="Times New Roman"/>
            </a:endParaRPr>
          </a:p>
          <a:p>
            <a:pPr marL="408940" marR="11009630" indent="-151765">
              <a:lnSpc>
                <a:spcPts val="2560"/>
              </a:lnSpc>
            </a:pPr>
            <a:r>
              <a:rPr sz="2150" dirty="0">
                <a:latin typeface="Arial MT"/>
                <a:cs typeface="Arial MT"/>
              </a:rPr>
              <a:t>resource</a:t>
            </a:r>
            <a:r>
              <a:rPr sz="2150" spc="-5" dirty="0">
                <a:latin typeface="Arial MT"/>
                <a:cs typeface="Arial MT"/>
              </a:rPr>
              <a:t> </a:t>
            </a:r>
            <a:r>
              <a:rPr sz="2150" spc="-40" dirty="0">
                <a:latin typeface="Arial MT"/>
                <a:cs typeface="Arial MT"/>
              </a:rPr>
              <a:t>"aws_key_pair"</a:t>
            </a:r>
            <a:r>
              <a:rPr sz="2150" spc="-5" dirty="0">
                <a:latin typeface="Arial MT"/>
                <a:cs typeface="Arial MT"/>
              </a:rPr>
              <a:t> </a:t>
            </a:r>
            <a:r>
              <a:rPr sz="2150" spc="-25" dirty="0">
                <a:latin typeface="Arial MT"/>
                <a:cs typeface="Arial MT"/>
              </a:rPr>
              <a:t>"mykeypair"</a:t>
            </a:r>
            <a:r>
              <a:rPr sz="2150" spc="-5" dirty="0">
                <a:latin typeface="Arial MT"/>
                <a:cs typeface="Arial MT"/>
              </a:rPr>
              <a:t> { </a:t>
            </a:r>
            <a:r>
              <a:rPr sz="2150" spc="-580" dirty="0">
                <a:latin typeface="Arial MT"/>
                <a:cs typeface="Arial MT"/>
              </a:rPr>
              <a:t> </a:t>
            </a:r>
            <a:r>
              <a:rPr sz="2150" spc="-20" dirty="0">
                <a:latin typeface="Arial MT"/>
                <a:cs typeface="Arial MT"/>
              </a:rPr>
              <a:t>key_name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25" dirty="0">
                <a:latin typeface="Arial MT"/>
                <a:cs typeface="Arial MT"/>
              </a:rPr>
              <a:t>"mykeypair"</a:t>
            </a:r>
            <a:endParaRPr sz="2150">
              <a:latin typeface="Arial MT"/>
              <a:cs typeface="Arial MT"/>
            </a:endParaRPr>
          </a:p>
          <a:p>
            <a:pPr marL="408940">
              <a:lnSpc>
                <a:spcPts val="2460"/>
              </a:lnSpc>
            </a:pPr>
            <a:r>
              <a:rPr sz="2150" spc="20" dirty="0">
                <a:latin typeface="Arial MT"/>
                <a:cs typeface="Arial MT"/>
              </a:rPr>
              <a:t>public_key</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20" dirty="0">
                <a:latin typeface="Arial MT"/>
                <a:cs typeface="Arial MT"/>
              </a:rPr>
              <a:t>"${file("keys/mykeypair.pub")}"</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31539" y="2071903"/>
            <a:ext cx="17548225" cy="4177665"/>
          </a:xfrm>
          <a:prstGeom prst="rect">
            <a:avLst/>
          </a:prstGeom>
        </p:spPr>
        <p:txBody>
          <a:bodyPr vert="horz" wrap="square" lIns="0" tIns="12065" rIns="0" bIns="0" rtlCol="0">
            <a:spAutoFit/>
          </a:bodyPr>
          <a:lstStyle/>
          <a:p>
            <a:pPr marL="546735" marR="203835" indent="-509270">
              <a:lnSpc>
                <a:spcPct val="100499"/>
              </a:lnSpc>
              <a:spcBef>
                <a:spcPts val="95"/>
              </a:spcBef>
              <a:buSzPct val="75609"/>
              <a:buChar char="•"/>
              <a:tabLst>
                <a:tab pos="546735" algn="l"/>
                <a:tab pos="547370" algn="l"/>
              </a:tabLst>
            </a:pPr>
            <a:r>
              <a:rPr sz="4100" spc="-335" dirty="0">
                <a:latin typeface="Arial MT"/>
                <a:cs typeface="Arial MT"/>
              </a:rPr>
              <a:t>To</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able</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80" dirty="0">
                <a:latin typeface="Arial MT"/>
                <a:cs typeface="Arial MT"/>
              </a:rPr>
              <a:t>log</a:t>
            </a:r>
            <a:r>
              <a:rPr sz="4100" spc="5" dirty="0">
                <a:latin typeface="Arial MT"/>
                <a:cs typeface="Arial MT"/>
              </a:rPr>
              <a:t> in,</a:t>
            </a:r>
            <a:r>
              <a:rPr sz="4100" spc="10" dirty="0">
                <a:latin typeface="Arial MT"/>
                <a:cs typeface="Arial MT"/>
              </a:rPr>
              <a:t> the </a:t>
            </a:r>
            <a:r>
              <a:rPr sz="4100" spc="5" dirty="0">
                <a:latin typeface="Arial MT"/>
                <a:cs typeface="Arial MT"/>
              </a:rPr>
              <a:t>last</a:t>
            </a:r>
            <a:r>
              <a:rPr sz="4100" spc="10" dirty="0">
                <a:latin typeface="Arial MT"/>
                <a:cs typeface="Arial MT"/>
              </a:rPr>
              <a:t> </a:t>
            </a:r>
            <a:r>
              <a:rPr sz="4100" spc="65" dirty="0">
                <a:latin typeface="Arial MT"/>
                <a:cs typeface="Arial MT"/>
              </a:rPr>
              <a:t>step</a:t>
            </a:r>
            <a:r>
              <a:rPr sz="4100" spc="5" dirty="0">
                <a:latin typeface="Arial MT"/>
                <a:cs typeface="Arial MT"/>
              </a:rPr>
              <a:t> is</a:t>
            </a:r>
            <a:r>
              <a:rPr sz="4100" spc="10" dirty="0">
                <a:latin typeface="Arial MT"/>
                <a:cs typeface="Arial MT"/>
              </a:rPr>
              <a:t> </a:t>
            </a:r>
            <a:r>
              <a:rPr sz="4100" spc="5" dirty="0">
                <a:latin typeface="Arial MT"/>
                <a:cs typeface="Arial MT"/>
              </a:rPr>
              <a:t>to</a:t>
            </a:r>
            <a:r>
              <a:rPr sz="4100" spc="10" dirty="0">
                <a:latin typeface="Arial MT"/>
                <a:cs typeface="Arial MT"/>
              </a:rPr>
              <a:t> make </a:t>
            </a:r>
            <a:r>
              <a:rPr sz="4100" spc="-10" dirty="0">
                <a:latin typeface="Arial MT"/>
                <a:cs typeface="Arial MT"/>
              </a:rPr>
              <a:t>sure</a:t>
            </a:r>
            <a:r>
              <a:rPr sz="4100" spc="5" dirty="0">
                <a:latin typeface="Arial MT"/>
                <a:cs typeface="Arial MT"/>
              </a:rPr>
              <a:t> </a:t>
            </a:r>
            <a:r>
              <a:rPr sz="4100" spc="-190" dirty="0">
                <a:latin typeface="Arial MT"/>
                <a:cs typeface="Arial MT"/>
              </a:rPr>
              <a:t>AWS</a:t>
            </a:r>
            <a:r>
              <a:rPr sz="4100" spc="10" dirty="0">
                <a:latin typeface="Arial MT"/>
                <a:cs typeface="Arial MT"/>
              </a:rPr>
              <a:t> </a:t>
            </a:r>
            <a:r>
              <a:rPr sz="4100" spc="5" dirty="0">
                <a:latin typeface="Arial MT"/>
                <a:cs typeface="Arial MT"/>
              </a:rPr>
              <a:t>installs</a:t>
            </a:r>
            <a:r>
              <a:rPr sz="4100" spc="10" dirty="0">
                <a:latin typeface="Arial MT"/>
                <a:cs typeface="Arial MT"/>
              </a:rPr>
              <a:t> our </a:t>
            </a:r>
            <a:r>
              <a:rPr sz="4100" spc="120" dirty="0">
                <a:latin typeface="Arial MT"/>
                <a:cs typeface="Arial MT"/>
              </a:rPr>
              <a:t>public </a:t>
            </a:r>
            <a:r>
              <a:rPr sz="4100" spc="-1125" dirty="0">
                <a:latin typeface="Arial MT"/>
                <a:cs typeface="Arial MT"/>
              </a:rPr>
              <a:t> </a:t>
            </a:r>
            <a:r>
              <a:rPr sz="4100" spc="10" dirty="0">
                <a:latin typeface="Arial MT"/>
                <a:cs typeface="Arial MT"/>
              </a:rPr>
              <a:t>key</a:t>
            </a:r>
            <a:r>
              <a:rPr sz="4100" dirty="0">
                <a:latin typeface="Arial MT"/>
                <a:cs typeface="Arial MT"/>
              </a:rPr>
              <a:t> </a:t>
            </a:r>
            <a:r>
              <a:rPr sz="4100" spc="65" dirty="0">
                <a:latin typeface="Arial MT"/>
                <a:cs typeface="Arial MT"/>
              </a:rPr>
              <a:t>pair</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5" dirty="0">
                <a:latin typeface="Arial MT"/>
                <a:cs typeface="Arial MT"/>
              </a:rPr>
              <a:t>instance</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46735" marR="30480" indent="-509270">
              <a:lnSpc>
                <a:spcPct val="100499"/>
              </a:lnSpc>
              <a:buSzPct val="75609"/>
              <a:buChar char="•"/>
              <a:tabLst>
                <a:tab pos="546735" algn="l"/>
                <a:tab pos="547370" algn="l"/>
              </a:tabLst>
            </a:pPr>
            <a:r>
              <a:rPr sz="4100" spc="10" dirty="0">
                <a:latin typeface="Arial MT"/>
                <a:cs typeface="Arial MT"/>
              </a:rPr>
              <a:t>Our</a:t>
            </a:r>
            <a:r>
              <a:rPr sz="4100" spc="20" dirty="0">
                <a:latin typeface="Arial MT"/>
                <a:cs typeface="Arial MT"/>
              </a:rPr>
              <a:t> </a:t>
            </a:r>
            <a:r>
              <a:rPr sz="4100" spc="-65" dirty="0">
                <a:latin typeface="Arial MT"/>
                <a:cs typeface="Arial MT"/>
              </a:rPr>
              <a:t>EC2</a:t>
            </a:r>
            <a:r>
              <a:rPr sz="4100" spc="25" dirty="0">
                <a:latin typeface="Arial MT"/>
                <a:cs typeface="Arial MT"/>
              </a:rPr>
              <a:t> </a:t>
            </a:r>
            <a:r>
              <a:rPr sz="4100" spc="35" dirty="0">
                <a:latin typeface="Arial MT"/>
                <a:cs typeface="Arial MT"/>
              </a:rPr>
              <a:t>instance</a:t>
            </a:r>
            <a:r>
              <a:rPr sz="4100" spc="25" dirty="0">
                <a:latin typeface="Arial MT"/>
                <a:cs typeface="Arial MT"/>
              </a:rPr>
              <a:t> </a:t>
            </a:r>
            <a:r>
              <a:rPr sz="4100" spc="30" dirty="0">
                <a:latin typeface="Arial MT"/>
                <a:cs typeface="Arial MT"/>
              </a:rPr>
              <a:t>already</a:t>
            </a:r>
            <a:r>
              <a:rPr sz="4100" spc="25" dirty="0">
                <a:latin typeface="Arial MT"/>
                <a:cs typeface="Arial MT"/>
              </a:rPr>
              <a:t> </a:t>
            </a:r>
            <a:r>
              <a:rPr sz="4100" spc="-5" dirty="0">
                <a:latin typeface="Arial MT"/>
                <a:cs typeface="Arial MT"/>
              </a:rPr>
              <a:t>refers</a:t>
            </a:r>
            <a:r>
              <a:rPr sz="4100" spc="20" dirty="0">
                <a:latin typeface="Arial MT"/>
                <a:cs typeface="Arial MT"/>
              </a:rPr>
              <a:t> </a:t>
            </a:r>
            <a:r>
              <a:rPr sz="4100" spc="5" dirty="0">
                <a:latin typeface="Arial MT"/>
                <a:cs typeface="Arial MT"/>
              </a:rPr>
              <a:t>to</a:t>
            </a:r>
            <a:r>
              <a:rPr sz="4100" spc="25" dirty="0">
                <a:latin typeface="Arial MT"/>
                <a:cs typeface="Arial MT"/>
              </a:rPr>
              <a:t> </a:t>
            </a:r>
            <a:r>
              <a:rPr sz="4100" spc="10" dirty="0">
                <a:latin typeface="Arial MT"/>
                <a:cs typeface="Arial MT"/>
              </a:rPr>
              <a:t>a</a:t>
            </a:r>
            <a:r>
              <a:rPr sz="4100" spc="25" dirty="0">
                <a:latin typeface="Arial MT"/>
                <a:cs typeface="Arial MT"/>
              </a:rPr>
              <a:t> </a:t>
            </a:r>
            <a:r>
              <a:rPr sz="4100" spc="-25" dirty="0">
                <a:latin typeface="Arial MT"/>
                <a:cs typeface="Arial MT"/>
              </a:rPr>
              <a:t>aws_key_pair.mykeypair.key_name, </a:t>
            </a:r>
            <a:r>
              <a:rPr sz="4100" spc="-1125" dirty="0">
                <a:latin typeface="Arial MT"/>
                <a:cs typeface="Arial MT"/>
              </a:rPr>
              <a:t> </a:t>
            </a:r>
            <a:r>
              <a:rPr sz="4100" spc="10" dirty="0">
                <a:latin typeface="Arial MT"/>
                <a:cs typeface="Arial MT"/>
              </a:rPr>
              <a:t>you</a:t>
            </a:r>
            <a:r>
              <a:rPr sz="4100" spc="5" dirty="0">
                <a:latin typeface="Arial MT"/>
                <a:cs typeface="Arial MT"/>
              </a:rPr>
              <a:t> just </a:t>
            </a:r>
            <a:r>
              <a:rPr sz="4100" spc="65" dirty="0">
                <a:latin typeface="Arial MT"/>
                <a:cs typeface="Arial MT"/>
              </a:rPr>
              <a:t>need</a:t>
            </a:r>
            <a:r>
              <a:rPr sz="4100" spc="5" dirty="0">
                <a:latin typeface="Arial MT"/>
                <a:cs typeface="Arial MT"/>
              </a:rPr>
              <a:t> to</a:t>
            </a:r>
            <a:r>
              <a:rPr sz="4100" dirty="0">
                <a:latin typeface="Arial MT"/>
                <a:cs typeface="Arial MT"/>
              </a:rPr>
              <a:t> </a:t>
            </a:r>
            <a:r>
              <a:rPr sz="4100" spc="60" dirty="0">
                <a:latin typeface="Arial MT"/>
                <a:cs typeface="Arial MT"/>
              </a:rPr>
              <a:t>declare</a:t>
            </a:r>
            <a:r>
              <a:rPr sz="4100" spc="5" dirty="0">
                <a:latin typeface="Arial MT"/>
                <a:cs typeface="Arial MT"/>
              </a:rPr>
              <a:t> it in </a:t>
            </a:r>
            <a:r>
              <a:rPr sz="4100" spc="15" dirty="0">
                <a:latin typeface="Arial MT"/>
                <a:cs typeface="Arial MT"/>
              </a:rPr>
              <a:t>terraform:</a:t>
            </a:r>
            <a:endParaRPr sz="4100">
              <a:latin typeface="Arial MT"/>
              <a:cs typeface="Arial MT"/>
            </a:endParaRPr>
          </a:p>
          <a:p>
            <a:pPr marL="163195">
              <a:lnSpc>
                <a:spcPct val="100000"/>
              </a:lnSpc>
              <a:spcBef>
                <a:spcPts val="3115"/>
              </a:spcBef>
            </a:pPr>
            <a:r>
              <a:rPr sz="4100" spc="25" dirty="0">
                <a:latin typeface="Arial MT"/>
                <a:cs typeface="Arial MT"/>
              </a:rPr>
              <a:t>keypairs.tf</a:t>
            </a:r>
            <a:endParaRPr sz="4100">
              <a:latin typeface="Arial MT"/>
              <a:cs typeface="Arial MT"/>
            </a:endParaRPr>
          </a:p>
        </p:txBody>
      </p:sp>
      <p:sp>
        <p:nvSpPr>
          <p:cNvPr id="6" name="object 6"/>
          <p:cNvSpPr txBox="1"/>
          <p:nvPr/>
        </p:nvSpPr>
        <p:spPr>
          <a:xfrm>
            <a:off x="831539" y="8391636"/>
            <a:ext cx="16971645" cy="2120265"/>
          </a:xfrm>
          <a:prstGeom prst="rect">
            <a:avLst/>
          </a:prstGeom>
        </p:spPr>
        <p:txBody>
          <a:bodyPr vert="horz" wrap="square" lIns="0" tIns="33655" rIns="0" bIns="0" rtlCol="0">
            <a:spAutoFit/>
          </a:bodyPr>
          <a:lstStyle/>
          <a:p>
            <a:pPr marL="465455" marR="546100" indent="-427990">
              <a:lnSpc>
                <a:spcPts val="4120"/>
              </a:lnSpc>
              <a:spcBef>
                <a:spcPts val="265"/>
              </a:spcBef>
              <a:buSzPct val="75362"/>
              <a:buChar char="•"/>
              <a:tabLst>
                <a:tab pos="465455" algn="l"/>
                <a:tab pos="466090" algn="l"/>
              </a:tabLst>
            </a:pPr>
            <a:r>
              <a:rPr sz="3450" spc="-60" dirty="0">
                <a:latin typeface="Arial MT"/>
                <a:cs typeface="Arial MT"/>
              </a:rPr>
              <a:t>The </a:t>
            </a:r>
            <a:r>
              <a:rPr sz="3450" spc="20" dirty="0">
                <a:latin typeface="Arial MT"/>
                <a:cs typeface="Arial MT"/>
              </a:rPr>
              <a:t>keys/mykeypair.pub </a:t>
            </a:r>
            <a:r>
              <a:rPr sz="3450" dirty="0">
                <a:latin typeface="Arial MT"/>
                <a:cs typeface="Arial MT"/>
              </a:rPr>
              <a:t>will </a:t>
            </a:r>
            <a:r>
              <a:rPr sz="3450" spc="100" dirty="0">
                <a:latin typeface="Arial MT"/>
                <a:cs typeface="Arial MT"/>
              </a:rPr>
              <a:t>be </a:t>
            </a:r>
            <a:r>
              <a:rPr sz="3450" spc="75" dirty="0">
                <a:latin typeface="Arial MT"/>
                <a:cs typeface="Arial MT"/>
              </a:rPr>
              <a:t>uploaded </a:t>
            </a:r>
            <a:r>
              <a:rPr sz="3450" spc="5" dirty="0">
                <a:latin typeface="Arial MT"/>
                <a:cs typeface="Arial MT"/>
              </a:rPr>
              <a:t>to </a:t>
            </a:r>
            <a:r>
              <a:rPr sz="3450" spc="-165" dirty="0">
                <a:latin typeface="Arial MT"/>
                <a:cs typeface="Arial MT"/>
              </a:rPr>
              <a:t>AWS </a:t>
            </a:r>
            <a:r>
              <a:rPr sz="3450" spc="70" dirty="0">
                <a:latin typeface="Arial MT"/>
                <a:cs typeface="Arial MT"/>
              </a:rPr>
              <a:t>and </a:t>
            </a:r>
            <a:r>
              <a:rPr sz="3450" dirty="0">
                <a:latin typeface="Arial MT"/>
                <a:cs typeface="Arial MT"/>
              </a:rPr>
              <a:t>will </a:t>
            </a:r>
            <a:r>
              <a:rPr sz="3450" spc="5" dirty="0">
                <a:latin typeface="Arial MT"/>
                <a:cs typeface="Arial MT"/>
              </a:rPr>
              <a:t>allow an </a:t>
            </a:r>
            <a:r>
              <a:rPr sz="3450" spc="25" dirty="0">
                <a:latin typeface="Arial MT"/>
                <a:cs typeface="Arial MT"/>
              </a:rPr>
              <a:t>instance </a:t>
            </a:r>
            <a:r>
              <a:rPr sz="3450" spc="5" dirty="0">
                <a:latin typeface="Arial MT"/>
                <a:cs typeface="Arial MT"/>
              </a:rPr>
              <a:t>to </a:t>
            </a:r>
            <a:r>
              <a:rPr sz="3450" spc="100" dirty="0">
                <a:latin typeface="Arial MT"/>
                <a:cs typeface="Arial MT"/>
              </a:rPr>
              <a:t>be </a:t>
            </a:r>
            <a:r>
              <a:rPr sz="3450" spc="-944" dirty="0">
                <a:latin typeface="Arial MT"/>
                <a:cs typeface="Arial MT"/>
              </a:rPr>
              <a:t> </a:t>
            </a:r>
            <a:r>
              <a:rPr sz="3450" spc="50" dirty="0">
                <a:latin typeface="Arial MT"/>
                <a:cs typeface="Arial MT"/>
              </a:rPr>
              <a:t>launched</a:t>
            </a:r>
            <a:r>
              <a:rPr sz="3450" spc="-5" dirty="0">
                <a:latin typeface="Arial MT"/>
                <a:cs typeface="Arial MT"/>
              </a:rPr>
              <a:t> </a:t>
            </a:r>
            <a:r>
              <a:rPr sz="3450" spc="5" dirty="0">
                <a:latin typeface="Arial MT"/>
                <a:cs typeface="Arial MT"/>
              </a:rPr>
              <a:t>with</a:t>
            </a:r>
            <a:r>
              <a:rPr sz="3450" dirty="0">
                <a:latin typeface="Arial MT"/>
                <a:cs typeface="Arial MT"/>
              </a:rPr>
              <a:t> this </a:t>
            </a:r>
            <a:r>
              <a:rPr sz="3450" b="1" spc="5" dirty="0">
                <a:latin typeface="Arial"/>
                <a:cs typeface="Arial"/>
              </a:rPr>
              <a:t>public</a:t>
            </a:r>
            <a:r>
              <a:rPr sz="3450" b="1" dirty="0">
                <a:latin typeface="Arial"/>
                <a:cs typeface="Arial"/>
              </a:rPr>
              <a:t> key </a:t>
            </a:r>
            <a:r>
              <a:rPr sz="3450" spc="25" dirty="0">
                <a:latin typeface="Arial MT"/>
                <a:cs typeface="Arial MT"/>
              </a:rPr>
              <a:t>installed</a:t>
            </a:r>
            <a:r>
              <a:rPr sz="3450" dirty="0">
                <a:latin typeface="Arial MT"/>
                <a:cs typeface="Arial MT"/>
              </a:rPr>
              <a:t> </a:t>
            </a:r>
            <a:r>
              <a:rPr sz="3450" spc="5" dirty="0">
                <a:latin typeface="Arial MT"/>
                <a:cs typeface="Arial MT"/>
              </a:rPr>
              <a:t>on</a:t>
            </a:r>
            <a:r>
              <a:rPr sz="3450" dirty="0">
                <a:latin typeface="Arial MT"/>
                <a:cs typeface="Arial MT"/>
              </a:rPr>
              <a:t> it</a:t>
            </a:r>
            <a:endParaRPr sz="3450">
              <a:latin typeface="Arial MT"/>
              <a:cs typeface="Arial MT"/>
            </a:endParaRPr>
          </a:p>
          <a:p>
            <a:pPr>
              <a:lnSpc>
                <a:spcPct val="100000"/>
              </a:lnSpc>
              <a:spcBef>
                <a:spcPts val="30"/>
              </a:spcBef>
              <a:buFont typeface="Arial MT"/>
              <a:buChar char="•"/>
            </a:pPr>
            <a:endParaRPr sz="3400">
              <a:latin typeface="Arial MT"/>
              <a:cs typeface="Arial MT"/>
            </a:endParaRPr>
          </a:p>
          <a:p>
            <a:pPr marL="465455" indent="-427990">
              <a:lnSpc>
                <a:spcPct val="100000"/>
              </a:lnSpc>
              <a:buSzPct val="75362"/>
              <a:buChar char="•"/>
              <a:tabLst>
                <a:tab pos="465455" algn="l"/>
                <a:tab pos="466090" algn="l"/>
              </a:tabLst>
            </a:pPr>
            <a:r>
              <a:rPr sz="3450" spc="-165" dirty="0">
                <a:latin typeface="Arial MT"/>
                <a:cs typeface="Arial MT"/>
              </a:rPr>
              <a:t>You</a:t>
            </a:r>
            <a:r>
              <a:rPr sz="3450" dirty="0">
                <a:latin typeface="Arial MT"/>
                <a:cs typeface="Arial MT"/>
              </a:rPr>
              <a:t> </a:t>
            </a:r>
            <a:r>
              <a:rPr sz="3450" spc="5" dirty="0">
                <a:latin typeface="Arial MT"/>
                <a:cs typeface="Arial MT"/>
              </a:rPr>
              <a:t>never </a:t>
            </a:r>
            <a:r>
              <a:rPr sz="3450" spc="65" dirty="0">
                <a:latin typeface="Arial MT"/>
                <a:cs typeface="Arial MT"/>
              </a:rPr>
              <a:t>upload</a:t>
            </a:r>
            <a:r>
              <a:rPr sz="3450" spc="5" dirty="0">
                <a:latin typeface="Arial MT"/>
                <a:cs typeface="Arial MT"/>
              </a:rPr>
              <a:t> your </a:t>
            </a:r>
            <a:r>
              <a:rPr sz="3450" b="1" dirty="0">
                <a:latin typeface="Arial"/>
                <a:cs typeface="Arial"/>
              </a:rPr>
              <a:t>private</a:t>
            </a:r>
            <a:r>
              <a:rPr sz="3450" b="1" spc="5" dirty="0">
                <a:latin typeface="Arial"/>
                <a:cs typeface="Arial"/>
              </a:rPr>
              <a:t> </a:t>
            </a:r>
            <a:r>
              <a:rPr sz="3450" b="1" spc="50" dirty="0">
                <a:latin typeface="Arial"/>
                <a:cs typeface="Arial"/>
              </a:rPr>
              <a:t>key</a:t>
            </a:r>
            <a:r>
              <a:rPr sz="3450" spc="50" dirty="0">
                <a:latin typeface="Arial MT"/>
                <a:cs typeface="Arial MT"/>
              </a:rPr>
              <a:t>!</a:t>
            </a:r>
            <a:r>
              <a:rPr sz="3450" spc="5" dirty="0">
                <a:latin typeface="Arial MT"/>
                <a:cs typeface="Arial MT"/>
              </a:rPr>
              <a:t> </a:t>
            </a:r>
            <a:r>
              <a:rPr sz="3450" spc="-165" dirty="0">
                <a:latin typeface="Arial MT"/>
                <a:cs typeface="Arial MT"/>
              </a:rPr>
              <a:t>You</a:t>
            </a:r>
            <a:r>
              <a:rPr sz="3450" spc="5" dirty="0">
                <a:latin typeface="Arial MT"/>
                <a:cs typeface="Arial MT"/>
              </a:rPr>
              <a:t> use your </a:t>
            </a:r>
            <a:r>
              <a:rPr sz="3450" spc="30" dirty="0">
                <a:latin typeface="Arial MT"/>
                <a:cs typeface="Arial MT"/>
              </a:rPr>
              <a:t>private</a:t>
            </a:r>
            <a:r>
              <a:rPr sz="3450" spc="5" dirty="0">
                <a:latin typeface="Arial MT"/>
                <a:cs typeface="Arial MT"/>
              </a:rPr>
              <a:t> key to </a:t>
            </a:r>
            <a:r>
              <a:rPr sz="3450" spc="40" dirty="0">
                <a:latin typeface="Arial MT"/>
                <a:cs typeface="Arial MT"/>
              </a:rPr>
              <a:t>login</a:t>
            </a:r>
            <a:r>
              <a:rPr sz="3450" spc="5" dirty="0">
                <a:latin typeface="Arial MT"/>
                <a:cs typeface="Arial MT"/>
              </a:rPr>
              <a:t> to the </a:t>
            </a:r>
            <a:r>
              <a:rPr sz="3450" spc="25" dirty="0">
                <a:latin typeface="Arial MT"/>
                <a:cs typeface="Arial MT"/>
              </a:rPr>
              <a:t>instance</a:t>
            </a:r>
            <a:endParaRPr sz="3450">
              <a:latin typeface="Arial MT"/>
              <a:cs typeface="Arial M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10524" y="4212926"/>
            <a:ext cx="10671810"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30" dirty="0"/>
              <a:t> </a:t>
            </a:r>
            <a:r>
              <a:rPr spc="80" dirty="0"/>
              <a:t>Instance</a:t>
            </a:r>
            <a:r>
              <a:rPr spc="-25" dirty="0"/>
              <a:t> </a:t>
            </a:r>
            <a:r>
              <a:rPr spc="145" dirty="0"/>
              <a:t>demo</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00383" y="4212926"/>
            <a:ext cx="11692255" cy="1433195"/>
          </a:xfrm>
          <a:prstGeom prst="rect">
            <a:avLst/>
          </a:prstGeom>
        </p:spPr>
        <p:txBody>
          <a:bodyPr vert="horz" wrap="square" lIns="0" tIns="17145" rIns="0" bIns="0" rtlCol="0">
            <a:spAutoFit/>
          </a:bodyPr>
          <a:lstStyle/>
          <a:p>
            <a:pPr marL="12700">
              <a:lnSpc>
                <a:spcPct val="100000"/>
              </a:lnSpc>
              <a:spcBef>
                <a:spcPts val="135"/>
              </a:spcBef>
            </a:pPr>
            <a:r>
              <a:rPr sz="9200" spc="75" dirty="0">
                <a:latin typeface="Arial MT"/>
                <a:cs typeface="Arial MT"/>
              </a:rPr>
              <a:t>Spinning</a:t>
            </a:r>
            <a:r>
              <a:rPr sz="9200" spc="-15" dirty="0">
                <a:latin typeface="Arial MT"/>
                <a:cs typeface="Arial MT"/>
              </a:rPr>
              <a:t> </a:t>
            </a:r>
            <a:r>
              <a:rPr sz="9200" spc="270" dirty="0">
                <a:latin typeface="Arial MT"/>
                <a:cs typeface="Arial MT"/>
              </a:rPr>
              <a:t>up</a:t>
            </a:r>
            <a:r>
              <a:rPr sz="9200" spc="-15" dirty="0">
                <a:latin typeface="Arial MT"/>
                <a:cs typeface="Arial MT"/>
              </a:rPr>
              <a:t> </a:t>
            </a:r>
            <a:r>
              <a:rPr sz="9200" spc="70" dirty="0">
                <a:latin typeface="Arial MT"/>
                <a:cs typeface="Arial MT"/>
              </a:rPr>
              <a:t>instances</a:t>
            </a:r>
            <a:endParaRPr sz="9200">
              <a:latin typeface="Arial MT"/>
              <a:cs typeface="Arial MT"/>
            </a:endParaRPr>
          </a:p>
        </p:txBody>
      </p:sp>
      <p:sp>
        <p:nvSpPr>
          <p:cNvPr id="3" name="object 3"/>
          <p:cNvSpPr txBox="1"/>
          <p:nvPr/>
        </p:nvSpPr>
        <p:spPr>
          <a:xfrm>
            <a:off x="7965654" y="6086317"/>
            <a:ext cx="4173220"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Block</a:t>
            </a:r>
            <a:r>
              <a:rPr sz="3600" spc="-20" dirty="0">
                <a:latin typeface="Arial MT"/>
                <a:cs typeface="Arial MT"/>
              </a:rPr>
              <a:t> </a:t>
            </a:r>
            <a:r>
              <a:rPr sz="3600" spc="40" dirty="0">
                <a:latin typeface="Arial MT"/>
                <a:cs typeface="Arial MT"/>
              </a:rPr>
              <a:t>storage</a:t>
            </a:r>
            <a:r>
              <a:rPr sz="3600" spc="-20" dirty="0">
                <a:latin typeface="Arial MT"/>
                <a:cs typeface="Arial MT"/>
              </a:rPr>
              <a:t> </a:t>
            </a:r>
            <a:r>
              <a:rPr sz="3600" spc="-70" dirty="0">
                <a:latin typeface="Arial MT"/>
                <a:cs typeface="Arial MT"/>
              </a:rPr>
              <a:t>(EBS)</a:t>
            </a:r>
            <a:endParaRPr sz="3600">
              <a:latin typeface="Arial MT"/>
              <a:cs typeface="Arial M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209339"/>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MT"/>
                <a:cs typeface="Arial MT"/>
              </a:rPr>
              <a:t>•</a:t>
            </a:r>
            <a:endParaRPr sz="2500">
              <a:latin typeface="Arial MT"/>
              <a:cs typeface="Arial MT"/>
            </a:endParaRPr>
          </a:p>
        </p:txBody>
      </p:sp>
      <p:sp>
        <p:nvSpPr>
          <p:cNvPr id="4" name="object 4"/>
          <p:cNvSpPr txBox="1"/>
          <p:nvPr/>
        </p:nvSpPr>
        <p:spPr>
          <a:xfrm>
            <a:off x="1274320" y="2140153"/>
            <a:ext cx="17010380" cy="1054100"/>
          </a:xfrm>
          <a:prstGeom prst="rect">
            <a:avLst/>
          </a:prstGeom>
        </p:spPr>
        <p:txBody>
          <a:bodyPr vert="horz" wrap="square" lIns="0" tIns="16510" rIns="0" bIns="0" rtlCol="0">
            <a:spAutoFit/>
          </a:bodyPr>
          <a:lstStyle/>
          <a:p>
            <a:pPr marL="12700">
              <a:lnSpc>
                <a:spcPct val="100000"/>
              </a:lnSpc>
              <a:spcBef>
                <a:spcPts val="130"/>
              </a:spcBef>
            </a:pPr>
            <a:r>
              <a:rPr sz="3350" spc="-45" dirty="0">
                <a:latin typeface="Arial MT"/>
                <a:cs typeface="Arial MT"/>
              </a:rPr>
              <a:t>The</a:t>
            </a:r>
            <a:r>
              <a:rPr sz="3350" spc="10" dirty="0">
                <a:latin typeface="Arial MT"/>
                <a:cs typeface="Arial MT"/>
              </a:rPr>
              <a:t> </a:t>
            </a:r>
            <a:r>
              <a:rPr sz="3350" spc="25" dirty="0">
                <a:latin typeface="Arial MT"/>
                <a:cs typeface="Arial MT"/>
              </a:rPr>
              <a:t>t2.micro</a:t>
            </a:r>
            <a:r>
              <a:rPr sz="3350" spc="10" dirty="0">
                <a:latin typeface="Arial MT"/>
                <a:cs typeface="Arial MT"/>
              </a:rPr>
              <a:t> </a:t>
            </a:r>
            <a:r>
              <a:rPr sz="3350" spc="35" dirty="0">
                <a:latin typeface="Arial MT"/>
                <a:cs typeface="Arial MT"/>
              </a:rPr>
              <a:t>instance</a:t>
            </a:r>
            <a:r>
              <a:rPr sz="3350" spc="10" dirty="0">
                <a:latin typeface="Arial MT"/>
                <a:cs typeface="Arial MT"/>
              </a:rPr>
              <a:t> with this </a:t>
            </a:r>
            <a:r>
              <a:rPr sz="3350" spc="55" dirty="0">
                <a:latin typeface="Arial MT"/>
                <a:cs typeface="Arial MT"/>
              </a:rPr>
              <a:t>particular</a:t>
            </a:r>
            <a:r>
              <a:rPr sz="3350" spc="10" dirty="0">
                <a:latin typeface="Arial MT"/>
                <a:cs typeface="Arial MT"/>
              </a:rPr>
              <a:t> </a:t>
            </a:r>
            <a:r>
              <a:rPr sz="3350" spc="15" dirty="0">
                <a:latin typeface="Arial MT"/>
                <a:cs typeface="Arial MT"/>
              </a:rPr>
              <a:t>AMI</a:t>
            </a:r>
            <a:r>
              <a:rPr sz="3350" spc="10" dirty="0">
                <a:latin typeface="Arial MT"/>
                <a:cs typeface="Arial MT"/>
              </a:rPr>
              <a:t> </a:t>
            </a:r>
            <a:r>
              <a:rPr sz="3350" spc="25" dirty="0">
                <a:latin typeface="Arial MT"/>
                <a:cs typeface="Arial MT"/>
              </a:rPr>
              <a:t>automatically</a:t>
            </a:r>
            <a:r>
              <a:rPr sz="3350" spc="10" dirty="0">
                <a:latin typeface="Arial MT"/>
                <a:cs typeface="Arial MT"/>
              </a:rPr>
              <a:t> </a:t>
            </a:r>
            <a:r>
              <a:rPr sz="3350" spc="105" dirty="0">
                <a:latin typeface="Arial MT"/>
                <a:cs typeface="Arial MT"/>
              </a:rPr>
              <a:t>adds</a:t>
            </a:r>
            <a:r>
              <a:rPr sz="3350" spc="10" dirty="0">
                <a:latin typeface="Arial MT"/>
                <a:cs typeface="Arial MT"/>
              </a:rPr>
              <a:t> </a:t>
            </a:r>
            <a:r>
              <a:rPr sz="3350" spc="15" dirty="0">
                <a:latin typeface="Arial MT"/>
                <a:cs typeface="Arial MT"/>
              </a:rPr>
              <a:t>8 </a:t>
            </a:r>
            <a:r>
              <a:rPr sz="3350" spc="20" dirty="0">
                <a:latin typeface="Arial MT"/>
                <a:cs typeface="Arial MT"/>
              </a:rPr>
              <a:t>GB</a:t>
            </a:r>
            <a:r>
              <a:rPr sz="3350" spc="10" dirty="0">
                <a:latin typeface="Arial MT"/>
                <a:cs typeface="Arial MT"/>
              </a:rPr>
              <a:t> of </a:t>
            </a:r>
            <a:r>
              <a:rPr sz="3350" spc="-110" dirty="0">
                <a:latin typeface="Arial MT"/>
                <a:cs typeface="Arial MT"/>
              </a:rPr>
              <a:t>EBS</a:t>
            </a:r>
            <a:r>
              <a:rPr sz="3350" spc="10" dirty="0">
                <a:latin typeface="Arial MT"/>
                <a:cs typeface="Arial MT"/>
              </a:rPr>
              <a:t> </a:t>
            </a:r>
            <a:r>
              <a:rPr sz="3350" spc="40" dirty="0">
                <a:latin typeface="Arial MT"/>
                <a:cs typeface="Arial MT"/>
              </a:rPr>
              <a:t>storage</a:t>
            </a:r>
            <a:r>
              <a:rPr sz="3350" spc="10" dirty="0">
                <a:latin typeface="Arial MT"/>
                <a:cs typeface="Arial MT"/>
              </a:rPr>
              <a:t> </a:t>
            </a:r>
            <a:r>
              <a:rPr sz="3350" spc="140" dirty="0">
                <a:latin typeface="Arial MT"/>
                <a:cs typeface="Arial MT"/>
              </a:rPr>
              <a:t>(=</a:t>
            </a:r>
            <a:endParaRPr sz="3350">
              <a:latin typeface="Arial MT"/>
              <a:cs typeface="Arial MT"/>
            </a:endParaRPr>
          </a:p>
          <a:p>
            <a:pPr marL="12700">
              <a:lnSpc>
                <a:spcPct val="100000"/>
              </a:lnSpc>
              <a:spcBef>
                <a:spcPts val="20"/>
              </a:spcBef>
            </a:pPr>
            <a:r>
              <a:rPr sz="3350" b="1" spc="10" dirty="0">
                <a:latin typeface="Arial"/>
                <a:cs typeface="Arial"/>
              </a:rPr>
              <a:t>Elastic</a:t>
            </a:r>
            <a:r>
              <a:rPr sz="3350" b="1" spc="-5" dirty="0">
                <a:latin typeface="Arial"/>
                <a:cs typeface="Arial"/>
              </a:rPr>
              <a:t> </a:t>
            </a:r>
            <a:r>
              <a:rPr sz="3350" b="1" spc="10" dirty="0">
                <a:latin typeface="Arial"/>
                <a:cs typeface="Arial"/>
              </a:rPr>
              <a:t>Block</a:t>
            </a:r>
            <a:r>
              <a:rPr sz="3350" b="1" spc="-5" dirty="0">
                <a:latin typeface="Arial"/>
                <a:cs typeface="Arial"/>
              </a:rPr>
              <a:t> </a:t>
            </a:r>
            <a:r>
              <a:rPr sz="3350" b="1" spc="10" dirty="0">
                <a:latin typeface="Arial"/>
                <a:cs typeface="Arial"/>
              </a:rPr>
              <a:t>Storage</a:t>
            </a:r>
            <a:r>
              <a:rPr sz="3350" spc="10" dirty="0">
                <a:latin typeface="Arial MT"/>
                <a:cs typeface="Arial MT"/>
              </a:rPr>
              <a:t>)</a:t>
            </a:r>
            <a:endParaRPr sz="3350">
              <a:latin typeface="Arial MT"/>
              <a:cs typeface="Arial MT"/>
            </a:endParaRPr>
          </a:p>
        </p:txBody>
      </p:sp>
      <p:sp>
        <p:nvSpPr>
          <p:cNvPr id="5" name="object 5"/>
          <p:cNvSpPr txBox="1"/>
          <p:nvPr/>
        </p:nvSpPr>
        <p:spPr>
          <a:xfrm>
            <a:off x="856939" y="3742614"/>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MT"/>
                <a:cs typeface="Arial MT"/>
              </a:rPr>
              <a:t>•</a:t>
            </a:r>
            <a:endParaRPr sz="2500">
              <a:latin typeface="Arial MT"/>
              <a:cs typeface="Arial MT"/>
            </a:endParaRPr>
          </a:p>
        </p:txBody>
      </p:sp>
      <p:sp>
        <p:nvSpPr>
          <p:cNvPr id="6" name="object 6"/>
          <p:cNvSpPr txBox="1"/>
          <p:nvPr/>
        </p:nvSpPr>
        <p:spPr>
          <a:xfrm>
            <a:off x="1210820" y="3673431"/>
            <a:ext cx="16253460" cy="5647690"/>
          </a:xfrm>
          <a:prstGeom prst="rect">
            <a:avLst/>
          </a:prstGeom>
        </p:spPr>
        <p:txBody>
          <a:bodyPr vert="horz" wrap="square" lIns="0" tIns="16510" rIns="0" bIns="0" rtlCol="0">
            <a:spAutoFit/>
          </a:bodyPr>
          <a:lstStyle/>
          <a:p>
            <a:pPr marL="76200">
              <a:lnSpc>
                <a:spcPct val="100000"/>
              </a:lnSpc>
              <a:spcBef>
                <a:spcPts val="130"/>
              </a:spcBef>
            </a:pPr>
            <a:r>
              <a:rPr sz="3350" spc="-30" dirty="0">
                <a:latin typeface="Arial MT"/>
                <a:cs typeface="Arial MT"/>
              </a:rPr>
              <a:t>Some</a:t>
            </a:r>
            <a:r>
              <a:rPr sz="3350" spc="5" dirty="0">
                <a:latin typeface="Arial MT"/>
                <a:cs typeface="Arial MT"/>
              </a:rPr>
              <a:t> </a:t>
            </a:r>
            <a:r>
              <a:rPr sz="3350" spc="35" dirty="0">
                <a:latin typeface="Arial MT"/>
                <a:cs typeface="Arial MT"/>
              </a:rPr>
              <a:t>instance</a:t>
            </a:r>
            <a:r>
              <a:rPr sz="3350" spc="5" dirty="0">
                <a:latin typeface="Arial MT"/>
                <a:cs typeface="Arial MT"/>
              </a:rPr>
              <a:t> </a:t>
            </a:r>
            <a:r>
              <a:rPr sz="3350" spc="50" dirty="0">
                <a:latin typeface="Arial MT"/>
                <a:cs typeface="Arial MT"/>
              </a:rPr>
              <a:t>types</a:t>
            </a:r>
            <a:r>
              <a:rPr sz="3350" spc="10" dirty="0">
                <a:latin typeface="Arial MT"/>
                <a:cs typeface="Arial MT"/>
              </a:rPr>
              <a:t> </a:t>
            </a:r>
            <a:r>
              <a:rPr sz="3350" spc="15" dirty="0">
                <a:latin typeface="Arial MT"/>
                <a:cs typeface="Arial MT"/>
              </a:rPr>
              <a:t>have</a:t>
            </a:r>
            <a:r>
              <a:rPr sz="3350" spc="5" dirty="0">
                <a:latin typeface="Arial MT"/>
                <a:cs typeface="Arial MT"/>
              </a:rPr>
              <a:t> </a:t>
            </a:r>
            <a:r>
              <a:rPr sz="3350" b="1" spc="10" dirty="0">
                <a:latin typeface="Arial"/>
                <a:cs typeface="Arial"/>
              </a:rPr>
              <a:t>local</a:t>
            </a:r>
            <a:r>
              <a:rPr sz="3350" b="1" spc="5" dirty="0">
                <a:latin typeface="Arial"/>
                <a:cs typeface="Arial"/>
              </a:rPr>
              <a:t> </a:t>
            </a:r>
            <a:r>
              <a:rPr sz="3350" b="1" spc="10" dirty="0">
                <a:latin typeface="Arial"/>
                <a:cs typeface="Arial"/>
              </a:rPr>
              <a:t>storage </a:t>
            </a:r>
            <a:r>
              <a:rPr sz="3350" spc="15" dirty="0">
                <a:latin typeface="Arial MT"/>
                <a:cs typeface="Arial MT"/>
              </a:rPr>
              <a:t>on</a:t>
            </a:r>
            <a:r>
              <a:rPr sz="3350" spc="5" dirty="0">
                <a:latin typeface="Arial MT"/>
                <a:cs typeface="Arial MT"/>
              </a:rPr>
              <a:t> </a:t>
            </a:r>
            <a:r>
              <a:rPr sz="3350" spc="10" dirty="0">
                <a:latin typeface="Arial MT"/>
                <a:cs typeface="Arial MT"/>
              </a:rPr>
              <a:t>the</a:t>
            </a:r>
            <a:r>
              <a:rPr sz="3350" spc="5" dirty="0">
                <a:latin typeface="Arial MT"/>
                <a:cs typeface="Arial MT"/>
              </a:rPr>
              <a:t> </a:t>
            </a:r>
            <a:r>
              <a:rPr sz="3350" spc="35" dirty="0">
                <a:latin typeface="Arial MT"/>
                <a:cs typeface="Arial MT"/>
              </a:rPr>
              <a:t>instance</a:t>
            </a:r>
            <a:r>
              <a:rPr sz="3350" spc="10" dirty="0">
                <a:latin typeface="Arial MT"/>
                <a:cs typeface="Arial MT"/>
              </a:rPr>
              <a:t> itself</a:t>
            </a:r>
            <a:endParaRPr sz="3350">
              <a:latin typeface="Arial MT"/>
              <a:cs typeface="Arial MT"/>
            </a:endParaRPr>
          </a:p>
          <a:p>
            <a:pPr>
              <a:lnSpc>
                <a:spcPct val="100000"/>
              </a:lnSpc>
              <a:spcBef>
                <a:spcPts val="45"/>
              </a:spcBef>
            </a:pPr>
            <a:endParaRPr sz="3450">
              <a:latin typeface="Arial MT"/>
              <a:cs typeface="Arial MT"/>
            </a:endParaRPr>
          </a:p>
          <a:p>
            <a:pPr marL="808990" indent="-418465">
              <a:lnSpc>
                <a:spcPct val="100000"/>
              </a:lnSpc>
              <a:buSzPct val="74626"/>
              <a:buChar char="•"/>
              <a:tabLst>
                <a:tab pos="808990" algn="l"/>
                <a:tab pos="809625" algn="l"/>
              </a:tabLst>
            </a:pPr>
            <a:r>
              <a:rPr sz="3350" spc="-35" dirty="0">
                <a:latin typeface="Arial MT"/>
                <a:cs typeface="Arial MT"/>
              </a:rPr>
              <a:t>This</a:t>
            </a:r>
            <a:r>
              <a:rPr sz="3350" spc="-10" dirty="0">
                <a:latin typeface="Arial MT"/>
                <a:cs typeface="Arial MT"/>
              </a:rPr>
              <a:t> </a:t>
            </a:r>
            <a:r>
              <a:rPr sz="3350" spc="10" dirty="0">
                <a:latin typeface="Arial MT"/>
                <a:cs typeface="Arial MT"/>
              </a:rPr>
              <a:t>is</a:t>
            </a:r>
            <a:r>
              <a:rPr sz="3350" spc="-10" dirty="0">
                <a:latin typeface="Arial MT"/>
                <a:cs typeface="Arial MT"/>
              </a:rPr>
              <a:t> </a:t>
            </a:r>
            <a:r>
              <a:rPr sz="3350" spc="75" dirty="0">
                <a:latin typeface="Arial MT"/>
                <a:cs typeface="Arial MT"/>
              </a:rPr>
              <a:t>called</a:t>
            </a:r>
            <a:r>
              <a:rPr sz="3350" spc="-10" dirty="0">
                <a:latin typeface="Arial MT"/>
                <a:cs typeface="Arial MT"/>
              </a:rPr>
              <a:t> </a:t>
            </a:r>
            <a:r>
              <a:rPr sz="3350" spc="35" dirty="0">
                <a:latin typeface="Arial MT"/>
                <a:cs typeface="Arial MT"/>
              </a:rPr>
              <a:t>ephemeral</a:t>
            </a:r>
            <a:r>
              <a:rPr sz="3350" spc="-5" dirty="0">
                <a:latin typeface="Arial MT"/>
                <a:cs typeface="Arial MT"/>
              </a:rPr>
              <a:t> </a:t>
            </a:r>
            <a:r>
              <a:rPr sz="3350" spc="40" dirty="0">
                <a:latin typeface="Arial MT"/>
                <a:cs typeface="Arial MT"/>
              </a:rPr>
              <a:t>storage</a:t>
            </a:r>
            <a:endParaRPr sz="3350">
              <a:latin typeface="Arial MT"/>
              <a:cs typeface="Arial MT"/>
            </a:endParaRPr>
          </a:p>
          <a:p>
            <a:pPr>
              <a:lnSpc>
                <a:spcPct val="100000"/>
              </a:lnSpc>
              <a:spcBef>
                <a:spcPts val="45"/>
              </a:spcBef>
              <a:buFont typeface="Arial MT"/>
              <a:buChar char="•"/>
            </a:pPr>
            <a:endParaRPr sz="3450">
              <a:latin typeface="Arial MT"/>
              <a:cs typeface="Arial MT"/>
            </a:endParaRPr>
          </a:p>
          <a:p>
            <a:pPr marL="808990" indent="-418465">
              <a:lnSpc>
                <a:spcPct val="100000"/>
              </a:lnSpc>
              <a:buSzPct val="74626"/>
              <a:buChar char="•"/>
              <a:tabLst>
                <a:tab pos="808990" algn="l"/>
                <a:tab pos="809625" algn="l"/>
              </a:tabLst>
            </a:pPr>
            <a:r>
              <a:rPr sz="3350" spc="-35" dirty="0">
                <a:latin typeface="Arial MT"/>
                <a:cs typeface="Arial MT"/>
              </a:rPr>
              <a:t>This</a:t>
            </a:r>
            <a:r>
              <a:rPr sz="3350" dirty="0">
                <a:latin typeface="Arial MT"/>
                <a:cs typeface="Arial MT"/>
              </a:rPr>
              <a:t> </a:t>
            </a:r>
            <a:r>
              <a:rPr sz="3350" spc="60" dirty="0">
                <a:latin typeface="Arial MT"/>
                <a:cs typeface="Arial MT"/>
              </a:rPr>
              <a:t>type</a:t>
            </a:r>
            <a:r>
              <a:rPr sz="3350" spc="5" dirty="0">
                <a:latin typeface="Arial MT"/>
                <a:cs typeface="Arial MT"/>
              </a:rPr>
              <a:t> </a:t>
            </a:r>
            <a:r>
              <a:rPr sz="3350" spc="10" dirty="0">
                <a:latin typeface="Arial MT"/>
                <a:cs typeface="Arial MT"/>
              </a:rPr>
              <a:t>of</a:t>
            </a:r>
            <a:r>
              <a:rPr sz="3350" dirty="0">
                <a:latin typeface="Arial MT"/>
                <a:cs typeface="Arial MT"/>
              </a:rPr>
              <a:t> </a:t>
            </a:r>
            <a:r>
              <a:rPr sz="3350" spc="40" dirty="0">
                <a:latin typeface="Arial MT"/>
                <a:cs typeface="Arial MT"/>
              </a:rPr>
              <a:t>storage</a:t>
            </a:r>
            <a:r>
              <a:rPr sz="3350" spc="5" dirty="0">
                <a:latin typeface="Arial MT"/>
                <a:cs typeface="Arial MT"/>
              </a:rPr>
              <a:t> </a:t>
            </a:r>
            <a:r>
              <a:rPr sz="3350" spc="10" dirty="0">
                <a:latin typeface="Arial MT"/>
                <a:cs typeface="Arial MT"/>
              </a:rPr>
              <a:t>is</a:t>
            </a:r>
            <a:r>
              <a:rPr sz="3350" dirty="0">
                <a:latin typeface="Arial MT"/>
                <a:cs typeface="Arial MT"/>
              </a:rPr>
              <a:t> </a:t>
            </a:r>
            <a:r>
              <a:rPr sz="3350" spc="15" dirty="0">
                <a:latin typeface="Arial MT"/>
                <a:cs typeface="Arial MT"/>
              </a:rPr>
              <a:t>always</a:t>
            </a:r>
            <a:r>
              <a:rPr sz="3350" spc="5" dirty="0">
                <a:latin typeface="Arial MT"/>
                <a:cs typeface="Arial MT"/>
              </a:rPr>
              <a:t> </a:t>
            </a:r>
            <a:r>
              <a:rPr sz="3350" spc="10" dirty="0">
                <a:latin typeface="Arial MT"/>
                <a:cs typeface="Arial MT"/>
              </a:rPr>
              <a:t>lost</a:t>
            </a:r>
            <a:r>
              <a:rPr sz="3350" spc="5" dirty="0">
                <a:latin typeface="Arial MT"/>
                <a:cs typeface="Arial MT"/>
              </a:rPr>
              <a:t> </a:t>
            </a:r>
            <a:r>
              <a:rPr sz="3350" spc="15" dirty="0">
                <a:latin typeface="Arial MT"/>
                <a:cs typeface="Arial MT"/>
              </a:rPr>
              <a:t>when</a:t>
            </a:r>
            <a:r>
              <a:rPr sz="3350" dirty="0">
                <a:latin typeface="Arial MT"/>
                <a:cs typeface="Arial MT"/>
              </a:rPr>
              <a:t> </a:t>
            </a:r>
            <a:r>
              <a:rPr sz="3350" spc="10" dirty="0">
                <a:latin typeface="Arial MT"/>
                <a:cs typeface="Arial MT"/>
              </a:rPr>
              <a:t>the</a:t>
            </a:r>
            <a:r>
              <a:rPr sz="3350" spc="5" dirty="0">
                <a:latin typeface="Arial MT"/>
                <a:cs typeface="Arial MT"/>
              </a:rPr>
              <a:t> </a:t>
            </a:r>
            <a:r>
              <a:rPr sz="3350" spc="35" dirty="0">
                <a:latin typeface="Arial MT"/>
                <a:cs typeface="Arial MT"/>
              </a:rPr>
              <a:t>instance</a:t>
            </a:r>
            <a:r>
              <a:rPr sz="3350" dirty="0">
                <a:latin typeface="Arial MT"/>
                <a:cs typeface="Arial MT"/>
              </a:rPr>
              <a:t> </a:t>
            </a:r>
            <a:r>
              <a:rPr sz="3350" spc="20" dirty="0">
                <a:latin typeface="Arial MT"/>
                <a:cs typeface="Arial MT"/>
              </a:rPr>
              <a:t>terminates</a:t>
            </a:r>
            <a:endParaRPr sz="3350">
              <a:latin typeface="Arial MT"/>
              <a:cs typeface="Arial MT"/>
            </a:endParaRPr>
          </a:p>
          <a:p>
            <a:pPr>
              <a:lnSpc>
                <a:spcPct val="100000"/>
              </a:lnSpc>
              <a:spcBef>
                <a:spcPts val="25"/>
              </a:spcBef>
              <a:buFont typeface="Arial MT"/>
              <a:buChar char="•"/>
            </a:pPr>
            <a:endParaRPr sz="3450">
              <a:latin typeface="Arial MT"/>
              <a:cs typeface="Arial MT"/>
            </a:endParaRPr>
          </a:p>
          <a:p>
            <a:pPr marL="76200" marR="564515">
              <a:lnSpc>
                <a:spcPct val="100499"/>
              </a:lnSpc>
            </a:pPr>
            <a:r>
              <a:rPr sz="3350" spc="-45" dirty="0">
                <a:latin typeface="Arial MT"/>
                <a:cs typeface="Arial MT"/>
              </a:rPr>
              <a:t>The</a:t>
            </a:r>
            <a:r>
              <a:rPr sz="3350" spc="5" dirty="0">
                <a:latin typeface="Arial MT"/>
                <a:cs typeface="Arial MT"/>
              </a:rPr>
              <a:t> </a:t>
            </a:r>
            <a:r>
              <a:rPr sz="3350" spc="15" dirty="0">
                <a:latin typeface="Arial MT"/>
                <a:cs typeface="Arial MT"/>
              </a:rPr>
              <a:t>8</a:t>
            </a:r>
            <a:r>
              <a:rPr sz="3350" spc="5" dirty="0">
                <a:latin typeface="Arial MT"/>
                <a:cs typeface="Arial MT"/>
              </a:rPr>
              <a:t> </a:t>
            </a:r>
            <a:r>
              <a:rPr sz="3350" spc="20" dirty="0">
                <a:latin typeface="Arial MT"/>
                <a:cs typeface="Arial MT"/>
              </a:rPr>
              <a:t>GB</a:t>
            </a:r>
            <a:r>
              <a:rPr sz="3350" spc="10" dirty="0">
                <a:latin typeface="Arial MT"/>
                <a:cs typeface="Arial MT"/>
              </a:rPr>
              <a:t> </a:t>
            </a:r>
            <a:r>
              <a:rPr sz="3350" spc="-110" dirty="0">
                <a:latin typeface="Arial MT"/>
                <a:cs typeface="Arial MT"/>
              </a:rPr>
              <a:t>EBS</a:t>
            </a:r>
            <a:r>
              <a:rPr sz="3350" spc="5" dirty="0">
                <a:latin typeface="Arial MT"/>
                <a:cs typeface="Arial MT"/>
              </a:rPr>
              <a:t> </a:t>
            </a:r>
            <a:r>
              <a:rPr sz="3350" b="1" spc="10" dirty="0">
                <a:latin typeface="Arial"/>
                <a:cs typeface="Arial"/>
              </a:rPr>
              <a:t>root </a:t>
            </a:r>
            <a:r>
              <a:rPr sz="3350" b="1" spc="15" dirty="0">
                <a:latin typeface="Arial"/>
                <a:cs typeface="Arial"/>
              </a:rPr>
              <a:t>volume</a:t>
            </a:r>
            <a:r>
              <a:rPr sz="3350" b="1" spc="5" dirty="0">
                <a:latin typeface="Arial"/>
                <a:cs typeface="Arial"/>
              </a:rPr>
              <a:t> </a:t>
            </a:r>
            <a:r>
              <a:rPr sz="3350" spc="40" dirty="0">
                <a:latin typeface="Arial MT"/>
                <a:cs typeface="Arial MT"/>
              </a:rPr>
              <a:t>storage</a:t>
            </a:r>
            <a:r>
              <a:rPr sz="3350" spc="5" dirty="0">
                <a:latin typeface="Arial MT"/>
                <a:cs typeface="Arial MT"/>
              </a:rPr>
              <a:t> </a:t>
            </a:r>
            <a:r>
              <a:rPr sz="3350" spc="10" dirty="0">
                <a:latin typeface="Arial MT"/>
                <a:cs typeface="Arial MT"/>
              </a:rPr>
              <a:t>that </a:t>
            </a:r>
            <a:r>
              <a:rPr sz="3350" spc="55" dirty="0">
                <a:latin typeface="Arial MT"/>
                <a:cs typeface="Arial MT"/>
              </a:rPr>
              <a:t>comes</a:t>
            </a:r>
            <a:r>
              <a:rPr sz="3350" spc="5" dirty="0">
                <a:latin typeface="Arial MT"/>
                <a:cs typeface="Arial MT"/>
              </a:rPr>
              <a:t> </a:t>
            </a:r>
            <a:r>
              <a:rPr sz="3350" spc="10" dirty="0">
                <a:latin typeface="Arial MT"/>
                <a:cs typeface="Arial MT"/>
              </a:rPr>
              <a:t>with the</a:t>
            </a:r>
            <a:r>
              <a:rPr sz="3350" spc="5" dirty="0">
                <a:latin typeface="Arial MT"/>
                <a:cs typeface="Arial MT"/>
              </a:rPr>
              <a:t> </a:t>
            </a:r>
            <a:r>
              <a:rPr sz="3350" spc="35" dirty="0">
                <a:latin typeface="Arial MT"/>
                <a:cs typeface="Arial MT"/>
              </a:rPr>
              <a:t>instance</a:t>
            </a:r>
            <a:r>
              <a:rPr sz="3350" spc="5" dirty="0">
                <a:latin typeface="Arial MT"/>
                <a:cs typeface="Arial MT"/>
              </a:rPr>
              <a:t> </a:t>
            </a:r>
            <a:r>
              <a:rPr sz="3350" spc="10" dirty="0">
                <a:latin typeface="Arial MT"/>
                <a:cs typeface="Arial MT"/>
              </a:rPr>
              <a:t>is also</a:t>
            </a:r>
            <a:r>
              <a:rPr sz="3350" spc="5" dirty="0">
                <a:latin typeface="Arial MT"/>
                <a:cs typeface="Arial MT"/>
              </a:rPr>
              <a:t> </a:t>
            </a:r>
            <a:r>
              <a:rPr sz="3350" spc="10" dirty="0">
                <a:latin typeface="Arial MT"/>
                <a:cs typeface="Arial MT"/>
              </a:rPr>
              <a:t>set to</a:t>
            </a:r>
            <a:r>
              <a:rPr sz="3350" spc="5" dirty="0">
                <a:latin typeface="Arial MT"/>
                <a:cs typeface="Arial MT"/>
              </a:rPr>
              <a:t> </a:t>
            </a:r>
            <a:r>
              <a:rPr sz="3350" spc="105" dirty="0">
                <a:latin typeface="Arial MT"/>
                <a:cs typeface="Arial MT"/>
              </a:rPr>
              <a:t>be </a:t>
            </a:r>
            <a:r>
              <a:rPr sz="3350" spc="-915" dirty="0">
                <a:latin typeface="Arial MT"/>
                <a:cs typeface="Arial MT"/>
              </a:rPr>
              <a:t> </a:t>
            </a:r>
            <a:r>
              <a:rPr sz="3350" spc="25" dirty="0">
                <a:latin typeface="Arial MT"/>
                <a:cs typeface="Arial MT"/>
              </a:rPr>
              <a:t>automatically</a:t>
            </a:r>
            <a:r>
              <a:rPr sz="3350" spc="5" dirty="0">
                <a:latin typeface="Arial MT"/>
                <a:cs typeface="Arial MT"/>
              </a:rPr>
              <a:t> </a:t>
            </a:r>
            <a:r>
              <a:rPr sz="3350" spc="30" dirty="0">
                <a:latin typeface="Arial MT"/>
                <a:cs typeface="Arial MT"/>
              </a:rPr>
              <a:t>removed</a:t>
            </a:r>
            <a:r>
              <a:rPr sz="3350" spc="5" dirty="0">
                <a:latin typeface="Arial MT"/>
                <a:cs typeface="Arial MT"/>
              </a:rPr>
              <a:t> </a:t>
            </a:r>
            <a:r>
              <a:rPr sz="3350" spc="15" dirty="0">
                <a:latin typeface="Arial MT"/>
                <a:cs typeface="Arial MT"/>
              </a:rPr>
              <a:t>when</a:t>
            </a:r>
            <a:r>
              <a:rPr sz="3350" spc="5" dirty="0">
                <a:latin typeface="Arial MT"/>
                <a:cs typeface="Arial MT"/>
              </a:rPr>
              <a:t> </a:t>
            </a:r>
            <a:r>
              <a:rPr sz="3350" spc="10" dirty="0">
                <a:latin typeface="Arial MT"/>
                <a:cs typeface="Arial MT"/>
              </a:rPr>
              <a:t>the</a:t>
            </a:r>
            <a:r>
              <a:rPr sz="3350" spc="5" dirty="0">
                <a:latin typeface="Arial MT"/>
                <a:cs typeface="Arial MT"/>
              </a:rPr>
              <a:t> </a:t>
            </a:r>
            <a:r>
              <a:rPr sz="3350" spc="35" dirty="0">
                <a:latin typeface="Arial MT"/>
                <a:cs typeface="Arial MT"/>
              </a:rPr>
              <a:t>instance</a:t>
            </a:r>
            <a:r>
              <a:rPr sz="3350" spc="5" dirty="0">
                <a:latin typeface="Arial MT"/>
                <a:cs typeface="Arial MT"/>
              </a:rPr>
              <a:t> </a:t>
            </a:r>
            <a:r>
              <a:rPr sz="3350" spc="10" dirty="0">
                <a:latin typeface="Arial MT"/>
                <a:cs typeface="Arial MT"/>
              </a:rPr>
              <a:t>is </a:t>
            </a:r>
            <a:r>
              <a:rPr sz="3350" spc="35" dirty="0">
                <a:latin typeface="Arial MT"/>
                <a:cs typeface="Arial MT"/>
              </a:rPr>
              <a:t>terminated</a:t>
            </a:r>
            <a:endParaRPr sz="3350">
              <a:latin typeface="Arial MT"/>
              <a:cs typeface="Arial MT"/>
            </a:endParaRPr>
          </a:p>
          <a:p>
            <a:pPr>
              <a:lnSpc>
                <a:spcPct val="100000"/>
              </a:lnSpc>
              <a:spcBef>
                <a:spcPts val="25"/>
              </a:spcBef>
            </a:pPr>
            <a:endParaRPr sz="3450">
              <a:latin typeface="Arial MT"/>
              <a:cs typeface="Arial MT"/>
            </a:endParaRPr>
          </a:p>
          <a:p>
            <a:pPr marL="808990" marR="30480" indent="-417830">
              <a:lnSpc>
                <a:spcPct val="100499"/>
              </a:lnSpc>
              <a:buSzPct val="74626"/>
              <a:buChar char="•"/>
              <a:tabLst>
                <a:tab pos="808990" algn="l"/>
                <a:tab pos="809625" algn="l"/>
              </a:tabLst>
            </a:pPr>
            <a:r>
              <a:rPr sz="3350" spc="-155" dirty="0">
                <a:latin typeface="Arial MT"/>
                <a:cs typeface="Arial MT"/>
              </a:rPr>
              <a:t>You </a:t>
            </a:r>
            <a:r>
              <a:rPr sz="3350" spc="85" dirty="0">
                <a:latin typeface="Arial MT"/>
                <a:cs typeface="Arial MT"/>
              </a:rPr>
              <a:t>could </a:t>
            </a:r>
            <a:r>
              <a:rPr sz="3350" spc="5" dirty="0">
                <a:latin typeface="Arial MT"/>
                <a:cs typeface="Arial MT"/>
              </a:rPr>
              <a:t>still </a:t>
            </a:r>
            <a:r>
              <a:rPr sz="3350" spc="35" dirty="0">
                <a:latin typeface="Arial MT"/>
                <a:cs typeface="Arial MT"/>
              </a:rPr>
              <a:t>instruct </a:t>
            </a:r>
            <a:r>
              <a:rPr sz="3350" spc="-150" dirty="0">
                <a:latin typeface="Arial MT"/>
                <a:cs typeface="Arial MT"/>
              </a:rPr>
              <a:t>AWS </a:t>
            </a:r>
            <a:r>
              <a:rPr sz="3350" spc="10" dirty="0">
                <a:latin typeface="Arial MT"/>
                <a:cs typeface="Arial MT"/>
              </a:rPr>
              <a:t>not to </a:t>
            </a:r>
            <a:r>
              <a:rPr sz="3350" spc="105" dirty="0">
                <a:latin typeface="Arial MT"/>
                <a:cs typeface="Arial MT"/>
              </a:rPr>
              <a:t>do </a:t>
            </a:r>
            <a:r>
              <a:rPr sz="3350" spc="10" dirty="0">
                <a:latin typeface="Arial MT"/>
                <a:cs typeface="Arial MT"/>
              </a:rPr>
              <a:t>so, </a:t>
            </a:r>
            <a:r>
              <a:rPr sz="3350" spc="75" dirty="0">
                <a:latin typeface="Arial MT"/>
                <a:cs typeface="Arial MT"/>
              </a:rPr>
              <a:t>but </a:t>
            </a:r>
            <a:r>
              <a:rPr sz="3350" spc="10" dirty="0">
                <a:latin typeface="Arial MT"/>
                <a:cs typeface="Arial MT"/>
              </a:rPr>
              <a:t>that </a:t>
            </a:r>
            <a:r>
              <a:rPr sz="3350" spc="50" dirty="0">
                <a:latin typeface="Arial MT"/>
                <a:cs typeface="Arial MT"/>
              </a:rPr>
              <a:t>would </a:t>
            </a:r>
            <a:r>
              <a:rPr sz="3350" spc="105" dirty="0">
                <a:latin typeface="Arial MT"/>
                <a:cs typeface="Arial MT"/>
              </a:rPr>
              <a:t>be </a:t>
            </a:r>
            <a:r>
              <a:rPr sz="3350" spc="10" dirty="0">
                <a:latin typeface="Arial MT"/>
                <a:cs typeface="Arial MT"/>
              </a:rPr>
              <a:t>counter-intuitive (anti- </a:t>
            </a:r>
            <a:r>
              <a:rPr sz="3350" spc="-919" dirty="0">
                <a:latin typeface="Arial MT"/>
                <a:cs typeface="Arial MT"/>
              </a:rPr>
              <a:t> </a:t>
            </a:r>
            <a:r>
              <a:rPr sz="3350" spc="40" dirty="0">
                <a:latin typeface="Arial MT"/>
                <a:cs typeface="Arial MT"/>
              </a:rPr>
              <a:t>pattern)</a:t>
            </a:r>
            <a:endParaRPr sz="3350">
              <a:latin typeface="Arial MT"/>
              <a:cs typeface="Arial MT"/>
            </a:endParaRPr>
          </a:p>
        </p:txBody>
      </p:sp>
      <p:sp>
        <p:nvSpPr>
          <p:cNvPr id="7" name="object 7"/>
          <p:cNvSpPr txBox="1"/>
          <p:nvPr/>
        </p:nvSpPr>
        <p:spPr>
          <a:xfrm>
            <a:off x="856939" y="6803194"/>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MT"/>
                <a:cs typeface="Arial MT"/>
              </a:rPr>
              <a:t>•</a:t>
            </a:r>
            <a:endParaRPr sz="2500">
              <a:latin typeface="Arial MT"/>
              <a:cs typeface="Arial MT"/>
            </a:endParaRPr>
          </a:p>
        </p:txBody>
      </p:sp>
      <p:sp>
        <p:nvSpPr>
          <p:cNvPr id="8" name="object 8"/>
          <p:cNvSpPr txBox="1"/>
          <p:nvPr/>
        </p:nvSpPr>
        <p:spPr>
          <a:xfrm>
            <a:off x="856939" y="9869727"/>
            <a:ext cx="186690" cy="412115"/>
          </a:xfrm>
          <a:prstGeom prst="rect">
            <a:avLst/>
          </a:prstGeom>
        </p:spPr>
        <p:txBody>
          <a:bodyPr vert="horz" wrap="square" lIns="0" tIns="17145" rIns="0" bIns="0" rtlCol="0">
            <a:spAutoFit/>
          </a:bodyPr>
          <a:lstStyle/>
          <a:p>
            <a:pPr marL="12700">
              <a:lnSpc>
                <a:spcPct val="100000"/>
              </a:lnSpc>
              <a:spcBef>
                <a:spcPts val="135"/>
              </a:spcBef>
            </a:pPr>
            <a:r>
              <a:rPr sz="2500" spc="390" dirty="0">
                <a:latin typeface="Arial MT"/>
                <a:cs typeface="Arial MT"/>
              </a:rPr>
              <a:t>•</a:t>
            </a:r>
            <a:endParaRPr sz="2500">
              <a:latin typeface="Arial MT"/>
              <a:cs typeface="Arial MT"/>
            </a:endParaRPr>
          </a:p>
        </p:txBody>
      </p:sp>
      <p:sp>
        <p:nvSpPr>
          <p:cNvPr id="9" name="object 9"/>
          <p:cNvSpPr txBox="1"/>
          <p:nvPr/>
        </p:nvSpPr>
        <p:spPr>
          <a:xfrm>
            <a:off x="1274320" y="9800541"/>
            <a:ext cx="11749405" cy="541020"/>
          </a:xfrm>
          <a:prstGeom prst="rect">
            <a:avLst/>
          </a:prstGeom>
        </p:spPr>
        <p:txBody>
          <a:bodyPr vert="horz" wrap="square" lIns="0" tIns="16510" rIns="0" bIns="0" rtlCol="0">
            <a:spAutoFit/>
          </a:bodyPr>
          <a:lstStyle/>
          <a:p>
            <a:pPr marL="12700">
              <a:lnSpc>
                <a:spcPct val="100000"/>
              </a:lnSpc>
              <a:spcBef>
                <a:spcPts val="130"/>
              </a:spcBef>
            </a:pPr>
            <a:r>
              <a:rPr sz="3350" spc="10" dirty="0">
                <a:latin typeface="Arial MT"/>
                <a:cs typeface="Arial MT"/>
              </a:rPr>
              <a:t>In</a:t>
            </a:r>
            <a:r>
              <a:rPr sz="3350" spc="5" dirty="0">
                <a:latin typeface="Arial MT"/>
                <a:cs typeface="Arial MT"/>
              </a:rPr>
              <a:t> </a:t>
            </a:r>
            <a:r>
              <a:rPr sz="3350" spc="15" dirty="0">
                <a:latin typeface="Arial MT"/>
                <a:cs typeface="Arial MT"/>
              </a:rPr>
              <a:t>most</a:t>
            </a:r>
            <a:r>
              <a:rPr sz="3350" spc="10" dirty="0">
                <a:latin typeface="Arial MT"/>
                <a:cs typeface="Arial MT"/>
              </a:rPr>
              <a:t> </a:t>
            </a:r>
            <a:r>
              <a:rPr sz="3350" spc="50" dirty="0">
                <a:latin typeface="Arial MT"/>
                <a:cs typeface="Arial MT"/>
              </a:rPr>
              <a:t>cases</a:t>
            </a:r>
            <a:r>
              <a:rPr sz="3350" spc="10" dirty="0">
                <a:latin typeface="Arial MT"/>
                <a:cs typeface="Arial MT"/>
              </a:rPr>
              <a:t> the </a:t>
            </a:r>
            <a:r>
              <a:rPr sz="3350" spc="20" dirty="0">
                <a:latin typeface="Arial MT"/>
                <a:cs typeface="Arial MT"/>
              </a:rPr>
              <a:t>8GB</a:t>
            </a:r>
            <a:r>
              <a:rPr sz="3350" spc="10" dirty="0">
                <a:latin typeface="Arial MT"/>
                <a:cs typeface="Arial MT"/>
              </a:rPr>
              <a:t> for the </a:t>
            </a:r>
            <a:r>
              <a:rPr sz="3350" spc="-75" dirty="0">
                <a:latin typeface="Arial MT"/>
                <a:cs typeface="Arial MT"/>
              </a:rPr>
              <a:t>OS</a:t>
            </a:r>
            <a:r>
              <a:rPr sz="3350" spc="5" dirty="0">
                <a:latin typeface="Arial MT"/>
                <a:cs typeface="Arial MT"/>
              </a:rPr>
              <a:t> </a:t>
            </a:r>
            <a:r>
              <a:rPr sz="3350" spc="-5" dirty="0">
                <a:latin typeface="Arial MT"/>
                <a:cs typeface="Arial MT"/>
              </a:rPr>
              <a:t>(root</a:t>
            </a:r>
            <a:r>
              <a:rPr sz="3350" spc="10" dirty="0">
                <a:latin typeface="Arial MT"/>
                <a:cs typeface="Arial MT"/>
              </a:rPr>
              <a:t> </a:t>
            </a:r>
            <a:r>
              <a:rPr sz="3350" spc="85" dirty="0">
                <a:latin typeface="Arial MT"/>
                <a:cs typeface="Arial MT"/>
              </a:rPr>
              <a:t>block</a:t>
            </a:r>
            <a:r>
              <a:rPr sz="3350" spc="10" dirty="0">
                <a:latin typeface="Arial MT"/>
                <a:cs typeface="Arial MT"/>
              </a:rPr>
              <a:t> </a:t>
            </a:r>
            <a:r>
              <a:rPr sz="3350" spc="65" dirty="0">
                <a:latin typeface="Arial MT"/>
                <a:cs typeface="Arial MT"/>
              </a:rPr>
              <a:t>device)</a:t>
            </a:r>
            <a:r>
              <a:rPr sz="3350" spc="10" dirty="0">
                <a:latin typeface="Arial MT"/>
                <a:cs typeface="Arial MT"/>
              </a:rPr>
              <a:t> </a:t>
            </a:r>
            <a:r>
              <a:rPr sz="3350" spc="25" dirty="0">
                <a:latin typeface="Arial MT"/>
                <a:cs typeface="Arial MT"/>
              </a:rPr>
              <a:t>suffices</a:t>
            </a:r>
            <a:endParaRPr sz="3350">
              <a:latin typeface="Arial MT"/>
              <a:cs typeface="Arial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6705600" cy="1200329"/>
          </a:xfrm>
          <a:prstGeom prst="rect">
            <a:avLst/>
          </a:prstGeom>
          <a:noFill/>
        </p:spPr>
        <p:txBody>
          <a:bodyPr wrap="square" rtlCol="0">
            <a:spAutoFit/>
          </a:bodyPr>
          <a:lstStyle/>
          <a:p>
            <a:r>
              <a:rPr lang="en-IN" sz="7200" dirty="0" err="1"/>
              <a:t>IaC</a:t>
            </a:r>
            <a:r>
              <a:rPr lang="en-IN" sz="7200" dirty="0"/>
              <a:t> Tools</a:t>
            </a:r>
          </a:p>
        </p:txBody>
      </p:sp>
      <p:pic>
        <p:nvPicPr>
          <p:cNvPr id="5" name="Picture 4">
            <a:extLst>
              <a:ext uri="{FF2B5EF4-FFF2-40B4-BE49-F238E27FC236}">
                <a16:creationId xmlns:a16="http://schemas.microsoft.com/office/drawing/2014/main" id="{CE07C08A-3445-49C1-AA2B-FF09D0CE593B}"/>
              </a:ext>
            </a:extLst>
          </p:cNvPr>
          <p:cNvPicPr>
            <a:picLocks noChangeAspect="1"/>
          </p:cNvPicPr>
          <p:nvPr/>
        </p:nvPicPr>
        <p:blipFill rotWithShape="1">
          <a:blip r:embed="rId2"/>
          <a:srcRect t="27037" b="13704"/>
          <a:stretch/>
        </p:blipFill>
        <p:spPr>
          <a:xfrm>
            <a:off x="908050" y="3292475"/>
            <a:ext cx="18288000" cy="6096000"/>
          </a:xfrm>
          <a:prstGeom prst="rect">
            <a:avLst/>
          </a:prstGeom>
        </p:spPr>
      </p:pic>
    </p:spTree>
    <p:extLst>
      <p:ext uri="{BB962C8B-B14F-4D97-AF65-F5344CB8AC3E}">
        <p14:creationId xmlns:p14="http://schemas.microsoft.com/office/powerpoint/2010/main" val="26529747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908270" cy="565086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In</a:t>
            </a:r>
            <a:r>
              <a:rPr sz="4100" dirty="0">
                <a:latin typeface="Arial MT"/>
                <a:cs typeface="Arial MT"/>
              </a:rPr>
              <a:t> </a:t>
            </a:r>
            <a:r>
              <a:rPr sz="4100" spc="10" dirty="0">
                <a:latin typeface="Arial MT"/>
                <a:cs typeface="Arial MT"/>
              </a:rPr>
              <a:t>our</a:t>
            </a:r>
            <a:r>
              <a:rPr sz="4100" spc="5" dirty="0">
                <a:latin typeface="Arial MT"/>
                <a:cs typeface="Arial MT"/>
              </a:rPr>
              <a:t> </a:t>
            </a:r>
            <a:r>
              <a:rPr sz="4100" spc="10" dirty="0">
                <a:latin typeface="Arial MT"/>
                <a:cs typeface="Arial MT"/>
              </a:rPr>
              <a:t>next</a:t>
            </a:r>
            <a:r>
              <a:rPr sz="4100" spc="5" dirty="0">
                <a:latin typeface="Arial MT"/>
                <a:cs typeface="Arial MT"/>
              </a:rPr>
              <a:t> </a:t>
            </a:r>
            <a:r>
              <a:rPr sz="4100" spc="40" dirty="0">
                <a:latin typeface="Arial MT"/>
                <a:cs typeface="Arial MT"/>
              </a:rPr>
              <a:t>example</a:t>
            </a:r>
            <a:r>
              <a:rPr sz="4100" spc="5" dirty="0">
                <a:latin typeface="Arial MT"/>
                <a:cs typeface="Arial MT"/>
              </a:rPr>
              <a:t> I’m </a:t>
            </a:r>
            <a:r>
              <a:rPr sz="4100" spc="120" dirty="0">
                <a:latin typeface="Arial MT"/>
                <a:cs typeface="Arial MT"/>
              </a:rPr>
              <a:t>adding</a:t>
            </a:r>
            <a:r>
              <a:rPr sz="4100" spc="5" dirty="0">
                <a:latin typeface="Arial MT"/>
                <a:cs typeface="Arial MT"/>
              </a:rPr>
              <a:t> </a:t>
            </a:r>
            <a:r>
              <a:rPr sz="4100" spc="10" dirty="0">
                <a:latin typeface="Arial MT"/>
                <a:cs typeface="Arial MT"/>
              </a:rPr>
              <a:t>an</a:t>
            </a:r>
            <a:r>
              <a:rPr sz="4100" dirty="0">
                <a:latin typeface="Arial MT"/>
                <a:cs typeface="Arial MT"/>
              </a:rPr>
              <a:t> </a:t>
            </a:r>
            <a:r>
              <a:rPr sz="4100" b="1" spc="10" dirty="0">
                <a:latin typeface="Arial"/>
                <a:cs typeface="Arial"/>
              </a:rPr>
              <a:t>extra</a:t>
            </a:r>
            <a:r>
              <a:rPr sz="4100" b="1" spc="5" dirty="0">
                <a:latin typeface="Arial"/>
                <a:cs typeface="Arial"/>
              </a:rPr>
              <a:t> </a:t>
            </a:r>
            <a:r>
              <a:rPr sz="4100" b="1" spc="15" dirty="0">
                <a:latin typeface="Arial"/>
                <a:cs typeface="Arial"/>
              </a:rPr>
              <a:t>EBS</a:t>
            </a:r>
            <a:r>
              <a:rPr sz="4100" b="1" spc="5" dirty="0">
                <a:latin typeface="Arial"/>
                <a:cs typeface="Arial"/>
              </a:rPr>
              <a:t> </a:t>
            </a:r>
            <a:r>
              <a:rPr sz="4100" b="1" spc="10" dirty="0">
                <a:latin typeface="Arial"/>
                <a:cs typeface="Arial"/>
              </a:rPr>
              <a:t>storage</a:t>
            </a:r>
            <a:r>
              <a:rPr sz="4100" b="1" spc="5" dirty="0">
                <a:latin typeface="Arial"/>
                <a:cs typeface="Arial"/>
              </a:rPr>
              <a:t> </a:t>
            </a:r>
            <a:r>
              <a:rPr sz="4100" b="1" spc="10" dirty="0">
                <a:latin typeface="Arial"/>
                <a:cs typeface="Arial"/>
              </a:rPr>
              <a:t>volume</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7780" lvl="1" indent="-509270">
              <a:lnSpc>
                <a:spcPct val="100499"/>
              </a:lnSpc>
              <a:spcBef>
                <a:spcPts val="5"/>
              </a:spcBef>
              <a:buSzPct val="75609"/>
              <a:buChar char="•"/>
              <a:tabLst>
                <a:tab pos="1266825" algn="l"/>
                <a:tab pos="1267460" algn="l"/>
              </a:tabLst>
            </a:pPr>
            <a:r>
              <a:rPr sz="4100" spc="-40" dirty="0">
                <a:latin typeface="Arial MT"/>
                <a:cs typeface="Arial MT"/>
              </a:rPr>
              <a:t>Extra</a:t>
            </a:r>
            <a:r>
              <a:rPr sz="4100" spc="5" dirty="0">
                <a:latin typeface="Arial MT"/>
                <a:cs typeface="Arial MT"/>
              </a:rPr>
              <a:t> </a:t>
            </a:r>
            <a:r>
              <a:rPr sz="4100" spc="10" dirty="0">
                <a:latin typeface="Arial MT"/>
                <a:cs typeface="Arial MT"/>
              </a:rPr>
              <a:t>volumes</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used</a:t>
            </a:r>
            <a:r>
              <a:rPr sz="4100" spc="5" dirty="0">
                <a:latin typeface="Arial MT"/>
                <a:cs typeface="Arial MT"/>
              </a:rPr>
              <a:t> for</a:t>
            </a:r>
            <a:r>
              <a:rPr sz="4100" spc="10" dirty="0">
                <a:latin typeface="Arial MT"/>
                <a:cs typeface="Arial MT"/>
              </a:rPr>
              <a:t> the</a:t>
            </a:r>
            <a:r>
              <a:rPr sz="4100" spc="5" dirty="0">
                <a:latin typeface="Arial MT"/>
                <a:cs typeface="Arial MT"/>
              </a:rPr>
              <a:t> </a:t>
            </a:r>
            <a:r>
              <a:rPr sz="4100" b="1" spc="5" dirty="0">
                <a:latin typeface="Arial"/>
                <a:cs typeface="Arial"/>
              </a:rPr>
              <a:t>log </a:t>
            </a:r>
            <a:r>
              <a:rPr sz="4100" spc="5" dirty="0">
                <a:latin typeface="Arial MT"/>
                <a:cs typeface="Arial MT"/>
              </a:rPr>
              <a:t>files,</a:t>
            </a:r>
            <a:r>
              <a:rPr sz="4100" spc="10" dirty="0">
                <a:latin typeface="Arial MT"/>
                <a:cs typeface="Arial MT"/>
              </a:rPr>
              <a:t> any</a:t>
            </a:r>
            <a:r>
              <a:rPr sz="4100" spc="5" dirty="0">
                <a:latin typeface="Arial MT"/>
                <a:cs typeface="Arial MT"/>
              </a:rPr>
              <a:t> </a:t>
            </a:r>
            <a:r>
              <a:rPr sz="4100" b="1" spc="10" dirty="0">
                <a:latin typeface="Arial"/>
                <a:cs typeface="Arial"/>
              </a:rPr>
              <a:t>real data</a:t>
            </a:r>
            <a:r>
              <a:rPr sz="4100" b="1" spc="5" dirty="0">
                <a:latin typeface="Arial"/>
                <a:cs typeface="Arial"/>
              </a:rPr>
              <a:t> </a:t>
            </a:r>
            <a:r>
              <a:rPr sz="4100" spc="5" dirty="0">
                <a:latin typeface="Arial MT"/>
                <a:cs typeface="Arial MT"/>
              </a:rPr>
              <a:t>that is</a:t>
            </a:r>
            <a:r>
              <a:rPr sz="4100" spc="10" dirty="0">
                <a:latin typeface="Arial MT"/>
                <a:cs typeface="Arial MT"/>
              </a:rPr>
              <a:t> </a:t>
            </a:r>
            <a:r>
              <a:rPr sz="4100" spc="85" dirty="0">
                <a:latin typeface="Arial MT"/>
                <a:cs typeface="Arial MT"/>
              </a:rPr>
              <a:t>put</a:t>
            </a:r>
            <a:r>
              <a:rPr sz="4100" spc="5" dirty="0">
                <a:latin typeface="Arial MT"/>
                <a:cs typeface="Arial MT"/>
              </a:rPr>
              <a:t> </a:t>
            </a:r>
            <a:r>
              <a:rPr sz="4100" spc="10" dirty="0">
                <a:latin typeface="Arial MT"/>
                <a:cs typeface="Arial MT"/>
              </a:rPr>
              <a:t>on </a:t>
            </a:r>
            <a:r>
              <a:rPr sz="4100" spc="-1125" dirty="0">
                <a:latin typeface="Arial MT"/>
                <a:cs typeface="Arial MT"/>
              </a:rPr>
              <a:t> </a:t>
            </a:r>
            <a:r>
              <a:rPr sz="4100" spc="10" dirty="0">
                <a:latin typeface="Arial MT"/>
                <a:cs typeface="Arial MT"/>
              </a:rPr>
              <a:t>the</a:t>
            </a:r>
            <a:r>
              <a:rPr sz="4100" dirty="0">
                <a:latin typeface="Arial MT"/>
                <a:cs typeface="Arial MT"/>
              </a:rPr>
              <a:t> </a:t>
            </a:r>
            <a:r>
              <a:rPr sz="4100" spc="35" dirty="0">
                <a:latin typeface="Arial MT"/>
                <a:cs typeface="Arial MT"/>
              </a:rPr>
              <a:t>instance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0" dirty="0">
                <a:latin typeface="Arial MT"/>
                <a:cs typeface="Arial MT"/>
              </a:rPr>
              <a:t>That</a:t>
            </a:r>
            <a:r>
              <a:rPr sz="4100" spc="5" dirty="0">
                <a:latin typeface="Arial MT"/>
                <a:cs typeface="Arial MT"/>
              </a:rPr>
              <a:t> </a:t>
            </a:r>
            <a:r>
              <a:rPr sz="4100" spc="65" dirty="0">
                <a:latin typeface="Arial MT"/>
                <a:cs typeface="Arial MT"/>
              </a:rPr>
              <a:t>data</a:t>
            </a:r>
            <a:r>
              <a:rPr sz="4100" spc="5" dirty="0">
                <a:latin typeface="Arial MT"/>
                <a:cs typeface="Arial MT"/>
              </a:rPr>
              <a:t> will</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0" dirty="0">
                <a:latin typeface="Arial MT"/>
                <a:cs typeface="Arial MT"/>
              </a:rPr>
              <a:t>persisted</a:t>
            </a:r>
            <a:r>
              <a:rPr sz="4100" spc="10" dirty="0">
                <a:latin typeface="Arial MT"/>
                <a:cs typeface="Arial MT"/>
              </a:rPr>
              <a:t> </a:t>
            </a:r>
            <a:r>
              <a:rPr sz="4100" spc="5" dirty="0">
                <a:latin typeface="Arial MT"/>
                <a:cs typeface="Arial MT"/>
              </a:rPr>
              <a:t>until </a:t>
            </a:r>
            <a:r>
              <a:rPr sz="4100" spc="10" dirty="0">
                <a:latin typeface="Arial MT"/>
                <a:cs typeface="Arial MT"/>
              </a:rPr>
              <a:t>you </a:t>
            </a:r>
            <a:r>
              <a:rPr sz="4100" spc="35" dirty="0">
                <a:latin typeface="Arial MT"/>
                <a:cs typeface="Arial MT"/>
              </a:rPr>
              <a:t>instruct</a:t>
            </a:r>
            <a:r>
              <a:rPr sz="4100" spc="5" dirty="0">
                <a:latin typeface="Arial MT"/>
                <a:cs typeface="Arial MT"/>
              </a:rPr>
              <a:t> </a:t>
            </a:r>
            <a:r>
              <a:rPr sz="4100" spc="-190" dirty="0">
                <a:latin typeface="Arial MT"/>
                <a:cs typeface="Arial MT"/>
              </a:rPr>
              <a:t>AWS</a:t>
            </a:r>
            <a:r>
              <a:rPr sz="4100" spc="5" dirty="0">
                <a:latin typeface="Arial MT"/>
                <a:cs typeface="Arial MT"/>
              </a:rPr>
              <a:t> to</a:t>
            </a:r>
            <a:r>
              <a:rPr sz="4100" spc="10" dirty="0">
                <a:latin typeface="Arial MT"/>
                <a:cs typeface="Arial MT"/>
              </a:rPr>
              <a:t> </a:t>
            </a:r>
            <a:r>
              <a:rPr sz="4100" spc="-5" dirty="0">
                <a:latin typeface="Arial MT"/>
                <a:cs typeface="Arial MT"/>
              </a:rPr>
              <a:t>remove</a:t>
            </a:r>
            <a:r>
              <a:rPr sz="4100" spc="5" dirty="0">
                <a:latin typeface="Arial MT"/>
                <a:cs typeface="Arial MT"/>
              </a:rPr>
              <a:t> it</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32384" indent="-509270">
              <a:lnSpc>
                <a:spcPct val="100499"/>
              </a:lnSpc>
              <a:buSzPct val="75609"/>
              <a:buFont typeface="Arial MT"/>
              <a:buChar char="•"/>
              <a:tabLst>
                <a:tab pos="534035" algn="l"/>
                <a:tab pos="534670" algn="l"/>
              </a:tabLst>
            </a:pPr>
            <a:r>
              <a:rPr sz="4100" b="1" spc="15" dirty="0">
                <a:latin typeface="Arial"/>
                <a:cs typeface="Arial"/>
              </a:rPr>
              <a:t>EBS</a:t>
            </a:r>
            <a:r>
              <a:rPr sz="4100" b="1" dirty="0">
                <a:latin typeface="Arial"/>
                <a:cs typeface="Arial"/>
              </a:rPr>
              <a:t> </a:t>
            </a:r>
            <a:r>
              <a:rPr sz="4100" b="1" spc="10" dirty="0">
                <a:latin typeface="Arial"/>
                <a:cs typeface="Arial"/>
              </a:rPr>
              <a:t>storage</a:t>
            </a:r>
            <a:r>
              <a:rPr sz="4100" b="1" spc="5" dirty="0">
                <a:latin typeface="Arial"/>
                <a:cs typeface="Arial"/>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a:t>
            </a:r>
            <a:r>
              <a:rPr sz="4100" spc="145" dirty="0">
                <a:latin typeface="Arial MT"/>
                <a:cs typeface="Arial MT"/>
              </a:rPr>
              <a:t>added</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20" dirty="0">
                <a:latin typeface="Arial MT"/>
                <a:cs typeface="Arial MT"/>
              </a:rPr>
              <a:t>resource</a:t>
            </a:r>
            <a:r>
              <a:rPr sz="4100" dirty="0">
                <a:latin typeface="Arial MT"/>
                <a:cs typeface="Arial MT"/>
              </a:rPr>
              <a:t> </a:t>
            </a:r>
            <a:r>
              <a:rPr sz="4100" spc="85" dirty="0">
                <a:latin typeface="Arial MT"/>
                <a:cs typeface="Arial MT"/>
              </a:rPr>
              <a:t>and</a:t>
            </a:r>
            <a:r>
              <a:rPr sz="4100" spc="5" dirty="0">
                <a:latin typeface="Arial MT"/>
                <a:cs typeface="Arial MT"/>
              </a:rPr>
              <a:t> </a:t>
            </a:r>
            <a:r>
              <a:rPr sz="4100" spc="10" dirty="0">
                <a:latin typeface="Arial MT"/>
                <a:cs typeface="Arial MT"/>
              </a:rPr>
              <a:t>then</a:t>
            </a:r>
            <a:r>
              <a:rPr sz="4100" spc="5" dirty="0">
                <a:latin typeface="Arial MT"/>
                <a:cs typeface="Arial MT"/>
              </a:rPr>
              <a:t> </a:t>
            </a:r>
            <a:r>
              <a:rPr sz="4100" spc="65" dirty="0">
                <a:latin typeface="Arial MT"/>
                <a:cs typeface="Arial MT"/>
              </a:rPr>
              <a:t>attached </a:t>
            </a:r>
            <a:r>
              <a:rPr sz="4100" spc="-1125" dirty="0">
                <a:latin typeface="Arial MT"/>
                <a:cs typeface="Arial MT"/>
              </a:rPr>
              <a:t> </a:t>
            </a:r>
            <a:r>
              <a:rPr sz="4100" spc="5" dirty="0">
                <a:latin typeface="Arial MT"/>
                <a:cs typeface="Arial MT"/>
              </a:rPr>
              <a:t>to</a:t>
            </a:r>
            <a:r>
              <a:rPr sz="4100" dirty="0">
                <a:latin typeface="Arial MT"/>
                <a:cs typeface="Arial MT"/>
              </a:rPr>
              <a:t> </a:t>
            </a:r>
            <a:r>
              <a:rPr sz="4100" spc="10" dirty="0">
                <a:latin typeface="Arial MT"/>
                <a:cs typeface="Arial MT"/>
              </a:rPr>
              <a:t>our</a:t>
            </a:r>
            <a:r>
              <a:rPr sz="4100" spc="5" dirty="0">
                <a:latin typeface="Arial MT"/>
                <a:cs typeface="Arial MT"/>
              </a:rPr>
              <a:t> </a:t>
            </a:r>
            <a:r>
              <a:rPr sz="4100" spc="35" dirty="0">
                <a:latin typeface="Arial MT"/>
                <a:cs typeface="Arial MT"/>
              </a:rPr>
              <a:t>instance</a:t>
            </a:r>
            <a:endParaRPr sz="4100">
              <a:latin typeface="Arial MT"/>
              <a:cs typeface="Arial M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pic>
        <p:nvPicPr>
          <p:cNvPr id="3" name="object 3"/>
          <p:cNvPicPr/>
          <p:nvPr/>
        </p:nvPicPr>
        <p:blipFill>
          <a:blip r:embed="rId2" cstate="print"/>
          <a:stretch>
            <a:fillRect/>
          </a:stretch>
        </p:blipFill>
        <p:spPr>
          <a:xfrm>
            <a:off x="1396915" y="2642442"/>
            <a:ext cx="17640520" cy="6926792"/>
          </a:xfrm>
          <a:prstGeom prst="rect">
            <a:avLst/>
          </a:prstGeom>
        </p:spPr>
      </p:pic>
      <p:sp>
        <p:nvSpPr>
          <p:cNvPr id="4" name="object 4"/>
          <p:cNvSpPr txBox="1"/>
          <p:nvPr/>
        </p:nvSpPr>
        <p:spPr>
          <a:xfrm>
            <a:off x="1444034" y="2668620"/>
            <a:ext cx="17546320" cy="6832600"/>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21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84505">
              <a:lnSpc>
                <a:spcPts val="2555"/>
              </a:lnSpc>
            </a:pPr>
            <a:r>
              <a:rPr sz="2150" spc="-10"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5"/>
              </a:spcBef>
            </a:pPr>
            <a:endParaRPr sz="2200">
              <a:latin typeface="Arial MT"/>
              <a:cs typeface="Arial MT"/>
            </a:endParaRPr>
          </a:p>
          <a:p>
            <a:pPr marL="257810">
              <a:lnSpc>
                <a:spcPts val="2570"/>
              </a:lnSpc>
            </a:pPr>
            <a:r>
              <a:rPr sz="2150" dirty="0">
                <a:latin typeface="Arial MT"/>
                <a:cs typeface="Arial MT"/>
              </a:rPr>
              <a:t>resource</a:t>
            </a:r>
            <a:r>
              <a:rPr sz="2150" spc="-10" dirty="0">
                <a:latin typeface="Arial MT"/>
                <a:cs typeface="Arial MT"/>
              </a:rPr>
              <a:t> </a:t>
            </a:r>
            <a:r>
              <a:rPr sz="2150" spc="-35" dirty="0">
                <a:latin typeface="Arial MT"/>
                <a:cs typeface="Arial MT"/>
              </a:rPr>
              <a:t>"aws_ebs_volume"</a:t>
            </a:r>
            <a:r>
              <a:rPr sz="2150" spc="-10" dirty="0">
                <a:latin typeface="Arial MT"/>
                <a:cs typeface="Arial MT"/>
              </a:rPr>
              <a:t> </a:t>
            </a:r>
            <a:r>
              <a:rPr sz="2150" spc="-20" dirty="0">
                <a:latin typeface="Arial MT"/>
                <a:cs typeface="Arial MT"/>
              </a:rPr>
              <a:t>"ebs-volume-1"</a:t>
            </a:r>
            <a:r>
              <a:rPr sz="2150" spc="-5" dirty="0">
                <a:latin typeface="Arial MT"/>
                <a:cs typeface="Arial MT"/>
              </a:rPr>
              <a:t> {</a:t>
            </a:r>
            <a:endParaRPr sz="2150">
              <a:latin typeface="Arial MT"/>
              <a:cs typeface="Arial MT"/>
            </a:endParaRPr>
          </a:p>
          <a:p>
            <a:pPr marL="560070" marR="12838430">
              <a:lnSpc>
                <a:spcPts val="2560"/>
              </a:lnSpc>
              <a:spcBef>
                <a:spcPts val="90"/>
              </a:spcBef>
            </a:pPr>
            <a:r>
              <a:rPr sz="2150" b="1" spc="-10" dirty="0">
                <a:latin typeface="Arial"/>
                <a:cs typeface="Arial"/>
              </a:rPr>
              <a:t>availability_zone </a:t>
            </a:r>
            <a:r>
              <a:rPr sz="2150" b="1" spc="-5" dirty="0">
                <a:latin typeface="Arial"/>
                <a:cs typeface="Arial"/>
              </a:rPr>
              <a:t>= "eu-west-1a" </a:t>
            </a:r>
            <a:r>
              <a:rPr sz="2150" b="1" spc="-585" dirty="0">
                <a:latin typeface="Arial"/>
                <a:cs typeface="Arial"/>
              </a:rPr>
              <a:t> </a:t>
            </a:r>
            <a:r>
              <a:rPr sz="2150" b="1" spc="-5" dirty="0">
                <a:latin typeface="Arial"/>
                <a:cs typeface="Arial"/>
              </a:rPr>
              <a:t>size</a:t>
            </a:r>
            <a:r>
              <a:rPr sz="2150" b="1" spc="-10" dirty="0">
                <a:latin typeface="Arial"/>
                <a:cs typeface="Arial"/>
              </a:rPr>
              <a:t> </a:t>
            </a:r>
            <a:r>
              <a:rPr sz="2150" b="1" spc="-5" dirty="0">
                <a:latin typeface="Arial"/>
                <a:cs typeface="Arial"/>
              </a:rPr>
              <a:t>= </a:t>
            </a:r>
            <a:r>
              <a:rPr sz="2150" b="1" spc="-10" dirty="0">
                <a:latin typeface="Arial"/>
                <a:cs typeface="Arial"/>
              </a:rPr>
              <a:t>20</a:t>
            </a:r>
            <a:endParaRPr sz="2150">
              <a:latin typeface="Arial"/>
              <a:cs typeface="Arial"/>
            </a:endParaRPr>
          </a:p>
          <a:p>
            <a:pPr marL="560070">
              <a:lnSpc>
                <a:spcPts val="2460"/>
              </a:lnSpc>
            </a:pPr>
            <a:r>
              <a:rPr sz="2150" b="1" spc="-5" dirty="0">
                <a:latin typeface="Arial"/>
                <a:cs typeface="Arial"/>
              </a:rPr>
              <a:t>type = </a:t>
            </a:r>
            <a:r>
              <a:rPr sz="2150" b="1" spc="-10" dirty="0">
                <a:latin typeface="Arial"/>
                <a:cs typeface="Arial"/>
              </a:rPr>
              <a:t>"gp2"</a:t>
            </a:r>
            <a:r>
              <a:rPr sz="2150" b="1" spc="-5" dirty="0">
                <a:latin typeface="Arial"/>
                <a:cs typeface="Arial"/>
              </a:rPr>
              <a:t> </a:t>
            </a:r>
            <a:r>
              <a:rPr sz="2150" spc="-5" dirty="0">
                <a:latin typeface="Arial MT"/>
                <a:cs typeface="Arial MT"/>
              </a:rPr>
              <a:t># General Purpose </a:t>
            </a:r>
            <a:r>
              <a:rPr sz="2150" spc="10" dirty="0">
                <a:latin typeface="Arial MT"/>
                <a:cs typeface="Arial MT"/>
              </a:rPr>
              <a:t>storage,</a:t>
            </a:r>
            <a:r>
              <a:rPr sz="2150" spc="-5" dirty="0">
                <a:latin typeface="Arial MT"/>
                <a:cs typeface="Arial MT"/>
              </a:rPr>
              <a:t> </a:t>
            </a:r>
            <a:r>
              <a:rPr sz="2150" spc="35" dirty="0">
                <a:latin typeface="Arial MT"/>
                <a:cs typeface="Arial MT"/>
              </a:rPr>
              <a:t>can</a:t>
            </a:r>
            <a:r>
              <a:rPr sz="2150" spc="-5" dirty="0">
                <a:latin typeface="Arial MT"/>
                <a:cs typeface="Arial MT"/>
              </a:rPr>
              <a:t> also </a:t>
            </a:r>
            <a:r>
              <a:rPr sz="2150" spc="55" dirty="0">
                <a:latin typeface="Arial MT"/>
                <a:cs typeface="Arial MT"/>
              </a:rPr>
              <a:t>be</a:t>
            </a:r>
            <a:r>
              <a:rPr sz="2150" spc="-5" dirty="0">
                <a:latin typeface="Arial MT"/>
                <a:cs typeface="Arial MT"/>
              </a:rPr>
              <a:t> </a:t>
            </a:r>
            <a:r>
              <a:rPr sz="2150" spc="20" dirty="0">
                <a:latin typeface="Arial MT"/>
                <a:cs typeface="Arial MT"/>
              </a:rPr>
              <a:t>standard</a:t>
            </a:r>
            <a:r>
              <a:rPr sz="2150" spc="-5" dirty="0">
                <a:latin typeface="Arial MT"/>
                <a:cs typeface="Arial MT"/>
              </a:rPr>
              <a:t> or io1 or st1</a:t>
            </a:r>
            <a:endParaRPr sz="2150">
              <a:latin typeface="Arial MT"/>
              <a:cs typeface="Arial MT"/>
            </a:endParaRPr>
          </a:p>
          <a:p>
            <a:pPr marL="560070">
              <a:lnSpc>
                <a:spcPts val="2555"/>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862965">
              <a:lnSpc>
                <a:spcPts val="2555"/>
              </a:lnSpc>
            </a:pPr>
            <a:r>
              <a:rPr sz="2150" spc="-5" dirty="0">
                <a:latin typeface="Arial MT"/>
                <a:cs typeface="Arial MT"/>
              </a:rPr>
              <a:t>Name</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35" dirty="0">
                <a:latin typeface="Arial MT"/>
                <a:cs typeface="Arial MT"/>
              </a:rPr>
              <a:t>"extra</a:t>
            </a:r>
            <a:r>
              <a:rPr sz="2150" spc="-15" dirty="0">
                <a:latin typeface="Arial MT"/>
                <a:cs typeface="Arial MT"/>
              </a:rPr>
              <a:t> </a:t>
            </a:r>
            <a:r>
              <a:rPr sz="2150" spc="-5" dirty="0">
                <a:latin typeface="Arial MT"/>
                <a:cs typeface="Arial MT"/>
              </a:rPr>
              <a:t>volume</a:t>
            </a:r>
            <a:r>
              <a:rPr sz="2150" spc="-10" dirty="0">
                <a:latin typeface="Arial MT"/>
                <a:cs typeface="Arial MT"/>
              </a:rPr>
              <a:t> </a:t>
            </a:r>
            <a:r>
              <a:rPr sz="2150" spc="-15" dirty="0">
                <a:latin typeface="Arial MT"/>
                <a:cs typeface="Arial MT"/>
              </a:rPr>
              <a:t>data"</a:t>
            </a:r>
            <a:endParaRPr sz="2150">
              <a:latin typeface="Arial MT"/>
              <a:cs typeface="Arial MT"/>
            </a:endParaRPr>
          </a:p>
          <a:p>
            <a:pPr marL="56007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9483090" indent="-151765">
              <a:lnSpc>
                <a:spcPts val="2560"/>
              </a:lnSpc>
            </a:pPr>
            <a:r>
              <a:rPr sz="2150" dirty="0">
                <a:latin typeface="Arial MT"/>
                <a:cs typeface="Arial MT"/>
              </a:rPr>
              <a:t>resource</a:t>
            </a:r>
            <a:r>
              <a:rPr sz="2150" spc="5" dirty="0">
                <a:latin typeface="Arial MT"/>
                <a:cs typeface="Arial MT"/>
              </a:rPr>
              <a:t> </a:t>
            </a:r>
            <a:r>
              <a:rPr sz="2150" spc="-25" dirty="0">
                <a:latin typeface="Arial MT"/>
                <a:cs typeface="Arial MT"/>
              </a:rPr>
              <a:t>"aws_volume_attachment"</a:t>
            </a:r>
            <a:r>
              <a:rPr sz="2150" spc="10" dirty="0">
                <a:latin typeface="Arial MT"/>
                <a:cs typeface="Arial MT"/>
              </a:rPr>
              <a:t> </a:t>
            </a:r>
            <a:r>
              <a:rPr sz="2150" spc="-10" dirty="0">
                <a:latin typeface="Arial MT"/>
                <a:cs typeface="Arial MT"/>
              </a:rPr>
              <a:t>"ebs-volume-1-attachment"</a:t>
            </a:r>
            <a:r>
              <a:rPr sz="2150" spc="5"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device_name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5" dirty="0">
                <a:latin typeface="Arial MT"/>
                <a:cs typeface="Arial MT"/>
              </a:rPr>
              <a:t>"/dev/xvdh"</a:t>
            </a:r>
            <a:endParaRPr sz="2150">
              <a:latin typeface="Arial MT"/>
              <a:cs typeface="Arial MT"/>
            </a:endParaRPr>
          </a:p>
          <a:p>
            <a:pPr marL="408940">
              <a:lnSpc>
                <a:spcPts val="2460"/>
              </a:lnSpc>
            </a:pPr>
            <a:r>
              <a:rPr sz="2150" spc="-5" dirty="0">
                <a:latin typeface="Arial MT"/>
                <a:cs typeface="Arial MT"/>
              </a:rPr>
              <a:t>volume_id</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"${aws_ebs_volume.ebs-volume-1.id}"</a:t>
            </a:r>
            <a:endParaRPr sz="2150">
              <a:latin typeface="Arial MT"/>
              <a:cs typeface="Arial MT"/>
            </a:endParaRPr>
          </a:p>
          <a:p>
            <a:pPr marL="408940">
              <a:lnSpc>
                <a:spcPts val="2555"/>
              </a:lnSpc>
            </a:pPr>
            <a:r>
              <a:rPr sz="2150" spc="5" dirty="0">
                <a:latin typeface="Arial MT"/>
                <a:cs typeface="Arial MT"/>
              </a:rPr>
              <a:t>instance_id</a:t>
            </a:r>
            <a:r>
              <a:rPr sz="215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"${aws_instance.example.id}"</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1437485" y="1957770"/>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00240" cy="1433195"/>
          </a:xfrm>
          <a:prstGeom prst="rect">
            <a:avLst/>
          </a:prstGeom>
        </p:spPr>
        <p:txBody>
          <a:bodyPr vert="horz" wrap="square" lIns="0" tIns="17145" rIns="0" bIns="0" rtlCol="0">
            <a:spAutoFit/>
          </a:bodyPr>
          <a:lstStyle/>
          <a:p>
            <a:pPr marL="12700">
              <a:lnSpc>
                <a:spcPct val="100000"/>
              </a:lnSpc>
              <a:spcBef>
                <a:spcPts val="135"/>
              </a:spcBef>
            </a:pPr>
            <a:r>
              <a:rPr spc="-155" dirty="0"/>
              <a:t>EC2</a:t>
            </a:r>
            <a:r>
              <a:rPr spc="-40" dirty="0"/>
              <a:t> </a:t>
            </a:r>
            <a:r>
              <a:rPr spc="75" dirty="0"/>
              <a:t>instance</a:t>
            </a:r>
          </a:p>
        </p:txBody>
      </p:sp>
      <p:sp>
        <p:nvSpPr>
          <p:cNvPr id="3" name="object 3"/>
          <p:cNvSpPr txBox="1"/>
          <p:nvPr/>
        </p:nvSpPr>
        <p:spPr>
          <a:xfrm>
            <a:off x="844239" y="2071912"/>
            <a:ext cx="17856200" cy="377571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In </a:t>
            </a:r>
            <a:r>
              <a:rPr sz="4100" spc="10" dirty="0">
                <a:latin typeface="Arial MT"/>
                <a:cs typeface="Arial MT"/>
              </a:rPr>
              <a:t>the</a:t>
            </a:r>
            <a:r>
              <a:rPr sz="4100" spc="5" dirty="0">
                <a:latin typeface="Arial MT"/>
                <a:cs typeface="Arial MT"/>
              </a:rPr>
              <a:t> </a:t>
            </a:r>
            <a:r>
              <a:rPr sz="4100" spc="25" dirty="0">
                <a:latin typeface="Arial MT"/>
                <a:cs typeface="Arial MT"/>
              </a:rPr>
              <a:t>previous</a:t>
            </a:r>
            <a:r>
              <a:rPr sz="4100" spc="5" dirty="0">
                <a:latin typeface="Arial MT"/>
                <a:cs typeface="Arial MT"/>
              </a:rPr>
              <a:t> </a:t>
            </a:r>
            <a:r>
              <a:rPr sz="4100" spc="40" dirty="0">
                <a:latin typeface="Arial MT"/>
                <a:cs typeface="Arial MT"/>
              </a:rPr>
              <a:t>example</a:t>
            </a:r>
            <a:r>
              <a:rPr sz="4100" spc="5" dirty="0">
                <a:latin typeface="Arial MT"/>
                <a:cs typeface="Arial MT"/>
              </a:rPr>
              <a:t> </a:t>
            </a:r>
            <a:r>
              <a:rPr sz="4100" spc="10" dirty="0">
                <a:latin typeface="Arial MT"/>
                <a:cs typeface="Arial MT"/>
              </a:rPr>
              <a:t>we</a:t>
            </a:r>
            <a:r>
              <a:rPr sz="4100" spc="5" dirty="0">
                <a:latin typeface="Arial MT"/>
                <a:cs typeface="Arial MT"/>
              </a:rPr>
              <a:t> </a:t>
            </a:r>
            <a:r>
              <a:rPr sz="4100" spc="145" dirty="0">
                <a:latin typeface="Arial MT"/>
                <a:cs typeface="Arial MT"/>
              </a:rPr>
              <a:t>added</a:t>
            </a:r>
            <a:r>
              <a:rPr sz="4100" spc="10" dirty="0">
                <a:latin typeface="Arial MT"/>
                <a:cs typeface="Arial MT"/>
              </a:rPr>
              <a:t> an</a:t>
            </a:r>
            <a:r>
              <a:rPr sz="4100" spc="5" dirty="0">
                <a:latin typeface="Arial MT"/>
                <a:cs typeface="Arial MT"/>
              </a:rPr>
              <a:t> </a:t>
            </a:r>
            <a:r>
              <a:rPr sz="4100" b="1" spc="10" dirty="0">
                <a:latin typeface="Arial"/>
                <a:cs typeface="Arial"/>
              </a:rPr>
              <a:t>extra</a:t>
            </a:r>
            <a:r>
              <a:rPr sz="4100" b="1" spc="5" dirty="0">
                <a:latin typeface="Arial"/>
                <a:cs typeface="Arial"/>
              </a:rPr>
              <a:t> </a:t>
            </a:r>
            <a:r>
              <a:rPr sz="4100" spc="10" dirty="0">
                <a:latin typeface="Arial MT"/>
                <a:cs typeface="Arial MT"/>
              </a:rPr>
              <a:t>volume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dirty="0">
                <a:latin typeface="Arial MT"/>
                <a:cs typeface="Arial MT"/>
              </a:rPr>
              <a:t> </a:t>
            </a:r>
            <a:r>
              <a:rPr sz="4100" b="1" spc="5" dirty="0">
                <a:latin typeface="Arial"/>
                <a:cs typeface="Arial"/>
              </a:rPr>
              <a:t>root</a:t>
            </a:r>
            <a:r>
              <a:rPr sz="4100" b="1" dirty="0">
                <a:latin typeface="Arial"/>
                <a:cs typeface="Arial"/>
              </a:rPr>
              <a:t> </a:t>
            </a:r>
            <a:r>
              <a:rPr sz="4100" b="1" spc="10" dirty="0">
                <a:latin typeface="Arial"/>
                <a:cs typeface="Arial"/>
              </a:rPr>
              <a:t>volume</a:t>
            </a:r>
            <a:r>
              <a:rPr sz="4100" b="1" dirty="0">
                <a:latin typeface="Arial"/>
                <a:cs typeface="Arial"/>
              </a:rPr>
              <a:t> </a:t>
            </a:r>
            <a:r>
              <a:rPr sz="4100" spc="5" dirty="0">
                <a:latin typeface="Arial MT"/>
                <a:cs typeface="Arial MT"/>
              </a:rPr>
              <a:t>of </a:t>
            </a:r>
            <a:r>
              <a:rPr sz="4100" spc="10" dirty="0">
                <a:latin typeface="Arial MT"/>
                <a:cs typeface="Arial MT"/>
              </a:rPr>
              <a:t>8</a:t>
            </a:r>
            <a:r>
              <a:rPr sz="4100" dirty="0">
                <a:latin typeface="Arial MT"/>
                <a:cs typeface="Arial MT"/>
              </a:rPr>
              <a:t> </a:t>
            </a:r>
            <a:r>
              <a:rPr sz="4100" spc="15" dirty="0">
                <a:latin typeface="Arial MT"/>
                <a:cs typeface="Arial MT"/>
              </a:rPr>
              <a:t>GB</a:t>
            </a:r>
            <a:r>
              <a:rPr sz="4100" dirty="0">
                <a:latin typeface="Arial MT"/>
                <a:cs typeface="Arial MT"/>
              </a:rPr>
              <a:t> </a:t>
            </a:r>
            <a:r>
              <a:rPr sz="4100" spc="5" dirty="0">
                <a:latin typeface="Arial MT"/>
                <a:cs typeface="Arial MT"/>
              </a:rPr>
              <a:t>still</a:t>
            </a:r>
            <a:r>
              <a:rPr sz="4100" dirty="0">
                <a:latin typeface="Arial MT"/>
                <a:cs typeface="Arial MT"/>
              </a:rPr>
              <a:t> </a:t>
            </a:r>
            <a:r>
              <a:rPr sz="4100" spc="5" dirty="0">
                <a:latin typeface="Arial MT"/>
                <a:cs typeface="Arial MT"/>
              </a:rPr>
              <a:t>exists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If </a:t>
            </a:r>
            <a:r>
              <a:rPr sz="4100" spc="10" dirty="0">
                <a:latin typeface="Arial MT"/>
                <a:cs typeface="Arial MT"/>
              </a:rPr>
              <a:t>you want</a:t>
            </a:r>
            <a:r>
              <a:rPr sz="4100" spc="5" dirty="0">
                <a:latin typeface="Arial MT"/>
                <a:cs typeface="Arial MT"/>
              </a:rPr>
              <a:t> to</a:t>
            </a:r>
            <a:r>
              <a:rPr sz="4100" spc="10" dirty="0">
                <a:latin typeface="Arial MT"/>
                <a:cs typeface="Arial MT"/>
              </a:rPr>
              <a:t> </a:t>
            </a:r>
            <a:r>
              <a:rPr sz="4100" spc="25" dirty="0">
                <a:latin typeface="Arial MT"/>
                <a:cs typeface="Arial MT"/>
              </a:rPr>
              <a:t>increase</a:t>
            </a:r>
            <a:r>
              <a:rPr sz="4100" spc="5" dirty="0">
                <a:latin typeface="Arial MT"/>
                <a:cs typeface="Arial MT"/>
              </a:rPr>
              <a:t> </a:t>
            </a:r>
            <a:r>
              <a:rPr sz="4100" spc="10" dirty="0">
                <a:latin typeface="Arial MT"/>
                <a:cs typeface="Arial MT"/>
              </a:rPr>
              <a:t>the </a:t>
            </a:r>
            <a:r>
              <a:rPr sz="4100" spc="40" dirty="0">
                <a:latin typeface="Arial MT"/>
                <a:cs typeface="Arial MT"/>
              </a:rPr>
              <a:t>storage</a:t>
            </a:r>
            <a:r>
              <a:rPr sz="4100" spc="5" dirty="0">
                <a:latin typeface="Arial MT"/>
                <a:cs typeface="Arial MT"/>
              </a:rPr>
              <a:t> or</a:t>
            </a:r>
            <a:r>
              <a:rPr sz="4100" spc="10" dirty="0">
                <a:latin typeface="Arial MT"/>
                <a:cs typeface="Arial MT"/>
              </a:rPr>
              <a:t> </a:t>
            </a:r>
            <a:r>
              <a:rPr sz="4100" spc="65" dirty="0">
                <a:latin typeface="Arial MT"/>
                <a:cs typeface="Arial MT"/>
              </a:rPr>
              <a:t>type</a:t>
            </a:r>
            <a:r>
              <a:rPr sz="4100" spc="5" dirty="0">
                <a:latin typeface="Arial MT"/>
                <a:cs typeface="Arial MT"/>
              </a:rPr>
              <a:t> of</a:t>
            </a:r>
            <a:r>
              <a:rPr sz="4100" spc="10" dirty="0">
                <a:latin typeface="Arial MT"/>
                <a:cs typeface="Arial MT"/>
              </a:rPr>
              <a:t> the</a:t>
            </a:r>
            <a:r>
              <a:rPr sz="4100" spc="5" dirty="0">
                <a:latin typeface="Arial MT"/>
                <a:cs typeface="Arial MT"/>
              </a:rPr>
              <a:t> </a:t>
            </a:r>
            <a:r>
              <a:rPr sz="4100" spc="-10" dirty="0">
                <a:latin typeface="Arial MT"/>
                <a:cs typeface="Arial MT"/>
              </a:rPr>
              <a:t>root</a:t>
            </a:r>
            <a:r>
              <a:rPr sz="4100" spc="10" dirty="0">
                <a:latin typeface="Arial MT"/>
                <a:cs typeface="Arial MT"/>
              </a:rPr>
              <a:t> volume,</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5" dirty="0">
                <a:latin typeface="Arial MT"/>
                <a:cs typeface="Arial MT"/>
              </a:rPr>
              <a:t> </a:t>
            </a:r>
            <a:r>
              <a:rPr sz="4100" spc="10" dirty="0">
                <a:latin typeface="Arial MT"/>
                <a:cs typeface="Arial MT"/>
              </a:rPr>
              <a:t>use</a:t>
            </a:r>
            <a:endParaRPr sz="4100">
              <a:latin typeface="Arial MT"/>
              <a:cs typeface="Arial MT"/>
            </a:endParaRPr>
          </a:p>
          <a:p>
            <a:pPr marL="534035">
              <a:lnSpc>
                <a:spcPct val="100000"/>
              </a:lnSpc>
              <a:spcBef>
                <a:spcPts val="25"/>
              </a:spcBef>
            </a:pPr>
            <a:r>
              <a:rPr sz="4100" b="1" spc="5" dirty="0">
                <a:latin typeface="Arial"/>
                <a:cs typeface="Arial"/>
              </a:rPr>
              <a:t>root_block_device </a:t>
            </a:r>
            <a:r>
              <a:rPr sz="4100" spc="5" dirty="0">
                <a:latin typeface="Arial MT"/>
                <a:cs typeface="Arial MT"/>
              </a:rPr>
              <a:t>within</a:t>
            </a:r>
            <a:r>
              <a:rPr sz="4100" spc="10" dirty="0">
                <a:latin typeface="Arial MT"/>
                <a:cs typeface="Arial MT"/>
              </a:rPr>
              <a:t> the aws_instance</a:t>
            </a:r>
            <a:r>
              <a:rPr sz="4100" spc="5" dirty="0">
                <a:latin typeface="Arial MT"/>
                <a:cs typeface="Arial MT"/>
              </a:rPr>
              <a:t> </a:t>
            </a:r>
            <a:r>
              <a:rPr sz="4100" spc="20" dirty="0">
                <a:latin typeface="Arial MT"/>
                <a:cs typeface="Arial MT"/>
              </a:rPr>
              <a:t>resource</a:t>
            </a:r>
            <a:endParaRPr sz="4100">
              <a:latin typeface="Arial MT"/>
              <a:cs typeface="Arial MT"/>
            </a:endParaRPr>
          </a:p>
        </p:txBody>
      </p:sp>
      <p:pic>
        <p:nvPicPr>
          <p:cNvPr id="4" name="object 4"/>
          <p:cNvPicPr/>
          <p:nvPr/>
        </p:nvPicPr>
        <p:blipFill>
          <a:blip r:embed="rId2" cstate="print"/>
          <a:stretch>
            <a:fillRect/>
          </a:stretch>
        </p:blipFill>
        <p:spPr>
          <a:xfrm>
            <a:off x="1231788" y="6248674"/>
            <a:ext cx="17640520" cy="3528283"/>
          </a:xfrm>
          <a:prstGeom prst="rect">
            <a:avLst/>
          </a:prstGeom>
        </p:spPr>
      </p:pic>
      <p:sp>
        <p:nvSpPr>
          <p:cNvPr id="5" name="object 5"/>
          <p:cNvSpPr txBox="1"/>
          <p:nvPr/>
        </p:nvSpPr>
        <p:spPr>
          <a:xfrm>
            <a:off x="1278907" y="6274853"/>
            <a:ext cx="17546320" cy="3434079"/>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16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84505" marR="14667865">
              <a:lnSpc>
                <a:spcPts val="2560"/>
              </a:lnSpc>
              <a:spcBef>
                <a:spcPts val="90"/>
              </a:spcBef>
            </a:pPr>
            <a:r>
              <a:rPr sz="2150" spc="-10" dirty="0">
                <a:latin typeface="Arial MT"/>
                <a:cs typeface="Arial MT"/>
              </a:rPr>
              <a:t>… </a:t>
            </a:r>
            <a:r>
              <a:rPr sz="2150" spc="-5" dirty="0">
                <a:latin typeface="Arial MT"/>
                <a:cs typeface="Arial MT"/>
              </a:rPr>
              <a:t> </a:t>
            </a:r>
            <a:r>
              <a:rPr sz="2150" spc="5" dirty="0">
                <a:latin typeface="Arial MT"/>
                <a:cs typeface="Arial MT"/>
              </a:rPr>
              <a:t>root_block_device</a:t>
            </a:r>
            <a:r>
              <a:rPr sz="2150" spc="-50" dirty="0">
                <a:latin typeface="Arial MT"/>
                <a:cs typeface="Arial MT"/>
              </a:rPr>
              <a:t> </a:t>
            </a:r>
            <a:r>
              <a:rPr sz="2150" spc="-5" dirty="0">
                <a:latin typeface="Arial MT"/>
                <a:cs typeface="Arial MT"/>
              </a:rPr>
              <a:t>{ </a:t>
            </a:r>
            <a:r>
              <a:rPr sz="2150" spc="-580" dirty="0">
                <a:latin typeface="Arial MT"/>
                <a:cs typeface="Arial MT"/>
              </a:rPr>
              <a:t> </a:t>
            </a:r>
            <a:r>
              <a:rPr sz="2150" spc="-15" dirty="0">
                <a:latin typeface="Arial MT"/>
                <a:cs typeface="Arial MT"/>
              </a:rPr>
              <a:t>volume_size</a:t>
            </a:r>
            <a:r>
              <a:rPr sz="2150" spc="-25"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16</a:t>
            </a:r>
            <a:endParaRPr sz="2150">
              <a:latin typeface="Arial MT"/>
              <a:cs typeface="Arial MT"/>
            </a:endParaRPr>
          </a:p>
          <a:p>
            <a:pPr marL="635635">
              <a:lnSpc>
                <a:spcPts val="2455"/>
              </a:lnSpc>
            </a:pPr>
            <a:r>
              <a:rPr sz="2150" spc="-5" dirty="0">
                <a:latin typeface="Arial MT"/>
                <a:cs typeface="Arial MT"/>
              </a:rPr>
              <a:t>volume_type</a:t>
            </a:r>
            <a:r>
              <a:rPr sz="2150" spc="-30" dirty="0">
                <a:latin typeface="Arial MT"/>
                <a:cs typeface="Arial MT"/>
              </a:rPr>
              <a:t> </a:t>
            </a:r>
            <a:r>
              <a:rPr sz="2150" spc="155" dirty="0">
                <a:latin typeface="Arial MT"/>
                <a:cs typeface="Arial MT"/>
              </a:rPr>
              <a:t>=</a:t>
            </a:r>
            <a:r>
              <a:rPr sz="2150" spc="-25" dirty="0">
                <a:latin typeface="Arial MT"/>
                <a:cs typeface="Arial MT"/>
              </a:rPr>
              <a:t> "gp2"</a:t>
            </a:r>
            <a:endParaRPr sz="2150">
              <a:latin typeface="Arial MT"/>
              <a:cs typeface="Arial MT"/>
            </a:endParaRPr>
          </a:p>
          <a:p>
            <a:pPr marL="635635">
              <a:lnSpc>
                <a:spcPts val="2555"/>
              </a:lnSpc>
              <a:tabLst>
                <a:tab pos="4270375" algn="l"/>
              </a:tabLst>
            </a:pPr>
            <a:r>
              <a:rPr sz="2150" spc="-10" dirty="0">
                <a:latin typeface="Arial MT"/>
                <a:cs typeface="Arial MT"/>
              </a:rPr>
              <a:t>delete_on_termination</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true	#</a:t>
            </a:r>
            <a:r>
              <a:rPr sz="2150" dirty="0">
                <a:latin typeface="Arial MT"/>
                <a:cs typeface="Arial MT"/>
              </a:rPr>
              <a:t> </a:t>
            </a:r>
            <a:r>
              <a:rPr sz="2150" spc="-5" dirty="0">
                <a:latin typeface="Arial MT"/>
                <a:cs typeface="Arial MT"/>
              </a:rPr>
              <a:t>whether to</a:t>
            </a:r>
            <a:r>
              <a:rPr sz="2150" dirty="0">
                <a:latin typeface="Arial MT"/>
                <a:cs typeface="Arial MT"/>
              </a:rPr>
              <a:t> </a:t>
            </a:r>
            <a:r>
              <a:rPr sz="2150" spc="15" dirty="0">
                <a:latin typeface="Arial MT"/>
                <a:cs typeface="Arial MT"/>
              </a:rPr>
              <a:t>delete</a:t>
            </a:r>
            <a:r>
              <a:rPr sz="2150" spc="-5" dirty="0">
                <a:latin typeface="Arial MT"/>
                <a:cs typeface="Arial MT"/>
              </a:rPr>
              <a:t> the</a:t>
            </a:r>
            <a:r>
              <a:rPr sz="2150" dirty="0">
                <a:latin typeface="Arial MT"/>
                <a:cs typeface="Arial MT"/>
              </a:rPr>
              <a:t> </a:t>
            </a:r>
            <a:r>
              <a:rPr sz="2150" spc="-15" dirty="0">
                <a:latin typeface="Arial MT"/>
                <a:cs typeface="Arial MT"/>
              </a:rPr>
              <a:t>root</a:t>
            </a:r>
            <a:r>
              <a:rPr sz="2150" spc="-5" dirty="0">
                <a:latin typeface="Arial MT"/>
                <a:cs typeface="Arial MT"/>
              </a:rPr>
              <a:t> </a:t>
            </a:r>
            <a:r>
              <a:rPr sz="2150" spc="40" dirty="0">
                <a:latin typeface="Arial MT"/>
                <a:cs typeface="Arial MT"/>
              </a:rPr>
              <a:t>block</a:t>
            </a:r>
            <a:r>
              <a:rPr sz="2150" spc="-5" dirty="0">
                <a:latin typeface="Arial MT"/>
                <a:cs typeface="Arial MT"/>
              </a:rPr>
              <a:t> </a:t>
            </a:r>
            <a:r>
              <a:rPr sz="2150" spc="35" dirty="0">
                <a:latin typeface="Arial MT"/>
                <a:cs typeface="Arial MT"/>
              </a:rPr>
              <a:t>device</a:t>
            </a:r>
            <a:r>
              <a:rPr sz="2150" dirty="0">
                <a:latin typeface="Arial MT"/>
                <a:cs typeface="Arial MT"/>
              </a:rPr>
              <a:t> </a:t>
            </a:r>
            <a:r>
              <a:rPr sz="2150" spc="-5" dirty="0">
                <a:latin typeface="Arial MT"/>
                <a:cs typeface="Arial MT"/>
              </a:rPr>
              <a:t>when the</a:t>
            </a:r>
            <a:r>
              <a:rPr sz="2150" dirty="0">
                <a:latin typeface="Arial MT"/>
                <a:cs typeface="Arial MT"/>
              </a:rPr>
              <a:t> </a:t>
            </a:r>
            <a:r>
              <a:rPr sz="2150" spc="10" dirty="0">
                <a:latin typeface="Arial MT"/>
                <a:cs typeface="Arial MT"/>
              </a:rPr>
              <a:t>instance</a:t>
            </a:r>
            <a:r>
              <a:rPr sz="2150" spc="-5" dirty="0">
                <a:latin typeface="Arial MT"/>
                <a:cs typeface="Arial MT"/>
              </a:rPr>
              <a:t> </a:t>
            </a:r>
            <a:r>
              <a:rPr sz="2150" spc="25" dirty="0">
                <a:latin typeface="Arial MT"/>
                <a:cs typeface="Arial MT"/>
              </a:rPr>
              <a:t>gets</a:t>
            </a:r>
            <a:r>
              <a:rPr sz="2150" dirty="0">
                <a:latin typeface="Arial MT"/>
                <a:cs typeface="Arial MT"/>
              </a:rPr>
              <a:t> </a:t>
            </a:r>
            <a:r>
              <a:rPr sz="2150" spc="10" dirty="0">
                <a:latin typeface="Arial MT"/>
                <a:cs typeface="Arial MT"/>
              </a:rPr>
              <a:t>terminated</a:t>
            </a:r>
            <a:r>
              <a:rPr sz="2150" spc="-5" dirty="0">
                <a:latin typeface="Arial MT"/>
                <a:cs typeface="Arial MT"/>
              </a:rPr>
              <a:t> or not</a:t>
            </a:r>
            <a:endParaRPr sz="2150">
              <a:latin typeface="Arial MT"/>
              <a:cs typeface="Arial MT"/>
            </a:endParaRPr>
          </a:p>
          <a:p>
            <a:pPr marL="484505">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4164" y="4212926"/>
            <a:ext cx="5564505" cy="1433195"/>
          </a:xfrm>
          <a:prstGeom prst="rect">
            <a:avLst/>
          </a:prstGeom>
        </p:spPr>
        <p:txBody>
          <a:bodyPr vert="horz" wrap="square" lIns="0" tIns="17145" rIns="0" bIns="0" rtlCol="0">
            <a:spAutoFit/>
          </a:bodyPr>
          <a:lstStyle/>
          <a:p>
            <a:pPr marL="12700">
              <a:lnSpc>
                <a:spcPct val="100000"/>
              </a:lnSpc>
              <a:spcBef>
                <a:spcPts val="135"/>
              </a:spcBef>
            </a:pPr>
            <a:r>
              <a:rPr spc="-325" dirty="0"/>
              <a:t>EBS</a:t>
            </a:r>
            <a:r>
              <a:rPr spc="-70" dirty="0"/>
              <a:t> </a:t>
            </a:r>
            <a:r>
              <a:rPr spc="145" dirty="0"/>
              <a:t>demo</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32990" y="4212926"/>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68664"/>
            <a:ext cx="17992090" cy="8208645"/>
          </a:xfrm>
          <a:prstGeom prst="rect">
            <a:avLst/>
          </a:prstGeom>
        </p:spPr>
        <p:txBody>
          <a:bodyPr vert="horz" wrap="square" lIns="0" tIns="15875" rIns="0" bIns="0" rtlCol="0">
            <a:spAutoFit/>
          </a:bodyPr>
          <a:lstStyle/>
          <a:p>
            <a:pPr marL="503555" indent="-478790">
              <a:lnSpc>
                <a:spcPct val="100000"/>
              </a:lnSpc>
              <a:spcBef>
                <a:spcPts val="125"/>
              </a:spcBef>
              <a:buSzPct val="75324"/>
              <a:buChar char="•"/>
              <a:tabLst>
                <a:tab pos="503555" algn="l"/>
                <a:tab pos="504190" algn="l"/>
              </a:tabLst>
            </a:pPr>
            <a:r>
              <a:rPr sz="3850" spc="30" dirty="0">
                <a:latin typeface="Arial MT"/>
                <a:cs typeface="Arial MT"/>
              </a:rPr>
              <a:t>Userdata</a:t>
            </a:r>
            <a:r>
              <a:rPr sz="3850" spc="5" dirty="0">
                <a:latin typeface="Arial MT"/>
                <a:cs typeface="Arial MT"/>
              </a:rPr>
              <a:t> in </a:t>
            </a:r>
            <a:r>
              <a:rPr sz="3850" spc="-175" dirty="0">
                <a:latin typeface="Arial MT"/>
                <a:cs typeface="Arial MT"/>
              </a:rPr>
              <a:t>AWS</a:t>
            </a:r>
            <a:r>
              <a:rPr sz="3850" spc="10" dirty="0">
                <a:latin typeface="Arial MT"/>
                <a:cs typeface="Arial MT"/>
              </a:rPr>
              <a:t> </a:t>
            </a:r>
            <a:r>
              <a:rPr sz="3850" spc="85" dirty="0">
                <a:latin typeface="Arial MT"/>
                <a:cs typeface="Arial MT"/>
              </a:rPr>
              <a:t>can</a:t>
            </a:r>
            <a:r>
              <a:rPr sz="3850" spc="5" dirty="0">
                <a:latin typeface="Arial MT"/>
                <a:cs typeface="Arial MT"/>
              </a:rPr>
              <a:t> </a:t>
            </a:r>
            <a:r>
              <a:rPr sz="3850" spc="114" dirty="0">
                <a:latin typeface="Arial MT"/>
                <a:cs typeface="Arial MT"/>
              </a:rPr>
              <a:t>be</a:t>
            </a:r>
            <a:r>
              <a:rPr sz="3850" spc="10" dirty="0">
                <a:latin typeface="Arial MT"/>
                <a:cs typeface="Arial MT"/>
              </a:rPr>
              <a:t> </a:t>
            </a:r>
            <a:r>
              <a:rPr sz="3850" spc="65" dirty="0">
                <a:latin typeface="Arial MT"/>
                <a:cs typeface="Arial MT"/>
              </a:rPr>
              <a:t>used</a:t>
            </a:r>
            <a:r>
              <a:rPr sz="3850" spc="5" dirty="0">
                <a:latin typeface="Arial MT"/>
                <a:cs typeface="Arial MT"/>
              </a:rPr>
              <a:t> </a:t>
            </a:r>
            <a:r>
              <a:rPr sz="3850" spc="10" dirty="0">
                <a:latin typeface="Arial MT"/>
                <a:cs typeface="Arial MT"/>
              </a:rPr>
              <a:t>to </a:t>
            </a:r>
            <a:r>
              <a:rPr sz="3850" spc="114" dirty="0">
                <a:latin typeface="Arial MT"/>
                <a:cs typeface="Arial MT"/>
              </a:rPr>
              <a:t>do</a:t>
            </a:r>
            <a:r>
              <a:rPr sz="3850" spc="5" dirty="0">
                <a:latin typeface="Arial MT"/>
                <a:cs typeface="Arial MT"/>
              </a:rPr>
              <a:t> </a:t>
            </a:r>
            <a:r>
              <a:rPr sz="3850" spc="10" dirty="0">
                <a:latin typeface="Arial MT"/>
                <a:cs typeface="Arial MT"/>
              </a:rPr>
              <a:t>any</a:t>
            </a:r>
            <a:r>
              <a:rPr sz="3850" spc="5" dirty="0">
                <a:latin typeface="Arial MT"/>
                <a:cs typeface="Arial MT"/>
              </a:rPr>
              <a:t> </a:t>
            </a:r>
            <a:r>
              <a:rPr sz="3850" spc="25" dirty="0">
                <a:latin typeface="Arial MT"/>
                <a:cs typeface="Arial MT"/>
              </a:rPr>
              <a:t>customization</a:t>
            </a:r>
            <a:r>
              <a:rPr sz="3850" spc="10" dirty="0">
                <a:latin typeface="Arial MT"/>
                <a:cs typeface="Arial MT"/>
              </a:rPr>
              <a:t> at</a:t>
            </a:r>
            <a:r>
              <a:rPr sz="3850" spc="5" dirty="0">
                <a:latin typeface="Arial MT"/>
                <a:cs typeface="Arial MT"/>
              </a:rPr>
              <a:t> </a:t>
            </a:r>
            <a:r>
              <a:rPr sz="3850" b="1" spc="5" dirty="0">
                <a:latin typeface="Arial"/>
                <a:cs typeface="Arial"/>
              </a:rPr>
              <a:t>launch</a:t>
            </a:r>
            <a:r>
              <a:rPr sz="3850" spc="5" dirty="0">
                <a:latin typeface="Arial MT"/>
                <a:cs typeface="Arial MT"/>
              </a:rPr>
              <a:t>:</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1236345" lvl="1" indent="-478790">
              <a:lnSpc>
                <a:spcPct val="100000"/>
              </a:lnSpc>
              <a:buSzPct val="75324"/>
              <a:buChar char="•"/>
              <a:tabLst>
                <a:tab pos="1236345" algn="l"/>
                <a:tab pos="1236980" algn="l"/>
              </a:tabLst>
            </a:pPr>
            <a:r>
              <a:rPr sz="3850" spc="-180" dirty="0">
                <a:latin typeface="Arial MT"/>
                <a:cs typeface="Arial MT"/>
              </a:rPr>
              <a:t>You</a:t>
            </a:r>
            <a:r>
              <a:rPr sz="3850" spc="-5" dirty="0">
                <a:latin typeface="Arial MT"/>
                <a:cs typeface="Arial MT"/>
              </a:rPr>
              <a:t> </a:t>
            </a:r>
            <a:r>
              <a:rPr sz="3850" spc="85" dirty="0">
                <a:latin typeface="Arial MT"/>
                <a:cs typeface="Arial MT"/>
              </a:rPr>
              <a:t>can</a:t>
            </a:r>
            <a:r>
              <a:rPr sz="3850" dirty="0">
                <a:latin typeface="Arial MT"/>
                <a:cs typeface="Arial MT"/>
              </a:rPr>
              <a:t> </a:t>
            </a:r>
            <a:r>
              <a:rPr sz="3850" spc="5" dirty="0">
                <a:latin typeface="Arial MT"/>
                <a:cs typeface="Arial MT"/>
              </a:rPr>
              <a:t>install</a:t>
            </a:r>
            <a:r>
              <a:rPr sz="3850" spc="-5" dirty="0">
                <a:latin typeface="Arial MT"/>
                <a:cs typeface="Arial MT"/>
              </a:rPr>
              <a:t> </a:t>
            </a:r>
            <a:r>
              <a:rPr sz="3850" spc="10" dirty="0">
                <a:latin typeface="Arial MT"/>
                <a:cs typeface="Arial MT"/>
              </a:rPr>
              <a:t>extra</a:t>
            </a:r>
            <a:r>
              <a:rPr sz="3850" dirty="0">
                <a:latin typeface="Arial MT"/>
                <a:cs typeface="Arial MT"/>
              </a:rPr>
              <a:t> software</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lvl="1" indent="-478790">
              <a:lnSpc>
                <a:spcPct val="100000"/>
              </a:lnSpc>
              <a:spcBef>
                <a:spcPts val="5"/>
              </a:spcBef>
              <a:buSzPct val="75324"/>
              <a:buChar char="•"/>
              <a:tabLst>
                <a:tab pos="1236345" algn="l"/>
                <a:tab pos="1236980" algn="l"/>
              </a:tabLst>
            </a:pPr>
            <a:r>
              <a:rPr sz="3850" spc="-10" dirty="0">
                <a:latin typeface="Arial MT"/>
                <a:cs typeface="Arial MT"/>
              </a:rPr>
              <a:t>Prepare</a:t>
            </a:r>
            <a:r>
              <a:rPr sz="3850" dirty="0">
                <a:latin typeface="Arial MT"/>
                <a:cs typeface="Arial MT"/>
              </a:rPr>
              <a:t> </a:t>
            </a:r>
            <a:r>
              <a:rPr sz="3850" spc="10" dirty="0">
                <a:latin typeface="Arial MT"/>
                <a:cs typeface="Arial MT"/>
              </a:rPr>
              <a:t>the</a:t>
            </a:r>
            <a:r>
              <a:rPr sz="3850" dirty="0">
                <a:latin typeface="Arial MT"/>
                <a:cs typeface="Arial MT"/>
              </a:rPr>
              <a:t> </a:t>
            </a:r>
            <a:r>
              <a:rPr sz="3850" spc="35" dirty="0">
                <a:latin typeface="Arial MT"/>
                <a:cs typeface="Arial MT"/>
              </a:rPr>
              <a:t>instance</a:t>
            </a:r>
            <a:r>
              <a:rPr sz="3850" dirty="0">
                <a:latin typeface="Arial MT"/>
                <a:cs typeface="Arial MT"/>
              </a:rPr>
              <a:t> </a:t>
            </a:r>
            <a:r>
              <a:rPr sz="3850" spc="10" dirty="0">
                <a:latin typeface="Arial MT"/>
                <a:cs typeface="Arial MT"/>
              </a:rPr>
              <a:t>to</a:t>
            </a:r>
            <a:r>
              <a:rPr sz="3850" spc="5" dirty="0">
                <a:latin typeface="Arial MT"/>
                <a:cs typeface="Arial MT"/>
              </a:rPr>
              <a:t> join</a:t>
            </a:r>
            <a:r>
              <a:rPr sz="3850" dirty="0">
                <a:latin typeface="Arial MT"/>
                <a:cs typeface="Arial MT"/>
              </a:rPr>
              <a:t> </a:t>
            </a:r>
            <a:r>
              <a:rPr sz="3850" spc="10" dirty="0">
                <a:latin typeface="Arial MT"/>
                <a:cs typeface="Arial MT"/>
              </a:rPr>
              <a:t>a</a:t>
            </a:r>
            <a:r>
              <a:rPr sz="3850" dirty="0">
                <a:latin typeface="Arial MT"/>
                <a:cs typeface="Arial MT"/>
              </a:rPr>
              <a:t> </a:t>
            </a:r>
            <a:r>
              <a:rPr sz="3850" spc="40" dirty="0">
                <a:latin typeface="Arial MT"/>
                <a:cs typeface="Arial MT"/>
              </a:rPr>
              <a:t>cluster</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969770" lvl="2" indent="-479425">
              <a:lnSpc>
                <a:spcPct val="100000"/>
              </a:lnSpc>
              <a:buSzPct val="75324"/>
              <a:buChar char="•"/>
              <a:tabLst>
                <a:tab pos="1969135" algn="l"/>
                <a:tab pos="1970405" algn="l"/>
              </a:tabLst>
            </a:pPr>
            <a:r>
              <a:rPr sz="3850" spc="60" dirty="0">
                <a:latin typeface="Arial MT"/>
                <a:cs typeface="Arial MT"/>
              </a:rPr>
              <a:t>e.g.</a:t>
            </a:r>
            <a:r>
              <a:rPr sz="3850" spc="5" dirty="0">
                <a:latin typeface="Arial MT"/>
                <a:cs typeface="Arial MT"/>
              </a:rPr>
              <a:t> </a:t>
            </a:r>
            <a:r>
              <a:rPr sz="3850" spc="45" dirty="0">
                <a:latin typeface="Arial MT"/>
                <a:cs typeface="Arial MT"/>
              </a:rPr>
              <a:t>consul</a:t>
            </a:r>
            <a:r>
              <a:rPr sz="3850" spc="5" dirty="0">
                <a:latin typeface="Arial MT"/>
                <a:cs typeface="Arial MT"/>
              </a:rPr>
              <a:t> </a:t>
            </a:r>
            <a:r>
              <a:rPr sz="3850" spc="-10" dirty="0">
                <a:latin typeface="Arial MT"/>
                <a:cs typeface="Arial MT"/>
              </a:rPr>
              <a:t>cluster,</a:t>
            </a:r>
            <a:r>
              <a:rPr sz="3850" spc="5" dirty="0">
                <a:latin typeface="Arial MT"/>
                <a:cs typeface="Arial MT"/>
              </a:rPr>
              <a:t> </a:t>
            </a:r>
            <a:r>
              <a:rPr sz="3850" spc="-130" dirty="0">
                <a:latin typeface="Arial MT"/>
                <a:cs typeface="Arial MT"/>
              </a:rPr>
              <a:t>ECS</a:t>
            </a:r>
            <a:r>
              <a:rPr sz="3850" spc="5" dirty="0">
                <a:latin typeface="Arial MT"/>
                <a:cs typeface="Arial MT"/>
              </a:rPr>
              <a:t> </a:t>
            </a:r>
            <a:r>
              <a:rPr sz="3850" spc="40" dirty="0">
                <a:latin typeface="Arial MT"/>
                <a:cs typeface="Arial MT"/>
              </a:rPr>
              <a:t>cluster</a:t>
            </a:r>
            <a:r>
              <a:rPr sz="3850" spc="5" dirty="0">
                <a:latin typeface="Arial MT"/>
                <a:cs typeface="Arial MT"/>
              </a:rPr>
              <a:t> </a:t>
            </a:r>
            <a:r>
              <a:rPr sz="3850" spc="70" dirty="0">
                <a:latin typeface="Arial MT"/>
                <a:cs typeface="Arial MT"/>
              </a:rPr>
              <a:t>(docker</a:t>
            </a:r>
            <a:r>
              <a:rPr sz="3850" spc="5" dirty="0">
                <a:latin typeface="Arial MT"/>
                <a:cs typeface="Arial MT"/>
              </a:rPr>
              <a:t> </a:t>
            </a:r>
            <a:r>
              <a:rPr sz="3850" spc="20" dirty="0">
                <a:latin typeface="Arial MT"/>
                <a:cs typeface="Arial MT"/>
              </a:rPr>
              <a:t>orchestration)</a:t>
            </a:r>
            <a:endParaRPr sz="3850">
              <a:latin typeface="Arial MT"/>
              <a:cs typeface="Arial MT"/>
            </a:endParaRPr>
          </a:p>
          <a:p>
            <a:pPr lvl="2">
              <a:lnSpc>
                <a:spcPct val="100000"/>
              </a:lnSpc>
              <a:spcBef>
                <a:spcPts val="30"/>
              </a:spcBef>
              <a:buFont typeface="Arial MT"/>
              <a:buChar char="•"/>
            </a:pPr>
            <a:endParaRPr sz="3950">
              <a:latin typeface="Arial MT"/>
              <a:cs typeface="Arial MT"/>
            </a:endParaRPr>
          </a:p>
          <a:p>
            <a:pPr marL="1236345" lvl="1" indent="-478790">
              <a:lnSpc>
                <a:spcPct val="100000"/>
              </a:lnSpc>
              <a:spcBef>
                <a:spcPts val="5"/>
              </a:spcBef>
              <a:buSzPct val="75324"/>
              <a:buChar char="•"/>
              <a:tabLst>
                <a:tab pos="1236345" algn="l"/>
                <a:tab pos="1236980" algn="l"/>
              </a:tabLst>
            </a:pPr>
            <a:r>
              <a:rPr sz="3850" spc="10" dirty="0">
                <a:latin typeface="Arial MT"/>
                <a:cs typeface="Arial MT"/>
              </a:rPr>
              <a:t>Execute</a:t>
            </a:r>
            <a:r>
              <a:rPr sz="3850" spc="-5" dirty="0">
                <a:latin typeface="Arial MT"/>
                <a:cs typeface="Arial MT"/>
              </a:rPr>
              <a:t> </a:t>
            </a:r>
            <a:r>
              <a:rPr sz="3850" spc="65" dirty="0">
                <a:latin typeface="Arial MT"/>
                <a:cs typeface="Arial MT"/>
              </a:rPr>
              <a:t>commands</a:t>
            </a:r>
            <a:r>
              <a:rPr sz="3850" spc="-5" dirty="0">
                <a:latin typeface="Arial MT"/>
                <a:cs typeface="Arial MT"/>
              </a:rPr>
              <a:t> </a:t>
            </a:r>
            <a:r>
              <a:rPr sz="3850" spc="5" dirty="0">
                <a:latin typeface="Arial MT"/>
                <a:cs typeface="Arial MT"/>
              </a:rPr>
              <a:t>/</a:t>
            </a:r>
            <a:r>
              <a:rPr sz="3850" spc="-5" dirty="0">
                <a:latin typeface="Arial MT"/>
                <a:cs typeface="Arial MT"/>
              </a:rPr>
              <a:t> </a:t>
            </a:r>
            <a:r>
              <a:rPr sz="3850" spc="70" dirty="0">
                <a:latin typeface="Arial MT"/>
                <a:cs typeface="Arial MT"/>
              </a:rPr>
              <a:t>scripts</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lvl="1" indent="-478790">
              <a:lnSpc>
                <a:spcPct val="100000"/>
              </a:lnSpc>
              <a:buSzPct val="75324"/>
              <a:buChar char="•"/>
              <a:tabLst>
                <a:tab pos="1236345" algn="l"/>
                <a:tab pos="1236980" algn="l"/>
              </a:tabLst>
            </a:pPr>
            <a:r>
              <a:rPr sz="3850" spc="10" dirty="0">
                <a:latin typeface="Arial MT"/>
                <a:cs typeface="Arial MT"/>
              </a:rPr>
              <a:t>Mount</a:t>
            </a:r>
            <a:r>
              <a:rPr sz="3850" spc="-25" dirty="0">
                <a:latin typeface="Arial MT"/>
                <a:cs typeface="Arial MT"/>
              </a:rPr>
              <a:t> </a:t>
            </a:r>
            <a:r>
              <a:rPr sz="3850" spc="10" dirty="0">
                <a:latin typeface="Arial MT"/>
                <a:cs typeface="Arial MT"/>
              </a:rPr>
              <a:t>volumes</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503555" marR="17780" indent="-478790">
              <a:lnSpc>
                <a:spcPct val="100000"/>
              </a:lnSpc>
              <a:spcBef>
                <a:spcPts val="5"/>
              </a:spcBef>
              <a:buSzPct val="75324"/>
              <a:buChar char="•"/>
              <a:tabLst>
                <a:tab pos="503555" algn="l"/>
                <a:tab pos="504190" algn="l"/>
              </a:tabLst>
            </a:pPr>
            <a:r>
              <a:rPr sz="3850" spc="30" dirty="0">
                <a:latin typeface="Arial MT"/>
                <a:cs typeface="Arial MT"/>
              </a:rPr>
              <a:t>Userdata</a:t>
            </a:r>
            <a:r>
              <a:rPr sz="3850" spc="5" dirty="0">
                <a:latin typeface="Arial MT"/>
                <a:cs typeface="Arial MT"/>
              </a:rPr>
              <a:t> is </a:t>
            </a:r>
            <a:r>
              <a:rPr sz="3850" spc="10" dirty="0">
                <a:latin typeface="Arial MT"/>
                <a:cs typeface="Arial MT"/>
              </a:rPr>
              <a:t>only </a:t>
            </a:r>
            <a:r>
              <a:rPr sz="3850" spc="65" dirty="0">
                <a:latin typeface="Arial MT"/>
                <a:cs typeface="Arial MT"/>
              </a:rPr>
              <a:t>executed</a:t>
            </a:r>
            <a:r>
              <a:rPr sz="3850" spc="5" dirty="0">
                <a:latin typeface="Arial MT"/>
                <a:cs typeface="Arial MT"/>
              </a:rPr>
              <a:t> </a:t>
            </a:r>
            <a:r>
              <a:rPr sz="3850" spc="10" dirty="0">
                <a:latin typeface="Arial MT"/>
                <a:cs typeface="Arial MT"/>
              </a:rPr>
              <a:t>at</a:t>
            </a:r>
            <a:r>
              <a:rPr sz="3850" spc="5" dirty="0">
                <a:latin typeface="Arial MT"/>
                <a:cs typeface="Arial MT"/>
              </a:rPr>
              <a:t> </a:t>
            </a:r>
            <a:r>
              <a:rPr sz="3850" spc="10" dirty="0">
                <a:latin typeface="Arial MT"/>
                <a:cs typeface="Arial MT"/>
              </a:rPr>
              <a:t>the </a:t>
            </a:r>
            <a:r>
              <a:rPr sz="3850" spc="25" dirty="0">
                <a:latin typeface="Arial MT"/>
                <a:cs typeface="Arial MT"/>
              </a:rPr>
              <a:t>creation</a:t>
            </a:r>
            <a:r>
              <a:rPr sz="3850" spc="5" dirty="0">
                <a:latin typeface="Arial MT"/>
                <a:cs typeface="Arial MT"/>
              </a:rPr>
              <a:t> </a:t>
            </a:r>
            <a:r>
              <a:rPr sz="3850" spc="10" dirty="0">
                <a:latin typeface="Arial MT"/>
                <a:cs typeface="Arial MT"/>
              </a:rPr>
              <a:t>of</a:t>
            </a:r>
            <a:r>
              <a:rPr sz="3850" spc="5" dirty="0">
                <a:latin typeface="Arial MT"/>
                <a:cs typeface="Arial MT"/>
              </a:rPr>
              <a:t> </a:t>
            </a:r>
            <a:r>
              <a:rPr sz="3850" spc="10" dirty="0">
                <a:latin typeface="Arial MT"/>
                <a:cs typeface="Arial MT"/>
              </a:rPr>
              <a:t>the </a:t>
            </a:r>
            <a:r>
              <a:rPr sz="3850" spc="35" dirty="0">
                <a:latin typeface="Arial MT"/>
                <a:cs typeface="Arial MT"/>
              </a:rPr>
              <a:t>instance,</a:t>
            </a:r>
            <a:r>
              <a:rPr sz="3850" spc="5" dirty="0">
                <a:latin typeface="Arial MT"/>
                <a:cs typeface="Arial MT"/>
              </a:rPr>
              <a:t> </a:t>
            </a:r>
            <a:r>
              <a:rPr sz="3850" spc="10" dirty="0">
                <a:latin typeface="Arial MT"/>
                <a:cs typeface="Arial MT"/>
              </a:rPr>
              <a:t>not</a:t>
            </a:r>
            <a:r>
              <a:rPr sz="3850" spc="5" dirty="0">
                <a:latin typeface="Arial MT"/>
                <a:cs typeface="Arial MT"/>
              </a:rPr>
              <a:t> </a:t>
            </a:r>
            <a:r>
              <a:rPr sz="3850" spc="10" dirty="0">
                <a:latin typeface="Arial MT"/>
                <a:cs typeface="Arial MT"/>
              </a:rPr>
              <a:t>when the</a:t>
            </a:r>
            <a:r>
              <a:rPr sz="3850" spc="5" dirty="0">
                <a:latin typeface="Arial MT"/>
                <a:cs typeface="Arial MT"/>
              </a:rPr>
              <a:t> </a:t>
            </a:r>
            <a:r>
              <a:rPr sz="3850" spc="35" dirty="0">
                <a:latin typeface="Arial MT"/>
                <a:cs typeface="Arial MT"/>
              </a:rPr>
              <a:t>instance </a:t>
            </a:r>
            <a:r>
              <a:rPr sz="3850" spc="-1055" dirty="0">
                <a:latin typeface="Arial MT"/>
                <a:cs typeface="Arial MT"/>
              </a:rPr>
              <a:t> </a:t>
            </a:r>
            <a:r>
              <a:rPr sz="3850" spc="30" dirty="0">
                <a:latin typeface="Arial MT"/>
                <a:cs typeface="Arial MT"/>
              </a:rPr>
              <a:t>reboots</a:t>
            </a:r>
            <a:endParaRPr sz="3850">
              <a:latin typeface="Arial MT"/>
              <a:cs typeface="Arial M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6195675" cy="314706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allows</a:t>
            </a:r>
            <a:r>
              <a:rPr sz="4100" spc="10" dirty="0">
                <a:latin typeface="Arial MT"/>
                <a:cs typeface="Arial MT"/>
              </a:rPr>
              <a:t> you </a:t>
            </a:r>
            <a:r>
              <a:rPr sz="4100" spc="5" dirty="0">
                <a:latin typeface="Arial MT"/>
                <a:cs typeface="Arial MT"/>
              </a:rPr>
              <a:t>to</a:t>
            </a:r>
            <a:r>
              <a:rPr sz="4100" spc="10" dirty="0">
                <a:latin typeface="Arial MT"/>
                <a:cs typeface="Arial MT"/>
              </a:rPr>
              <a:t> </a:t>
            </a:r>
            <a:r>
              <a:rPr sz="4100" spc="160" dirty="0">
                <a:latin typeface="Arial MT"/>
                <a:cs typeface="Arial MT"/>
              </a:rPr>
              <a:t>add</a:t>
            </a:r>
            <a:r>
              <a:rPr sz="4100" spc="5" dirty="0">
                <a:latin typeface="Arial MT"/>
                <a:cs typeface="Arial MT"/>
              </a:rPr>
              <a:t> </a:t>
            </a:r>
            <a:r>
              <a:rPr sz="4100" spc="25" dirty="0">
                <a:latin typeface="Arial MT"/>
                <a:cs typeface="Arial MT"/>
              </a:rPr>
              <a:t>userdata</a:t>
            </a:r>
            <a:r>
              <a:rPr sz="4100" spc="10" dirty="0">
                <a:latin typeface="Arial MT"/>
                <a:cs typeface="Arial MT"/>
              </a:rPr>
              <a:t> </a:t>
            </a:r>
            <a:r>
              <a:rPr sz="4100" spc="5" dirty="0">
                <a:latin typeface="Arial MT"/>
                <a:cs typeface="Arial MT"/>
              </a:rPr>
              <a:t>to</a:t>
            </a:r>
            <a:r>
              <a:rPr sz="4100" spc="10" dirty="0">
                <a:latin typeface="Arial MT"/>
                <a:cs typeface="Arial MT"/>
              </a:rPr>
              <a:t> the</a:t>
            </a:r>
            <a:r>
              <a:rPr sz="4100" spc="5" dirty="0">
                <a:latin typeface="Arial MT"/>
                <a:cs typeface="Arial MT"/>
              </a:rPr>
              <a:t> </a:t>
            </a:r>
            <a:r>
              <a:rPr sz="4100" spc="10" dirty="0">
                <a:latin typeface="Arial MT"/>
                <a:cs typeface="Arial MT"/>
              </a:rPr>
              <a:t>aws_instance </a:t>
            </a:r>
            <a:r>
              <a:rPr sz="4100" spc="20" dirty="0">
                <a:latin typeface="Arial MT"/>
                <a:cs typeface="Arial MT"/>
              </a:rPr>
              <a:t>resource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Just</a:t>
            </a:r>
            <a:r>
              <a:rPr sz="4100" dirty="0">
                <a:latin typeface="Arial MT"/>
                <a:cs typeface="Arial MT"/>
              </a:rPr>
              <a:t> </a:t>
            </a:r>
            <a:r>
              <a:rPr sz="4100" spc="10" dirty="0">
                <a:latin typeface="Arial MT"/>
                <a:cs typeface="Arial MT"/>
              </a:rPr>
              <a:t>as</a:t>
            </a:r>
            <a:r>
              <a:rPr sz="4100"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string</a:t>
            </a:r>
            <a:r>
              <a:rPr sz="4100" dirty="0">
                <a:latin typeface="Arial MT"/>
                <a:cs typeface="Arial MT"/>
              </a:rPr>
              <a:t> </a:t>
            </a:r>
            <a:r>
              <a:rPr sz="4100" spc="5" dirty="0">
                <a:latin typeface="Arial MT"/>
                <a:cs typeface="Arial MT"/>
              </a:rPr>
              <a:t>(for </a:t>
            </a:r>
            <a:r>
              <a:rPr sz="4100" spc="45" dirty="0">
                <a:latin typeface="Arial MT"/>
                <a:cs typeface="Arial MT"/>
              </a:rPr>
              <a:t>simple</a:t>
            </a:r>
            <a:r>
              <a:rPr sz="4100" dirty="0">
                <a:latin typeface="Arial MT"/>
                <a:cs typeface="Arial MT"/>
              </a:rPr>
              <a:t> </a:t>
            </a:r>
            <a:r>
              <a:rPr sz="4100" spc="60" dirty="0">
                <a:latin typeface="Arial MT"/>
                <a:cs typeface="Arial MT"/>
              </a:rPr>
              <a:t>commands)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5" dirty="0">
                <a:latin typeface="Arial MT"/>
                <a:cs typeface="Arial MT"/>
              </a:rPr>
              <a:t>Using</a:t>
            </a:r>
            <a:r>
              <a:rPr sz="4100" dirty="0">
                <a:latin typeface="Arial MT"/>
                <a:cs typeface="Arial MT"/>
              </a:rPr>
              <a:t> </a:t>
            </a:r>
            <a:r>
              <a:rPr sz="4100" spc="35" dirty="0">
                <a:latin typeface="Arial MT"/>
                <a:cs typeface="Arial MT"/>
              </a:rPr>
              <a:t>templates</a:t>
            </a:r>
            <a:r>
              <a:rPr sz="4100" dirty="0">
                <a:latin typeface="Arial MT"/>
                <a:cs typeface="Arial MT"/>
              </a:rPr>
              <a:t> </a:t>
            </a:r>
            <a:r>
              <a:rPr sz="4100" spc="5" dirty="0">
                <a:latin typeface="Arial MT"/>
                <a:cs typeface="Arial MT"/>
              </a:rPr>
              <a:t>(for</a:t>
            </a:r>
            <a:r>
              <a:rPr sz="4100" dirty="0">
                <a:latin typeface="Arial MT"/>
                <a:cs typeface="Arial MT"/>
              </a:rPr>
              <a:t> </a:t>
            </a:r>
            <a:r>
              <a:rPr sz="4100" spc="-10" dirty="0">
                <a:latin typeface="Arial MT"/>
                <a:cs typeface="Arial MT"/>
              </a:rPr>
              <a:t>more</a:t>
            </a:r>
            <a:r>
              <a:rPr sz="4100" spc="5" dirty="0">
                <a:latin typeface="Arial MT"/>
                <a:cs typeface="Arial MT"/>
              </a:rPr>
              <a:t> </a:t>
            </a:r>
            <a:r>
              <a:rPr sz="4100" spc="75" dirty="0">
                <a:latin typeface="Arial MT"/>
                <a:cs typeface="Arial MT"/>
              </a:rPr>
              <a:t>complex</a:t>
            </a:r>
            <a:r>
              <a:rPr sz="4100" dirty="0">
                <a:latin typeface="Arial MT"/>
                <a:cs typeface="Arial MT"/>
              </a:rPr>
              <a:t> </a:t>
            </a:r>
            <a:r>
              <a:rPr sz="4100" spc="25" dirty="0">
                <a:latin typeface="Arial MT"/>
                <a:cs typeface="Arial MT"/>
              </a:rPr>
              <a:t>instructions)</a:t>
            </a:r>
            <a:endParaRPr sz="4100">
              <a:latin typeface="Arial MT"/>
              <a:cs typeface="Arial MT"/>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3" name="object 3"/>
          <p:cNvSpPr txBox="1"/>
          <p:nvPr/>
        </p:nvSpPr>
        <p:spPr>
          <a:xfrm>
            <a:off x="844239" y="2071903"/>
            <a:ext cx="13128625" cy="274193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0" dirty="0">
                <a:latin typeface="Arial MT"/>
                <a:cs typeface="Arial MT"/>
              </a:rPr>
              <a:t>This</a:t>
            </a:r>
            <a:r>
              <a:rPr sz="4100" spc="5" dirty="0">
                <a:latin typeface="Arial MT"/>
                <a:cs typeface="Arial MT"/>
              </a:rPr>
              <a:t> is</a:t>
            </a:r>
            <a:r>
              <a:rPr sz="4100" spc="10" dirty="0">
                <a:latin typeface="Arial MT"/>
                <a:cs typeface="Arial MT"/>
              </a:rPr>
              <a:t> an</a:t>
            </a:r>
            <a:r>
              <a:rPr sz="4100" spc="5" dirty="0">
                <a:latin typeface="Arial MT"/>
                <a:cs typeface="Arial MT"/>
              </a:rPr>
              <a:t> </a:t>
            </a:r>
            <a:r>
              <a:rPr sz="4100" spc="40" dirty="0">
                <a:latin typeface="Arial MT"/>
                <a:cs typeface="Arial MT"/>
              </a:rPr>
              <a:t>example</a:t>
            </a:r>
            <a:r>
              <a:rPr sz="4100" spc="10" dirty="0">
                <a:latin typeface="Arial MT"/>
                <a:cs typeface="Arial MT"/>
              </a:rPr>
              <a:t> </a:t>
            </a:r>
            <a:r>
              <a:rPr sz="4100" spc="5" dirty="0">
                <a:latin typeface="Arial MT"/>
                <a:cs typeface="Arial MT"/>
              </a:rPr>
              <a:t>of </a:t>
            </a:r>
            <a:r>
              <a:rPr sz="4100" spc="25" dirty="0">
                <a:latin typeface="Arial MT"/>
                <a:cs typeface="Arial MT"/>
              </a:rPr>
              <a:t>userdata</a:t>
            </a:r>
            <a:r>
              <a:rPr sz="4100" spc="10" dirty="0">
                <a:latin typeface="Arial MT"/>
                <a:cs typeface="Arial MT"/>
              </a:rPr>
              <a:t> </a:t>
            </a:r>
            <a:r>
              <a:rPr sz="4100" spc="5" dirty="0">
                <a:latin typeface="Arial MT"/>
                <a:cs typeface="Arial MT"/>
              </a:rPr>
              <a:t>just </a:t>
            </a:r>
            <a:r>
              <a:rPr sz="4100" spc="55" dirty="0">
                <a:latin typeface="Arial MT"/>
                <a:cs typeface="Arial MT"/>
              </a:rPr>
              <a:t>using</a:t>
            </a:r>
            <a:r>
              <a:rPr sz="4100" spc="10" dirty="0">
                <a:latin typeface="Arial MT"/>
                <a:cs typeface="Arial MT"/>
              </a:rPr>
              <a:t> a</a:t>
            </a:r>
            <a:r>
              <a:rPr sz="4100" spc="5" dirty="0">
                <a:latin typeface="Arial MT"/>
                <a:cs typeface="Arial MT"/>
              </a:rPr>
              <a:t> </a:t>
            </a:r>
            <a:r>
              <a:rPr sz="4100" spc="45" dirty="0">
                <a:latin typeface="Arial MT"/>
                <a:cs typeface="Arial MT"/>
              </a:rPr>
              <a:t>string</a:t>
            </a:r>
            <a:endParaRPr sz="4100">
              <a:latin typeface="Arial MT"/>
              <a:cs typeface="Arial MT"/>
            </a:endParaRPr>
          </a:p>
          <a:p>
            <a:pPr marL="485775" marR="17780" indent="-461009">
              <a:lnSpc>
                <a:spcPct val="134700"/>
              </a:lnSpc>
              <a:spcBef>
                <a:spcPts val="3190"/>
              </a:spcBef>
              <a:buSzPct val="75609"/>
              <a:buFont typeface="Arial MT"/>
              <a:buChar char="•"/>
              <a:tabLst>
                <a:tab pos="534035" algn="l"/>
                <a:tab pos="534670" algn="l"/>
              </a:tabLst>
            </a:pPr>
            <a:r>
              <a:rPr dirty="0"/>
              <a:t>	</a:t>
            </a:r>
            <a:r>
              <a:rPr sz="4100" spc="5" dirty="0">
                <a:latin typeface="Arial MT"/>
                <a:cs typeface="Arial MT"/>
              </a:rPr>
              <a:t>It’ll</a:t>
            </a:r>
            <a:r>
              <a:rPr sz="4100" dirty="0">
                <a:latin typeface="Arial MT"/>
                <a:cs typeface="Arial MT"/>
              </a:rPr>
              <a:t> </a:t>
            </a:r>
            <a:r>
              <a:rPr sz="4100" spc="5" dirty="0">
                <a:latin typeface="Arial MT"/>
                <a:cs typeface="Arial MT"/>
              </a:rPr>
              <a:t>install</a:t>
            </a:r>
            <a:r>
              <a:rPr sz="4100" dirty="0">
                <a:latin typeface="Arial MT"/>
                <a:cs typeface="Arial MT"/>
              </a:rPr>
              <a:t> </a:t>
            </a:r>
            <a:r>
              <a:rPr sz="4100" spc="10" dirty="0">
                <a:latin typeface="Arial MT"/>
                <a:cs typeface="Arial MT"/>
              </a:rPr>
              <a:t>an</a:t>
            </a:r>
            <a:r>
              <a:rPr sz="4100" dirty="0">
                <a:latin typeface="Arial MT"/>
                <a:cs typeface="Arial MT"/>
              </a:rPr>
              <a:t> </a:t>
            </a:r>
            <a:r>
              <a:rPr sz="4100" spc="-20" dirty="0">
                <a:latin typeface="Arial MT"/>
                <a:cs typeface="Arial MT"/>
              </a:rPr>
              <a:t>OpenVPN</a:t>
            </a:r>
            <a:r>
              <a:rPr sz="4100" dirty="0">
                <a:latin typeface="Arial MT"/>
                <a:cs typeface="Arial MT"/>
              </a:rPr>
              <a:t> </a:t>
            </a:r>
            <a:r>
              <a:rPr sz="4100" spc="70" dirty="0">
                <a:latin typeface="Arial MT"/>
                <a:cs typeface="Arial MT"/>
              </a:rPr>
              <a:t>application</a:t>
            </a:r>
            <a:r>
              <a:rPr sz="4100" dirty="0">
                <a:latin typeface="Arial MT"/>
                <a:cs typeface="Arial MT"/>
              </a:rPr>
              <a:t> </a:t>
            </a:r>
            <a:r>
              <a:rPr sz="4100" spc="10" dirty="0">
                <a:latin typeface="Arial MT"/>
                <a:cs typeface="Arial MT"/>
              </a:rPr>
              <a:t>server</a:t>
            </a:r>
            <a:r>
              <a:rPr sz="4100" dirty="0">
                <a:latin typeface="Arial MT"/>
                <a:cs typeface="Arial MT"/>
              </a:rPr>
              <a:t> </a:t>
            </a:r>
            <a:r>
              <a:rPr sz="4100" spc="5" dirty="0">
                <a:latin typeface="Arial MT"/>
                <a:cs typeface="Arial MT"/>
              </a:rPr>
              <a:t>at </a:t>
            </a:r>
            <a:r>
              <a:rPr sz="4100" spc="65" dirty="0">
                <a:latin typeface="Arial MT"/>
                <a:cs typeface="Arial MT"/>
              </a:rPr>
              <a:t>boot</a:t>
            </a:r>
            <a:r>
              <a:rPr sz="4100" dirty="0">
                <a:latin typeface="Arial MT"/>
                <a:cs typeface="Arial MT"/>
              </a:rPr>
              <a:t> </a:t>
            </a:r>
            <a:r>
              <a:rPr sz="4100" spc="10" dirty="0">
                <a:latin typeface="Arial MT"/>
                <a:cs typeface="Arial MT"/>
              </a:rPr>
              <a:t>time </a:t>
            </a:r>
            <a:r>
              <a:rPr sz="4100" spc="-1125" dirty="0">
                <a:latin typeface="Arial MT"/>
                <a:cs typeface="Arial MT"/>
              </a:rPr>
              <a:t> </a:t>
            </a:r>
            <a:r>
              <a:rPr sz="4100" spc="30" dirty="0">
                <a:latin typeface="Arial MT"/>
                <a:cs typeface="Arial MT"/>
              </a:rPr>
              <a:t>instance.tf</a:t>
            </a:r>
            <a:endParaRPr sz="4100">
              <a:latin typeface="Arial MT"/>
              <a:cs typeface="Arial MT"/>
            </a:endParaRPr>
          </a:p>
        </p:txBody>
      </p:sp>
      <p:pic>
        <p:nvPicPr>
          <p:cNvPr id="4" name="object 4"/>
          <p:cNvPicPr/>
          <p:nvPr/>
        </p:nvPicPr>
        <p:blipFill>
          <a:blip r:embed="rId2" cstate="print"/>
          <a:stretch>
            <a:fillRect/>
          </a:stretch>
        </p:blipFill>
        <p:spPr>
          <a:xfrm>
            <a:off x="1206048" y="4994490"/>
            <a:ext cx="17310268" cy="5387608"/>
          </a:xfrm>
          <a:prstGeom prst="rect">
            <a:avLst/>
          </a:prstGeom>
        </p:spPr>
      </p:pic>
      <p:sp>
        <p:nvSpPr>
          <p:cNvPr id="5" name="object 5"/>
          <p:cNvSpPr txBox="1"/>
          <p:nvPr/>
        </p:nvSpPr>
        <p:spPr>
          <a:xfrm>
            <a:off x="1253167" y="5020667"/>
            <a:ext cx="17216120" cy="5293995"/>
          </a:xfrm>
          <a:prstGeom prst="rect">
            <a:avLst/>
          </a:prstGeom>
          <a:solidFill>
            <a:srgbClr val="DCDEE0"/>
          </a:solidFill>
          <a:ln w="10470">
            <a:solidFill>
              <a:srgbClr val="A6AAA9"/>
            </a:solidFill>
          </a:ln>
        </p:spPr>
        <p:txBody>
          <a:bodyPr vert="horz" wrap="square" lIns="0" tIns="204470" rIns="0" bIns="0" rtlCol="0">
            <a:spAutoFit/>
          </a:bodyPr>
          <a:lstStyle/>
          <a:p>
            <a:pPr marL="257810">
              <a:lnSpc>
                <a:spcPts val="2570"/>
              </a:lnSpc>
              <a:spcBef>
                <a:spcPts val="1610"/>
              </a:spcBef>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30"/>
              </a:spcBef>
            </a:pPr>
            <a:endParaRPr sz="2100">
              <a:latin typeface="Arial MT"/>
              <a:cs typeface="Arial MT"/>
            </a:endParaRPr>
          </a:p>
          <a:p>
            <a:pPr marL="408940">
              <a:lnSpc>
                <a:spcPts val="2570"/>
              </a:lnSpc>
              <a:spcBef>
                <a:spcPts val="5"/>
              </a:spcBef>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5" dirty="0">
                <a:latin typeface="Arial MT"/>
                <a:cs typeface="Arial MT"/>
              </a:rPr>
              <a:t> </a:t>
            </a:r>
            <a:r>
              <a:rPr sz="2150" spc="-85" dirty="0">
                <a:latin typeface="Arial MT"/>
                <a:cs typeface="Arial MT"/>
              </a:rPr>
              <a:t>VPC</a:t>
            </a:r>
            <a:r>
              <a:rPr sz="2150" spc="-25" dirty="0">
                <a:latin typeface="Arial MT"/>
                <a:cs typeface="Arial MT"/>
              </a:rPr>
              <a:t> </a:t>
            </a:r>
            <a:r>
              <a:rPr sz="2150" spc="15" dirty="0">
                <a:latin typeface="Arial MT"/>
                <a:cs typeface="Arial MT"/>
              </a:rPr>
              <a:t>subnet</a:t>
            </a:r>
            <a:endParaRPr sz="2150">
              <a:latin typeface="Arial MT"/>
              <a:cs typeface="Arial MT"/>
            </a:endParaRPr>
          </a:p>
          <a:p>
            <a:pPr marL="408940" marR="11278870">
              <a:lnSpc>
                <a:spcPts val="2560"/>
              </a:lnSpc>
              <a:spcBef>
                <a:spcPts val="90"/>
              </a:spcBef>
            </a:pPr>
            <a:r>
              <a:rPr sz="2150" spc="5" dirty="0">
                <a:latin typeface="Arial MT"/>
                <a:cs typeface="Arial MT"/>
              </a:rPr>
              <a:t>subnet_id</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dirty="0">
                <a:latin typeface="Arial MT"/>
                <a:cs typeface="Arial MT"/>
              </a:rPr>
              <a:t>"${aws_subnet.main-public-1.id}" </a:t>
            </a:r>
            <a:r>
              <a:rPr sz="2150" spc="-585"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the </a:t>
            </a:r>
            <a:r>
              <a:rPr sz="2150" spc="10" dirty="0">
                <a:latin typeface="Arial MT"/>
                <a:cs typeface="Arial MT"/>
              </a:rPr>
              <a:t>security</a:t>
            </a:r>
            <a:r>
              <a:rPr sz="2150" spc="-5" dirty="0">
                <a:latin typeface="Arial MT"/>
                <a:cs typeface="Arial MT"/>
              </a:rPr>
              <a:t> </a:t>
            </a:r>
            <a:r>
              <a:rPr sz="2150" spc="35" dirty="0">
                <a:latin typeface="Arial MT"/>
                <a:cs typeface="Arial MT"/>
              </a:rPr>
              <a:t>group</a:t>
            </a:r>
            <a:endParaRPr sz="2150">
              <a:latin typeface="Arial MT"/>
              <a:cs typeface="Arial MT"/>
            </a:endParaRPr>
          </a:p>
          <a:p>
            <a:pPr marL="408940">
              <a:lnSpc>
                <a:spcPts val="2460"/>
              </a:lnSpc>
            </a:pPr>
            <a:r>
              <a:rPr sz="2150" spc="10" dirty="0">
                <a:latin typeface="Arial MT"/>
                <a:cs typeface="Arial MT"/>
              </a:rPr>
              <a:t>vpc_security_group_ids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5" dirty="0">
                <a:latin typeface="Arial MT"/>
                <a:cs typeface="Arial MT"/>
              </a:rPr>
              <a:t>["${aws_security_group.allow-ssh.id}"]</a:t>
            </a:r>
            <a:endParaRPr sz="2150">
              <a:latin typeface="Arial MT"/>
              <a:cs typeface="Arial MT"/>
            </a:endParaRPr>
          </a:p>
          <a:p>
            <a:pPr marL="408940">
              <a:lnSpc>
                <a:spcPts val="2555"/>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0" dirty="0">
                <a:latin typeface="Arial MT"/>
                <a:cs typeface="Arial MT"/>
              </a:rPr>
              <a:t> </a:t>
            </a:r>
            <a:r>
              <a:rPr sz="2150" spc="55" dirty="0">
                <a:latin typeface="Arial MT"/>
                <a:cs typeface="Arial MT"/>
              </a:rPr>
              <a:t>public</a:t>
            </a:r>
            <a:r>
              <a:rPr sz="2150" spc="-20" dirty="0">
                <a:latin typeface="Arial MT"/>
                <a:cs typeface="Arial MT"/>
              </a:rPr>
              <a:t> </a:t>
            </a:r>
            <a:r>
              <a:rPr sz="2150" spc="-85" dirty="0">
                <a:latin typeface="Arial MT"/>
                <a:cs typeface="Arial MT"/>
              </a:rPr>
              <a:t>SSH</a:t>
            </a:r>
            <a:r>
              <a:rPr sz="2150" spc="-20" dirty="0">
                <a:latin typeface="Arial MT"/>
                <a:cs typeface="Arial MT"/>
              </a:rPr>
              <a:t> </a:t>
            </a:r>
            <a:r>
              <a:rPr sz="2150" spc="-5" dirty="0">
                <a:latin typeface="Arial MT"/>
                <a:cs typeface="Arial MT"/>
              </a:rPr>
              <a:t>key</a:t>
            </a:r>
            <a:endParaRPr sz="2150">
              <a:latin typeface="Arial MT"/>
              <a:cs typeface="Arial MT"/>
            </a:endParaRPr>
          </a:p>
          <a:p>
            <a:pPr marL="408940">
              <a:lnSpc>
                <a:spcPts val="2570"/>
              </a:lnSpc>
            </a:pPr>
            <a:r>
              <a:rPr sz="2150" spc="-20" dirty="0">
                <a:latin typeface="Arial MT"/>
                <a:cs typeface="Arial MT"/>
              </a:rPr>
              <a:t>key_name</a:t>
            </a:r>
            <a:r>
              <a:rPr sz="2150" dirty="0">
                <a:latin typeface="Arial MT"/>
                <a:cs typeface="Arial MT"/>
              </a:rPr>
              <a:t> </a:t>
            </a:r>
            <a:r>
              <a:rPr sz="2150" spc="155" dirty="0">
                <a:latin typeface="Arial MT"/>
                <a:cs typeface="Arial MT"/>
              </a:rPr>
              <a:t>=</a:t>
            </a:r>
            <a:r>
              <a:rPr sz="2150" dirty="0">
                <a:latin typeface="Arial MT"/>
                <a:cs typeface="Arial MT"/>
              </a:rPr>
              <a:t> </a:t>
            </a:r>
            <a:r>
              <a:rPr sz="2150" spc="-30" dirty="0">
                <a:latin typeface="Arial MT"/>
                <a:cs typeface="Arial MT"/>
              </a:rPr>
              <a:t>"${aws_key_pair.mykeypair.key_name}"</a:t>
            </a:r>
            <a:endParaRPr sz="2150">
              <a:latin typeface="Arial MT"/>
              <a:cs typeface="Arial MT"/>
            </a:endParaRPr>
          </a:p>
          <a:p>
            <a:pPr>
              <a:lnSpc>
                <a:spcPct val="100000"/>
              </a:lnSpc>
            </a:pPr>
            <a:endParaRPr sz="2200">
              <a:latin typeface="Arial MT"/>
              <a:cs typeface="Arial MT"/>
            </a:endParaRPr>
          </a:p>
          <a:p>
            <a:pPr marL="408940">
              <a:lnSpc>
                <a:spcPts val="2570"/>
              </a:lnSpc>
            </a:pPr>
            <a:r>
              <a:rPr sz="2150" b="1" spc="-5" dirty="0">
                <a:latin typeface="Arial"/>
                <a:cs typeface="Arial"/>
              </a:rPr>
              <a:t>#</a:t>
            </a:r>
            <a:r>
              <a:rPr sz="2150" b="1" spc="-40" dirty="0">
                <a:latin typeface="Arial"/>
                <a:cs typeface="Arial"/>
              </a:rPr>
              <a:t> </a:t>
            </a:r>
            <a:r>
              <a:rPr sz="2150" b="1" spc="-10" dirty="0">
                <a:latin typeface="Arial"/>
                <a:cs typeface="Arial"/>
              </a:rPr>
              <a:t>userdata</a:t>
            </a:r>
            <a:endParaRPr sz="2150">
              <a:latin typeface="Arial"/>
              <a:cs typeface="Arial"/>
            </a:endParaRPr>
          </a:p>
          <a:p>
            <a:pPr marL="257810" marR="855344" indent="151130">
              <a:lnSpc>
                <a:spcPts val="2560"/>
              </a:lnSpc>
              <a:spcBef>
                <a:spcPts val="90"/>
              </a:spcBef>
            </a:pPr>
            <a:r>
              <a:rPr sz="2150" b="1" spc="-5" dirty="0">
                <a:latin typeface="Arial"/>
                <a:cs typeface="Arial"/>
              </a:rPr>
              <a:t>user_data</a:t>
            </a:r>
            <a:r>
              <a:rPr sz="2150" b="1" spc="45" dirty="0">
                <a:latin typeface="Arial"/>
                <a:cs typeface="Arial"/>
              </a:rPr>
              <a:t> </a:t>
            </a:r>
            <a:r>
              <a:rPr sz="2150" b="1" spc="-5" dirty="0">
                <a:latin typeface="Arial"/>
                <a:cs typeface="Arial"/>
              </a:rPr>
              <a:t>=</a:t>
            </a:r>
            <a:r>
              <a:rPr sz="2150" b="1" spc="50" dirty="0">
                <a:latin typeface="Arial"/>
                <a:cs typeface="Arial"/>
              </a:rPr>
              <a:t> </a:t>
            </a:r>
            <a:r>
              <a:rPr sz="2150" b="1" spc="-10" dirty="0">
                <a:latin typeface="Arial"/>
                <a:cs typeface="Arial"/>
              </a:rPr>
              <a:t>"#!/bin/bash\nwget</a:t>
            </a:r>
            <a:r>
              <a:rPr sz="2150" b="1" spc="50" dirty="0">
                <a:latin typeface="Arial"/>
                <a:cs typeface="Arial"/>
              </a:rPr>
              <a:t> </a:t>
            </a:r>
            <a:r>
              <a:rPr sz="2150" b="1" spc="-10" dirty="0">
                <a:latin typeface="Arial"/>
                <a:cs typeface="Arial"/>
                <a:hlinkClick r:id="rId3"/>
              </a:rPr>
              <a:t>http://swupdate.openvpn.org/as/openvpn-as-2.1.2-Ubuntu14.amd_64.deb\ndpkg</a:t>
            </a:r>
            <a:r>
              <a:rPr sz="2150" b="1" spc="50" dirty="0">
                <a:latin typeface="Arial"/>
                <a:cs typeface="Arial"/>
                <a:hlinkClick r:id="rId3"/>
              </a:rPr>
              <a:t> </a:t>
            </a:r>
            <a:r>
              <a:rPr sz="2150" b="1" spc="-5" dirty="0">
                <a:latin typeface="Arial"/>
                <a:cs typeface="Arial"/>
              </a:rPr>
              <a:t>-i</a:t>
            </a:r>
            <a:r>
              <a:rPr sz="2150" b="1" spc="50" dirty="0">
                <a:latin typeface="Arial"/>
                <a:cs typeface="Arial"/>
              </a:rPr>
              <a:t> </a:t>
            </a:r>
            <a:r>
              <a:rPr sz="2150" b="1" spc="-10" dirty="0">
                <a:latin typeface="Arial"/>
                <a:cs typeface="Arial"/>
              </a:rPr>
              <a:t>openvpn- </a:t>
            </a:r>
            <a:r>
              <a:rPr sz="2150" b="1" spc="-585" dirty="0">
                <a:latin typeface="Arial"/>
                <a:cs typeface="Arial"/>
              </a:rPr>
              <a:t> </a:t>
            </a:r>
            <a:r>
              <a:rPr sz="2150" b="1" spc="-10" dirty="0">
                <a:latin typeface="Arial"/>
                <a:cs typeface="Arial"/>
              </a:rPr>
              <a:t>as-2.1.2-Ubuntu14.amd_64.deb"</a:t>
            </a:r>
            <a:endParaRPr sz="2150">
              <a:latin typeface="Arial"/>
              <a:cs typeface="Arial"/>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3" name="object 3"/>
          <p:cNvSpPr txBox="1"/>
          <p:nvPr/>
        </p:nvSpPr>
        <p:spPr>
          <a:xfrm>
            <a:off x="856939" y="2071903"/>
            <a:ext cx="15994380" cy="1829435"/>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Another</a:t>
            </a:r>
            <a:r>
              <a:rPr sz="4100" spc="5" dirty="0">
                <a:latin typeface="Arial MT"/>
                <a:cs typeface="Arial MT"/>
              </a:rPr>
              <a:t> </a:t>
            </a:r>
            <a:r>
              <a:rPr sz="4100" spc="45" dirty="0">
                <a:latin typeface="Arial MT"/>
                <a:cs typeface="Arial MT"/>
              </a:rPr>
              <a:t>better</a:t>
            </a:r>
            <a:r>
              <a:rPr sz="4100" spc="10" dirty="0">
                <a:latin typeface="Arial MT"/>
                <a:cs typeface="Arial MT"/>
              </a:rPr>
              <a:t> </a:t>
            </a:r>
            <a:r>
              <a:rPr sz="4100" spc="40" dirty="0">
                <a:latin typeface="Arial MT"/>
                <a:cs typeface="Arial MT"/>
              </a:rPr>
              <a:t>example</a:t>
            </a:r>
            <a:r>
              <a:rPr sz="4100" spc="10" dirty="0">
                <a:latin typeface="Arial MT"/>
                <a:cs typeface="Arial MT"/>
              </a:rPr>
              <a:t> </a:t>
            </a:r>
            <a:r>
              <a:rPr sz="4100" spc="5" dirty="0">
                <a:latin typeface="Arial MT"/>
                <a:cs typeface="Arial MT"/>
              </a:rPr>
              <a:t>is to</a:t>
            </a:r>
            <a:r>
              <a:rPr sz="4100" spc="10" dirty="0">
                <a:latin typeface="Arial MT"/>
                <a:cs typeface="Arial MT"/>
              </a:rPr>
              <a:t> use the</a:t>
            </a:r>
            <a:r>
              <a:rPr sz="4100" spc="5" dirty="0">
                <a:latin typeface="Arial MT"/>
                <a:cs typeface="Arial MT"/>
              </a:rPr>
              <a:t> </a:t>
            </a:r>
            <a:r>
              <a:rPr sz="4100" spc="35" dirty="0">
                <a:latin typeface="Arial MT"/>
                <a:cs typeface="Arial MT"/>
              </a:rPr>
              <a:t>template</a:t>
            </a:r>
            <a:r>
              <a:rPr sz="4100" spc="10" dirty="0">
                <a:latin typeface="Arial MT"/>
                <a:cs typeface="Arial MT"/>
              </a:rPr>
              <a:t> system </a:t>
            </a:r>
            <a:r>
              <a:rPr sz="4100" spc="5" dirty="0">
                <a:latin typeface="Arial MT"/>
                <a:cs typeface="Arial MT"/>
              </a:rPr>
              <a:t>of</a:t>
            </a:r>
            <a:r>
              <a:rPr sz="4100" spc="10" dirty="0">
                <a:latin typeface="Arial MT"/>
                <a:cs typeface="Arial MT"/>
              </a:rPr>
              <a:t> </a:t>
            </a:r>
            <a:r>
              <a:rPr sz="4100" spc="15" dirty="0">
                <a:latin typeface="Arial MT"/>
                <a:cs typeface="Arial MT"/>
              </a:rPr>
              <a:t>terraform:</a:t>
            </a:r>
            <a:endParaRPr sz="4100">
              <a:latin typeface="Arial MT"/>
              <a:cs typeface="Arial MT"/>
            </a:endParaRPr>
          </a:p>
          <a:p>
            <a:pPr>
              <a:lnSpc>
                <a:spcPct val="100000"/>
              </a:lnSpc>
              <a:spcBef>
                <a:spcPts val="25"/>
              </a:spcBef>
            </a:pPr>
            <a:endParaRPr sz="3750">
              <a:latin typeface="Arial MT"/>
              <a:cs typeface="Arial MT"/>
            </a:endParaRPr>
          </a:p>
          <a:p>
            <a:pPr marL="465455">
              <a:lnSpc>
                <a:spcPct val="100000"/>
              </a:lnSpc>
            </a:pPr>
            <a:r>
              <a:rPr sz="4100" spc="30" dirty="0">
                <a:latin typeface="Arial MT"/>
                <a:cs typeface="Arial MT"/>
              </a:rPr>
              <a:t>instance.tf</a:t>
            </a:r>
            <a:endParaRPr sz="4100">
              <a:latin typeface="Arial MT"/>
              <a:cs typeface="Arial MT"/>
            </a:endParaRPr>
          </a:p>
        </p:txBody>
      </p:sp>
      <p:pic>
        <p:nvPicPr>
          <p:cNvPr id="4" name="object 4"/>
          <p:cNvPicPr/>
          <p:nvPr/>
        </p:nvPicPr>
        <p:blipFill>
          <a:blip r:embed="rId2" cstate="print"/>
          <a:stretch>
            <a:fillRect/>
          </a:stretch>
        </p:blipFill>
        <p:spPr>
          <a:xfrm>
            <a:off x="1198444" y="4082142"/>
            <a:ext cx="17310268" cy="5387608"/>
          </a:xfrm>
          <a:prstGeom prst="rect">
            <a:avLst/>
          </a:prstGeom>
        </p:spPr>
      </p:pic>
      <p:sp>
        <p:nvSpPr>
          <p:cNvPr id="5" name="object 5"/>
          <p:cNvSpPr txBox="1"/>
          <p:nvPr/>
        </p:nvSpPr>
        <p:spPr>
          <a:xfrm>
            <a:off x="1245563" y="4108319"/>
            <a:ext cx="17216120" cy="5293995"/>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24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30"/>
              </a:spcBef>
            </a:pPr>
            <a:endParaRPr sz="2100">
              <a:latin typeface="Arial MT"/>
              <a:cs typeface="Arial MT"/>
            </a:endParaRPr>
          </a:p>
          <a:p>
            <a:pPr marL="408940">
              <a:lnSpc>
                <a:spcPts val="2570"/>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5" dirty="0">
                <a:latin typeface="Arial MT"/>
                <a:cs typeface="Arial MT"/>
              </a:rPr>
              <a:t> </a:t>
            </a:r>
            <a:r>
              <a:rPr sz="2150" spc="-85" dirty="0">
                <a:latin typeface="Arial MT"/>
                <a:cs typeface="Arial MT"/>
              </a:rPr>
              <a:t>VPC</a:t>
            </a:r>
            <a:r>
              <a:rPr sz="2150" spc="-25" dirty="0">
                <a:latin typeface="Arial MT"/>
                <a:cs typeface="Arial MT"/>
              </a:rPr>
              <a:t> </a:t>
            </a:r>
            <a:r>
              <a:rPr sz="2150" spc="15" dirty="0">
                <a:latin typeface="Arial MT"/>
                <a:cs typeface="Arial MT"/>
              </a:rPr>
              <a:t>subnet</a:t>
            </a:r>
            <a:endParaRPr sz="2150">
              <a:latin typeface="Arial MT"/>
              <a:cs typeface="Arial MT"/>
            </a:endParaRPr>
          </a:p>
          <a:p>
            <a:pPr marL="408940" marR="11278870">
              <a:lnSpc>
                <a:spcPts val="2560"/>
              </a:lnSpc>
              <a:spcBef>
                <a:spcPts val="90"/>
              </a:spcBef>
            </a:pPr>
            <a:r>
              <a:rPr sz="2150" spc="5" dirty="0">
                <a:latin typeface="Arial MT"/>
                <a:cs typeface="Arial MT"/>
              </a:rPr>
              <a:t>subnet_id</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dirty="0">
                <a:latin typeface="Arial MT"/>
                <a:cs typeface="Arial MT"/>
              </a:rPr>
              <a:t>"${aws_subnet.main-public-1.id}" </a:t>
            </a:r>
            <a:r>
              <a:rPr sz="2150" spc="-585"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the </a:t>
            </a:r>
            <a:r>
              <a:rPr sz="2150" spc="10" dirty="0">
                <a:latin typeface="Arial MT"/>
                <a:cs typeface="Arial MT"/>
              </a:rPr>
              <a:t>security</a:t>
            </a:r>
            <a:r>
              <a:rPr sz="2150" spc="-5" dirty="0">
                <a:latin typeface="Arial MT"/>
                <a:cs typeface="Arial MT"/>
              </a:rPr>
              <a:t> </a:t>
            </a:r>
            <a:r>
              <a:rPr sz="2150" spc="35" dirty="0">
                <a:latin typeface="Arial MT"/>
                <a:cs typeface="Arial MT"/>
              </a:rPr>
              <a:t>group</a:t>
            </a:r>
            <a:endParaRPr sz="2150">
              <a:latin typeface="Arial MT"/>
              <a:cs typeface="Arial MT"/>
            </a:endParaRPr>
          </a:p>
          <a:p>
            <a:pPr marL="408940">
              <a:lnSpc>
                <a:spcPts val="2460"/>
              </a:lnSpc>
            </a:pPr>
            <a:r>
              <a:rPr sz="2150" spc="10" dirty="0">
                <a:latin typeface="Arial MT"/>
                <a:cs typeface="Arial MT"/>
              </a:rPr>
              <a:t>vpc_security_group_ids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5" dirty="0">
                <a:latin typeface="Arial MT"/>
                <a:cs typeface="Arial MT"/>
              </a:rPr>
              <a:t>["${aws_security_group.allow-ssh.id}"]</a:t>
            </a:r>
            <a:endParaRPr sz="2150">
              <a:latin typeface="Arial MT"/>
              <a:cs typeface="Arial MT"/>
            </a:endParaRPr>
          </a:p>
          <a:p>
            <a:pPr marL="408940">
              <a:lnSpc>
                <a:spcPts val="2555"/>
              </a:lnSpc>
            </a:pPr>
            <a:r>
              <a:rPr sz="2150" spc="-5" dirty="0">
                <a:latin typeface="Arial MT"/>
                <a:cs typeface="Arial MT"/>
              </a:rPr>
              <a:t>#</a:t>
            </a:r>
            <a:r>
              <a:rPr sz="2150" spc="-25" dirty="0">
                <a:latin typeface="Arial MT"/>
                <a:cs typeface="Arial MT"/>
              </a:rPr>
              <a:t> </a:t>
            </a:r>
            <a:r>
              <a:rPr sz="2150" spc="-5" dirty="0">
                <a:latin typeface="Arial MT"/>
                <a:cs typeface="Arial MT"/>
              </a:rPr>
              <a:t>the</a:t>
            </a:r>
            <a:r>
              <a:rPr sz="2150" spc="-20" dirty="0">
                <a:latin typeface="Arial MT"/>
                <a:cs typeface="Arial MT"/>
              </a:rPr>
              <a:t> </a:t>
            </a:r>
            <a:r>
              <a:rPr sz="2150" spc="55" dirty="0">
                <a:latin typeface="Arial MT"/>
                <a:cs typeface="Arial MT"/>
              </a:rPr>
              <a:t>public</a:t>
            </a:r>
            <a:r>
              <a:rPr sz="2150" spc="-20" dirty="0">
                <a:latin typeface="Arial MT"/>
                <a:cs typeface="Arial MT"/>
              </a:rPr>
              <a:t> </a:t>
            </a:r>
            <a:r>
              <a:rPr sz="2150" spc="-85" dirty="0">
                <a:latin typeface="Arial MT"/>
                <a:cs typeface="Arial MT"/>
              </a:rPr>
              <a:t>SSH</a:t>
            </a:r>
            <a:r>
              <a:rPr sz="2150" spc="-20" dirty="0">
                <a:latin typeface="Arial MT"/>
                <a:cs typeface="Arial MT"/>
              </a:rPr>
              <a:t> </a:t>
            </a:r>
            <a:r>
              <a:rPr sz="2150" spc="-5" dirty="0">
                <a:latin typeface="Arial MT"/>
                <a:cs typeface="Arial MT"/>
              </a:rPr>
              <a:t>key</a:t>
            </a:r>
            <a:endParaRPr sz="2150">
              <a:latin typeface="Arial MT"/>
              <a:cs typeface="Arial MT"/>
            </a:endParaRPr>
          </a:p>
          <a:p>
            <a:pPr marL="408940">
              <a:lnSpc>
                <a:spcPts val="2570"/>
              </a:lnSpc>
            </a:pPr>
            <a:r>
              <a:rPr sz="2150" spc="-20" dirty="0">
                <a:latin typeface="Arial MT"/>
                <a:cs typeface="Arial MT"/>
              </a:rPr>
              <a:t>key_name</a:t>
            </a:r>
            <a:r>
              <a:rPr sz="2150" dirty="0">
                <a:latin typeface="Arial MT"/>
                <a:cs typeface="Arial MT"/>
              </a:rPr>
              <a:t> </a:t>
            </a:r>
            <a:r>
              <a:rPr sz="2150" spc="155" dirty="0">
                <a:latin typeface="Arial MT"/>
                <a:cs typeface="Arial MT"/>
              </a:rPr>
              <a:t>=</a:t>
            </a:r>
            <a:r>
              <a:rPr sz="2150" dirty="0">
                <a:latin typeface="Arial MT"/>
                <a:cs typeface="Arial MT"/>
              </a:rPr>
              <a:t> </a:t>
            </a:r>
            <a:r>
              <a:rPr sz="2150" spc="-30" dirty="0">
                <a:latin typeface="Arial MT"/>
                <a:cs typeface="Arial MT"/>
              </a:rPr>
              <a:t>"${aws_key_pair.mykeypair.key_name}"</a:t>
            </a:r>
            <a:endParaRPr sz="2150">
              <a:latin typeface="Arial MT"/>
              <a:cs typeface="Arial MT"/>
            </a:endParaRPr>
          </a:p>
          <a:p>
            <a:pPr>
              <a:lnSpc>
                <a:spcPct val="100000"/>
              </a:lnSpc>
              <a:spcBef>
                <a:spcPts val="5"/>
              </a:spcBef>
            </a:pPr>
            <a:endParaRPr sz="2200">
              <a:latin typeface="Arial MT"/>
              <a:cs typeface="Arial MT"/>
            </a:endParaRPr>
          </a:p>
          <a:p>
            <a:pPr marL="408940">
              <a:lnSpc>
                <a:spcPts val="2570"/>
              </a:lnSpc>
            </a:pPr>
            <a:r>
              <a:rPr sz="2150" b="1" spc="-5" dirty="0">
                <a:latin typeface="Arial"/>
                <a:cs typeface="Arial"/>
              </a:rPr>
              <a:t>#</a:t>
            </a:r>
            <a:r>
              <a:rPr sz="2150" b="1" spc="-40" dirty="0">
                <a:latin typeface="Arial"/>
                <a:cs typeface="Arial"/>
              </a:rPr>
              <a:t> </a:t>
            </a:r>
            <a:r>
              <a:rPr sz="2150" b="1" spc="-10" dirty="0">
                <a:latin typeface="Arial"/>
                <a:cs typeface="Arial"/>
              </a:rPr>
              <a:t>userdata</a:t>
            </a:r>
            <a:endParaRPr sz="2150">
              <a:latin typeface="Arial"/>
              <a:cs typeface="Arial"/>
            </a:endParaRPr>
          </a:p>
          <a:p>
            <a:pPr marL="408940">
              <a:lnSpc>
                <a:spcPts val="2555"/>
              </a:lnSpc>
            </a:pPr>
            <a:r>
              <a:rPr sz="2150" b="1" spc="-5" dirty="0">
                <a:latin typeface="Arial"/>
                <a:cs typeface="Arial"/>
              </a:rPr>
              <a:t>user_data</a:t>
            </a:r>
            <a:r>
              <a:rPr sz="2150" b="1" spc="50" dirty="0">
                <a:latin typeface="Arial"/>
                <a:cs typeface="Arial"/>
              </a:rPr>
              <a:t> </a:t>
            </a:r>
            <a:r>
              <a:rPr sz="2150" b="1" spc="-5" dirty="0">
                <a:latin typeface="Arial"/>
                <a:cs typeface="Arial"/>
              </a:rPr>
              <a:t>=</a:t>
            </a:r>
            <a:r>
              <a:rPr sz="2150" b="1" spc="55" dirty="0">
                <a:latin typeface="Arial"/>
                <a:cs typeface="Arial"/>
              </a:rPr>
              <a:t> </a:t>
            </a:r>
            <a:r>
              <a:rPr sz="2150" b="1" spc="-10" dirty="0">
                <a:latin typeface="Arial"/>
                <a:cs typeface="Arial"/>
              </a:rPr>
              <a:t>"${data.template_cloudinit_config.cloudinit-example.rendered}""</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811155"/>
            <a:ext cx="20104100" cy="7497445"/>
            <a:chOff x="0" y="3811155"/>
            <a:chExt cx="20104100" cy="7497445"/>
          </a:xfrm>
        </p:grpSpPr>
        <p:pic>
          <p:nvPicPr>
            <p:cNvPr id="3" name="object 3"/>
            <p:cNvPicPr/>
            <p:nvPr/>
          </p:nvPicPr>
          <p:blipFill>
            <a:blip r:embed="rId2" cstate="print"/>
            <a:stretch>
              <a:fillRect/>
            </a:stretch>
          </p:blipFill>
          <p:spPr>
            <a:xfrm>
              <a:off x="1013333" y="3811155"/>
              <a:ext cx="9495604" cy="6925475"/>
            </a:xfrm>
            <a:prstGeom prst="rect">
              <a:avLst/>
            </a:prstGeom>
          </p:spPr>
        </p:pic>
        <p:sp>
          <p:nvSpPr>
            <p:cNvPr id="4" name="object 4"/>
            <p:cNvSpPr/>
            <p:nvPr/>
          </p:nvSpPr>
          <p:spPr>
            <a:xfrm>
              <a:off x="1060452" y="3837332"/>
              <a:ext cx="9401810" cy="6831330"/>
            </a:xfrm>
            <a:custGeom>
              <a:avLst/>
              <a:gdLst/>
              <a:ahLst/>
              <a:cxnLst/>
              <a:rect l="l" t="t" r="r" b="b"/>
              <a:pathLst>
                <a:path w="9401810" h="6831330">
                  <a:moveTo>
                    <a:pt x="9401366" y="0"/>
                  </a:moveTo>
                  <a:lnTo>
                    <a:pt x="0" y="0"/>
                  </a:lnTo>
                  <a:lnTo>
                    <a:pt x="0" y="6831237"/>
                  </a:lnTo>
                  <a:lnTo>
                    <a:pt x="9401366" y="6831237"/>
                  </a:lnTo>
                  <a:lnTo>
                    <a:pt x="9401366" y="0"/>
                  </a:lnTo>
                  <a:close/>
                </a:path>
              </a:pathLst>
            </a:custGeom>
            <a:solidFill>
              <a:srgbClr val="DCDEE0"/>
            </a:solidFill>
          </p:spPr>
          <p:txBody>
            <a:bodyPr wrap="square" lIns="0" tIns="0" rIns="0" bIns="0" rtlCol="0"/>
            <a:lstStyle/>
            <a:p>
              <a:endParaRPr/>
            </a:p>
          </p:txBody>
        </p:sp>
        <p:sp>
          <p:nvSpPr>
            <p:cNvPr id="5" name="object 5"/>
            <p:cNvSpPr/>
            <p:nvPr/>
          </p:nvSpPr>
          <p:spPr>
            <a:xfrm>
              <a:off x="1060452" y="3837333"/>
              <a:ext cx="9401810" cy="6831330"/>
            </a:xfrm>
            <a:custGeom>
              <a:avLst/>
              <a:gdLst/>
              <a:ahLst/>
              <a:cxnLst/>
              <a:rect l="l" t="t" r="r" b="b"/>
              <a:pathLst>
                <a:path w="9401810" h="6831330">
                  <a:moveTo>
                    <a:pt x="0" y="0"/>
                  </a:moveTo>
                  <a:lnTo>
                    <a:pt x="9401366" y="0"/>
                  </a:lnTo>
                  <a:lnTo>
                    <a:pt x="9401366" y="6831237"/>
                  </a:lnTo>
                  <a:lnTo>
                    <a:pt x="0" y="6831237"/>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7" name="object 7"/>
          <p:cNvSpPr txBox="1"/>
          <p:nvPr/>
        </p:nvSpPr>
        <p:spPr>
          <a:xfrm>
            <a:off x="856939" y="2071903"/>
            <a:ext cx="1599438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Another</a:t>
            </a:r>
            <a:r>
              <a:rPr sz="4100" spc="5" dirty="0">
                <a:latin typeface="Arial MT"/>
                <a:cs typeface="Arial MT"/>
              </a:rPr>
              <a:t> </a:t>
            </a:r>
            <a:r>
              <a:rPr sz="4100" spc="45" dirty="0">
                <a:latin typeface="Arial MT"/>
                <a:cs typeface="Arial MT"/>
              </a:rPr>
              <a:t>better</a:t>
            </a:r>
            <a:r>
              <a:rPr sz="4100" spc="10" dirty="0">
                <a:latin typeface="Arial MT"/>
                <a:cs typeface="Arial MT"/>
              </a:rPr>
              <a:t> </a:t>
            </a:r>
            <a:r>
              <a:rPr sz="4100" spc="40" dirty="0">
                <a:latin typeface="Arial MT"/>
                <a:cs typeface="Arial MT"/>
              </a:rPr>
              <a:t>example</a:t>
            </a:r>
            <a:r>
              <a:rPr sz="4100" spc="10" dirty="0">
                <a:latin typeface="Arial MT"/>
                <a:cs typeface="Arial MT"/>
              </a:rPr>
              <a:t> </a:t>
            </a:r>
            <a:r>
              <a:rPr sz="4100" spc="5" dirty="0">
                <a:latin typeface="Arial MT"/>
                <a:cs typeface="Arial MT"/>
              </a:rPr>
              <a:t>is to</a:t>
            </a:r>
            <a:r>
              <a:rPr sz="4100" spc="10" dirty="0">
                <a:latin typeface="Arial MT"/>
                <a:cs typeface="Arial MT"/>
              </a:rPr>
              <a:t> use the</a:t>
            </a:r>
            <a:r>
              <a:rPr sz="4100" spc="5" dirty="0">
                <a:latin typeface="Arial MT"/>
                <a:cs typeface="Arial MT"/>
              </a:rPr>
              <a:t> </a:t>
            </a:r>
            <a:r>
              <a:rPr sz="4100" spc="35" dirty="0">
                <a:latin typeface="Arial MT"/>
                <a:cs typeface="Arial MT"/>
              </a:rPr>
              <a:t>template</a:t>
            </a:r>
            <a:r>
              <a:rPr sz="4100" spc="10" dirty="0">
                <a:latin typeface="Arial MT"/>
                <a:cs typeface="Arial MT"/>
              </a:rPr>
              <a:t> system </a:t>
            </a:r>
            <a:r>
              <a:rPr sz="4100" spc="5" dirty="0">
                <a:latin typeface="Arial MT"/>
                <a:cs typeface="Arial MT"/>
              </a:rPr>
              <a:t>of</a:t>
            </a:r>
            <a:r>
              <a:rPr sz="4100" spc="10" dirty="0">
                <a:latin typeface="Arial MT"/>
                <a:cs typeface="Arial MT"/>
              </a:rPr>
              <a:t> </a:t>
            </a:r>
            <a:r>
              <a:rPr sz="4100" spc="15" dirty="0">
                <a:latin typeface="Arial MT"/>
                <a:cs typeface="Arial MT"/>
              </a:rPr>
              <a:t>terraform:</a:t>
            </a:r>
            <a:endParaRPr sz="4100">
              <a:latin typeface="Arial MT"/>
              <a:cs typeface="Arial MT"/>
            </a:endParaRPr>
          </a:p>
        </p:txBody>
      </p:sp>
      <p:sp>
        <p:nvSpPr>
          <p:cNvPr id="8" name="object 8"/>
          <p:cNvSpPr txBox="1"/>
          <p:nvPr/>
        </p:nvSpPr>
        <p:spPr>
          <a:xfrm>
            <a:off x="1318298" y="3977980"/>
            <a:ext cx="2534285" cy="352425"/>
          </a:xfrm>
          <a:prstGeom prst="rect">
            <a:avLst/>
          </a:prstGeom>
        </p:spPr>
        <p:txBody>
          <a:bodyPr vert="horz" wrap="square" lIns="0" tIns="11430" rIns="0" bIns="0" rtlCol="0">
            <a:spAutoFit/>
          </a:bodyPr>
          <a:lstStyle/>
          <a:p>
            <a:pPr>
              <a:lnSpc>
                <a:spcPct val="100000"/>
              </a:lnSpc>
              <a:spcBef>
                <a:spcPts val="90"/>
              </a:spcBef>
            </a:pPr>
            <a:r>
              <a:rPr sz="2150" spc="20" dirty="0">
                <a:latin typeface="Arial MT"/>
                <a:cs typeface="Arial MT"/>
              </a:rPr>
              <a:t>provider</a:t>
            </a:r>
            <a:r>
              <a:rPr sz="2150" spc="-30" dirty="0">
                <a:latin typeface="Arial MT"/>
                <a:cs typeface="Arial MT"/>
              </a:rPr>
              <a:t> </a:t>
            </a:r>
            <a:r>
              <a:rPr sz="2150" spc="-15" dirty="0">
                <a:latin typeface="Arial MT"/>
                <a:cs typeface="Arial MT"/>
              </a:rPr>
              <a:t>"cloudinit"</a:t>
            </a:r>
            <a:r>
              <a:rPr sz="2150" spc="-25" dirty="0">
                <a:latin typeface="Arial MT"/>
                <a:cs typeface="Arial MT"/>
              </a:rPr>
              <a:t> </a:t>
            </a:r>
            <a:r>
              <a:rPr sz="2150" spc="-5" dirty="0">
                <a:latin typeface="Arial MT"/>
                <a:cs typeface="Arial MT"/>
              </a:rPr>
              <a:t>{}</a:t>
            </a:r>
            <a:endParaRPr sz="2150">
              <a:latin typeface="Arial MT"/>
              <a:cs typeface="Arial MT"/>
            </a:endParaRPr>
          </a:p>
        </p:txBody>
      </p:sp>
      <p:sp>
        <p:nvSpPr>
          <p:cNvPr id="9" name="object 9"/>
          <p:cNvSpPr txBox="1"/>
          <p:nvPr/>
        </p:nvSpPr>
        <p:spPr>
          <a:xfrm>
            <a:off x="1318298" y="4627175"/>
            <a:ext cx="4579620" cy="1975485"/>
          </a:xfrm>
          <a:prstGeom prst="rect">
            <a:avLst/>
          </a:prstGeom>
        </p:spPr>
        <p:txBody>
          <a:bodyPr vert="horz" wrap="square" lIns="0" tIns="24765" rIns="0" bIns="0" rtlCol="0">
            <a:spAutoFit/>
          </a:bodyPr>
          <a:lstStyle/>
          <a:p>
            <a:pPr marL="151130" marR="5080" indent="-151765">
              <a:lnSpc>
                <a:spcPts val="2560"/>
              </a:lnSpc>
              <a:spcBef>
                <a:spcPts val="195"/>
              </a:spcBef>
            </a:pPr>
            <a:r>
              <a:rPr sz="2150" spc="25" dirty="0">
                <a:latin typeface="Arial MT"/>
                <a:cs typeface="Arial MT"/>
              </a:rPr>
              <a:t>data </a:t>
            </a:r>
            <a:r>
              <a:rPr sz="2150" spc="-25" dirty="0">
                <a:latin typeface="Arial MT"/>
                <a:cs typeface="Arial MT"/>
              </a:rPr>
              <a:t>"template_file" </a:t>
            </a:r>
            <a:r>
              <a:rPr sz="2150" spc="-10" dirty="0">
                <a:latin typeface="Arial MT"/>
                <a:cs typeface="Arial MT"/>
              </a:rPr>
              <a:t>"init-script" </a:t>
            </a:r>
            <a:r>
              <a:rPr sz="2150" spc="-5" dirty="0">
                <a:latin typeface="Arial MT"/>
                <a:cs typeface="Arial MT"/>
              </a:rPr>
              <a:t>{ </a:t>
            </a:r>
            <a:r>
              <a:rPr sz="2150" dirty="0">
                <a:latin typeface="Arial MT"/>
                <a:cs typeface="Arial MT"/>
              </a:rPr>
              <a:t> </a:t>
            </a:r>
            <a:r>
              <a:rPr sz="2150" spc="10" dirty="0">
                <a:latin typeface="Arial MT"/>
                <a:cs typeface="Arial MT"/>
              </a:rPr>
              <a:t>template</a:t>
            </a:r>
            <a:r>
              <a:rPr sz="2150" dirty="0">
                <a:latin typeface="Arial MT"/>
                <a:cs typeface="Arial MT"/>
              </a:rPr>
              <a:t> </a:t>
            </a:r>
            <a:r>
              <a:rPr sz="2150" spc="155" dirty="0">
                <a:latin typeface="Arial MT"/>
                <a:cs typeface="Arial MT"/>
              </a:rPr>
              <a:t>=</a:t>
            </a:r>
            <a:r>
              <a:rPr sz="2150" dirty="0">
                <a:latin typeface="Arial MT"/>
                <a:cs typeface="Arial MT"/>
              </a:rPr>
              <a:t> </a:t>
            </a:r>
            <a:r>
              <a:rPr sz="2150" spc="-30" dirty="0">
                <a:latin typeface="Arial MT"/>
                <a:cs typeface="Arial MT"/>
              </a:rPr>
              <a:t>"${file("</a:t>
            </a:r>
            <a:r>
              <a:rPr sz="2150" b="1" spc="-30" dirty="0">
                <a:latin typeface="Arial"/>
                <a:cs typeface="Arial"/>
              </a:rPr>
              <a:t>scripts/init.cfg</a:t>
            </a:r>
            <a:r>
              <a:rPr sz="2150" spc="-30" dirty="0">
                <a:latin typeface="Arial MT"/>
                <a:cs typeface="Arial MT"/>
              </a:rPr>
              <a:t>")}" </a:t>
            </a:r>
            <a:r>
              <a:rPr sz="2150" spc="-580" dirty="0">
                <a:latin typeface="Arial MT"/>
                <a:cs typeface="Arial MT"/>
              </a:rPr>
              <a:t> </a:t>
            </a:r>
            <a:r>
              <a:rPr sz="2150" spc="-5" dirty="0">
                <a:latin typeface="Arial MT"/>
                <a:cs typeface="Arial MT"/>
              </a:rPr>
              <a:t>vars</a:t>
            </a:r>
            <a:r>
              <a:rPr sz="2150" spc="-10" dirty="0">
                <a:latin typeface="Arial MT"/>
                <a:cs typeface="Arial MT"/>
              </a:rPr>
              <a:t> </a:t>
            </a:r>
            <a:r>
              <a:rPr sz="2150" spc="-5" dirty="0">
                <a:latin typeface="Arial MT"/>
                <a:cs typeface="Arial MT"/>
              </a:rPr>
              <a:t>{</a:t>
            </a:r>
            <a:endParaRPr sz="2150">
              <a:latin typeface="Arial MT"/>
              <a:cs typeface="Arial MT"/>
            </a:endParaRPr>
          </a:p>
          <a:p>
            <a:pPr marL="302260">
              <a:lnSpc>
                <a:spcPts val="2455"/>
              </a:lnSpc>
            </a:pP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70" dirty="0">
                <a:latin typeface="Arial MT"/>
                <a:cs typeface="Arial MT"/>
              </a:rPr>
              <a:t>"${var.AWS_REGION}"</a:t>
            </a:r>
            <a:endParaRPr sz="2150">
              <a:latin typeface="Arial MT"/>
              <a:cs typeface="Arial MT"/>
            </a:endParaRPr>
          </a:p>
          <a:p>
            <a:pPr marL="151130">
              <a:lnSpc>
                <a:spcPts val="2555"/>
              </a:lnSpc>
            </a:pPr>
            <a:r>
              <a:rPr sz="2150" spc="-5" dirty="0">
                <a:latin typeface="Arial MT"/>
                <a:cs typeface="Arial MT"/>
              </a:rPr>
              <a:t>}</a:t>
            </a:r>
            <a:endParaRPr sz="2150">
              <a:latin typeface="Arial MT"/>
              <a:cs typeface="Arial MT"/>
            </a:endParaRPr>
          </a:p>
          <a:p>
            <a:pPr>
              <a:lnSpc>
                <a:spcPts val="2570"/>
              </a:lnSpc>
            </a:pPr>
            <a:r>
              <a:rPr sz="2150" spc="-5" dirty="0">
                <a:latin typeface="Arial MT"/>
                <a:cs typeface="Arial MT"/>
              </a:rPr>
              <a:t>}</a:t>
            </a:r>
            <a:endParaRPr sz="2150">
              <a:latin typeface="Arial MT"/>
              <a:cs typeface="Arial MT"/>
            </a:endParaRPr>
          </a:p>
        </p:txBody>
      </p:sp>
      <p:sp>
        <p:nvSpPr>
          <p:cNvPr id="10" name="object 10"/>
          <p:cNvSpPr txBox="1"/>
          <p:nvPr/>
        </p:nvSpPr>
        <p:spPr>
          <a:xfrm>
            <a:off x="1318298" y="6899361"/>
            <a:ext cx="6457950" cy="352425"/>
          </a:xfrm>
          <a:prstGeom prst="rect">
            <a:avLst/>
          </a:prstGeom>
        </p:spPr>
        <p:txBody>
          <a:bodyPr vert="horz" wrap="square" lIns="0" tIns="11430" rIns="0" bIns="0" rtlCol="0">
            <a:spAutoFit/>
          </a:bodyPr>
          <a:lstStyle/>
          <a:p>
            <a:pPr>
              <a:lnSpc>
                <a:spcPct val="100000"/>
              </a:lnSpc>
              <a:spcBef>
                <a:spcPts val="90"/>
              </a:spcBef>
            </a:pPr>
            <a:r>
              <a:rPr sz="2150" spc="25" dirty="0">
                <a:latin typeface="Arial MT"/>
                <a:cs typeface="Arial MT"/>
              </a:rPr>
              <a:t>data</a:t>
            </a:r>
            <a:r>
              <a:rPr sz="2150" spc="5" dirty="0">
                <a:latin typeface="Arial MT"/>
                <a:cs typeface="Arial MT"/>
              </a:rPr>
              <a:t> </a:t>
            </a:r>
            <a:r>
              <a:rPr sz="2150" spc="-5" dirty="0">
                <a:latin typeface="Arial MT"/>
                <a:cs typeface="Arial MT"/>
              </a:rPr>
              <a:t>"template_cloudinit_config"</a:t>
            </a:r>
            <a:r>
              <a:rPr sz="2150" spc="10" dirty="0">
                <a:latin typeface="Arial MT"/>
                <a:cs typeface="Arial MT"/>
              </a:rPr>
              <a:t> </a:t>
            </a:r>
            <a:r>
              <a:rPr sz="2150" spc="-5" dirty="0">
                <a:latin typeface="Arial MT"/>
                <a:cs typeface="Arial MT"/>
              </a:rPr>
              <a:t>"cloudinit-example"</a:t>
            </a:r>
            <a:r>
              <a:rPr sz="2150" spc="10" dirty="0">
                <a:latin typeface="Arial MT"/>
                <a:cs typeface="Arial MT"/>
              </a:rPr>
              <a:t> </a:t>
            </a:r>
            <a:r>
              <a:rPr sz="2150" spc="-5" dirty="0">
                <a:latin typeface="Arial MT"/>
                <a:cs typeface="Arial MT"/>
              </a:rPr>
              <a:t>{</a:t>
            </a:r>
            <a:endParaRPr sz="2150">
              <a:latin typeface="Arial MT"/>
              <a:cs typeface="Arial MT"/>
            </a:endParaRPr>
          </a:p>
        </p:txBody>
      </p:sp>
      <p:sp>
        <p:nvSpPr>
          <p:cNvPr id="11" name="object 11"/>
          <p:cNvSpPr txBox="1"/>
          <p:nvPr/>
        </p:nvSpPr>
        <p:spPr>
          <a:xfrm>
            <a:off x="1469665" y="7548557"/>
            <a:ext cx="2886075" cy="676910"/>
          </a:xfrm>
          <a:prstGeom prst="rect">
            <a:avLst/>
          </a:prstGeom>
        </p:spPr>
        <p:txBody>
          <a:bodyPr vert="horz" wrap="square" lIns="0" tIns="24765" rIns="0" bIns="0" rtlCol="0">
            <a:spAutoFit/>
          </a:bodyPr>
          <a:lstStyle/>
          <a:p>
            <a:pPr marR="5080">
              <a:lnSpc>
                <a:spcPts val="2560"/>
              </a:lnSpc>
              <a:spcBef>
                <a:spcPts val="195"/>
              </a:spcBef>
            </a:pPr>
            <a:r>
              <a:rPr sz="2150" spc="55" dirty="0">
                <a:latin typeface="Arial MT"/>
                <a:cs typeface="Arial MT"/>
              </a:rPr>
              <a:t>gzip </a:t>
            </a:r>
            <a:r>
              <a:rPr sz="2150" spc="155" dirty="0">
                <a:latin typeface="Arial MT"/>
                <a:cs typeface="Arial MT"/>
              </a:rPr>
              <a:t>= </a:t>
            </a:r>
            <a:r>
              <a:rPr sz="2150" spc="-5" dirty="0">
                <a:latin typeface="Arial MT"/>
                <a:cs typeface="Arial MT"/>
              </a:rPr>
              <a:t>false </a:t>
            </a:r>
            <a:r>
              <a:rPr sz="2150" dirty="0">
                <a:latin typeface="Arial MT"/>
                <a:cs typeface="Arial MT"/>
              </a:rPr>
              <a:t> </a:t>
            </a:r>
            <a:r>
              <a:rPr sz="2150" spc="10" dirty="0">
                <a:latin typeface="Arial MT"/>
                <a:cs typeface="Arial MT"/>
              </a:rPr>
              <a:t>base64_encode</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false</a:t>
            </a:r>
            <a:endParaRPr sz="2150">
              <a:latin typeface="Arial MT"/>
              <a:cs typeface="Arial MT"/>
            </a:endParaRPr>
          </a:p>
        </p:txBody>
      </p:sp>
      <p:sp>
        <p:nvSpPr>
          <p:cNvPr id="12" name="object 12"/>
          <p:cNvSpPr txBox="1"/>
          <p:nvPr/>
        </p:nvSpPr>
        <p:spPr>
          <a:xfrm>
            <a:off x="1318298" y="8522348"/>
            <a:ext cx="6961505" cy="1975485"/>
          </a:xfrm>
          <a:prstGeom prst="rect">
            <a:avLst/>
          </a:prstGeom>
        </p:spPr>
        <p:txBody>
          <a:bodyPr vert="horz" wrap="square" lIns="0" tIns="11430" rIns="0" bIns="0" rtlCol="0">
            <a:spAutoFit/>
          </a:bodyPr>
          <a:lstStyle/>
          <a:p>
            <a:pPr marL="151130">
              <a:lnSpc>
                <a:spcPts val="2570"/>
              </a:lnSpc>
              <a:spcBef>
                <a:spcPts val="90"/>
              </a:spcBef>
            </a:pPr>
            <a:r>
              <a:rPr sz="2150" spc="35" dirty="0">
                <a:latin typeface="Arial MT"/>
                <a:cs typeface="Arial MT"/>
              </a:rPr>
              <a:t>part</a:t>
            </a:r>
            <a:r>
              <a:rPr sz="2150" spc="-50" dirty="0">
                <a:latin typeface="Arial MT"/>
                <a:cs typeface="Arial MT"/>
              </a:rPr>
              <a:t> </a:t>
            </a:r>
            <a:r>
              <a:rPr sz="2150" spc="-5" dirty="0">
                <a:latin typeface="Arial MT"/>
                <a:cs typeface="Arial MT"/>
              </a:rPr>
              <a:t>{</a:t>
            </a:r>
            <a:endParaRPr sz="2150">
              <a:latin typeface="Arial MT"/>
              <a:cs typeface="Arial MT"/>
            </a:endParaRPr>
          </a:p>
          <a:p>
            <a:pPr marL="302260" marR="2551430">
              <a:lnSpc>
                <a:spcPts val="2560"/>
              </a:lnSpc>
              <a:spcBef>
                <a:spcPts val="90"/>
              </a:spcBef>
              <a:tabLst>
                <a:tab pos="1709420" algn="l"/>
              </a:tabLst>
            </a:pPr>
            <a:r>
              <a:rPr sz="2150" spc="-5" dirty="0">
                <a:latin typeface="Arial MT"/>
                <a:cs typeface="Arial MT"/>
              </a:rPr>
              <a:t>filename	</a:t>
            </a:r>
            <a:r>
              <a:rPr sz="2150" spc="155" dirty="0">
                <a:latin typeface="Arial MT"/>
                <a:cs typeface="Arial MT"/>
              </a:rPr>
              <a:t>= </a:t>
            </a:r>
            <a:r>
              <a:rPr sz="2150" spc="-15" dirty="0">
                <a:latin typeface="Arial MT"/>
                <a:cs typeface="Arial MT"/>
              </a:rPr>
              <a:t>"init.cfg" </a:t>
            </a:r>
            <a:r>
              <a:rPr sz="2150" spc="-10" dirty="0">
                <a:latin typeface="Arial MT"/>
                <a:cs typeface="Arial MT"/>
              </a:rPr>
              <a:t> </a:t>
            </a:r>
            <a:r>
              <a:rPr sz="2150" spc="5" dirty="0">
                <a:latin typeface="Arial MT"/>
                <a:cs typeface="Arial MT"/>
              </a:rPr>
              <a:t>content_type</a:t>
            </a:r>
            <a:r>
              <a:rPr sz="2150" dirty="0">
                <a:latin typeface="Arial MT"/>
                <a:cs typeface="Arial MT"/>
              </a:rPr>
              <a:t> </a:t>
            </a:r>
            <a:r>
              <a:rPr sz="2150" spc="155" dirty="0">
                <a:latin typeface="Arial MT"/>
                <a:cs typeface="Arial MT"/>
              </a:rPr>
              <a:t>=</a:t>
            </a:r>
            <a:r>
              <a:rPr sz="2150" spc="5" dirty="0">
                <a:latin typeface="Arial MT"/>
                <a:cs typeface="Arial MT"/>
              </a:rPr>
              <a:t> </a:t>
            </a:r>
            <a:r>
              <a:rPr sz="2150" dirty="0">
                <a:latin typeface="Arial MT"/>
                <a:cs typeface="Arial MT"/>
              </a:rPr>
              <a:t>"text/cloud-config"</a:t>
            </a:r>
            <a:endParaRPr sz="2150">
              <a:latin typeface="Arial MT"/>
              <a:cs typeface="Arial MT"/>
            </a:endParaRPr>
          </a:p>
          <a:p>
            <a:pPr marL="302260">
              <a:lnSpc>
                <a:spcPts val="2460"/>
              </a:lnSpc>
              <a:tabLst>
                <a:tab pos="1664970" algn="l"/>
              </a:tabLst>
            </a:pPr>
            <a:r>
              <a:rPr sz="2150" spc="10" dirty="0">
                <a:latin typeface="Arial MT"/>
                <a:cs typeface="Arial MT"/>
              </a:rPr>
              <a:t>content	</a:t>
            </a:r>
            <a:r>
              <a:rPr sz="2150" spc="155" dirty="0">
                <a:latin typeface="Arial MT"/>
                <a:cs typeface="Arial MT"/>
              </a:rPr>
              <a:t>=</a:t>
            </a:r>
            <a:r>
              <a:rPr sz="2150" spc="-45" dirty="0">
                <a:latin typeface="Arial MT"/>
                <a:cs typeface="Arial MT"/>
              </a:rPr>
              <a:t> </a:t>
            </a:r>
            <a:r>
              <a:rPr sz="2150" dirty="0">
                <a:latin typeface="Arial MT"/>
                <a:cs typeface="Arial MT"/>
              </a:rPr>
              <a:t>"${data.template_file.init-script.rendered}"</a:t>
            </a:r>
            <a:endParaRPr sz="2150">
              <a:latin typeface="Arial MT"/>
              <a:cs typeface="Arial MT"/>
            </a:endParaRPr>
          </a:p>
          <a:p>
            <a:pPr marL="151130">
              <a:lnSpc>
                <a:spcPts val="2555"/>
              </a:lnSpc>
            </a:pPr>
            <a:r>
              <a:rPr sz="2150" spc="-5" dirty="0">
                <a:latin typeface="Arial MT"/>
                <a:cs typeface="Arial MT"/>
              </a:rPr>
              <a:t>}</a:t>
            </a:r>
            <a:endParaRPr sz="2150">
              <a:latin typeface="Arial MT"/>
              <a:cs typeface="Arial MT"/>
            </a:endParaRPr>
          </a:p>
          <a:p>
            <a:pPr>
              <a:lnSpc>
                <a:spcPts val="2570"/>
              </a:lnSpc>
            </a:pPr>
            <a:r>
              <a:rPr sz="2150" spc="-5" dirty="0">
                <a:latin typeface="Arial MT"/>
                <a:cs typeface="Arial MT"/>
              </a:rPr>
              <a:t>}</a:t>
            </a:r>
            <a:endParaRPr sz="2150">
              <a:latin typeface="Arial MT"/>
              <a:cs typeface="Arial MT"/>
            </a:endParaRPr>
          </a:p>
        </p:txBody>
      </p:sp>
      <p:sp>
        <p:nvSpPr>
          <p:cNvPr id="13" name="object 13"/>
          <p:cNvSpPr txBox="1"/>
          <p:nvPr/>
        </p:nvSpPr>
        <p:spPr>
          <a:xfrm>
            <a:off x="1049443" y="3220289"/>
            <a:ext cx="2440940"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MT"/>
                <a:cs typeface="Arial MT"/>
              </a:rPr>
              <a:t>cloudinit.tf</a:t>
            </a:r>
            <a:endParaRPr sz="4100">
              <a:latin typeface="Arial MT"/>
              <a:cs typeface="Arial MT"/>
            </a:endParaRPr>
          </a:p>
        </p:txBody>
      </p:sp>
      <p:pic>
        <p:nvPicPr>
          <p:cNvPr id="14" name="object 14"/>
          <p:cNvPicPr/>
          <p:nvPr/>
        </p:nvPicPr>
        <p:blipFill>
          <a:blip r:embed="rId3" cstate="print"/>
          <a:stretch>
            <a:fillRect/>
          </a:stretch>
        </p:blipFill>
        <p:spPr>
          <a:xfrm>
            <a:off x="10958807" y="3811156"/>
            <a:ext cx="8448639" cy="4099058"/>
          </a:xfrm>
          <a:prstGeom prst="rect">
            <a:avLst/>
          </a:prstGeom>
        </p:spPr>
      </p:pic>
      <p:sp>
        <p:nvSpPr>
          <p:cNvPr id="15" name="object 15"/>
          <p:cNvSpPr txBox="1"/>
          <p:nvPr/>
        </p:nvSpPr>
        <p:spPr>
          <a:xfrm>
            <a:off x="11005926" y="3837333"/>
            <a:ext cx="8354695" cy="4004945"/>
          </a:xfrm>
          <a:prstGeom prst="rect">
            <a:avLst/>
          </a:prstGeom>
          <a:solidFill>
            <a:srgbClr val="DCDEE0"/>
          </a:solidFill>
          <a:ln w="10470">
            <a:solidFill>
              <a:srgbClr val="A6AAA9"/>
            </a:solidFill>
          </a:ln>
        </p:spPr>
        <p:txBody>
          <a:bodyPr vert="horz" wrap="square" lIns="0" tIns="204470" rIns="0" bIns="0" rtlCol="0">
            <a:spAutoFit/>
          </a:bodyPr>
          <a:lstStyle/>
          <a:p>
            <a:pPr marL="257810">
              <a:lnSpc>
                <a:spcPct val="100000"/>
              </a:lnSpc>
              <a:spcBef>
                <a:spcPts val="1610"/>
              </a:spcBef>
            </a:pPr>
            <a:r>
              <a:rPr sz="2150" spc="30" dirty="0">
                <a:latin typeface="Arial MT"/>
                <a:cs typeface="Arial MT"/>
              </a:rPr>
              <a:t>#cloud-config</a:t>
            </a:r>
            <a:endParaRPr sz="2150">
              <a:latin typeface="Arial MT"/>
              <a:cs typeface="Arial MT"/>
            </a:endParaRPr>
          </a:p>
          <a:p>
            <a:pPr>
              <a:lnSpc>
                <a:spcPct val="100000"/>
              </a:lnSpc>
              <a:spcBef>
                <a:spcPts val="45"/>
              </a:spcBef>
            </a:pPr>
            <a:endParaRPr sz="2250">
              <a:latin typeface="Arial MT"/>
              <a:cs typeface="Arial MT"/>
            </a:endParaRPr>
          </a:p>
          <a:p>
            <a:pPr marL="257810" marR="5915025">
              <a:lnSpc>
                <a:spcPts val="2560"/>
              </a:lnSpc>
              <a:spcBef>
                <a:spcPts val="5"/>
              </a:spcBef>
            </a:pPr>
            <a:r>
              <a:rPr sz="2150" spc="10" dirty="0">
                <a:latin typeface="Arial MT"/>
                <a:cs typeface="Arial MT"/>
              </a:rPr>
              <a:t>repo_update:</a:t>
            </a:r>
            <a:r>
              <a:rPr sz="2150" spc="-65" dirty="0">
                <a:latin typeface="Arial MT"/>
                <a:cs typeface="Arial MT"/>
              </a:rPr>
              <a:t> </a:t>
            </a:r>
            <a:r>
              <a:rPr sz="2150" spc="-5" dirty="0">
                <a:latin typeface="Arial MT"/>
                <a:cs typeface="Arial MT"/>
              </a:rPr>
              <a:t>true </a:t>
            </a:r>
            <a:r>
              <a:rPr sz="2150" spc="-580" dirty="0">
                <a:latin typeface="Arial MT"/>
                <a:cs typeface="Arial MT"/>
              </a:rPr>
              <a:t> </a:t>
            </a:r>
            <a:r>
              <a:rPr sz="2150" spc="20" dirty="0">
                <a:latin typeface="Arial MT"/>
                <a:cs typeface="Arial MT"/>
              </a:rPr>
              <a:t>repo_upgrade:</a:t>
            </a:r>
            <a:r>
              <a:rPr sz="2150" spc="-75" dirty="0">
                <a:latin typeface="Arial MT"/>
                <a:cs typeface="Arial MT"/>
              </a:rPr>
              <a:t> </a:t>
            </a:r>
            <a:r>
              <a:rPr sz="2150" spc="-5" dirty="0">
                <a:latin typeface="Arial MT"/>
                <a:cs typeface="Arial MT"/>
              </a:rPr>
              <a:t>all</a:t>
            </a:r>
            <a:endParaRPr sz="2150">
              <a:latin typeface="Arial MT"/>
              <a:cs typeface="Arial MT"/>
            </a:endParaRPr>
          </a:p>
          <a:p>
            <a:pPr>
              <a:lnSpc>
                <a:spcPct val="100000"/>
              </a:lnSpc>
              <a:spcBef>
                <a:spcPts val="30"/>
              </a:spcBef>
            </a:pPr>
            <a:endParaRPr sz="2100">
              <a:latin typeface="Arial MT"/>
              <a:cs typeface="Arial MT"/>
            </a:endParaRPr>
          </a:p>
          <a:p>
            <a:pPr marR="6544945" algn="ctr">
              <a:lnSpc>
                <a:spcPts val="2570"/>
              </a:lnSpc>
            </a:pPr>
            <a:r>
              <a:rPr sz="2150" spc="35" dirty="0">
                <a:latin typeface="Arial MT"/>
                <a:cs typeface="Arial MT"/>
              </a:rPr>
              <a:t>packages:</a:t>
            </a:r>
            <a:endParaRPr sz="2150">
              <a:latin typeface="Arial MT"/>
              <a:cs typeface="Arial MT"/>
            </a:endParaRPr>
          </a:p>
          <a:p>
            <a:pPr marR="6514465" algn="ctr">
              <a:lnSpc>
                <a:spcPts val="2570"/>
              </a:lnSpc>
            </a:pPr>
            <a:r>
              <a:rPr sz="2150" spc="-5" dirty="0">
                <a:latin typeface="Arial MT"/>
                <a:cs typeface="Arial MT"/>
              </a:rPr>
              <a:t>-</a:t>
            </a:r>
            <a:r>
              <a:rPr sz="2150" spc="-95" dirty="0">
                <a:latin typeface="Arial MT"/>
                <a:cs typeface="Arial MT"/>
              </a:rPr>
              <a:t> </a:t>
            </a:r>
            <a:r>
              <a:rPr sz="2150" spc="35" dirty="0">
                <a:latin typeface="Arial MT"/>
                <a:cs typeface="Arial MT"/>
              </a:rPr>
              <a:t>docker</a:t>
            </a:r>
            <a:endParaRPr sz="2150">
              <a:latin typeface="Arial MT"/>
              <a:cs typeface="Arial MT"/>
            </a:endParaRPr>
          </a:p>
          <a:p>
            <a:pPr>
              <a:lnSpc>
                <a:spcPct val="100000"/>
              </a:lnSpc>
            </a:pPr>
            <a:endParaRPr sz="2200">
              <a:latin typeface="Arial MT"/>
              <a:cs typeface="Arial MT"/>
            </a:endParaRPr>
          </a:p>
          <a:p>
            <a:pPr marL="257810">
              <a:lnSpc>
                <a:spcPts val="2570"/>
              </a:lnSpc>
            </a:pPr>
            <a:r>
              <a:rPr sz="2150" spc="10" dirty="0">
                <a:latin typeface="Arial MT"/>
                <a:cs typeface="Arial MT"/>
              </a:rPr>
              <a:t>output:</a:t>
            </a:r>
            <a:endParaRPr sz="2150">
              <a:latin typeface="Arial MT"/>
              <a:cs typeface="Arial MT"/>
            </a:endParaRPr>
          </a:p>
          <a:p>
            <a:pPr marL="408940">
              <a:lnSpc>
                <a:spcPts val="2570"/>
              </a:lnSpc>
            </a:pPr>
            <a:r>
              <a:rPr sz="2150" spc="-5" dirty="0">
                <a:latin typeface="Arial MT"/>
                <a:cs typeface="Arial MT"/>
              </a:rPr>
              <a:t>all:</a:t>
            </a:r>
            <a:r>
              <a:rPr sz="2150" dirty="0">
                <a:latin typeface="Arial MT"/>
                <a:cs typeface="Arial MT"/>
              </a:rPr>
              <a:t> </a:t>
            </a:r>
            <a:r>
              <a:rPr sz="2150" spc="-10" dirty="0">
                <a:latin typeface="Arial MT"/>
                <a:cs typeface="Arial MT"/>
              </a:rPr>
              <a:t>'|</a:t>
            </a:r>
            <a:r>
              <a:rPr sz="2150" dirty="0">
                <a:latin typeface="Arial MT"/>
                <a:cs typeface="Arial MT"/>
              </a:rPr>
              <a:t> </a:t>
            </a:r>
            <a:r>
              <a:rPr sz="2150" spc="-5" dirty="0">
                <a:latin typeface="Arial MT"/>
                <a:cs typeface="Arial MT"/>
              </a:rPr>
              <a:t>tee</a:t>
            </a:r>
            <a:r>
              <a:rPr sz="2150" dirty="0">
                <a:latin typeface="Arial MT"/>
                <a:cs typeface="Arial MT"/>
              </a:rPr>
              <a:t> </a:t>
            </a:r>
            <a:r>
              <a:rPr sz="2150" spc="-5" dirty="0">
                <a:latin typeface="Arial MT"/>
                <a:cs typeface="Arial MT"/>
              </a:rPr>
              <a:t>-a</a:t>
            </a:r>
            <a:r>
              <a:rPr sz="2150" spc="5" dirty="0">
                <a:latin typeface="Arial MT"/>
                <a:cs typeface="Arial MT"/>
              </a:rPr>
              <a:t> </a:t>
            </a:r>
            <a:r>
              <a:rPr sz="2150" spc="15" dirty="0">
                <a:latin typeface="Arial MT"/>
                <a:cs typeface="Arial MT"/>
              </a:rPr>
              <a:t>/var/log/cloud-init-output.log'</a:t>
            </a:r>
            <a:endParaRPr sz="2150">
              <a:latin typeface="Arial MT"/>
              <a:cs typeface="Arial MT"/>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6" name="object 16"/>
          <p:cNvSpPr txBox="1"/>
          <p:nvPr/>
        </p:nvSpPr>
        <p:spPr>
          <a:xfrm>
            <a:off x="11046816" y="3201169"/>
            <a:ext cx="3312795" cy="654050"/>
          </a:xfrm>
          <a:prstGeom prst="rect">
            <a:avLst/>
          </a:prstGeom>
        </p:spPr>
        <p:txBody>
          <a:bodyPr vert="horz" wrap="square" lIns="0" tIns="15240" rIns="0" bIns="0" rtlCol="0">
            <a:spAutoFit/>
          </a:bodyPr>
          <a:lstStyle/>
          <a:p>
            <a:pPr marL="12700">
              <a:lnSpc>
                <a:spcPct val="100000"/>
              </a:lnSpc>
              <a:spcBef>
                <a:spcPts val="120"/>
              </a:spcBef>
            </a:pPr>
            <a:r>
              <a:rPr sz="4100" spc="65" dirty="0">
                <a:latin typeface="Arial MT"/>
                <a:cs typeface="Arial MT"/>
              </a:rPr>
              <a:t>scripts/init.cfg</a:t>
            </a:r>
            <a:endParaRPr sz="41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81642B-2C12-4681-BC55-EB4C4CAD9215}"/>
              </a:ext>
            </a:extLst>
          </p:cNvPr>
          <p:cNvSpPr txBox="1"/>
          <p:nvPr/>
        </p:nvSpPr>
        <p:spPr>
          <a:xfrm>
            <a:off x="4413250" y="396875"/>
            <a:ext cx="10591800" cy="1107996"/>
          </a:xfrm>
          <a:prstGeom prst="rect">
            <a:avLst/>
          </a:prstGeom>
          <a:noFill/>
        </p:spPr>
        <p:txBody>
          <a:bodyPr wrap="square" rtlCol="0">
            <a:spAutoFit/>
          </a:bodyPr>
          <a:lstStyle/>
          <a:p>
            <a:pPr algn="ctr"/>
            <a:r>
              <a:rPr lang="en-IN" sz="6600" dirty="0"/>
              <a:t>Procedural vs Declarative</a:t>
            </a:r>
          </a:p>
        </p:txBody>
      </p:sp>
      <p:sp>
        <p:nvSpPr>
          <p:cNvPr id="4" name="Text Placeholder 3">
            <a:extLst>
              <a:ext uri="{FF2B5EF4-FFF2-40B4-BE49-F238E27FC236}">
                <a16:creationId xmlns:a16="http://schemas.microsoft.com/office/drawing/2014/main" id="{1E141AC1-42A2-440A-B75E-192E3A55A207}"/>
              </a:ext>
            </a:extLst>
          </p:cNvPr>
          <p:cNvSpPr>
            <a:spLocks noGrp="1"/>
          </p:cNvSpPr>
          <p:nvPr>
            <p:ph type="body" idx="1"/>
          </p:nvPr>
        </p:nvSpPr>
        <p:spPr>
          <a:xfrm>
            <a:off x="844238" y="2160225"/>
            <a:ext cx="18580411" cy="8309967"/>
          </a:xfrm>
        </p:spPr>
        <p:txBody>
          <a:bodyPr/>
          <a:lstStyle/>
          <a:p>
            <a:pPr marL="571500" indent="-571500">
              <a:buFont typeface="Arial" panose="020B0604020202020204" pitchFamily="34" charset="0"/>
              <a:buChar char="•"/>
            </a:pPr>
            <a:r>
              <a:rPr lang="en-US" sz="5400" dirty="0"/>
              <a:t>Chef and Ansible encourage a procedural style where you write code that specifies, step-by-step, how to </a:t>
            </a:r>
            <a:r>
              <a:rPr lang="en-US" sz="5400" dirty="0" err="1"/>
              <a:t>to</a:t>
            </a:r>
            <a:r>
              <a:rPr lang="en-US" sz="5400" dirty="0"/>
              <a:t> achieve some desired end state. </a:t>
            </a:r>
          </a:p>
          <a:p>
            <a:pPr marL="571500" indent="-571500">
              <a:buFont typeface="Arial" panose="020B0604020202020204" pitchFamily="34" charset="0"/>
              <a:buChar char="•"/>
            </a:pPr>
            <a:endParaRPr lang="en-US" sz="5400" dirty="0"/>
          </a:p>
          <a:p>
            <a:pPr marL="571500" indent="-571500">
              <a:buFont typeface="Arial" panose="020B0604020202020204" pitchFamily="34" charset="0"/>
              <a:buChar char="•"/>
            </a:pPr>
            <a:r>
              <a:rPr lang="en-US" sz="5400" dirty="0"/>
              <a:t>Terraform, CloudFormation, </a:t>
            </a:r>
            <a:r>
              <a:rPr lang="en-US" sz="5400" dirty="0" err="1"/>
              <a:t>SaltStack</a:t>
            </a:r>
            <a:r>
              <a:rPr lang="en-US" sz="5400" dirty="0"/>
              <a:t>, and Puppet all encourage a more declarative style where you write code that specifies your desired end state.</a:t>
            </a:r>
          </a:p>
          <a:p>
            <a:pPr marL="571500" indent="-571500">
              <a:buFont typeface="Arial" panose="020B0604020202020204" pitchFamily="34" charset="0"/>
              <a:buChar char="•"/>
            </a:pPr>
            <a:endParaRPr lang="en-US" sz="5400" dirty="0"/>
          </a:p>
          <a:p>
            <a:pPr marL="571500" indent="-571500">
              <a:buFont typeface="Arial" panose="020B0604020202020204" pitchFamily="34" charset="0"/>
              <a:buChar char="•"/>
            </a:pPr>
            <a:r>
              <a:rPr lang="en-US" sz="5400" dirty="0"/>
              <a:t>IAC tool itself is responsible for figuring out how to achieve that state.</a:t>
            </a:r>
            <a:endParaRPr lang="en-IN" sz="5400" dirty="0"/>
          </a:p>
        </p:txBody>
      </p:sp>
    </p:spTree>
    <p:extLst>
      <p:ext uri="{BB962C8B-B14F-4D97-AF65-F5344CB8AC3E}">
        <p14:creationId xmlns:p14="http://schemas.microsoft.com/office/powerpoint/2010/main" val="16549849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585259"/>
            <a:ext cx="20104100" cy="8723630"/>
            <a:chOff x="0" y="2585259"/>
            <a:chExt cx="20104100" cy="8723630"/>
          </a:xfrm>
        </p:grpSpPr>
        <p:pic>
          <p:nvPicPr>
            <p:cNvPr id="3" name="object 3"/>
            <p:cNvPicPr/>
            <p:nvPr/>
          </p:nvPicPr>
          <p:blipFill>
            <a:blip r:embed="rId2" cstate="print"/>
            <a:stretch>
              <a:fillRect/>
            </a:stretch>
          </p:blipFill>
          <p:spPr>
            <a:xfrm>
              <a:off x="1013333" y="2585259"/>
              <a:ext cx="18559759" cy="8151370"/>
            </a:xfrm>
            <a:prstGeom prst="rect">
              <a:avLst/>
            </a:prstGeom>
          </p:spPr>
        </p:pic>
        <p:sp>
          <p:nvSpPr>
            <p:cNvPr id="4" name="object 4"/>
            <p:cNvSpPr/>
            <p:nvPr/>
          </p:nvSpPr>
          <p:spPr>
            <a:xfrm>
              <a:off x="1060452" y="2611437"/>
              <a:ext cx="18465800" cy="8057515"/>
            </a:xfrm>
            <a:custGeom>
              <a:avLst/>
              <a:gdLst/>
              <a:ahLst/>
              <a:cxnLst/>
              <a:rect l="l" t="t" r="r" b="b"/>
              <a:pathLst>
                <a:path w="18465800" h="8057515">
                  <a:moveTo>
                    <a:pt x="18465521" y="0"/>
                  </a:moveTo>
                  <a:lnTo>
                    <a:pt x="0" y="0"/>
                  </a:lnTo>
                  <a:lnTo>
                    <a:pt x="0" y="8057132"/>
                  </a:lnTo>
                  <a:lnTo>
                    <a:pt x="18465521" y="8057132"/>
                  </a:lnTo>
                  <a:lnTo>
                    <a:pt x="18465521" y="0"/>
                  </a:lnTo>
                  <a:close/>
                </a:path>
              </a:pathLst>
            </a:custGeom>
            <a:solidFill>
              <a:srgbClr val="DCDEE0"/>
            </a:solidFill>
          </p:spPr>
          <p:txBody>
            <a:bodyPr wrap="square" lIns="0" tIns="0" rIns="0" bIns="0" rtlCol="0"/>
            <a:lstStyle/>
            <a:p>
              <a:endParaRPr/>
            </a:p>
          </p:txBody>
        </p:sp>
        <p:sp>
          <p:nvSpPr>
            <p:cNvPr id="5" name="object 5"/>
            <p:cNvSpPr/>
            <p:nvPr/>
          </p:nvSpPr>
          <p:spPr>
            <a:xfrm>
              <a:off x="1060452" y="2611437"/>
              <a:ext cx="18465800" cy="8057515"/>
            </a:xfrm>
            <a:custGeom>
              <a:avLst/>
              <a:gdLst/>
              <a:ahLst/>
              <a:cxnLst/>
              <a:rect l="l" t="t" r="r" b="b"/>
              <a:pathLst>
                <a:path w="18465800" h="8057515">
                  <a:moveTo>
                    <a:pt x="0" y="0"/>
                  </a:moveTo>
                  <a:lnTo>
                    <a:pt x="18465521" y="0"/>
                  </a:lnTo>
                  <a:lnTo>
                    <a:pt x="18465521" y="8057132"/>
                  </a:lnTo>
                  <a:lnTo>
                    <a:pt x="0" y="8057132"/>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a:spLocks noGrp="1"/>
          </p:cNvSpPr>
          <p:nvPr>
            <p:ph type="title"/>
          </p:nvPr>
        </p:nvSpPr>
        <p:spPr>
          <a:xfrm>
            <a:off x="728238" y="178904"/>
            <a:ext cx="4826635" cy="1433195"/>
          </a:xfrm>
          <a:prstGeom prst="rect">
            <a:avLst/>
          </a:prstGeom>
        </p:spPr>
        <p:txBody>
          <a:bodyPr vert="horz" wrap="square" lIns="0" tIns="17145" rIns="0" bIns="0" rtlCol="0">
            <a:spAutoFit/>
          </a:bodyPr>
          <a:lstStyle/>
          <a:p>
            <a:pPr marL="12700">
              <a:lnSpc>
                <a:spcPct val="100000"/>
              </a:lnSpc>
              <a:spcBef>
                <a:spcPts val="135"/>
              </a:spcBef>
            </a:pPr>
            <a:r>
              <a:rPr spc="55" dirty="0"/>
              <a:t>Userdata</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7" name="object 7"/>
          <p:cNvSpPr txBox="1"/>
          <p:nvPr/>
        </p:nvSpPr>
        <p:spPr>
          <a:xfrm>
            <a:off x="1305598" y="2720671"/>
            <a:ext cx="10268585" cy="7818120"/>
          </a:xfrm>
          <a:prstGeom prst="rect">
            <a:avLst/>
          </a:prstGeom>
        </p:spPr>
        <p:txBody>
          <a:bodyPr vert="horz" wrap="square" lIns="0" tIns="11430" rIns="0" bIns="0" rtlCol="0">
            <a:spAutoFit/>
          </a:bodyPr>
          <a:lstStyle/>
          <a:p>
            <a:pPr marL="12700">
              <a:lnSpc>
                <a:spcPct val="100000"/>
              </a:lnSpc>
              <a:spcBef>
                <a:spcPts val="90"/>
              </a:spcBef>
            </a:pPr>
            <a:r>
              <a:rPr sz="2150" spc="25" dirty="0">
                <a:latin typeface="Arial MT"/>
                <a:cs typeface="Arial MT"/>
              </a:rPr>
              <a:t>data</a:t>
            </a:r>
            <a:r>
              <a:rPr sz="2150" spc="5" dirty="0">
                <a:latin typeface="Arial MT"/>
                <a:cs typeface="Arial MT"/>
              </a:rPr>
              <a:t> </a:t>
            </a:r>
            <a:r>
              <a:rPr sz="2150" spc="-5" dirty="0">
                <a:latin typeface="Arial MT"/>
                <a:cs typeface="Arial MT"/>
              </a:rPr>
              <a:t>"template_cloudinit_config"</a:t>
            </a:r>
            <a:r>
              <a:rPr sz="2150" spc="5" dirty="0">
                <a:latin typeface="Arial MT"/>
                <a:cs typeface="Arial MT"/>
              </a:rPr>
              <a:t> </a:t>
            </a:r>
            <a:r>
              <a:rPr sz="2150" spc="-5" dirty="0">
                <a:latin typeface="Arial MT"/>
                <a:cs typeface="Arial MT"/>
              </a:rPr>
              <a:t>"cloudinit-example"</a:t>
            </a:r>
            <a:r>
              <a:rPr sz="2150" spc="5" dirty="0">
                <a:latin typeface="Arial MT"/>
                <a:cs typeface="Arial MT"/>
              </a:rPr>
              <a:t> </a:t>
            </a:r>
            <a:r>
              <a:rPr sz="2150" spc="-5" dirty="0">
                <a:latin typeface="Arial MT"/>
                <a:cs typeface="Arial MT"/>
              </a:rPr>
              <a:t>{</a:t>
            </a:r>
            <a:endParaRPr sz="2150">
              <a:latin typeface="Arial MT"/>
              <a:cs typeface="Arial MT"/>
            </a:endParaRPr>
          </a:p>
          <a:p>
            <a:pPr>
              <a:lnSpc>
                <a:spcPct val="100000"/>
              </a:lnSpc>
              <a:spcBef>
                <a:spcPts val="50"/>
              </a:spcBef>
            </a:pPr>
            <a:endParaRPr sz="2250">
              <a:latin typeface="Arial MT"/>
              <a:cs typeface="Arial MT"/>
            </a:endParaRPr>
          </a:p>
          <a:p>
            <a:pPr marL="163830" marR="7223125">
              <a:lnSpc>
                <a:spcPts val="2560"/>
              </a:lnSpc>
            </a:pPr>
            <a:r>
              <a:rPr sz="2150" spc="55" dirty="0">
                <a:latin typeface="Arial MT"/>
                <a:cs typeface="Arial MT"/>
              </a:rPr>
              <a:t>gzip </a:t>
            </a:r>
            <a:r>
              <a:rPr sz="2150" spc="155" dirty="0">
                <a:latin typeface="Arial MT"/>
                <a:cs typeface="Arial MT"/>
              </a:rPr>
              <a:t>= </a:t>
            </a:r>
            <a:r>
              <a:rPr sz="2150" spc="-5" dirty="0">
                <a:latin typeface="Arial MT"/>
                <a:cs typeface="Arial MT"/>
              </a:rPr>
              <a:t>false </a:t>
            </a:r>
            <a:r>
              <a:rPr sz="2150" dirty="0">
                <a:latin typeface="Arial MT"/>
                <a:cs typeface="Arial MT"/>
              </a:rPr>
              <a:t> </a:t>
            </a:r>
            <a:r>
              <a:rPr sz="2150" spc="10" dirty="0">
                <a:latin typeface="Arial MT"/>
                <a:cs typeface="Arial MT"/>
              </a:rPr>
              <a:t>base64_encode</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false</a:t>
            </a:r>
            <a:endParaRPr sz="2150">
              <a:latin typeface="Arial MT"/>
              <a:cs typeface="Arial MT"/>
            </a:endParaRPr>
          </a:p>
          <a:p>
            <a:pPr>
              <a:lnSpc>
                <a:spcPct val="100000"/>
              </a:lnSpc>
              <a:spcBef>
                <a:spcPts val="30"/>
              </a:spcBef>
            </a:pPr>
            <a:endParaRPr sz="2100">
              <a:latin typeface="Arial MT"/>
              <a:cs typeface="Arial MT"/>
            </a:endParaRPr>
          </a:p>
          <a:p>
            <a:pPr marL="163830">
              <a:lnSpc>
                <a:spcPts val="2570"/>
              </a:lnSpc>
            </a:pPr>
            <a:r>
              <a:rPr sz="2150" spc="35" dirty="0">
                <a:latin typeface="Arial MT"/>
                <a:cs typeface="Arial MT"/>
              </a:rPr>
              <a:t>part</a:t>
            </a:r>
            <a:r>
              <a:rPr sz="2150" spc="-50" dirty="0">
                <a:latin typeface="Arial MT"/>
                <a:cs typeface="Arial MT"/>
              </a:rPr>
              <a:t> </a:t>
            </a:r>
            <a:r>
              <a:rPr sz="2150" spc="-5" dirty="0">
                <a:latin typeface="Arial MT"/>
                <a:cs typeface="Arial MT"/>
              </a:rPr>
              <a:t>{</a:t>
            </a:r>
            <a:endParaRPr sz="2150">
              <a:latin typeface="Arial MT"/>
              <a:cs typeface="Arial MT"/>
            </a:endParaRPr>
          </a:p>
          <a:p>
            <a:pPr marL="314960" marR="5845810">
              <a:lnSpc>
                <a:spcPts val="2560"/>
              </a:lnSpc>
              <a:spcBef>
                <a:spcPts val="90"/>
              </a:spcBef>
              <a:tabLst>
                <a:tab pos="1722120" algn="l"/>
              </a:tabLst>
            </a:pPr>
            <a:r>
              <a:rPr sz="2150" spc="-5" dirty="0">
                <a:latin typeface="Arial MT"/>
                <a:cs typeface="Arial MT"/>
              </a:rPr>
              <a:t>filename	</a:t>
            </a:r>
            <a:r>
              <a:rPr sz="2150" spc="155" dirty="0">
                <a:latin typeface="Arial MT"/>
                <a:cs typeface="Arial MT"/>
              </a:rPr>
              <a:t>= </a:t>
            </a:r>
            <a:r>
              <a:rPr sz="2150" spc="-15" dirty="0">
                <a:latin typeface="Arial MT"/>
                <a:cs typeface="Arial MT"/>
              </a:rPr>
              <a:t>"init.cfg" </a:t>
            </a:r>
            <a:r>
              <a:rPr sz="2150" spc="-10" dirty="0">
                <a:latin typeface="Arial MT"/>
                <a:cs typeface="Arial MT"/>
              </a:rPr>
              <a:t> </a:t>
            </a:r>
            <a:r>
              <a:rPr sz="2150" spc="5" dirty="0">
                <a:latin typeface="Arial MT"/>
                <a:cs typeface="Arial MT"/>
              </a:rPr>
              <a:t>content_type</a:t>
            </a:r>
            <a:r>
              <a:rPr sz="2150" dirty="0">
                <a:latin typeface="Arial MT"/>
                <a:cs typeface="Arial MT"/>
              </a:rPr>
              <a:t> </a:t>
            </a:r>
            <a:r>
              <a:rPr sz="2150" spc="155" dirty="0">
                <a:latin typeface="Arial MT"/>
                <a:cs typeface="Arial MT"/>
              </a:rPr>
              <a:t>=</a:t>
            </a:r>
            <a:r>
              <a:rPr sz="2150" spc="5" dirty="0">
                <a:latin typeface="Arial MT"/>
                <a:cs typeface="Arial MT"/>
              </a:rPr>
              <a:t> </a:t>
            </a:r>
            <a:r>
              <a:rPr sz="2150" dirty="0">
                <a:latin typeface="Arial MT"/>
                <a:cs typeface="Arial MT"/>
              </a:rPr>
              <a:t>"text/cloud-config"</a:t>
            </a:r>
            <a:endParaRPr sz="2150">
              <a:latin typeface="Arial MT"/>
              <a:cs typeface="Arial MT"/>
            </a:endParaRPr>
          </a:p>
          <a:p>
            <a:pPr marL="314960">
              <a:lnSpc>
                <a:spcPts val="2460"/>
              </a:lnSpc>
              <a:tabLst>
                <a:tab pos="1677670" algn="l"/>
              </a:tabLst>
            </a:pPr>
            <a:r>
              <a:rPr sz="2150" spc="10" dirty="0">
                <a:latin typeface="Arial MT"/>
                <a:cs typeface="Arial MT"/>
              </a:rPr>
              <a:t>content	</a:t>
            </a:r>
            <a:r>
              <a:rPr sz="2150" spc="155" dirty="0">
                <a:latin typeface="Arial MT"/>
                <a:cs typeface="Arial MT"/>
              </a:rPr>
              <a:t>=</a:t>
            </a:r>
            <a:r>
              <a:rPr sz="2150" spc="15" dirty="0">
                <a:latin typeface="Arial MT"/>
                <a:cs typeface="Arial MT"/>
              </a:rPr>
              <a:t> </a:t>
            </a:r>
            <a:r>
              <a:rPr sz="2150" spc="-5" dirty="0">
                <a:latin typeface="Arial MT"/>
                <a:cs typeface="Arial MT"/>
              </a:rPr>
              <a:t>"${template_file.init-script.rendered}"</a:t>
            </a:r>
            <a:endParaRPr sz="2150">
              <a:latin typeface="Arial MT"/>
              <a:cs typeface="Arial MT"/>
            </a:endParaRPr>
          </a:p>
          <a:p>
            <a:pPr marL="16383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163830" marR="6283960">
              <a:lnSpc>
                <a:spcPts val="2560"/>
              </a:lnSpc>
            </a:pPr>
            <a:r>
              <a:rPr sz="2150" b="1" spc="-5" dirty="0">
                <a:latin typeface="Arial"/>
                <a:cs typeface="Arial"/>
              </a:rPr>
              <a:t># </a:t>
            </a:r>
            <a:r>
              <a:rPr sz="2150" b="1" spc="-10" dirty="0">
                <a:latin typeface="Arial"/>
                <a:cs typeface="Arial"/>
              </a:rPr>
              <a:t>just </a:t>
            </a:r>
            <a:r>
              <a:rPr sz="2150" b="1" spc="-5" dirty="0">
                <a:latin typeface="Arial"/>
                <a:cs typeface="Arial"/>
              </a:rPr>
              <a:t>a shell script instead </a:t>
            </a:r>
            <a:r>
              <a:rPr sz="2150" b="1" spc="-10" dirty="0">
                <a:latin typeface="Arial"/>
                <a:cs typeface="Arial"/>
              </a:rPr>
              <a:t>of </a:t>
            </a:r>
            <a:r>
              <a:rPr sz="2150" b="1" spc="-585" dirty="0">
                <a:latin typeface="Arial"/>
                <a:cs typeface="Arial"/>
              </a:rPr>
              <a:t> </a:t>
            </a:r>
            <a:r>
              <a:rPr sz="2150" b="1" spc="-5" dirty="0">
                <a:latin typeface="Arial"/>
                <a:cs typeface="Arial"/>
              </a:rPr>
              <a:t>part</a:t>
            </a:r>
            <a:r>
              <a:rPr sz="2150" b="1" spc="-10" dirty="0">
                <a:latin typeface="Arial"/>
                <a:cs typeface="Arial"/>
              </a:rPr>
              <a:t> </a:t>
            </a:r>
            <a:r>
              <a:rPr sz="2150" b="1" spc="-5" dirty="0">
                <a:latin typeface="Arial"/>
                <a:cs typeface="Arial"/>
              </a:rPr>
              <a:t>{</a:t>
            </a:r>
            <a:endParaRPr sz="2150">
              <a:latin typeface="Arial"/>
              <a:cs typeface="Arial"/>
            </a:endParaRPr>
          </a:p>
          <a:p>
            <a:pPr marL="314960">
              <a:lnSpc>
                <a:spcPts val="2460"/>
              </a:lnSpc>
            </a:pPr>
            <a:r>
              <a:rPr sz="2150" b="1" spc="-5" dirty="0">
                <a:latin typeface="Arial"/>
                <a:cs typeface="Arial"/>
              </a:rPr>
              <a:t>content_type</a:t>
            </a:r>
            <a:r>
              <a:rPr sz="2150" b="1" spc="-35" dirty="0">
                <a:latin typeface="Arial"/>
                <a:cs typeface="Arial"/>
              </a:rPr>
              <a:t> </a:t>
            </a:r>
            <a:r>
              <a:rPr sz="2150" b="1" spc="-5" dirty="0">
                <a:latin typeface="Arial"/>
                <a:cs typeface="Arial"/>
              </a:rPr>
              <a:t>=</a:t>
            </a:r>
            <a:r>
              <a:rPr sz="2150" b="1" spc="-35" dirty="0">
                <a:latin typeface="Arial"/>
                <a:cs typeface="Arial"/>
              </a:rPr>
              <a:t> </a:t>
            </a:r>
            <a:r>
              <a:rPr sz="2150" b="1" spc="-5" dirty="0">
                <a:latin typeface="Arial"/>
                <a:cs typeface="Arial"/>
              </a:rPr>
              <a:t>"text/x-shellscript"</a:t>
            </a:r>
            <a:endParaRPr sz="2150">
              <a:latin typeface="Arial"/>
              <a:cs typeface="Arial"/>
            </a:endParaRPr>
          </a:p>
          <a:p>
            <a:pPr marL="314960">
              <a:lnSpc>
                <a:spcPts val="2555"/>
              </a:lnSpc>
              <a:tabLst>
                <a:tab pos="1751964" algn="l"/>
              </a:tabLst>
            </a:pPr>
            <a:r>
              <a:rPr sz="2150" b="1" spc="-10" dirty="0">
                <a:latin typeface="Arial"/>
                <a:cs typeface="Arial"/>
              </a:rPr>
              <a:t>content	</a:t>
            </a:r>
            <a:r>
              <a:rPr sz="2150" b="1" spc="-5" dirty="0">
                <a:latin typeface="Arial"/>
                <a:cs typeface="Arial"/>
              </a:rPr>
              <a:t>= </a:t>
            </a:r>
            <a:r>
              <a:rPr sz="2150" b="1" spc="-10" dirty="0">
                <a:latin typeface="Arial"/>
                <a:cs typeface="Arial"/>
              </a:rPr>
              <a:t>"#!/bin/bash\necho</a:t>
            </a:r>
            <a:r>
              <a:rPr sz="2150" b="1" spc="-5" dirty="0">
                <a:latin typeface="Arial"/>
                <a:cs typeface="Arial"/>
              </a:rPr>
              <a:t> </a:t>
            </a:r>
            <a:r>
              <a:rPr sz="2150" b="1" spc="-10" dirty="0">
                <a:latin typeface="Arial"/>
                <a:cs typeface="Arial"/>
              </a:rPr>
              <a:t>‘hello’"</a:t>
            </a:r>
            <a:endParaRPr sz="2150">
              <a:latin typeface="Arial"/>
              <a:cs typeface="Arial"/>
            </a:endParaRPr>
          </a:p>
          <a:p>
            <a:pPr marL="163830">
              <a:lnSpc>
                <a:spcPts val="2570"/>
              </a:lnSpc>
            </a:pPr>
            <a:r>
              <a:rPr sz="2150" b="1" spc="-5" dirty="0">
                <a:latin typeface="Arial"/>
                <a:cs typeface="Arial"/>
              </a:rPr>
              <a:t>}</a:t>
            </a:r>
            <a:endParaRPr sz="2150">
              <a:latin typeface="Arial"/>
              <a:cs typeface="Arial"/>
            </a:endParaRPr>
          </a:p>
          <a:p>
            <a:pPr>
              <a:lnSpc>
                <a:spcPct val="100000"/>
              </a:lnSpc>
              <a:spcBef>
                <a:spcPts val="45"/>
              </a:spcBef>
            </a:pPr>
            <a:endParaRPr sz="2250">
              <a:latin typeface="Arial"/>
              <a:cs typeface="Arial"/>
            </a:endParaRPr>
          </a:p>
          <a:p>
            <a:pPr marL="163830" marR="5080">
              <a:lnSpc>
                <a:spcPts val="2560"/>
              </a:lnSpc>
            </a:pPr>
            <a:r>
              <a:rPr sz="2150" b="1" spc="-5" dirty="0">
                <a:latin typeface="Arial"/>
                <a:cs typeface="Arial"/>
              </a:rPr>
              <a:t># an upstart script (basically an </a:t>
            </a:r>
            <a:r>
              <a:rPr sz="2150" b="1" spc="-10" dirty="0">
                <a:latin typeface="Arial"/>
                <a:cs typeface="Arial"/>
              </a:rPr>
              <a:t>init </a:t>
            </a:r>
            <a:r>
              <a:rPr sz="2150" b="1" spc="-5" dirty="0">
                <a:latin typeface="Arial"/>
                <a:cs typeface="Arial"/>
              </a:rPr>
              <a:t>script to start/stop/restart/reload services) </a:t>
            </a:r>
            <a:r>
              <a:rPr sz="2150" b="1" spc="-585" dirty="0">
                <a:latin typeface="Arial"/>
                <a:cs typeface="Arial"/>
              </a:rPr>
              <a:t> </a:t>
            </a:r>
            <a:r>
              <a:rPr sz="2150" b="1" spc="-5" dirty="0">
                <a:latin typeface="Arial"/>
                <a:cs typeface="Arial"/>
              </a:rPr>
              <a:t>part</a:t>
            </a:r>
            <a:r>
              <a:rPr sz="2150" b="1" spc="-10" dirty="0">
                <a:latin typeface="Arial"/>
                <a:cs typeface="Arial"/>
              </a:rPr>
              <a:t> </a:t>
            </a:r>
            <a:r>
              <a:rPr sz="2150" b="1" spc="-5" dirty="0">
                <a:latin typeface="Arial"/>
                <a:cs typeface="Arial"/>
              </a:rPr>
              <a:t>{</a:t>
            </a:r>
            <a:endParaRPr sz="2150">
              <a:latin typeface="Arial"/>
              <a:cs typeface="Arial"/>
            </a:endParaRPr>
          </a:p>
          <a:p>
            <a:pPr marL="314960">
              <a:lnSpc>
                <a:spcPts val="2460"/>
              </a:lnSpc>
            </a:pPr>
            <a:r>
              <a:rPr sz="2150" b="1" spc="-5" dirty="0">
                <a:latin typeface="Arial"/>
                <a:cs typeface="Arial"/>
              </a:rPr>
              <a:t>content_type</a:t>
            </a:r>
            <a:r>
              <a:rPr sz="2150" b="1" spc="-35" dirty="0">
                <a:latin typeface="Arial"/>
                <a:cs typeface="Arial"/>
              </a:rPr>
              <a:t> </a:t>
            </a:r>
            <a:r>
              <a:rPr sz="2150" b="1" spc="-5" dirty="0">
                <a:latin typeface="Arial"/>
                <a:cs typeface="Arial"/>
              </a:rPr>
              <a:t>=</a:t>
            </a:r>
            <a:r>
              <a:rPr sz="2150" b="1" spc="-35" dirty="0">
                <a:latin typeface="Arial"/>
                <a:cs typeface="Arial"/>
              </a:rPr>
              <a:t> </a:t>
            </a:r>
            <a:r>
              <a:rPr sz="2150" b="1" spc="-5" dirty="0">
                <a:latin typeface="Arial"/>
                <a:cs typeface="Arial"/>
              </a:rPr>
              <a:t>"text/upstart-job"</a:t>
            </a:r>
            <a:endParaRPr sz="2150">
              <a:latin typeface="Arial"/>
              <a:cs typeface="Arial"/>
            </a:endParaRPr>
          </a:p>
          <a:p>
            <a:pPr marL="314960">
              <a:lnSpc>
                <a:spcPts val="2555"/>
              </a:lnSpc>
              <a:tabLst>
                <a:tab pos="1751964" algn="l"/>
              </a:tabLst>
            </a:pPr>
            <a:r>
              <a:rPr sz="2150" b="1" spc="-10" dirty="0">
                <a:latin typeface="Arial"/>
                <a:cs typeface="Arial"/>
              </a:rPr>
              <a:t>content	</a:t>
            </a:r>
            <a:r>
              <a:rPr sz="2150" b="1" spc="-5" dirty="0">
                <a:latin typeface="Arial"/>
                <a:cs typeface="Arial"/>
              </a:rPr>
              <a:t>=</a:t>
            </a:r>
            <a:r>
              <a:rPr sz="2150" b="1" spc="10" dirty="0">
                <a:latin typeface="Arial"/>
                <a:cs typeface="Arial"/>
              </a:rPr>
              <a:t> </a:t>
            </a:r>
            <a:r>
              <a:rPr sz="2150" b="1" spc="-10" dirty="0">
                <a:latin typeface="Arial"/>
                <a:cs typeface="Arial"/>
              </a:rPr>
              <a:t>"${file("scripts/start_docker_container.cfg")}"</a:t>
            </a:r>
            <a:endParaRPr sz="2150">
              <a:latin typeface="Arial"/>
              <a:cs typeface="Arial"/>
            </a:endParaRPr>
          </a:p>
          <a:p>
            <a:pPr marL="163830">
              <a:lnSpc>
                <a:spcPts val="2570"/>
              </a:lnSpc>
            </a:pPr>
            <a:r>
              <a:rPr sz="2150" b="1" spc="-5" dirty="0">
                <a:latin typeface="Arial"/>
                <a:cs typeface="Arial"/>
              </a:rPr>
              <a:t>}</a:t>
            </a:r>
            <a:endParaRPr sz="2150">
              <a:latin typeface="Arial"/>
              <a:cs typeface="Arial"/>
            </a:endParaRPr>
          </a:p>
          <a:p>
            <a:pPr>
              <a:lnSpc>
                <a:spcPct val="100000"/>
              </a:lnSpc>
              <a:spcBef>
                <a:spcPts val="5"/>
              </a:spcBef>
            </a:pPr>
            <a:endParaRPr sz="2200">
              <a:latin typeface="Arial"/>
              <a:cs typeface="Arial"/>
            </a:endParaRPr>
          </a:p>
          <a:p>
            <a:pPr marL="12700">
              <a:lnSpc>
                <a:spcPct val="100000"/>
              </a:lnSpc>
            </a:pPr>
            <a:r>
              <a:rPr sz="2150" spc="-5" dirty="0">
                <a:latin typeface="Arial MT"/>
                <a:cs typeface="Arial MT"/>
              </a:rPr>
              <a:t>}</a:t>
            </a:r>
            <a:endParaRPr sz="2150">
              <a:latin typeface="Arial MT"/>
              <a:cs typeface="Arial MT"/>
            </a:endParaRPr>
          </a:p>
        </p:txBody>
      </p:sp>
      <p:sp>
        <p:nvSpPr>
          <p:cNvPr id="8" name="object 8"/>
          <p:cNvSpPr txBox="1"/>
          <p:nvPr/>
        </p:nvSpPr>
        <p:spPr>
          <a:xfrm>
            <a:off x="982130" y="1907689"/>
            <a:ext cx="2440940"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MT"/>
                <a:cs typeface="Arial MT"/>
              </a:rPr>
              <a:t>cloudinit.tf</a:t>
            </a:r>
            <a:endParaRPr sz="4100">
              <a:latin typeface="Arial MT"/>
              <a:cs typeface="Arial MT"/>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9096257" y="6086317"/>
            <a:ext cx="1911985"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Use</a:t>
            </a:r>
            <a:r>
              <a:rPr sz="3600" spc="-65" dirty="0">
                <a:latin typeface="Arial MT"/>
                <a:cs typeface="Arial MT"/>
              </a:rPr>
              <a:t>r</a:t>
            </a:r>
            <a:r>
              <a:rPr sz="3600" spc="60" dirty="0">
                <a:latin typeface="Arial MT"/>
                <a:cs typeface="Arial MT"/>
              </a:rPr>
              <a:t>data</a:t>
            </a:r>
            <a:endParaRPr sz="3600">
              <a:latin typeface="Arial MT"/>
              <a:cs typeface="Arial M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48273" y="4212926"/>
            <a:ext cx="9996170" cy="1433195"/>
          </a:xfrm>
          <a:prstGeom prst="rect">
            <a:avLst/>
          </a:prstGeom>
        </p:spPr>
        <p:txBody>
          <a:bodyPr vert="horz" wrap="square" lIns="0" tIns="17145" rIns="0" bIns="0" rtlCol="0">
            <a:spAutoFit/>
          </a:bodyPr>
          <a:lstStyle/>
          <a:p>
            <a:pPr marL="12700">
              <a:lnSpc>
                <a:spcPct val="100000"/>
              </a:lnSpc>
              <a:spcBef>
                <a:spcPts val="135"/>
              </a:spcBef>
            </a:pPr>
            <a:r>
              <a:rPr sz="9200" spc="10" dirty="0">
                <a:latin typeface="Arial MT"/>
                <a:cs typeface="Arial MT"/>
              </a:rPr>
              <a:t>Static</a:t>
            </a:r>
            <a:r>
              <a:rPr sz="9200" spc="-10" dirty="0">
                <a:latin typeface="Arial MT"/>
                <a:cs typeface="Arial MT"/>
              </a:rPr>
              <a:t> </a:t>
            </a:r>
            <a:r>
              <a:rPr sz="9200" spc="-160" dirty="0">
                <a:latin typeface="Arial MT"/>
                <a:cs typeface="Arial MT"/>
              </a:rPr>
              <a:t>IPs</a:t>
            </a:r>
            <a:r>
              <a:rPr sz="9200" spc="-5" dirty="0">
                <a:latin typeface="Arial MT"/>
                <a:cs typeface="Arial MT"/>
              </a:rPr>
              <a:t> </a:t>
            </a:r>
            <a:r>
              <a:rPr sz="9200" spc="185" dirty="0">
                <a:latin typeface="Arial MT"/>
                <a:cs typeface="Arial MT"/>
              </a:rPr>
              <a:t>and</a:t>
            </a:r>
            <a:r>
              <a:rPr sz="9200" spc="-10" dirty="0">
                <a:latin typeface="Arial MT"/>
                <a:cs typeface="Arial MT"/>
              </a:rPr>
              <a:t> </a:t>
            </a:r>
            <a:r>
              <a:rPr sz="9200" spc="-150" dirty="0">
                <a:latin typeface="Arial MT"/>
                <a:cs typeface="Arial MT"/>
              </a:rPr>
              <a:t>DNS</a:t>
            </a:r>
            <a:endParaRPr sz="9200">
              <a:latin typeface="Arial MT"/>
              <a:cs typeface="Arial MT"/>
            </a:endParaRPr>
          </a:p>
        </p:txBody>
      </p:sp>
      <p:sp>
        <p:nvSpPr>
          <p:cNvPr id="3" name="object 3"/>
          <p:cNvSpPr txBox="1"/>
          <p:nvPr/>
        </p:nvSpPr>
        <p:spPr>
          <a:xfrm>
            <a:off x="6663662" y="6086317"/>
            <a:ext cx="6777355"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private</a:t>
            </a:r>
            <a:r>
              <a:rPr sz="3600" dirty="0">
                <a:latin typeface="Arial MT"/>
                <a:cs typeface="Arial MT"/>
              </a:rPr>
              <a:t> </a:t>
            </a:r>
            <a:r>
              <a:rPr sz="3600" spc="-90" dirty="0">
                <a:latin typeface="Arial MT"/>
                <a:cs typeface="Arial MT"/>
              </a:rPr>
              <a:t>IP</a:t>
            </a:r>
            <a:r>
              <a:rPr sz="3600" dirty="0">
                <a:latin typeface="Arial MT"/>
                <a:cs typeface="Arial MT"/>
              </a:rPr>
              <a:t> </a:t>
            </a:r>
            <a:r>
              <a:rPr sz="3600" spc="10" dirty="0">
                <a:latin typeface="Arial MT"/>
                <a:cs typeface="Arial MT"/>
              </a:rPr>
              <a:t>or</a:t>
            </a:r>
            <a:r>
              <a:rPr sz="3600" dirty="0">
                <a:latin typeface="Arial MT"/>
                <a:cs typeface="Arial MT"/>
              </a:rPr>
              <a:t> </a:t>
            </a:r>
            <a:r>
              <a:rPr sz="3600" spc="110" dirty="0">
                <a:latin typeface="Arial MT"/>
                <a:cs typeface="Arial MT"/>
              </a:rPr>
              <a:t>public</a:t>
            </a:r>
            <a:r>
              <a:rPr sz="3600" dirty="0">
                <a:latin typeface="Arial MT"/>
                <a:cs typeface="Arial MT"/>
              </a:rPr>
              <a:t> </a:t>
            </a:r>
            <a:r>
              <a:rPr sz="3600" spc="-210" dirty="0">
                <a:latin typeface="Arial MT"/>
                <a:cs typeface="Arial MT"/>
              </a:rPr>
              <a:t>EIP,</a:t>
            </a:r>
            <a:r>
              <a:rPr sz="3600" dirty="0">
                <a:latin typeface="Arial MT"/>
                <a:cs typeface="Arial MT"/>
              </a:rPr>
              <a:t> </a:t>
            </a:r>
            <a:r>
              <a:rPr sz="3600" spc="-30" dirty="0">
                <a:latin typeface="Arial MT"/>
                <a:cs typeface="Arial MT"/>
              </a:rPr>
              <a:t>Route</a:t>
            </a:r>
            <a:r>
              <a:rPr sz="3600" dirty="0">
                <a:latin typeface="Arial MT"/>
                <a:cs typeface="Arial MT"/>
              </a:rPr>
              <a:t> </a:t>
            </a:r>
            <a:r>
              <a:rPr sz="3600" spc="10" dirty="0">
                <a:latin typeface="Arial MT"/>
                <a:cs typeface="Arial MT"/>
              </a:rPr>
              <a:t>53</a:t>
            </a:r>
            <a:endParaRPr sz="3600">
              <a:latin typeface="Arial MT"/>
              <a:cs typeface="Arial M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823325" cy="1433195"/>
          </a:xfrm>
          <a:prstGeom prst="rect">
            <a:avLst/>
          </a:prstGeom>
        </p:spPr>
        <p:txBody>
          <a:bodyPr vert="horz" wrap="square" lIns="0" tIns="17145" rIns="0" bIns="0" rtlCol="0">
            <a:spAutoFit/>
          </a:bodyPr>
          <a:lstStyle/>
          <a:p>
            <a:pPr marL="12700">
              <a:lnSpc>
                <a:spcPct val="100000"/>
              </a:lnSpc>
              <a:spcBef>
                <a:spcPts val="135"/>
              </a:spcBef>
            </a:pPr>
            <a:r>
              <a:rPr spc="10" dirty="0"/>
              <a:t>Static</a:t>
            </a:r>
            <a:r>
              <a:rPr spc="-15" dirty="0"/>
              <a:t> </a:t>
            </a:r>
            <a:r>
              <a:rPr spc="85" dirty="0"/>
              <a:t>private</a:t>
            </a:r>
            <a:r>
              <a:rPr spc="-15" dirty="0"/>
              <a:t> </a:t>
            </a:r>
            <a:r>
              <a:rPr spc="-160" dirty="0"/>
              <a:t>IPs</a:t>
            </a:r>
          </a:p>
        </p:txBody>
      </p:sp>
      <p:sp>
        <p:nvSpPr>
          <p:cNvPr id="3" name="object 3"/>
          <p:cNvSpPr txBox="1"/>
          <p:nvPr/>
        </p:nvSpPr>
        <p:spPr>
          <a:xfrm>
            <a:off x="844239" y="2071912"/>
            <a:ext cx="17969230" cy="377571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25" dirty="0">
                <a:latin typeface="Arial MT"/>
                <a:cs typeface="Arial MT"/>
              </a:rPr>
              <a:t>Private</a:t>
            </a:r>
            <a:r>
              <a:rPr sz="4100" spc="5" dirty="0">
                <a:latin typeface="Arial MT"/>
                <a:cs typeface="Arial MT"/>
              </a:rPr>
              <a:t> </a:t>
            </a:r>
            <a:r>
              <a:rPr sz="4100" spc="-105" dirty="0">
                <a:latin typeface="Arial MT"/>
                <a:cs typeface="Arial MT"/>
              </a:rPr>
              <a:t>IP</a:t>
            </a:r>
            <a:r>
              <a:rPr sz="4100" spc="10" dirty="0">
                <a:latin typeface="Arial MT"/>
                <a:cs typeface="Arial MT"/>
              </a:rPr>
              <a:t> </a:t>
            </a:r>
            <a:r>
              <a:rPr sz="4100" spc="50" dirty="0">
                <a:latin typeface="Arial MT"/>
                <a:cs typeface="Arial MT"/>
              </a:rPr>
              <a:t>addresses</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b="1" spc="5" dirty="0">
                <a:latin typeface="Arial"/>
                <a:cs typeface="Arial"/>
              </a:rPr>
              <a:t>auto-assigned</a:t>
            </a:r>
            <a:r>
              <a:rPr sz="4100" b="1" spc="10" dirty="0">
                <a:latin typeface="Arial"/>
                <a:cs typeface="Arial"/>
              </a:rPr>
              <a:t> </a:t>
            </a:r>
            <a:r>
              <a:rPr sz="4100" spc="5" dirty="0">
                <a:latin typeface="Arial MT"/>
                <a:cs typeface="Arial MT"/>
              </a:rPr>
              <a:t>to</a:t>
            </a:r>
            <a:r>
              <a:rPr sz="4100" spc="10" dirty="0">
                <a:latin typeface="Arial MT"/>
                <a:cs typeface="Arial MT"/>
              </a:rPr>
              <a:t> </a:t>
            </a:r>
            <a:r>
              <a:rPr sz="4100" spc="-65" dirty="0">
                <a:latin typeface="Arial MT"/>
                <a:cs typeface="Arial MT"/>
              </a:rPr>
              <a:t>EC2</a:t>
            </a:r>
            <a:r>
              <a:rPr sz="4100" spc="10" dirty="0">
                <a:latin typeface="Arial MT"/>
                <a:cs typeface="Arial MT"/>
              </a:rPr>
              <a:t> </a:t>
            </a:r>
            <a:r>
              <a:rPr sz="4100" spc="35" dirty="0">
                <a:latin typeface="Arial MT"/>
                <a:cs typeface="Arial MT"/>
              </a:rPr>
              <a:t>instances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25" dirty="0">
                <a:latin typeface="Arial MT"/>
                <a:cs typeface="Arial MT"/>
              </a:rPr>
              <a:t>Every</a:t>
            </a:r>
            <a:r>
              <a:rPr sz="4100" spc="5" dirty="0">
                <a:latin typeface="Arial MT"/>
                <a:cs typeface="Arial MT"/>
              </a:rPr>
              <a:t> </a:t>
            </a:r>
            <a:r>
              <a:rPr sz="4100" b="1" spc="10" dirty="0">
                <a:latin typeface="Arial"/>
                <a:cs typeface="Arial"/>
              </a:rPr>
              <a:t>subnet</a:t>
            </a:r>
            <a:r>
              <a:rPr sz="4100" b="1" spc="5" dirty="0">
                <a:latin typeface="Arial"/>
                <a:cs typeface="Arial"/>
              </a:rPr>
              <a:t> </a:t>
            </a:r>
            <a:r>
              <a:rPr sz="4100" spc="5" dirty="0">
                <a:latin typeface="Arial MT"/>
                <a:cs typeface="Arial MT"/>
              </a:rPr>
              <a:t>within</a:t>
            </a:r>
            <a:r>
              <a:rPr sz="4100" spc="10" dirty="0">
                <a:latin typeface="Arial MT"/>
                <a:cs typeface="Arial MT"/>
              </a:rPr>
              <a:t> the</a:t>
            </a:r>
            <a:r>
              <a:rPr sz="4100" spc="5" dirty="0">
                <a:latin typeface="Arial MT"/>
                <a:cs typeface="Arial MT"/>
              </a:rPr>
              <a:t> </a:t>
            </a:r>
            <a:r>
              <a:rPr sz="4100" spc="-140" dirty="0">
                <a:latin typeface="Arial MT"/>
                <a:cs typeface="Arial MT"/>
              </a:rPr>
              <a:t>VPC</a:t>
            </a:r>
            <a:r>
              <a:rPr sz="4100" spc="5" dirty="0">
                <a:latin typeface="Arial MT"/>
                <a:cs typeface="Arial MT"/>
              </a:rPr>
              <a:t> </a:t>
            </a:r>
            <a:r>
              <a:rPr sz="4100" spc="10" dirty="0">
                <a:latin typeface="Arial MT"/>
                <a:cs typeface="Arial MT"/>
              </a:rPr>
              <a:t>has</a:t>
            </a:r>
            <a:r>
              <a:rPr sz="4100" spc="5" dirty="0">
                <a:latin typeface="Arial MT"/>
                <a:cs typeface="Arial MT"/>
              </a:rPr>
              <a:t> its</a:t>
            </a:r>
            <a:r>
              <a:rPr sz="4100" spc="10" dirty="0">
                <a:latin typeface="Arial MT"/>
                <a:cs typeface="Arial MT"/>
              </a:rPr>
              <a:t> own</a:t>
            </a:r>
            <a:r>
              <a:rPr sz="4100" spc="5" dirty="0">
                <a:latin typeface="Arial MT"/>
                <a:cs typeface="Arial MT"/>
              </a:rPr>
              <a:t> </a:t>
            </a:r>
            <a:r>
              <a:rPr sz="4100" b="1" spc="10" dirty="0">
                <a:latin typeface="Arial"/>
                <a:cs typeface="Arial"/>
              </a:rPr>
              <a:t>range</a:t>
            </a:r>
            <a:r>
              <a:rPr sz="4100" b="1" spc="5" dirty="0">
                <a:latin typeface="Arial"/>
                <a:cs typeface="Arial"/>
              </a:rPr>
              <a:t> </a:t>
            </a:r>
            <a:r>
              <a:rPr sz="4100" spc="50" dirty="0">
                <a:latin typeface="Arial MT"/>
                <a:cs typeface="Arial MT"/>
              </a:rPr>
              <a:t>(e.g.</a:t>
            </a:r>
            <a:r>
              <a:rPr sz="4100" spc="10" dirty="0">
                <a:latin typeface="Arial MT"/>
                <a:cs typeface="Arial MT"/>
              </a:rPr>
              <a:t> 10.0.1.0</a:t>
            </a:r>
            <a:r>
              <a:rPr sz="4100" spc="5" dirty="0">
                <a:latin typeface="Arial MT"/>
                <a:cs typeface="Arial MT"/>
              </a:rPr>
              <a:t> - </a:t>
            </a:r>
            <a:r>
              <a:rPr sz="4100" spc="10" dirty="0">
                <a:latin typeface="Arial MT"/>
                <a:cs typeface="Arial MT"/>
              </a:rPr>
              <a:t>10.0.1.255)</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267970" indent="-509270">
              <a:lnSpc>
                <a:spcPct val="100499"/>
              </a:lnSpc>
              <a:spcBef>
                <a:spcPts val="5"/>
              </a:spcBef>
              <a:buSzPct val="75609"/>
              <a:buChar char="•"/>
              <a:tabLst>
                <a:tab pos="534035" algn="l"/>
                <a:tab pos="534670" algn="l"/>
              </a:tabLst>
            </a:pPr>
            <a:r>
              <a:rPr sz="4100" spc="10" dirty="0">
                <a:latin typeface="Arial MT"/>
                <a:cs typeface="Arial MT"/>
              </a:rPr>
              <a:t>By</a:t>
            </a:r>
            <a:r>
              <a:rPr sz="4100" spc="5" dirty="0">
                <a:latin typeface="Arial MT"/>
                <a:cs typeface="Arial MT"/>
              </a:rPr>
              <a:t> </a:t>
            </a:r>
            <a:r>
              <a:rPr sz="4100" spc="75" dirty="0">
                <a:latin typeface="Arial MT"/>
                <a:cs typeface="Arial MT"/>
              </a:rPr>
              <a:t>specifying</a:t>
            </a:r>
            <a:r>
              <a:rPr sz="4100" spc="10" dirty="0">
                <a:latin typeface="Arial MT"/>
                <a:cs typeface="Arial MT"/>
              </a:rPr>
              <a:t> the </a:t>
            </a:r>
            <a:r>
              <a:rPr sz="4100" b="1" spc="5" dirty="0">
                <a:latin typeface="Arial"/>
                <a:cs typeface="Arial"/>
              </a:rPr>
              <a:t>private</a:t>
            </a:r>
            <a:r>
              <a:rPr sz="4100" b="1" spc="10" dirty="0">
                <a:latin typeface="Arial"/>
                <a:cs typeface="Arial"/>
              </a:rPr>
              <a:t> </a:t>
            </a:r>
            <a:r>
              <a:rPr sz="4100" b="1" spc="5" dirty="0">
                <a:latin typeface="Arial"/>
                <a:cs typeface="Arial"/>
              </a:rPr>
              <a:t>IP</a:t>
            </a:r>
            <a:r>
              <a:rPr sz="4100" spc="5" dirty="0">
                <a:latin typeface="Arial MT"/>
                <a:cs typeface="Arial MT"/>
              </a:rPr>
              <a:t>,</a:t>
            </a:r>
            <a:r>
              <a:rPr sz="4100" spc="10" dirty="0">
                <a:latin typeface="Arial MT"/>
                <a:cs typeface="Arial MT"/>
              </a:rPr>
              <a:t> you</a:t>
            </a:r>
            <a:r>
              <a:rPr sz="4100" spc="5" dirty="0">
                <a:latin typeface="Arial MT"/>
                <a:cs typeface="Arial MT"/>
              </a:rPr>
              <a:t> </a:t>
            </a:r>
            <a:r>
              <a:rPr sz="4100" spc="85" dirty="0">
                <a:latin typeface="Arial MT"/>
                <a:cs typeface="Arial MT"/>
              </a:rPr>
              <a:t>can</a:t>
            </a:r>
            <a:r>
              <a:rPr sz="4100" spc="10" dirty="0">
                <a:latin typeface="Arial MT"/>
                <a:cs typeface="Arial MT"/>
              </a:rPr>
              <a:t> make </a:t>
            </a:r>
            <a:r>
              <a:rPr sz="4100" spc="-10" dirty="0">
                <a:latin typeface="Arial MT"/>
                <a:cs typeface="Arial MT"/>
              </a:rPr>
              <a:t>sure</a:t>
            </a:r>
            <a:r>
              <a:rPr sz="4100" spc="10" dirty="0">
                <a:latin typeface="Arial MT"/>
                <a:cs typeface="Arial MT"/>
              </a:rPr>
              <a:t> the </a:t>
            </a:r>
            <a:r>
              <a:rPr sz="4100" spc="-65" dirty="0">
                <a:latin typeface="Arial MT"/>
                <a:cs typeface="Arial MT"/>
              </a:rPr>
              <a:t>EC2</a:t>
            </a:r>
            <a:r>
              <a:rPr sz="4100" spc="10" dirty="0">
                <a:latin typeface="Arial MT"/>
                <a:cs typeface="Arial MT"/>
              </a:rPr>
              <a:t> </a:t>
            </a:r>
            <a:r>
              <a:rPr sz="4100" spc="35" dirty="0">
                <a:latin typeface="Arial MT"/>
                <a:cs typeface="Arial MT"/>
              </a:rPr>
              <a:t>instance</a:t>
            </a:r>
            <a:r>
              <a:rPr sz="4100" spc="5" dirty="0">
                <a:latin typeface="Arial MT"/>
                <a:cs typeface="Arial MT"/>
              </a:rPr>
              <a:t> </a:t>
            </a:r>
            <a:r>
              <a:rPr sz="4100" spc="10" dirty="0">
                <a:latin typeface="Arial MT"/>
                <a:cs typeface="Arial MT"/>
              </a:rPr>
              <a:t>always </a:t>
            </a:r>
            <a:r>
              <a:rPr sz="4100" spc="-1120" dirty="0">
                <a:latin typeface="Arial MT"/>
                <a:cs typeface="Arial MT"/>
              </a:rPr>
              <a:t> </a:t>
            </a:r>
            <a:r>
              <a:rPr sz="4100" spc="10" dirty="0">
                <a:latin typeface="Arial MT"/>
                <a:cs typeface="Arial MT"/>
              </a:rPr>
              <a:t>uses</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same</a:t>
            </a:r>
            <a:r>
              <a:rPr sz="4100" spc="5" dirty="0">
                <a:latin typeface="Arial MT"/>
                <a:cs typeface="Arial MT"/>
              </a:rPr>
              <a:t> </a:t>
            </a:r>
            <a:r>
              <a:rPr sz="4100" spc="-105" dirty="0">
                <a:latin typeface="Arial MT"/>
                <a:cs typeface="Arial MT"/>
              </a:rPr>
              <a:t>IP</a:t>
            </a:r>
            <a:r>
              <a:rPr sz="4100" spc="5" dirty="0">
                <a:latin typeface="Arial MT"/>
                <a:cs typeface="Arial MT"/>
              </a:rPr>
              <a:t> </a:t>
            </a:r>
            <a:r>
              <a:rPr sz="4100" spc="55" dirty="0">
                <a:latin typeface="Arial MT"/>
                <a:cs typeface="Arial MT"/>
              </a:rPr>
              <a:t>address:</a:t>
            </a:r>
            <a:endParaRPr sz="4100">
              <a:latin typeface="Arial MT"/>
              <a:cs typeface="Arial MT"/>
            </a:endParaRPr>
          </a:p>
        </p:txBody>
      </p:sp>
      <p:pic>
        <p:nvPicPr>
          <p:cNvPr id="4" name="object 4"/>
          <p:cNvPicPr/>
          <p:nvPr/>
        </p:nvPicPr>
        <p:blipFill>
          <a:blip r:embed="rId2" cstate="print"/>
          <a:stretch>
            <a:fillRect/>
          </a:stretch>
        </p:blipFill>
        <p:spPr>
          <a:xfrm>
            <a:off x="1198444" y="6695511"/>
            <a:ext cx="17310268" cy="2722506"/>
          </a:xfrm>
          <a:prstGeom prst="rect">
            <a:avLst/>
          </a:prstGeom>
        </p:spPr>
      </p:pic>
      <p:sp>
        <p:nvSpPr>
          <p:cNvPr id="5" name="object 5"/>
          <p:cNvSpPr txBox="1"/>
          <p:nvPr/>
        </p:nvSpPr>
        <p:spPr>
          <a:xfrm>
            <a:off x="1245563" y="6721688"/>
            <a:ext cx="17216120" cy="2628265"/>
          </a:xfrm>
          <a:prstGeom prst="rect">
            <a:avLst/>
          </a:prstGeom>
          <a:solidFill>
            <a:srgbClr val="DCDEE0"/>
          </a:solidFill>
          <a:ln w="10470">
            <a:solidFill>
              <a:srgbClr val="A6AAA9"/>
            </a:solidFill>
          </a:ln>
        </p:spPr>
        <p:txBody>
          <a:bodyPr vert="horz" wrap="square" lIns="0" tIns="1905" rIns="0" bIns="0" rtlCol="0">
            <a:spAutoFit/>
          </a:bodyPr>
          <a:lstStyle/>
          <a:p>
            <a:pPr>
              <a:lnSpc>
                <a:spcPct val="100000"/>
              </a:lnSpc>
              <a:spcBef>
                <a:spcPts val="15"/>
              </a:spcBef>
            </a:pPr>
            <a:endParaRPr sz="22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408940">
              <a:lnSpc>
                <a:spcPts val="2460"/>
              </a:lnSpc>
            </a:pPr>
            <a:r>
              <a:rPr sz="2150" spc="5" dirty="0">
                <a:latin typeface="Arial MT"/>
                <a:cs typeface="Arial MT"/>
              </a:rPr>
              <a:t>subnet_id</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dirty="0">
                <a:latin typeface="Arial MT"/>
                <a:cs typeface="Arial MT"/>
              </a:rPr>
              <a:t>"${aws_subnet.main-public-1.id}"</a:t>
            </a:r>
            <a:endParaRPr sz="2150">
              <a:latin typeface="Arial MT"/>
              <a:cs typeface="Arial MT"/>
            </a:endParaRPr>
          </a:p>
          <a:p>
            <a:pPr marL="408940">
              <a:lnSpc>
                <a:spcPts val="2555"/>
              </a:lnSpc>
            </a:pPr>
            <a:r>
              <a:rPr sz="2150" spc="5" dirty="0">
                <a:latin typeface="Arial MT"/>
                <a:cs typeface="Arial MT"/>
              </a:rPr>
              <a:t>private_ip</a:t>
            </a:r>
            <a:r>
              <a:rPr sz="2150" dirty="0">
                <a:latin typeface="Arial MT"/>
                <a:cs typeface="Arial MT"/>
              </a:rPr>
              <a:t> </a:t>
            </a:r>
            <a:r>
              <a:rPr sz="2150" spc="155" dirty="0">
                <a:latin typeface="Arial MT"/>
                <a:cs typeface="Arial MT"/>
              </a:rPr>
              <a:t>=</a:t>
            </a:r>
            <a:r>
              <a:rPr sz="2150" dirty="0">
                <a:latin typeface="Arial MT"/>
                <a:cs typeface="Arial MT"/>
              </a:rPr>
              <a:t> </a:t>
            </a:r>
            <a:r>
              <a:rPr sz="2150" spc="-40" dirty="0">
                <a:latin typeface="Arial MT"/>
                <a:cs typeface="Arial MT"/>
              </a:rPr>
              <a:t>"</a:t>
            </a:r>
            <a:r>
              <a:rPr sz="2150" b="1" spc="-40" dirty="0">
                <a:latin typeface="Arial"/>
                <a:cs typeface="Arial"/>
              </a:rPr>
              <a:t>10.0.1.4</a:t>
            </a:r>
            <a:r>
              <a:rPr sz="2150" spc="-40" dirty="0">
                <a:latin typeface="Arial MT"/>
                <a:cs typeface="Arial MT"/>
              </a:rPr>
              <a:t>"</a:t>
            </a:r>
            <a:r>
              <a:rPr sz="2150" dirty="0">
                <a:latin typeface="Arial MT"/>
                <a:cs typeface="Arial MT"/>
              </a:rPr>
              <a:t> </a:t>
            </a:r>
            <a:r>
              <a:rPr sz="2150" spc="-5" dirty="0">
                <a:latin typeface="Arial MT"/>
                <a:cs typeface="Arial MT"/>
              </a:rPr>
              <a:t>#</a:t>
            </a:r>
            <a:r>
              <a:rPr sz="2150" spc="5" dirty="0">
                <a:latin typeface="Arial MT"/>
                <a:cs typeface="Arial MT"/>
              </a:rPr>
              <a:t> </a:t>
            </a:r>
            <a:r>
              <a:rPr sz="2150" spc="-5" dirty="0">
                <a:latin typeface="Arial MT"/>
                <a:cs typeface="Arial MT"/>
              </a:rPr>
              <a:t>within</a:t>
            </a:r>
            <a:r>
              <a:rPr sz="2150" dirty="0">
                <a:latin typeface="Arial MT"/>
                <a:cs typeface="Arial MT"/>
              </a:rPr>
              <a:t> </a:t>
            </a:r>
            <a:r>
              <a:rPr sz="2150" spc="-5" dirty="0">
                <a:latin typeface="Arial MT"/>
                <a:cs typeface="Arial MT"/>
              </a:rPr>
              <a:t>the</a:t>
            </a:r>
            <a:r>
              <a:rPr sz="2150" dirty="0">
                <a:latin typeface="Arial MT"/>
                <a:cs typeface="Arial MT"/>
              </a:rPr>
              <a:t> </a:t>
            </a:r>
            <a:r>
              <a:rPr sz="2150" spc="20" dirty="0">
                <a:latin typeface="Arial MT"/>
                <a:cs typeface="Arial MT"/>
              </a:rPr>
              <a:t>range</a:t>
            </a:r>
            <a:r>
              <a:rPr sz="2150" dirty="0">
                <a:latin typeface="Arial MT"/>
                <a:cs typeface="Arial MT"/>
              </a:rPr>
              <a:t> </a:t>
            </a:r>
            <a:r>
              <a:rPr sz="2150" spc="-5" dirty="0">
                <a:latin typeface="Arial MT"/>
                <a:cs typeface="Arial MT"/>
              </a:rPr>
              <a:t>of</a:t>
            </a:r>
            <a:r>
              <a:rPr sz="2150" spc="5" dirty="0">
                <a:latin typeface="Arial MT"/>
                <a:cs typeface="Arial MT"/>
              </a:rPr>
              <a:t> </a:t>
            </a:r>
            <a:r>
              <a:rPr sz="2150" spc="15" dirty="0">
                <a:latin typeface="Arial MT"/>
                <a:cs typeface="Arial MT"/>
              </a:rPr>
              <a:t>subnet</a:t>
            </a:r>
            <a:r>
              <a:rPr sz="2150" dirty="0">
                <a:latin typeface="Arial MT"/>
                <a:cs typeface="Arial MT"/>
              </a:rPr>
              <a:t> </a:t>
            </a:r>
            <a:r>
              <a:rPr sz="2150" spc="20" dirty="0">
                <a:latin typeface="Arial MT"/>
                <a:cs typeface="Arial MT"/>
              </a:rPr>
              <a:t>main-public-1</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784985" cy="1433195"/>
          </a:xfrm>
          <a:prstGeom prst="rect">
            <a:avLst/>
          </a:prstGeom>
        </p:spPr>
        <p:txBody>
          <a:bodyPr vert="horz" wrap="square" lIns="0" tIns="17145" rIns="0" bIns="0" rtlCol="0">
            <a:spAutoFit/>
          </a:bodyPr>
          <a:lstStyle/>
          <a:p>
            <a:pPr marL="12700">
              <a:lnSpc>
                <a:spcPct val="100000"/>
              </a:lnSpc>
              <a:spcBef>
                <a:spcPts val="135"/>
              </a:spcBef>
            </a:pPr>
            <a:r>
              <a:rPr spc="-330" dirty="0"/>
              <a:t>EIP</a:t>
            </a:r>
          </a:p>
        </p:txBody>
      </p:sp>
      <p:sp>
        <p:nvSpPr>
          <p:cNvPr id="3" name="object 3"/>
          <p:cNvSpPr txBox="1"/>
          <p:nvPr/>
        </p:nvSpPr>
        <p:spPr>
          <a:xfrm>
            <a:off x="844239" y="2071903"/>
            <a:ext cx="16788130"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335" dirty="0">
                <a:latin typeface="Arial MT"/>
                <a:cs typeface="Arial MT"/>
              </a:rPr>
              <a:t>To</a:t>
            </a:r>
            <a:r>
              <a:rPr sz="4100" spc="5" dirty="0">
                <a:latin typeface="Arial MT"/>
                <a:cs typeface="Arial MT"/>
              </a:rPr>
              <a:t> </a:t>
            </a:r>
            <a:r>
              <a:rPr sz="4100" spc="10" dirty="0">
                <a:latin typeface="Arial MT"/>
                <a:cs typeface="Arial MT"/>
              </a:rPr>
              <a:t>use a </a:t>
            </a:r>
            <a:r>
              <a:rPr sz="4100" spc="120" dirty="0">
                <a:latin typeface="Arial MT"/>
                <a:cs typeface="Arial MT"/>
              </a:rPr>
              <a:t>public</a:t>
            </a:r>
            <a:r>
              <a:rPr sz="4100" spc="10" dirty="0">
                <a:latin typeface="Arial MT"/>
                <a:cs typeface="Arial MT"/>
              </a:rPr>
              <a:t> </a:t>
            </a:r>
            <a:r>
              <a:rPr sz="4100" spc="-105" dirty="0">
                <a:latin typeface="Arial MT"/>
                <a:cs typeface="Arial MT"/>
              </a:rPr>
              <a:t>IP</a:t>
            </a:r>
            <a:r>
              <a:rPr sz="4100" spc="10" dirty="0">
                <a:latin typeface="Arial MT"/>
                <a:cs typeface="Arial MT"/>
              </a:rPr>
              <a:t> </a:t>
            </a:r>
            <a:r>
              <a:rPr sz="4100" spc="55" dirty="0">
                <a:latin typeface="Arial MT"/>
                <a:cs typeface="Arial MT"/>
              </a:rPr>
              <a:t>address,</a:t>
            </a:r>
            <a:r>
              <a:rPr sz="4100" spc="10" dirty="0">
                <a:latin typeface="Arial MT"/>
                <a:cs typeface="Arial MT"/>
              </a:rPr>
              <a:t> you</a:t>
            </a:r>
            <a:r>
              <a:rPr sz="4100" spc="5" dirty="0">
                <a:latin typeface="Arial MT"/>
                <a:cs typeface="Arial MT"/>
              </a:rPr>
              <a:t> </a:t>
            </a:r>
            <a:r>
              <a:rPr sz="4100" spc="85" dirty="0">
                <a:latin typeface="Arial MT"/>
                <a:cs typeface="Arial MT"/>
              </a:rPr>
              <a:t>can</a:t>
            </a:r>
            <a:r>
              <a:rPr sz="4100" spc="10" dirty="0">
                <a:latin typeface="Arial MT"/>
                <a:cs typeface="Arial MT"/>
              </a:rPr>
              <a:t> use </a:t>
            </a:r>
            <a:r>
              <a:rPr sz="4100" spc="-105" dirty="0">
                <a:latin typeface="Arial MT"/>
                <a:cs typeface="Arial MT"/>
              </a:rPr>
              <a:t>EIPs</a:t>
            </a:r>
            <a:r>
              <a:rPr sz="4100" spc="10" dirty="0">
                <a:latin typeface="Arial MT"/>
                <a:cs typeface="Arial MT"/>
              </a:rPr>
              <a:t> </a:t>
            </a:r>
            <a:r>
              <a:rPr sz="4100" spc="5" dirty="0">
                <a:latin typeface="Arial MT"/>
                <a:cs typeface="Arial MT"/>
              </a:rPr>
              <a:t>(Elastic</a:t>
            </a:r>
            <a:r>
              <a:rPr sz="4100" spc="10" dirty="0">
                <a:latin typeface="Arial MT"/>
                <a:cs typeface="Arial MT"/>
              </a:rPr>
              <a:t> </a:t>
            </a:r>
            <a:r>
              <a:rPr sz="4100" spc="-105" dirty="0">
                <a:latin typeface="Arial MT"/>
                <a:cs typeface="Arial MT"/>
              </a:rPr>
              <a:t>IP</a:t>
            </a:r>
            <a:r>
              <a:rPr sz="4100" spc="10" dirty="0">
                <a:latin typeface="Arial MT"/>
                <a:cs typeface="Arial MT"/>
              </a:rPr>
              <a:t> </a:t>
            </a:r>
            <a:r>
              <a:rPr sz="4100" spc="45" dirty="0">
                <a:latin typeface="Arial MT"/>
                <a:cs typeface="Arial MT"/>
              </a:rPr>
              <a:t>addresses)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This</a:t>
            </a:r>
            <a:r>
              <a:rPr sz="4100" spc="5" dirty="0">
                <a:latin typeface="Arial MT"/>
                <a:cs typeface="Arial MT"/>
              </a:rPr>
              <a:t> is</a:t>
            </a:r>
            <a:r>
              <a:rPr sz="4100" spc="10" dirty="0">
                <a:latin typeface="Arial MT"/>
                <a:cs typeface="Arial MT"/>
              </a:rPr>
              <a:t> a </a:t>
            </a:r>
            <a:r>
              <a:rPr sz="4100" spc="105" dirty="0">
                <a:latin typeface="Arial MT"/>
                <a:cs typeface="Arial MT"/>
              </a:rPr>
              <a:t>public,</a:t>
            </a:r>
            <a:r>
              <a:rPr sz="4100" spc="5" dirty="0">
                <a:latin typeface="Arial MT"/>
                <a:cs typeface="Arial MT"/>
              </a:rPr>
              <a:t> </a:t>
            </a:r>
            <a:r>
              <a:rPr sz="4100" spc="45" dirty="0">
                <a:latin typeface="Arial MT"/>
                <a:cs typeface="Arial MT"/>
              </a:rPr>
              <a:t>static</a:t>
            </a:r>
            <a:r>
              <a:rPr sz="4100" spc="10" dirty="0">
                <a:latin typeface="Arial MT"/>
                <a:cs typeface="Arial MT"/>
              </a:rPr>
              <a:t> </a:t>
            </a:r>
            <a:r>
              <a:rPr sz="4100" spc="-105" dirty="0">
                <a:latin typeface="Arial MT"/>
                <a:cs typeface="Arial MT"/>
              </a:rPr>
              <a:t>IP</a:t>
            </a:r>
            <a:r>
              <a:rPr sz="4100" spc="10" dirty="0">
                <a:latin typeface="Arial MT"/>
                <a:cs typeface="Arial MT"/>
              </a:rPr>
              <a:t> </a:t>
            </a:r>
            <a:r>
              <a:rPr sz="4100" spc="65" dirty="0">
                <a:latin typeface="Arial MT"/>
                <a:cs typeface="Arial MT"/>
              </a:rPr>
              <a:t>address</a:t>
            </a:r>
            <a:r>
              <a:rPr sz="4100" spc="5" dirty="0">
                <a:latin typeface="Arial MT"/>
                <a:cs typeface="Arial MT"/>
              </a:rPr>
              <a:t> that</a:t>
            </a:r>
            <a:r>
              <a:rPr sz="4100" spc="10" dirty="0">
                <a:latin typeface="Arial MT"/>
                <a:cs typeface="Arial MT"/>
              </a:rPr>
              <a:t> you </a:t>
            </a:r>
            <a:r>
              <a:rPr sz="4100" spc="85" dirty="0">
                <a:latin typeface="Arial MT"/>
                <a:cs typeface="Arial MT"/>
              </a:rPr>
              <a:t>can</a:t>
            </a:r>
            <a:r>
              <a:rPr sz="4100" spc="5" dirty="0">
                <a:latin typeface="Arial MT"/>
                <a:cs typeface="Arial MT"/>
              </a:rPr>
              <a:t> </a:t>
            </a:r>
            <a:r>
              <a:rPr sz="4100" spc="45" dirty="0">
                <a:latin typeface="Arial MT"/>
                <a:cs typeface="Arial MT"/>
              </a:rPr>
              <a:t>attach</a:t>
            </a:r>
            <a:r>
              <a:rPr sz="4100" spc="10" dirty="0">
                <a:latin typeface="Arial MT"/>
                <a:cs typeface="Arial MT"/>
              </a:rPr>
              <a:t> </a:t>
            </a:r>
            <a:r>
              <a:rPr sz="4100" spc="5" dirty="0">
                <a:latin typeface="Arial MT"/>
                <a:cs typeface="Arial MT"/>
              </a:rPr>
              <a:t>to</a:t>
            </a:r>
            <a:r>
              <a:rPr sz="4100" spc="10" dirty="0">
                <a:latin typeface="Arial MT"/>
                <a:cs typeface="Arial MT"/>
              </a:rPr>
              <a:t> your </a:t>
            </a:r>
            <a:r>
              <a:rPr sz="4100" spc="35" dirty="0">
                <a:latin typeface="Arial MT"/>
                <a:cs typeface="Arial MT"/>
              </a:rPr>
              <a:t>instance</a:t>
            </a:r>
            <a:endParaRPr sz="4100">
              <a:latin typeface="Arial MT"/>
              <a:cs typeface="Arial MT"/>
            </a:endParaRPr>
          </a:p>
        </p:txBody>
      </p:sp>
      <p:pic>
        <p:nvPicPr>
          <p:cNvPr id="4" name="object 4"/>
          <p:cNvPicPr/>
          <p:nvPr/>
        </p:nvPicPr>
        <p:blipFill>
          <a:blip r:embed="rId2" cstate="print"/>
          <a:stretch>
            <a:fillRect/>
          </a:stretch>
        </p:blipFill>
        <p:spPr>
          <a:xfrm>
            <a:off x="1198444" y="4524671"/>
            <a:ext cx="17310268" cy="4399741"/>
          </a:xfrm>
          <a:prstGeom prst="rect">
            <a:avLst/>
          </a:prstGeom>
        </p:spPr>
      </p:pic>
      <p:sp>
        <p:nvSpPr>
          <p:cNvPr id="5" name="object 5"/>
          <p:cNvSpPr txBox="1"/>
          <p:nvPr/>
        </p:nvSpPr>
        <p:spPr>
          <a:xfrm>
            <a:off x="1245563" y="4550850"/>
            <a:ext cx="17216120" cy="4305935"/>
          </a:xfrm>
          <a:prstGeom prst="rect">
            <a:avLst/>
          </a:prstGeom>
          <a:solidFill>
            <a:srgbClr val="DCDEE0"/>
          </a:solidFill>
          <a:ln w="10470">
            <a:solidFill>
              <a:srgbClr val="A6AAA9"/>
            </a:solidFill>
          </a:ln>
        </p:spPr>
        <p:txBody>
          <a:bodyPr vert="horz" wrap="square" lIns="0" tIns="635" rIns="0" bIns="0" rtlCol="0">
            <a:spAutoFit/>
          </a:bodyPr>
          <a:lstStyle/>
          <a:p>
            <a:pPr>
              <a:lnSpc>
                <a:spcPct val="100000"/>
              </a:lnSpc>
              <a:spcBef>
                <a:spcPts val="5"/>
              </a:spcBef>
            </a:pPr>
            <a:endParaRPr sz="240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408940">
              <a:lnSpc>
                <a:spcPts val="2460"/>
              </a:lnSpc>
            </a:pPr>
            <a:r>
              <a:rPr sz="2150" spc="5" dirty="0">
                <a:latin typeface="Arial MT"/>
                <a:cs typeface="Arial MT"/>
              </a:rPr>
              <a:t>subnet_id</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dirty="0">
                <a:latin typeface="Arial MT"/>
                <a:cs typeface="Arial MT"/>
              </a:rPr>
              <a:t>"${aws_subnet.main-public-1.id}"</a:t>
            </a:r>
            <a:endParaRPr sz="2150">
              <a:latin typeface="Arial MT"/>
              <a:cs typeface="Arial MT"/>
            </a:endParaRPr>
          </a:p>
          <a:p>
            <a:pPr marL="408940">
              <a:lnSpc>
                <a:spcPts val="2555"/>
              </a:lnSpc>
            </a:pPr>
            <a:r>
              <a:rPr sz="2150" spc="5" dirty="0">
                <a:latin typeface="Arial MT"/>
                <a:cs typeface="Arial MT"/>
              </a:rPr>
              <a:t>private_ip</a:t>
            </a:r>
            <a:r>
              <a:rPr sz="2150" dirty="0">
                <a:latin typeface="Arial MT"/>
                <a:cs typeface="Arial MT"/>
              </a:rPr>
              <a:t> </a:t>
            </a:r>
            <a:r>
              <a:rPr sz="2150" spc="155" dirty="0">
                <a:latin typeface="Arial MT"/>
                <a:cs typeface="Arial MT"/>
              </a:rPr>
              <a:t>=</a:t>
            </a:r>
            <a:r>
              <a:rPr sz="2150" dirty="0">
                <a:latin typeface="Arial MT"/>
                <a:cs typeface="Arial MT"/>
              </a:rPr>
              <a:t> </a:t>
            </a:r>
            <a:r>
              <a:rPr sz="2150" spc="-40" dirty="0">
                <a:latin typeface="Arial MT"/>
                <a:cs typeface="Arial MT"/>
              </a:rPr>
              <a:t>"</a:t>
            </a:r>
            <a:r>
              <a:rPr sz="2150" b="1" spc="-40" dirty="0">
                <a:latin typeface="Arial"/>
                <a:cs typeface="Arial"/>
              </a:rPr>
              <a:t>10.0.1.4</a:t>
            </a:r>
            <a:r>
              <a:rPr sz="2150" spc="-40" dirty="0">
                <a:latin typeface="Arial MT"/>
                <a:cs typeface="Arial MT"/>
              </a:rPr>
              <a:t>"</a:t>
            </a:r>
            <a:r>
              <a:rPr sz="2150" dirty="0">
                <a:latin typeface="Arial MT"/>
                <a:cs typeface="Arial MT"/>
              </a:rPr>
              <a:t> </a:t>
            </a:r>
            <a:r>
              <a:rPr sz="2150" spc="-5" dirty="0">
                <a:latin typeface="Arial MT"/>
                <a:cs typeface="Arial MT"/>
              </a:rPr>
              <a:t>#</a:t>
            </a:r>
            <a:r>
              <a:rPr sz="2150" spc="5" dirty="0">
                <a:latin typeface="Arial MT"/>
                <a:cs typeface="Arial MT"/>
              </a:rPr>
              <a:t> </a:t>
            </a:r>
            <a:r>
              <a:rPr sz="2150" spc="-5" dirty="0">
                <a:latin typeface="Arial MT"/>
                <a:cs typeface="Arial MT"/>
              </a:rPr>
              <a:t>within</a:t>
            </a:r>
            <a:r>
              <a:rPr sz="2150" dirty="0">
                <a:latin typeface="Arial MT"/>
                <a:cs typeface="Arial MT"/>
              </a:rPr>
              <a:t> </a:t>
            </a:r>
            <a:r>
              <a:rPr sz="2150" spc="-5" dirty="0">
                <a:latin typeface="Arial MT"/>
                <a:cs typeface="Arial MT"/>
              </a:rPr>
              <a:t>the</a:t>
            </a:r>
            <a:r>
              <a:rPr sz="2150" dirty="0">
                <a:latin typeface="Arial MT"/>
                <a:cs typeface="Arial MT"/>
              </a:rPr>
              <a:t> </a:t>
            </a:r>
            <a:r>
              <a:rPr sz="2150" spc="20" dirty="0">
                <a:latin typeface="Arial MT"/>
                <a:cs typeface="Arial MT"/>
              </a:rPr>
              <a:t>range</a:t>
            </a:r>
            <a:r>
              <a:rPr sz="2150" dirty="0">
                <a:latin typeface="Arial MT"/>
                <a:cs typeface="Arial MT"/>
              </a:rPr>
              <a:t> </a:t>
            </a:r>
            <a:r>
              <a:rPr sz="2150" spc="-5" dirty="0">
                <a:latin typeface="Arial MT"/>
                <a:cs typeface="Arial MT"/>
              </a:rPr>
              <a:t>of</a:t>
            </a:r>
            <a:r>
              <a:rPr sz="2150" spc="5" dirty="0">
                <a:latin typeface="Arial MT"/>
                <a:cs typeface="Arial MT"/>
              </a:rPr>
              <a:t> </a:t>
            </a:r>
            <a:r>
              <a:rPr sz="2150" spc="15" dirty="0">
                <a:latin typeface="Arial MT"/>
                <a:cs typeface="Arial MT"/>
              </a:rPr>
              <a:t>subnet</a:t>
            </a:r>
            <a:r>
              <a:rPr sz="2150" dirty="0">
                <a:latin typeface="Arial MT"/>
                <a:cs typeface="Arial MT"/>
              </a:rPr>
              <a:t> </a:t>
            </a:r>
            <a:r>
              <a:rPr sz="2150" spc="20" dirty="0">
                <a:latin typeface="Arial MT"/>
                <a:cs typeface="Arial MT"/>
              </a:rPr>
              <a:t>main-public-1</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11837670" indent="-151765">
              <a:lnSpc>
                <a:spcPts val="2560"/>
              </a:lnSpc>
              <a:spcBef>
                <a:spcPts val="5"/>
              </a:spcBef>
              <a:tabLst>
                <a:tab pos="1316990" algn="l"/>
              </a:tabLst>
            </a:pPr>
            <a:r>
              <a:rPr sz="2150" dirty="0">
                <a:latin typeface="Arial MT"/>
                <a:cs typeface="Arial MT"/>
              </a:rPr>
              <a:t>resource</a:t>
            </a:r>
            <a:r>
              <a:rPr sz="2150" spc="-5" dirty="0">
                <a:latin typeface="Arial MT"/>
                <a:cs typeface="Arial MT"/>
              </a:rPr>
              <a:t> </a:t>
            </a:r>
            <a:r>
              <a:rPr sz="2150" spc="-45" dirty="0">
                <a:latin typeface="Arial MT"/>
                <a:cs typeface="Arial MT"/>
              </a:rPr>
              <a:t>"aws_eip"</a:t>
            </a:r>
            <a:r>
              <a:rPr sz="2150" spc="-5" dirty="0">
                <a:latin typeface="Arial MT"/>
                <a:cs typeface="Arial MT"/>
              </a:rPr>
              <a:t> </a:t>
            </a:r>
            <a:r>
              <a:rPr sz="2150" spc="-15" dirty="0">
                <a:latin typeface="Arial MT"/>
                <a:cs typeface="Arial MT"/>
              </a:rPr>
              <a:t>"example-eip"</a:t>
            </a:r>
            <a:r>
              <a:rPr sz="2150" spc="-5" dirty="0">
                <a:latin typeface="Arial MT"/>
                <a:cs typeface="Arial MT"/>
              </a:rPr>
              <a:t> { </a:t>
            </a:r>
            <a:r>
              <a:rPr sz="2150" dirty="0">
                <a:latin typeface="Arial MT"/>
                <a:cs typeface="Arial MT"/>
              </a:rPr>
              <a:t> </a:t>
            </a:r>
            <a:r>
              <a:rPr sz="2150" spc="10" dirty="0">
                <a:latin typeface="Arial MT"/>
                <a:cs typeface="Arial MT"/>
              </a:rPr>
              <a:t>instance</a:t>
            </a:r>
            <a:r>
              <a:rPr sz="2150" spc="5" dirty="0">
                <a:latin typeface="Arial MT"/>
                <a:cs typeface="Arial MT"/>
              </a:rPr>
              <a:t> </a:t>
            </a:r>
            <a:r>
              <a:rPr sz="2150" spc="155" dirty="0">
                <a:latin typeface="Arial MT"/>
                <a:cs typeface="Arial MT"/>
              </a:rPr>
              <a:t>=</a:t>
            </a:r>
            <a:r>
              <a:rPr sz="2150" spc="10" dirty="0">
                <a:latin typeface="Arial MT"/>
                <a:cs typeface="Arial MT"/>
              </a:rPr>
              <a:t> </a:t>
            </a:r>
            <a:r>
              <a:rPr sz="2150" spc="-15" dirty="0">
                <a:latin typeface="Arial MT"/>
                <a:cs typeface="Arial MT"/>
              </a:rPr>
              <a:t>"${aws_instance.</a:t>
            </a:r>
            <a:r>
              <a:rPr sz="2150" b="1" spc="-15" dirty="0">
                <a:latin typeface="Arial"/>
                <a:cs typeface="Arial"/>
              </a:rPr>
              <a:t>example</a:t>
            </a:r>
            <a:r>
              <a:rPr sz="2150" spc="-15" dirty="0">
                <a:latin typeface="Arial MT"/>
                <a:cs typeface="Arial MT"/>
              </a:rPr>
              <a:t>.id}" </a:t>
            </a:r>
            <a:r>
              <a:rPr sz="2150" spc="-580" dirty="0">
                <a:latin typeface="Arial MT"/>
                <a:cs typeface="Arial MT"/>
              </a:rPr>
              <a:t> </a:t>
            </a:r>
            <a:r>
              <a:rPr sz="2150" spc="75" dirty="0">
                <a:latin typeface="Arial MT"/>
                <a:cs typeface="Arial MT"/>
              </a:rPr>
              <a:t>vpc	</a:t>
            </a:r>
            <a:r>
              <a:rPr sz="2150" spc="155" dirty="0">
                <a:latin typeface="Arial MT"/>
                <a:cs typeface="Arial MT"/>
              </a:rPr>
              <a:t>=</a:t>
            </a:r>
            <a:r>
              <a:rPr sz="2150" spc="-10" dirty="0">
                <a:latin typeface="Arial MT"/>
                <a:cs typeface="Arial MT"/>
              </a:rPr>
              <a:t> </a:t>
            </a:r>
            <a:r>
              <a:rPr sz="2150" spc="-5" dirty="0">
                <a:latin typeface="Arial MT"/>
                <a:cs typeface="Arial MT"/>
              </a:rPr>
              <a:t>true</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9289374"/>
            <a:ext cx="220345" cy="492125"/>
          </a:xfrm>
          <a:prstGeom prst="rect">
            <a:avLst/>
          </a:prstGeom>
        </p:spPr>
        <p:txBody>
          <a:bodyPr vert="horz" wrap="square" lIns="0" tIns="13970" rIns="0" bIns="0" rtlCol="0">
            <a:spAutoFit/>
          </a:bodyPr>
          <a:lstStyle/>
          <a:p>
            <a:pPr marL="12700">
              <a:lnSpc>
                <a:spcPct val="100000"/>
              </a:lnSpc>
              <a:spcBef>
                <a:spcPts val="110"/>
              </a:spcBef>
            </a:pPr>
            <a:r>
              <a:rPr sz="3050" spc="459" dirty="0">
                <a:latin typeface="Arial MT"/>
                <a:cs typeface="Arial MT"/>
              </a:rPr>
              <a:t>•</a:t>
            </a:r>
            <a:endParaRPr sz="3050">
              <a:latin typeface="Arial MT"/>
              <a:cs typeface="Arial MT"/>
            </a:endParaRPr>
          </a:p>
        </p:txBody>
      </p:sp>
      <p:sp>
        <p:nvSpPr>
          <p:cNvPr id="7" name="object 7"/>
          <p:cNvSpPr txBox="1"/>
          <p:nvPr/>
        </p:nvSpPr>
        <p:spPr>
          <a:xfrm>
            <a:off x="1360850" y="9198058"/>
            <a:ext cx="17176115" cy="1265555"/>
          </a:xfrm>
          <a:prstGeom prst="rect">
            <a:avLst/>
          </a:prstGeom>
        </p:spPr>
        <p:txBody>
          <a:bodyPr vert="horz" wrap="square" lIns="0" tIns="16510" rIns="0" bIns="0" rtlCol="0">
            <a:spAutoFit/>
          </a:bodyPr>
          <a:lstStyle/>
          <a:p>
            <a:pPr marL="12700" marR="5080">
              <a:lnSpc>
                <a:spcPct val="100000"/>
              </a:lnSpc>
              <a:spcBef>
                <a:spcPts val="130"/>
              </a:spcBef>
            </a:pPr>
            <a:r>
              <a:rPr sz="4050" spc="10" dirty="0">
                <a:latin typeface="Arial MT"/>
                <a:cs typeface="Arial MT"/>
              </a:rPr>
              <a:t>Tip: </a:t>
            </a:r>
            <a:r>
              <a:rPr sz="4050" spc="-185" dirty="0">
                <a:latin typeface="Arial MT"/>
                <a:cs typeface="Arial MT"/>
              </a:rPr>
              <a:t>You</a:t>
            </a:r>
            <a:r>
              <a:rPr sz="4050" spc="15" dirty="0">
                <a:latin typeface="Arial MT"/>
                <a:cs typeface="Arial MT"/>
              </a:rPr>
              <a:t> </a:t>
            </a:r>
            <a:r>
              <a:rPr sz="4050" spc="90" dirty="0">
                <a:latin typeface="Arial MT"/>
                <a:cs typeface="Arial MT"/>
              </a:rPr>
              <a:t>can</a:t>
            </a:r>
            <a:r>
              <a:rPr sz="4050" spc="15" dirty="0">
                <a:latin typeface="Arial MT"/>
                <a:cs typeface="Arial MT"/>
              </a:rPr>
              <a:t> use </a:t>
            </a:r>
            <a:r>
              <a:rPr sz="4050" b="1" spc="10" dirty="0">
                <a:latin typeface="Arial"/>
                <a:cs typeface="Arial"/>
              </a:rPr>
              <a:t>aws_eip.example-eip.public_ip</a:t>
            </a:r>
            <a:r>
              <a:rPr sz="4050" b="1" spc="15" dirty="0">
                <a:latin typeface="Arial"/>
                <a:cs typeface="Arial"/>
              </a:rPr>
              <a:t> </a:t>
            </a:r>
            <a:r>
              <a:rPr sz="4050" spc="35" dirty="0">
                <a:latin typeface="Arial MT"/>
                <a:cs typeface="Arial MT"/>
              </a:rPr>
              <a:t>attribute</a:t>
            </a:r>
            <a:r>
              <a:rPr sz="4050" spc="10" dirty="0">
                <a:latin typeface="Arial MT"/>
                <a:cs typeface="Arial MT"/>
              </a:rPr>
              <a:t> with</a:t>
            </a:r>
            <a:r>
              <a:rPr sz="4050" spc="15" dirty="0">
                <a:latin typeface="Arial MT"/>
                <a:cs typeface="Arial MT"/>
              </a:rPr>
              <a:t> </a:t>
            </a:r>
            <a:r>
              <a:rPr sz="4050" spc="10" dirty="0">
                <a:latin typeface="Arial MT"/>
                <a:cs typeface="Arial MT"/>
              </a:rPr>
              <a:t>the</a:t>
            </a:r>
            <a:r>
              <a:rPr sz="4050" spc="15" dirty="0">
                <a:latin typeface="Arial MT"/>
                <a:cs typeface="Arial MT"/>
              </a:rPr>
              <a:t> </a:t>
            </a:r>
            <a:r>
              <a:rPr sz="4050" spc="50" dirty="0">
                <a:latin typeface="Arial MT"/>
                <a:cs typeface="Arial MT"/>
              </a:rPr>
              <a:t>output </a:t>
            </a:r>
            <a:r>
              <a:rPr sz="4050" spc="-1110" dirty="0">
                <a:latin typeface="Arial MT"/>
                <a:cs typeface="Arial MT"/>
              </a:rPr>
              <a:t> </a:t>
            </a:r>
            <a:r>
              <a:rPr sz="4050" spc="20" dirty="0">
                <a:latin typeface="Arial MT"/>
                <a:cs typeface="Arial MT"/>
              </a:rPr>
              <a:t>resource</a:t>
            </a:r>
            <a:r>
              <a:rPr sz="4050" spc="5" dirty="0">
                <a:latin typeface="Arial MT"/>
                <a:cs typeface="Arial MT"/>
              </a:rPr>
              <a:t> </a:t>
            </a:r>
            <a:r>
              <a:rPr sz="4050" spc="10" dirty="0">
                <a:latin typeface="Arial MT"/>
                <a:cs typeface="Arial MT"/>
              </a:rPr>
              <a:t>to</a:t>
            </a:r>
            <a:r>
              <a:rPr sz="4050" spc="5" dirty="0">
                <a:latin typeface="Arial MT"/>
                <a:cs typeface="Arial MT"/>
              </a:rPr>
              <a:t> </a:t>
            </a:r>
            <a:r>
              <a:rPr sz="4050" spc="15" dirty="0">
                <a:latin typeface="Arial MT"/>
                <a:cs typeface="Arial MT"/>
              </a:rPr>
              <a:t>show</a:t>
            </a:r>
            <a:r>
              <a:rPr sz="4050" spc="5" dirty="0">
                <a:latin typeface="Arial MT"/>
                <a:cs typeface="Arial MT"/>
              </a:rPr>
              <a:t> </a:t>
            </a:r>
            <a:r>
              <a:rPr sz="4050" spc="10" dirty="0">
                <a:latin typeface="Arial MT"/>
                <a:cs typeface="Arial MT"/>
              </a:rPr>
              <a:t>the</a:t>
            </a:r>
            <a:r>
              <a:rPr sz="4050" spc="5" dirty="0">
                <a:latin typeface="Arial MT"/>
                <a:cs typeface="Arial MT"/>
              </a:rPr>
              <a:t> </a:t>
            </a:r>
            <a:r>
              <a:rPr sz="4050" spc="-100" dirty="0">
                <a:latin typeface="Arial MT"/>
                <a:cs typeface="Arial MT"/>
              </a:rPr>
              <a:t>IP</a:t>
            </a:r>
            <a:r>
              <a:rPr sz="4050" spc="10" dirty="0">
                <a:latin typeface="Arial MT"/>
                <a:cs typeface="Arial MT"/>
              </a:rPr>
              <a:t> </a:t>
            </a:r>
            <a:r>
              <a:rPr sz="4050" spc="65" dirty="0">
                <a:latin typeface="Arial MT"/>
                <a:cs typeface="Arial MT"/>
              </a:rPr>
              <a:t>address</a:t>
            </a:r>
            <a:r>
              <a:rPr sz="4050" spc="5" dirty="0">
                <a:latin typeface="Arial MT"/>
                <a:cs typeface="Arial MT"/>
              </a:rPr>
              <a:t> </a:t>
            </a:r>
            <a:r>
              <a:rPr sz="4050" spc="10" dirty="0">
                <a:latin typeface="Arial MT"/>
                <a:cs typeface="Arial MT"/>
              </a:rPr>
              <a:t>after</a:t>
            </a:r>
            <a:r>
              <a:rPr sz="4050" spc="5" dirty="0">
                <a:latin typeface="Arial MT"/>
                <a:cs typeface="Arial MT"/>
              </a:rPr>
              <a:t> </a:t>
            </a:r>
            <a:r>
              <a:rPr sz="4050" spc="20" dirty="0">
                <a:latin typeface="Arial MT"/>
                <a:cs typeface="Arial MT"/>
              </a:rPr>
              <a:t>terraform</a:t>
            </a:r>
            <a:r>
              <a:rPr sz="4050" spc="5" dirty="0">
                <a:latin typeface="Arial MT"/>
                <a:cs typeface="Arial MT"/>
              </a:rPr>
              <a:t> </a:t>
            </a:r>
            <a:r>
              <a:rPr sz="4050" spc="100" dirty="0">
                <a:latin typeface="Arial MT"/>
                <a:cs typeface="Arial MT"/>
              </a:rPr>
              <a:t>apply</a:t>
            </a:r>
            <a:endParaRPr sz="4050">
              <a:latin typeface="Arial MT"/>
              <a:cs typeface="Arial MT"/>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394200" cy="1433195"/>
          </a:xfrm>
          <a:prstGeom prst="rect">
            <a:avLst/>
          </a:prstGeom>
        </p:spPr>
        <p:txBody>
          <a:bodyPr vert="horz" wrap="square" lIns="0" tIns="17145" rIns="0" bIns="0" rtlCol="0">
            <a:spAutoFit/>
          </a:bodyPr>
          <a:lstStyle/>
          <a:p>
            <a:pPr marL="12700">
              <a:lnSpc>
                <a:spcPct val="100000"/>
              </a:lnSpc>
              <a:spcBef>
                <a:spcPts val="135"/>
              </a:spcBef>
            </a:pPr>
            <a:r>
              <a:rPr spc="-60" dirty="0"/>
              <a:t>Route53</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457420" cy="689737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45" dirty="0">
                <a:latin typeface="Arial MT"/>
                <a:cs typeface="Arial MT"/>
              </a:rPr>
              <a:t>Typically,</a:t>
            </a:r>
            <a:r>
              <a:rPr sz="4100" spc="5" dirty="0">
                <a:latin typeface="Arial MT"/>
                <a:cs typeface="Arial MT"/>
              </a:rPr>
              <a:t> you’ll </a:t>
            </a:r>
            <a:r>
              <a:rPr sz="4100" spc="10" dirty="0">
                <a:latin typeface="Arial MT"/>
                <a:cs typeface="Arial MT"/>
              </a:rPr>
              <a:t>not use</a:t>
            </a:r>
            <a:r>
              <a:rPr sz="4100" spc="5" dirty="0">
                <a:latin typeface="Arial MT"/>
                <a:cs typeface="Arial MT"/>
              </a:rPr>
              <a:t> </a:t>
            </a:r>
            <a:r>
              <a:rPr sz="4100" spc="-105" dirty="0">
                <a:latin typeface="Arial MT"/>
                <a:cs typeface="Arial MT"/>
              </a:rPr>
              <a:t>IP</a:t>
            </a:r>
            <a:r>
              <a:rPr sz="4100" spc="10" dirty="0">
                <a:latin typeface="Arial MT"/>
                <a:cs typeface="Arial MT"/>
              </a:rPr>
              <a:t> </a:t>
            </a:r>
            <a:r>
              <a:rPr sz="4100" spc="45" dirty="0">
                <a:latin typeface="Arial MT"/>
                <a:cs typeface="Arial MT"/>
              </a:rPr>
              <a:t>addresses,</a:t>
            </a:r>
            <a:r>
              <a:rPr sz="4100" spc="5" dirty="0">
                <a:latin typeface="Arial MT"/>
                <a:cs typeface="Arial MT"/>
              </a:rPr>
              <a:t> </a:t>
            </a:r>
            <a:r>
              <a:rPr sz="4100" spc="85" dirty="0">
                <a:latin typeface="Arial MT"/>
                <a:cs typeface="Arial MT"/>
              </a:rPr>
              <a:t>but</a:t>
            </a:r>
            <a:r>
              <a:rPr sz="4100" spc="5" dirty="0">
                <a:latin typeface="Arial MT"/>
                <a:cs typeface="Arial MT"/>
              </a:rPr>
              <a:t> </a:t>
            </a:r>
            <a:r>
              <a:rPr sz="4100" b="1" spc="10" dirty="0">
                <a:latin typeface="Arial"/>
                <a:cs typeface="Arial"/>
              </a:rPr>
              <a:t>hostnames</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50" dirty="0">
                <a:latin typeface="Arial MT"/>
                <a:cs typeface="Arial MT"/>
              </a:rPr>
              <a:t>This</a:t>
            </a:r>
            <a:r>
              <a:rPr sz="4100" spc="-5" dirty="0">
                <a:latin typeface="Arial MT"/>
                <a:cs typeface="Arial MT"/>
              </a:rPr>
              <a:t> </a:t>
            </a:r>
            <a:r>
              <a:rPr sz="4100" spc="5" dirty="0">
                <a:latin typeface="Arial MT"/>
                <a:cs typeface="Arial MT"/>
              </a:rPr>
              <a:t>is</a:t>
            </a:r>
            <a:r>
              <a:rPr sz="4100" dirty="0">
                <a:latin typeface="Arial MT"/>
                <a:cs typeface="Arial MT"/>
              </a:rPr>
              <a:t> </a:t>
            </a:r>
            <a:r>
              <a:rPr sz="4100" spc="-5" dirty="0">
                <a:latin typeface="Arial MT"/>
                <a:cs typeface="Arial MT"/>
              </a:rPr>
              <a:t>where </a:t>
            </a:r>
            <a:r>
              <a:rPr sz="4100" b="1" spc="10" dirty="0">
                <a:latin typeface="Arial"/>
                <a:cs typeface="Arial"/>
              </a:rPr>
              <a:t>route53</a:t>
            </a:r>
            <a:r>
              <a:rPr sz="4100" b="1" dirty="0">
                <a:latin typeface="Arial"/>
                <a:cs typeface="Arial"/>
              </a:rPr>
              <a:t> </a:t>
            </a:r>
            <a:r>
              <a:rPr sz="4100" spc="55" dirty="0">
                <a:latin typeface="Arial MT"/>
                <a:cs typeface="Arial MT"/>
              </a:rPr>
              <a:t>comes</a:t>
            </a:r>
            <a:r>
              <a:rPr sz="4100" spc="-5" dirty="0">
                <a:latin typeface="Arial MT"/>
                <a:cs typeface="Arial MT"/>
              </a:rPr>
              <a:t> </a:t>
            </a:r>
            <a:r>
              <a:rPr sz="4100" spc="5" dirty="0">
                <a:latin typeface="Arial MT"/>
                <a:cs typeface="Arial MT"/>
              </a:rPr>
              <a:t>in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host</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domain</a:t>
            </a:r>
            <a:r>
              <a:rPr sz="4100" spc="5" dirty="0">
                <a:latin typeface="Arial MT"/>
                <a:cs typeface="Arial MT"/>
              </a:rPr>
              <a:t> </a:t>
            </a:r>
            <a:r>
              <a:rPr sz="4100" spc="10" dirty="0">
                <a:latin typeface="Arial MT"/>
                <a:cs typeface="Arial MT"/>
              </a:rPr>
              <a:t>name</a:t>
            </a:r>
            <a:r>
              <a:rPr sz="4100" spc="5" dirty="0">
                <a:latin typeface="Arial MT"/>
                <a:cs typeface="Arial MT"/>
              </a:rPr>
              <a:t> </a:t>
            </a:r>
            <a:r>
              <a:rPr sz="4100" spc="10" dirty="0">
                <a:latin typeface="Arial MT"/>
                <a:cs typeface="Arial MT"/>
              </a:rPr>
              <a:t>on</a:t>
            </a:r>
            <a:r>
              <a:rPr sz="4100" dirty="0">
                <a:latin typeface="Arial MT"/>
                <a:cs typeface="Arial MT"/>
              </a:rPr>
              <a:t> </a:t>
            </a:r>
            <a:r>
              <a:rPr sz="4100" spc="-190" dirty="0">
                <a:latin typeface="Arial MT"/>
                <a:cs typeface="Arial MT"/>
              </a:rPr>
              <a:t>AWS</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b="1" spc="10" dirty="0">
                <a:latin typeface="Arial"/>
                <a:cs typeface="Arial"/>
              </a:rPr>
              <a:t>Route53</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503555" indent="-509270">
              <a:lnSpc>
                <a:spcPct val="100499"/>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5" dirty="0">
                <a:latin typeface="Arial MT"/>
                <a:cs typeface="Arial MT"/>
              </a:rPr>
              <a:t>first</a:t>
            </a:r>
            <a:r>
              <a:rPr sz="4100" spc="10" dirty="0">
                <a:latin typeface="Arial MT"/>
                <a:cs typeface="Arial MT"/>
              </a:rPr>
              <a:t> </a:t>
            </a:r>
            <a:r>
              <a:rPr sz="4100" spc="65" dirty="0">
                <a:latin typeface="Arial MT"/>
                <a:cs typeface="Arial MT"/>
              </a:rPr>
              <a:t>need</a:t>
            </a:r>
            <a:r>
              <a:rPr sz="4100" spc="15" dirty="0">
                <a:latin typeface="Arial MT"/>
                <a:cs typeface="Arial MT"/>
              </a:rPr>
              <a:t> </a:t>
            </a:r>
            <a:r>
              <a:rPr sz="4100" spc="5" dirty="0">
                <a:latin typeface="Arial MT"/>
                <a:cs typeface="Arial MT"/>
              </a:rPr>
              <a:t>to</a:t>
            </a:r>
            <a:r>
              <a:rPr sz="4100" spc="10" dirty="0">
                <a:latin typeface="Arial MT"/>
                <a:cs typeface="Arial MT"/>
              </a:rPr>
              <a:t> </a:t>
            </a:r>
            <a:r>
              <a:rPr sz="4100" spc="25" dirty="0">
                <a:latin typeface="Arial MT"/>
                <a:cs typeface="Arial MT"/>
              </a:rPr>
              <a:t>register</a:t>
            </a:r>
            <a:r>
              <a:rPr sz="4100" spc="10" dirty="0">
                <a:latin typeface="Arial MT"/>
                <a:cs typeface="Arial MT"/>
              </a:rPr>
              <a:t> a</a:t>
            </a:r>
            <a:r>
              <a:rPr sz="4100" spc="15" dirty="0">
                <a:latin typeface="Arial MT"/>
                <a:cs typeface="Arial MT"/>
              </a:rPr>
              <a:t> </a:t>
            </a:r>
            <a:r>
              <a:rPr sz="4100" spc="45" dirty="0">
                <a:latin typeface="Arial MT"/>
                <a:cs typeface="Arial MT"/>
              </a:rPr>
              <a:t>domain</a:t>
            </a:r>
            <a:r>
              <a:rPr sz="4100" spc="10" dirty="0">
                <a:latin typeface="Arial MT"/>
                <a:cs typeface="Arial MT"/>
              </a:rPr>
              <a:t> name </a:t>
            </a:r>
            <a:r>
              <a:rPr sz="4100" spc="55" dirty="0">
                <a:latin typeface="Arial MT"/>
                <a:cs typeface="Arial MT"/>
              </a:rPr>
              <a:t>using</a:t>
            </a:r>
            <a:r>
              <a:rPr sz="4100" spc="15" dirty="0">
                <a:latin typeface="Arial MT"/>
                <a:cs typeface="Arial MT"/>
              </a:rPr>
              <a:t> </a:t>
            </a:r>
            <a:r>
              <a:rPr sz="4100" spc="-190" dirty="0">
                <a:latin typeface="Arial MT"/>
                <a:cs typeface="Arial MT"/>
              </a:rPr>
              <a:t>AWS</a:t>
            </a:r>
            <a:r>
              <a:rPr sz="4100" spc="10" dirty="0">
                <a:latin typeface="Arial MT"/>
                <a:cs typeface="Arial MT"/>
              </a:rPr>
              <a:t> </a:t>
            </a:r>
            <a:r>
              <a:rPr sz="4100" spc="5" dirty="0">
                <a:latin typeface="Arial MT"/>
                <a:cs typeface="Arial MT"/>
              </a:rPr>
              <a:t>or</a:t>
            </a:r>
            <a:r>
              <a:rPr sz="4100" spc="10" dirty="0">
                <a:latin typeface="Arial MT"/>
                <a:cs typeface="Arial MT"/>
              </a:rPr>
              <a:t> any</a:t>
            </a:r>
            <a:r>
              <a:rPr sz="4100" spc="15" dirty="0">
                <a:latin typeface="Arial MT"/>
                <a:cs typeface="Arial MT"/>
              </a:rPr>
              <a:t> </a:t>
            </a:r>
            <a:r>
              <a:rPr sz="4100" spc="90" dirty="0">
                <a:latin typeface="Arial MT"/>
                <a:cs typeface="Arial MT"/>
              </a:rPr>
              <a:t>accredited </a:t>
            </a:r>
            <a:r>
              <a:rPr sz="4100" spc="-1125" dirty="0">
                <a:latin typeface="Arial MT"/>
                <a:cs typeface="Arial MT"/>
              </a:rPr>
              <a:t> </a:t>
            </a:r>
            <a:r>
              <a:rPr sz="4100" spc="25" dirty="0">
                <a:latin typeface="Arial MT"/>
                <a:cs typeface="Arial MT"/>
              </a:rPr>
              <a:t>registrar</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then</a:t>
            </a:r>
            <a:r>
              <a:rPr sz="4100" spc="15" dirty="0">
                <a:latin typeface="Arial MT"/>
                <a:cs typeface="Arial MT"/>
              </a:rPr>
              <a:t> </a:t>
            </a:r>
            <a:r>
              <a:rPr sz="4100" spc="35" dirty="0">
                <a:latin typeface="Arial MT"/>
                <a:cs typeface="Arial MT"/>
              </a:rPr>
              <a:t>create</a:t>
            </a:r>
            <a:r>
              <a:rPr sz="4100" spc="10" dirty="0">
                <a:latin typeface="Arial MT"/>
                <a:cs typeface="Arial MT"/>
              </a:rPr>
              <a:t> a zone</a:t>
            </a:r>
            <a:r>
              <a:rPr sz="4100" spc="15" dirty="0">
                <a:latin typeface="Arial MT"/>
                <a:cs typeface="Arial MT"/>
              </a:rPr>
              <a:t> </a:t>
            </a:r>
            <a:r>
              <a:rPr sz="4100" spc="5" dirty="0">
                <a:latin typeface="Arial MT"/>
                <a:cs typeface="Arial MT"/>
              </a:rPr>
              <a:t>in</a:t>
            </a:r>
            <a:r>
              <a:rPr sz="4100" spc="10" dirty="0">
                <a:latin typeface="Arial MT"/>
                <a:cs typeface="Arial MT"/>
              </a:rPr>
              <a:t> </a:t>
            </a:r>
            <a:r>
              <a:rPr sz="4100" spc="-5" dirty="0">
                <a:latin typeface="Arial MT"/>
                <a:cs typeface="Arial MT"/>
              </a:rPr>
              <a:t>route53</a:t>
            </a:r>
            <a:r>
              <a:rPr sz="4100" spc="15" dirty="0">
                <a:latin typeface="Arial MT"/>
                <a:cs typeface="Arial MT"/>
              </a:rPr>
              <a:t> </a:t>
            </a:r>
            <a:r>
              <a:rPr sz="4100" spc="50" dirty="0">
                <a:latin typeface="Arial MT"/>
                <a:cs typeface="Arial MT"/>
              </a:rPr>
              <a:t>(e.g.</a:t>
            </a:r>
            <a:r>
              <a:rPr sz="4100" spc="10" dirty="0">
                <a:latin typeface="Arial MT"/>
                <a:cs typeface="Arial MT"/>
              </a:rPr>
              <a:t> </a:t>
            </a:r>
            <a:r>
              <a:rPr sz="4100" spc="45" dirty="0">
                <a:latin typeface="Arial MT"/>
                <a:cs typeface="Arial MT"/>
              </a:rPr>
              <a:t>example.com)</a:t>
            </a:r>
            <a:r>
              <a:rPr sz="4100" spc="10" dirty="0">
                <a:latin typeface="Arial MT"/>
                <a:cs typeface="Arial MT"/>
              </a:rPr>
              <a:t> </a:t>
            </a:r>
            <a:r>
              <a:rPr sz="4100" spc="85" dirty="0">
                <a:latin typeface="Arial MT"/>
                <a:cs typeface="Arial MT"/>
              </a:rPr>
              <a:t>and</a:t>
            </a:r>
            <a:r>
              <a:rPr sz="4100" spc="15" dirty="0">
                <a:latin typeface="Arial MT"/>
                <a:cs typeface="Arial MT"/>
              </a:rPr>
              <a:t> </a:t>
            </a:r>
            <a:r>
              <a:rPr sz="4100" spc="160" dirty="0">
                <a:latin typeface="Arial MT"/>
                <a:cs typeface="Arial MT"/>
              </a:rPr>
              <a:t>add</a:t>
            </a:r>
            <a:r>
              <a:rPr sz="4100" spc="10" dirty="0">
                <a:latin typeface="Arial MT"/>
                <a:cs typeface="Arial MT"/>
              </a:rPr>
              <a:t> </a:t>
            </a:r>
            <a:r>
              <a:rPr sz="4100" spc="-65" dirty="0">
                <a:latin typeface="Arial MT"/>
                <a:cs typeface="Arial MT"/>
              </a:rPr>
              <a:t>DNS </a:t>
            </a:r>
            <a:r>
              <a:rPr sz="4100" spc="-1125" dirty="0">
                <a:latin typeface="Arial MT"/>
                <a:cs typeface="Arial MT"/>
              </a:rPr>
              <a:t> </a:t>
            </a:r>
            <a:r>
              <a:rPr sz="4100" spc="50" dirty="0">
                <a:latin typeface="Arial MT"/>
                <a:cs typeface="Arial MT"/>
              </a:rPr>
              <a:t>records</a:t>
            </a:r>
            <a:r>
              <a:rPr sz="4100" spc="5" dirty="0">
                <a:latin typeface="Arial MT"/>
                <a:cs typeface="Arial MT"/>
              </a:rPr>
              <a:t> </a:t>
            </a:r>
            <a:r>
              <a:rPr sz="4100" spc="50" dirty="0">
                <a:latin typeface="Arial MT"/>
                <a:cs typeface="Arial MT"/>
              </a:rPr>
              <a:t>(e.g.</a:t>
            </a:r>
            <a:r>
              <a:rPr sz="4100" spc="5" dirty="0">
                <a:latin typeface="Arial MT"/>
                <a:cs typeface="Arial MT"/>
              </a:rPr>
              <a:t> </a:t>
            </a:r>
            <a:r>
              <a:rPr sz="4100" spc="30" dirty="0">
                <a:latin typeface="Arial MT"/>
                <a:cs typeface="Arial MT"/>
              </a:rPr>
              <a:t>server1.example.com)</a:t>
            </a:r>
            <a:endParaRPr sz="4100">
              <a:latin typeface="Arial MT"/>
              <a:cs typeface="Arial M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394200" cy="1433195"/>
          </a:xfrm>
          <a:prstGeom prst="rect">
            <a:avLst/>
          </a:prstGeom>
        </p:spPr>
        <p:txBody>
          <a:bodyPr vert="horz" wrap="square" lIns="0" tIns="17145" rIns="0" bIns="0" rtlCol="0">
            <a:spAutoFit/>
          </a:bodyPr>
          <a:lstStyle/>
          <a:p>
            <a:pPr marL="12700">
              <a:lnSpc>
                <a:spcPct val="100000"/>
              </a:lnSpc>
              <a:spcBef>
                <a:spcPts val="135"/>
              </a:spcBef>
            </a:pPr>
            <a:r>
              <a:rPr spc="-60" dirty="0"/>
              <a:t>Route53</a:t>
            </a:r>
          </a:p>
        </p:txBody>
      </p:sp>
      <p:sp>
        <p:nvSpPr>
          <p:cNvPr id="3" name="object 3"/>
          <p:cNvSpPr txBox="1"/>
          <p:nvPr/>
        </p:nvSpPr>
        <p:spPr>
          <a:xfrm>
            <a:off x="856939" y="2071903"/>
            <a:ext cx="1303718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20" dirty="0">
                <a:latin typeface="Arial MT"/>
                <a:cs typeface="Arial MT"/>
              </a:rPr>
              <a:t>Adding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zone </a:t>
            </a:r>
            <a:r>
              <a:rPr sz="4100" spc="85" dirty="0">
                <a:latin typeface="Arial MT"/>
                <a:cs typeface="Arial MT"/>
              </a:rPr>
              <a:t>and</a:t>
            </a:r>
            <a:r>
              <a:rPr sz="4100" spc="5" dirty="0">
                <a:latin typeface="Arial MT"/>
                <a:cs typeface="Arial MT"/>
              </a:rPr>
              <a:t> </a:t>
            </a:r>
            <a:r>
              <a:rPr sz="4100" spc="50" dirty="0">
                <a:latin typeface="Arial MT"/>
                <a:cs typeface="Arial MT"/>
              </a:rPr>
              <a:t>records</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done</a:t>
            </a:r>
            <a:r>
              <a:rPr sz="4100" spc="5" dirty="0">
                <a:latin typeface="Arial MT"/>
                <a:cs typeface="Arial MT"/>
              </a:rPr>
              <a:t> in</a:t>
            </a:r>
            <a:r>
              <a:rPr sz="4100" spc="10" dirty="0">
                <a:latin typeface="Arial MT"/>
                <a:cs typeface="Arial MT"/>
              </a:rPr>
              <a:t> </a:t>
            </a:r>
            <a:r>
              <a:rPr sz="4100" spc="15" dirty="0">
                <a:latin typeface="Arial MT"/>
                <a:cs typeface="Arial MT"/>
              </a:rPr>
              <a:t>terraform:</a:t>
            </a:r>
            <a:endParaRPr sz="4100">
              <a:latin typeface="Arial MT"/>
              <a:cs typeface="Arial MT"/>
            </a:endParaRPr>
          </a:p>
        </p:txBody>
      </p:sp>
      <p:pic>
        <p:nvPicPr>
          <p:cNvPr id="4" name="object 4"/>
          <p:cNvPicPr/>
          <p:nvPr/>
        </p:nvPicPr>
        <p:blipFill>
          <a:blip r:embed="rId2" cstate="print"/>
          <a:stretch>
            <a:fillRect/>
          </a:stretch>
        </p:blipFill>
        <p:spPr>
          <a:xfrm>
            <a:off x="1198444" y="3026962"/>
            <a:ext cx="17310268" cy="3885757"/>
          </a:xfrm>
          <a:prstGeom prst="rect">
            <a:avLst/>
          </a:prstGeom>
        </p:spPr>
      </p:pic>
      <p:sp>
        <p:nvSpPr>
          <p:cNvPr id="5" name="object 5"/>
          <p:cNvSpPr txBox="1"/>
          <p:nvPr/>
        </p:nvSpPr>
        <p:spPr>
          <a:xfrm>
            <a:off x="1245563" y="3053138"/>
            <a:ext cx="17216120" cy="37915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1850">
              <a:latin typeface="Times New Roman"/>
              <a:cs typeface="Times New Roman"/>
            </a:endParaRPr>
          </a:p>
          <a:p>
            <a:pPr marL="484505" marR="11336655" indent="-227329">
              <a:lnSpc>
                <a:spcPts val="2560"/>
              </a:lnSpc>
            </a:pPr>
            <a:r>
              <a:rPr sz="2150" dirty="0">
                <a:latin typeface="Arial MT"/>
                <a:cs typeface="Arial MT"/>
              </a:rPr>
              <a:t>resource </a:t>
            </a:r>
            <a:r>
              <a:rPr sz="2150" spc="-40" dirty="0">
                <a:latin typeface="Arial MT"/>
                <a:cs typeface="Arial MT"/>
              </a:rPr>
              <a:t>"aws_route53_zone"</a:t>
            </a:r>
            <a:r>
              <a:rPr sz="2150" dirty="0">
                <a:latin typeface="Arial MT"/>
                <a:cs typeface="Arial MT"/>
              </a:rPr>
              <a:t> </a:t>
            </a:r>
            <a:r>
              <a:rPr sz="2150" spc="-15" dirty="0">
                <a:latin typeface="Arial MT"/>
                <a:cs typeface="Arial MT"/>
              </a:rPr>
              <a:t>"example-com"</a:t>
            </a:r>
            <a:r>
              <a:rPr sz="2150" spc="5"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a:t>
            </a:r>
            <a:r>
              <a:rPr sz="2150" b="1" spc="-30" dirty="0">
                <a:latin typeface="Arial"/>
                <a:cs typeface="Arial"/>
              </a:rPr>
              <a:t>example.com</a:t>
            </a:r>
            <a:r>
              <a:rPr sz="2150" spc="-30" dirty="0">
                <a:latin typeface="Arial MT"/>
                <a:cs typeface="Arial MT"/>
              </a:rPr>
              <a:t>"</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a:p>
            <a:pPr marL="257810">
              <a:lnSpc>
                <a:spcPts val="2555"/>
              </a:lnSpc>
            </a:pPr>
            <a:r>
              <a:rPr sz="2150" dirty="0">
                <a:latin typeface="Arial MT"/>
                <a:cs typeface="Arial MT"/>
              </a:rPr>
              <a:t>resource</a:t>
            </a:r>
            <a:r>
              <a:rPr sz="2150" spc="-5" dirty="0">
                <a:latin typeface="Arial MT"/>
                <a:cs typeface="Arial MT"/>
              </a:rPr>
              <a:t> </a:t>
            </a:r>
            <a:r>
              <a:rPr sz="2150" spc="-30" dirty="0">
                <a:latin typeface="Arial MT"/>
                <a:cs typeface="Arial MT"/>
              </a:rPr>
              <a:t>"aws_route53_record"</a:t>
            </a:r>
            <a:r>
              <a:rPr sz="2150" dirty="0">
                <a:latin typeface="Arial MT"/>
                <a:cs typeface="Arial MT"/>
              </a:rPr>
              <a:t> </a:t>
            </a:r>
            <a:r>
              <a:rPr sz="2150" spc="-15" dirty="0">
                <a:latin typeface="Arial MT"/>
                <a:cs typeface="Arial MT"/>
              </a:rPr>
              <a:t>"server1-record"</a:t>
            </a:r>
            <a:r>
              <a:rPr sz="2150" dirty="0">
                <a:latin typeface="Arial MT"/>
                <a:cs typeface="Arial MT"/>
              </a:rPr>
              <a:t> </a:t>
            </a:r>
            <a:r>
              <a:rPr sz="2150" spc="-5" dirty="0">
                <a:latin typeface="Arial MT"/>
                <a:cs typeface="Arial MT"/>
              </a:rPr>
              <a:t>{</a:t>
            </a:r>
            <a:endParaRPr sz="2150">
              <a:latin typeface="Arial MT"/>
              <a:cs typeface="Arial MT"/>
            </a:endParaRPr>
          </a:p>
          <a:p>
            <a:pPr marL="484505" marR="9921875">
              <a:lnSpc>
                <a:spcPts val="2560"/>
              </a:lnSpc>
              <a:spcBef>
                <a:spcPts val="90"/>
              </a:spcBef>
            </a:pPr>
            <a:r>
              <a:rPr sz="2150" spc="-5" dirty="0">
                <a:latin typeface="Arial MT"/>
                <a:cs typeface="Arial MT"/>
              </a:rPr>
              <a:t>zone_id</a:t>
            </a:r>
            <a:r>
              <a:rPr sz="2150" dirty="0">
                <a:latin typeface="Arial MT"/>
                <a:cs typeface="Arial MT"/>
              </a:rPr>
              <a:t> </a:t>
            </a:r>
            <a:r>
              <a:rPr sz="2150" spc="155" dirty="0">
                <a:latin typeface="Arial MT"/>
                <a:cs typeface="Arial MT"/>
              </a:rPr>
              <a:t>=</a:t>
            </a:r>
            <a:r>
              <a:rPr sz="2150" dirty="0">
                <a:latin typeface="Arial MT"/>
                <a:cs typeface="Arial MT"/>
              </a:rPr>
              <a:t> </a:t>
            </a:r>
            <a:r>
              <a:rPr sz="2150" spc="-15" dirty="0">
                <a:latin typeface="Arial MT"/>
                <a:cs typeface="Arial MT"/>
              </a:rPr>
              <a:t>"${aws_route53_zone.example-com.zone_id}"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a:t>
            </a:r>
            <a:r>
              <a:rPr sz="2150" b="1" spc="-20" dirty="0">
                <a:latin typeface="Arial"/>
                <a:cs typeface="Arial"/>
              </a:rPr>
              <a:t>server1.example.com</a:t>
            </a:r>
            <a:r>
              <a:rPr sz="2150" spc="-20" dirty="0">
                <a:latin typeface="Arial MT"/>
                <a:cs typeface="Arial MT"/>
              </a:rPr>
              <a:t>"</a:t>
            </a:r>
            <a:endParaRPr sz="2150">
              <a:latin typeface="Arial MT"/>
              <a:cs typeface="Arial MT"/>
            </a:endParaRPr>
          </a:p>
          <a:p>
            <a:pPr marL="484505">
              <a:lnSpc>
                <a:spcPts val="2460"/>
              </a:lnSpc>
            </a:pPr>
            <a:r>
              <a:rPr sz="2150" spc="25" dirty="0">
                <a:latin typeface="Arial MT"/>
                <a:cs typeface="Arial MT"/>
              </a:rPr>
              <a:t>type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14" dirty="0">
                <a:latin typeface="Arial MT"/>
                <a:cs typeface="Arial MT"/>
              </a:rPr>
              <a:t>"A"</a:t>
            </a:r>
            <a:endParaRPr sz="2150">
              <a:latin typeface="Arial MT"/>
              <a:cs typeface="Arial MT"/>
            </a:endParaRPr>
          </a:p>
          <a:p>
            <a:pPr marL="484505">
              <a:lnSpc>
                <a:spcPts val="2555"/>
              </a:lnSpc>
            </a:pPr>
            <a:r>
              <a:rPr sz="2150" spc="-5" dirty="0">
                <a:latin typeface="Arial MT"/>
                <a:cs typeface="Arial MT"/>
              </a:rPr>
              <a:t>ttl</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70" dirty="0">
                <a:latin typeface="Arial MT"/>
                <a:cs typeface="Arial MT"/>
              </a:rPr>
              <a:t>"300"</a:t>
            </a:r>
            <a:endParaRPr sz="2150">
              <a:latin typeface="Arial MT"/>
              <a:cs typeface="Arial MT"/>
            </a:endParaRPr>
          </a:p>
          <a:p>
            <a:pPr marL="484505">
              <a:lnSpc>
                <a:spcPts val="2555"/>
              </a:lnSpc>
            </a:pPr>
            <a:r>
              <a:rPr sz="2150" spc="15" dirty="0">
                <a:latin typeface="Arial MT"/>
                <a:cs typeface="Arial MT"/>
              </a:rPr>
              <a:t>records</a:t>
            </a:r>
            <a:r>
              <a:rPr sz="2150" spc="1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["${aws_eip.</a:t>
            </a:r>
            <a:r>
              <a:rPr sz="2150" b="1" dirty="0">
                <a:latin typeface="Arial"/>
                <a:cs typeface="Arial"/>
              </a:rPr>
              <a:t>example-eip</a:t>
            </a:r>
            <a:r>
              <a:rPr sz="2150" dirty="0">
                <a:latin typeface="Arial MT"/>
                <a:cs typeface="Arial MT"/>
              </a:rPr>
              <a:t>.public_ip}"]</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1055410" y="7469376"/>
            <a:ext cx="184785" cy="407670"/>
          </a:xfrm>
          <a:prstGeom prst="rect">
            <a:avLst/>
          </a:prstGeom>
        </p:spPr>
        <p:txBody>
          <a:bodyPr vert="horz" wrap="square" lIns="0" tIns="13335" rIns="0" bIns="0" rtlCol="0">
            <a:spAutoFit/>
          </a:bodyPr>
          <a:lstStyle/>
          <a:p>
            <a:pPr marL="12700">
              <a:lnSpc>
                <a:spcPct val="100000"/>
              </a:lnSpc>
              <a:spcBef>
                <a:spcPts val="105"/>
              </a:spcBef>
            </a:pPr>
            <a:r>
              <a:rPr sz="2500" spc="375" dirty="0">
                <a:latin typeface="Arial MT"/>
                <a:cs typeface="Arial MT"/>
              </a:rPr>
              <a:t>•</a:t>
            </a:r>
            <a:endParaRPr sz="2500">
              <a:latin typeface="Arial MT"/>
              <a:cs typeface="Arial MT"/>
            </a:endParaRPr>
          </a:p>
        </p:txBody>
      </p:sp>
      <p:sp>
        <p:nvSpPr>
          <p:cNvPr id="7" name="object 7"/>
          <p:cNvSpPr txBox="1"/>
          <p:nvPr/>
        </p:nvSpPr>
        <p:spPr>
          <a:xfrm>
            <a:off x="1396491" y="7401800"/>
            <a:ext cx="17230090" cy="3046095"/>
          </a:xfrm>
          <a:prstGeom prst="rect">
            <a:avLst/>
          </a:prstGeom>
        </p:spPr>
        <p:txBody>
          <a:bodyPr vert="horz" wrap="square" lIns="0" tIns="17780" rIns="0" bIns="0" rtlCol="0">
            <a:spAutoFit/>
          </a:bodyPr>
          <a:lstStyle/>
          <a:p>
            <a:pPr marL="83820" marR="285750">
              <a:lnSpc>
                <a:spcPct val="100000"/>
              </a:lnSpc>
              <a:spcBef>
                <a:spcPts val="140"/>
              </a:spcBef>
            </a:pPr>
            <a:r>
              <a:rPr sz="3300" spc="15" dirty="0">
                <a:latin typeface="Arial MT"/>
                <a:cs typeface="Arial MT"/>
              </a:rPr>
              <a:t>Tip:</a:t>
            </a:r>
            <a:r>
              <a:rPr sz="3300" spc="10" dirty="0">
                <a:latin typeface="Arial MT"/>
                <a:cs typeface="Arial MT"/>
              </a:rPr>
              <a:t> </a:t>
            </a:r>
            <a:r>
              <a:rPr sz="3300" spc="-25" dirty="0">
                <a:latin typeface="Arial MT"/>
                <a:cs typeface="Arial MT"/>
              </a:rPr>
              <a:t>When</a:t>
            </a:r>
            <a:r>
              <a:rPr sz="3300" spc="10" dirty="0">
                <a:latin typeface="Arial MT"/>
                <a:cs typeface="Arial MT"/>
              </a:rPr>
              <a:t> </a:t>
            </a:r>
            <a:r>
              <a:rPr sz="3300" spc="20" dirty="0">
                <a:latin typeface="Arial MT"/>
                <a:cs typeface="Arial MT"/>
              </a:rPr>
              <a:t>you</a:t>
            </a:r>
            <a:r>
              <a:rPr sz="3300" spc="10" dirty="0">
                <a:latin typeface="Arial MT"/>
                <a:cs typeface="Arial MT"/>
              </a:rPr>
              <a:t> </a:t>
            </a:r>
            <a:r>
              <a:rPr sz="3300" spc="30" dirty="0">
                <a:latin typeface="Arial MT"/>
                <a:cs typeface="Arial MT"/>
              </a:rPr>
              <a:t>register</a:t>
            </a:r>
            <a:r>
              <a:rPr sz="3300" spc="15" dirty="0">
                <a:latin typeface="Arial MT"/>
                <a:cs typeface="Arial MT"/>
              </a:rPr>
              <a:t> your</a:t>
            </a:r>
            <a:r>
              <a:rPr sz="3300" spc="10" dirty="0">
                <a:latin typeface="Arial MT"/>
                <a:cs typeface="Arial MT"/>
              </a:rPr>
              <a:t> </a:t>
            </a:r>
            <a:r>
              <a:rPr sz="3300" spc="50" dirty="0">
                <a:latin typeface="Arial MT"/>
                <a:cs typeface="Arial MT"/>
              </a:rPr>
              <a:t>domain</a:t>
            </a:r>
            <a:r>
              <a:rPr sz="3300" spc="10" dirty="0">
                <a:latin typeface="Arial MT"/>
                <a:cs typeface="Arial MT"/>
              </a:rPr>
              <a:t> </a:t>
            </a:r>
            <a:r>
              <a:rPr sz="3300" spc="20" dirty="0">
                <a:latin typeface="Arial MT"/>
                <a:cs typeface="Arial MT"/>
              </a:rPr>
              <a:t>name,</a:t>
            </a:r>
            <a:r>
              <a:rPr sz="3300" spc="15" dirty="0">
                <a:latin typeface="Arial MT"/>
                <a:cs typeface="Arial MT"/>
              </a:rPr>
              <a:t> </a:t>
            </a:r>
            <a:r>
              <a:rPr sz="3300" spc="20" dirty="0">
                <a:latin typeface="Arial MT"/>
                <a:cs typeface="Arial MT"/>
              </a:rPr>
              <a:t>you</a:t>
            </a:r>
            <a:r>
              <a:rPr sz="3300" spc="10" dirty="0">
                <a:latin typeface="Arial MT"/>
                <a:cs typeface="Arial MT"/>
              </a:rPr>
              <a:t> </a:t>
            </a:r>
            <a:r>
              <a:rPr sz="3300" spc="65" dirty="0">
                <a:latin typeface="Arial MT"/>
                <a:cs typeface="Arial MT"/>
              </a:rPr>
              <a:t>need</a:t>
            </a:r>
            <a:r>
              <a:rPr sz="3300" spc="10" dirty="0">
                <a:latin typeface="Arial MT"/>
                <a:cs typeface="Arial MT"/>
              </a:rPr>
              <a:t> </a:t>
            </a:r>
            <a:r>
              <a:rPr sz="3300" spc="15" dirty="0">
                <a:latin typeface="Arial MT"/>
                <a:cs typeface="Arial MT"/>
              </a:rPr>
              <a:t>to </a:t>
            </a:r>
            <a:r>
              <a:rPr sz="3300" spc="140" dirty="0">
                <a:latin typeface="Arial MT"/>
                <a:cs typeface="Arial MT"/>
              </a:rPr>
              <a:t>add</a:t>
            </a:r>
            <a:r>
              <a:rPr sz="3300" spc="10" dirty="0">
                <a:latin typeface="Arial MT"/>
                <a:cs typeface="Arial MT"/>
              </a:rPr>
              <a:t> </a:t>
            </a:r>
            <a:r>
              <a:rPr sz="3300" spc="15" dirty="0">
                <a:latin typeface="Arial MT"/>
                <a:cs typeface="Arial MT"/>
              </a:rPr>
              <a:t>the</a:t>
            </a:r>
            <a:r>
              <a:rPr sz="3300" spc="10" dirty="0">
                <a:latin typeface="Arial MT"/>
                <a:cs typeface="Arial MT"/>
              </a:rPr>
              <a:t> </a:t>
            </a:r>
            <a:r>
              <a:rPr sz="3300" spc="-140" dirty="0">
                <a:latin typeface="Arial MT"/>
                <a:cs typeface="Arial MT"/>
              </a:rPr>
              <a:t>AWS</a:t>
            </a:r>
            <a:r>
              <a:rPr sz="3300" spc="15" dirty="0">
                <a:latin typeface="Arial MT"/>
                <a:cs typeface="Arial MT"/>
              </a:rPr>
              <a:t> </a:t>
            </a:r>
            <a:r>
              <a:rPr sz="3300" spc="20" dirty="0">
                <a:latin typeface="Arial MT"/>
                <a:cs typeface="Arial MT"/>
              </a:rPr>
              <a:t>nameservers</a:t>
            </a:r>
            <a:r>
              <a:rPr sz="3300" spc="10" dirty="0">
                <a:latin typeface="Arial MT"/>
                <a:cs typeface="Arial MT"/>
              </a:rPr>
              <a:t> </a:t>
            </a:r>
            <a:r>
              <a:rPr sz="3300" spc="15" dirty="0">
                <a:latin typeface="Arial MT"/>
                <a:cs typeface="Arial MT"/>
              </a:rPr>
              <a:t>to</a:t>
            </a:r>
            <a:r>
              <a:rPr sz="3300" spc="10" dirty="0">
                <a:latin typeface="Arial MT"/>
                <a:cs typeface="Arial MT"/>
              </a:rPr>
              <a:t> </a:t>
            </a:r>
            <a:r>
              <a:rPr sz="3300" spc="15" dirty="0">
                <a:latin typeface="Arial MT"/>
                <a:cs typeface="Arial MT"/>
              </a:rPr>
              <a:t>that </a:t>
            </a:r>
            <a:r>
              <a:rPr sz="3300" spc="-900" dirty="0">
                <a:latin typeface="Arial MT"/>
                <a:cs typeface="Arial MT"/>
              </a:rPr>
              <a:t> </a:t>
            </a:r>
            <a:r>
              <a:rPr sz="3300" spc="50" dirty="0">
                <a:latin typeface="Arial MT"/>
                <a:cs typeface="Arial MT"/>
              </a:rPr>
              <a:t>domain</a:t>
            </a:r>
            <a:endParaRPr sz="3300">
              <a:latin typeface="Arial MT"/>
              <a:cs typeface="Arial MT"/>
            </a:endParaRPr>
          </a:p>
          <a:p>
            <a:pPr>
              <a:lnSpc>
                <a:spcPct val="100000"/>
              </a:lnSpc>
              <a:spcBef>
                <a:spcPts val="25"/>
              </a:spcBef>
            </a:pPr>
            <a:endParaRPr sz="3400">
              <a:latin typeface="Arial MT"/>
              <a:cs typeface="Arial MT"/>
            </a:endParaRPr>
          </a:p>
          <a:p>
            <a:pPr marL="450215" marR="30480" indent="-412750">
              <a:lnSpc>
                <a:spcPct val="100000"/>
              </a:lnSpc>
              <a:buSzPct val="75757"/>
              <a:buChar char="•"/>
              <a:tabLst>
                <a:tab pos="450215" algn="l"/>
                <a:tab pos="450850" algn="l"/>
              </a:tabLst>
            </a:pPr>
            <a:r>
              <a:rPr sz="3300" spc="-10" dirty="0">
                <a:latin typeface="Arial MT"/>
                <a:cs typeface="Arial MT"/>
              </a:rPr>
              <a:t>Route53</a:t>
            </a:r>
            <a:r>
              <a:rPr sz="3300" spc="15" dirty="0">
                <a:latin typeface="Arial MT"/>
                <a:cs typeface="Arial MT"/>
              </a:rPr>
              <a:t> </a:t>
            </a:r>
            <a:r>
              <a:rPr sz="3300" spc="20" dirty="0">
                <a:latin typeface="Arial MT"/>
                <a:cs typeface="Arial MT"/>
              </a:rPr>
              <a:t>has a</a:t>
            </a:r>
            <a:r>
              <a:rPr sz="3300" spc="15" dirty="0">
                <a:latin typeface="Arial MT"/>
                <a:cs typeface="Arial MT"/>
              </a:rPr>
              <a:t> </a:t>
            </a:r>
            <a:r>
              <a:rPr sz="3300" spc="10" dirty="0">
                <a:latin typeface="Arial MT"/>
                <a:cs typeface="Arial MT"/>
              </a:rPr>
              <a:t>lot</a:t>
            </a:r>
            <a:r>
              <a:rPr sz="3300" spc="20" dirty="0">
                <a:latin typeface="Arial MT"/>
                <a:cs typeface="Arial MT"/>
              </a:rPr>
              <a:t> </a:t>
            </a:r>
            <a:r>
              <a:rPr sz="3300" spc="15" dirty="0">
                <a:latin typeface="Arial MT"/>
                <a:cs typeface="Arial MT"/>
              </a:rPr>
              <a:t>of nameservers.</a:t>
            </a:r>
            <a:r>
              <a:rPr sz="3300" spc="20" dirty="0">
                <a:latin typeface="Arial MT"/>
                <a:cs typeface="Arial MT"/>
              </a:rPr>
              <a:t> </a:t>
            </a:r>
            <a:r>
              <a:rPr sz="3300" spc="-260" dirty="0">
                <a:latin typeface="Arial MT"/>
                <a:cs typeface="Arial MT"/>
              </a:rPr>
              <a:t>To</a:t>
            </a:r>
            <a:r>
              <a:rPr sz="3300" spc="15" dirty="0">
                <a:latin typeface="Arial MT"/>
                <a:cs typeface="Arial MT"/>
              </a:rPr>
              <a:t> </a:t>
            </a:r>
            <a:r>
              <a:rPr sz="3300" spc="20" dirty="0">
                <a:latin typeface="Arial MT"/>
                <a:cs typeface="Arial MT"/>
              </a:rPr>
              <a:t>know </a:t>
            </a:r>
            <a:r>
              <a:rPr sz="3300" spc="15" dirty="0">
                <a:latin typeface="Arial MT"/>
                <a:cs typeface="Arial MT"/>
              </a:rPr>
              <a:t>your </a:t>
            </a:r>
            <a:r>
              <a:rPr sz="3300" spc="20" dirty="0">
                <a:latin typeface="Arial MT"/>
                <a:cs typeface="Arial MT"/>
              </a:rPr>
              <a:t>nameservers </a:t>
            </a:r>
            <a:r>
              <a:rPr sz="3300" spc="15" dirty="0">
                <a:latin typeface="Arial MT"/>
                <a:cs typeface="Arial MT"/>
              </a:rPr>
              <a:t>for your</a:t>
            </a:r>
            <a:r>
              <a:rPr sz="3300" spc="20" dirty="0">
                <a:latin typeface="Arial MT"/>
                <a:cs typeface="Arial MT"/>
              </a:rPr>
              <a:t> </a:t>
            </a:r>
            <a:r>
              <a:rPr sz="3300" spc="55" dirty="0">
                <a:latin typeface="Arial MT"/>
                <a:cs typeface="Arial MT"/>
              </a:rPr>
              <a:t>particular</a:t>
            </a:r>
            <a:r>
              <a:rPr sz="3300" spc="15" dirty="0">
                <a:latin typeface="Arial MT"/>
                <a:cs typeface="Arial MT"/>
              </a:rPr>
              <a:t> </a:t>
            </a:r>
            <a:r>
              <a:rPr sz="3300" spc="45" dirty="0">
                <a:latin typeface="Arial MT"/>
                <a:cs typeface="Arial MT"/>
              </a:rPr>
              <a:t>domain, </a:t>
            </a:r>
            <a:r>
              <a:rPr sz="3300" spc="-900" dirty="0">
                <a:latin typeface="Arial MT"/>
                <a:cs typeface="Arial MT"/>
              </a:rPr>
              <a:t> </a:t>
            </a:r>
            <a:r>
              <a:rPr sz="3300" spc="20" dirty="0">
                <a:latin typeface="Arial MT"/>
                <a:cs typeface="Arial MT"/>
              </a:rPr>
              <a:t>you </a:t>
            </a:r>
            <a:r>
              <a:rPr sz="3300" spc="80" dirty="0">
                <a:latin typeface="Arial MT"/>
                <a:cs typeface="Arial MT"/>
              </a:rPr>
              <a:t>can </a:t>
            </a:r>
            <a:r>
              <a:rPr sz="3300" spc="20" dirty="0">
                <a:latin typeface="Arial MT"/>
                <a:cs typeface="Arial MT"/>
              </a:rPr>
              <a:t>use </a:t>
            </a:r>
            <a:r>
              <a:rPr sz="3300" spc="15" dirty="0">
                <a:latin typeface="Arial MT"/>
                <a:cs typeface="Arial MT"/>
              </a:rPr>
              <a:t>the </a:t>
            </a:r>
            <a:r>
              <a:rPr sz="3300" spc="45" dirty="0">
                <a:latin typeface="Arial MT"/>
                <a:cs typeface="Arial MT"/>
              </a:rPr>
              <a:t>output </a:t>
            </a:r>
            <a:r>
              <a:rPr sz="3300" spc="25" dirty="0">
                <a:latin typeface="Arial MT"/>
                <a:cs typeface="Arial MT"/>
              </a:rPr>
              <a:t>resource </a:t>
            </a:r>
            <a:r>
              <a:rPr sz="3300" spc="15" dirty="0">
                <a:latin typeface="Arial MT"/>
                <a:cs typeface="Arial MT"/>
              </a:rPr>
              <a:t>to </a:t>
            </a:r>
            <a:r>
              <a:rPr sz="3300" spc="45" dirty="0">
                <a:latin typeface="Arial MT"/>
                <a:cs typeface="Arial MT"/>
              </a:rPr>
              <a:t>output </a:t>
            </a:r>
            <a:r>
              <a:rPr sz="3300" spc="15" dirty="0">
                <a:latin typeface="Arial MT"/>
                <a:cs typeface="Arial MT"/>
              </a:rPr>
              <a:t>the </a:t>
            </a:r>
            <a:r>
              <a:rPr sz="3300" spc="60" dirty="0">
                <a:latin typeface="Arial MT"/>
                <a:cs typeface="Arial MT"/>
              </a:rPr>
              <a:t>property </a:t>
            </a:r>
            <a:r>
              <a:rPr sz="3300" b="1" spc="15" dirty="0">
                <a:latin typeface="Arial"/>
                <a:cs typeface="Arial"/>
              </a:rPr>
              <a:t>aws_route53_zone.example- </a:t>
            </a:r>
            <a:r>
              <a:rPr sz="3300" b="1" spc="20" dirty="0">
                <a:latin typeface="Arial"/>
                <a:cs typeface="Arial"/>
              </a:rPr>
              <a:t> com.name_servers</a:t>
            </a:r>
            <a:endParaRPr sz="3300">
              <a:latin typeface="Arial"/>
              <a:cs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9181261" y="6086317"/>
            <a:ext cx="1741805"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Route53</a:t>
            </a:r>
            <a:endParaRPr sz="3600">
              <a:latin typeface="Arial MT"/>
              <a:cs typeface="Arial M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60849" y="4212926"/>
            <a:ext cx="2371090" cy="1433195"/>
          </a:xfrm>
          <a:prstGeom prst="rect">
            <a:avLst/>
          </a:prstGeom>
        </p:spPr>
        <p:txBody>
          <a:bodyPr vert="horz" wrap="square" lIns="0" tIns="17145" rIns="0" bIns="0" rtlCol="0">
            <a:spAutoFit/>
          </a:bodyPr>
          <a:lstStyle/>
          <a:p>
            <a:pPr marL="12700">
              <a:lnSpc>
                <a:spcPct val="100000"/>
              </a:lnSpc>
              <a:spcBef>
                <a:spcPts val="135"/>
              </a:spcBef>
            </a:pPr>
            <a:r>
              <a:rPr sz="9200" spc="-320" dirty="0">
                <a:latin typeface="Arial MT"/>
                <a:cs typeface="Arial MT"/>
              </a:rPr>
              <a:t>RDS</a:t>
            </a:r>
            <a:endParaRPr sz="9200">
              <a:latin typeface="Arial MT"/>
              <a:cs typeface="Arial MT"/>
            </a:endParaRPr>
          </a:p>
        </p:txBody>
      </p:sp>
      <p:sp>
        <p:nvSpPr>
          <p:cNvPr id="3" name="object 3"/>
          <p:cNvSpPr txBox="1">
            <a:spLocks noGrp="1"/>
          </p:cNvSpPr>
          <p:nvPr>
            <p:ph type="title"/>
          </p:nvPr>
        </p:nvSpPr>
        <p:spPr>
          <a:xfrm>
            <a:off x="7875583" y="6086317"/>
            <a:ext cx="4353560" cy="578485"/>
          </a:xfrm>
          <a:prstGeom prst="rect">
            <a:avLst/>
          </a:prstGeom>
        </p:spPr>
        <p:txBody>
          <a:bodyPr vert="horz" wrap="square" lIns="0" tIns="15875" rIns="0" bIns="0" rtlCol="0">
            <a:spAutoFit/>
          </a:bodyPr>
          <a:lstStyle/>
          <a:p>
            <a:pPr marL="12700">
              <a:lnSpc>
                <a:spcPct val="100000"/>
              </a:lnSpc>
              <a:spcBef>
                <a:spcPts val="125"/>
              </a:spcBef>
            </a:pPr>
            <a:r>
              <a:rPr sz="3600" spc="-10" dirty="0"/>
              <a:t>Relational</a:t>
            </a:r>
            <a:r>
              <a:rPr sz="3600" spc="-45" dirty="0"/>
              <a:t> </a:t>
            </a:r>
            <a:r>
              <a:rPr sz="3600" spc="55" dirty="0"/>
              <a:t>databases</a:t>
            </a:r>
            <a:endParaRPr sz="36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71090" cy="1433195"/>
          </a:xfrm>
          <a:prstGeom prst="rect">
            <a:avLst/>
          </a:prstGeom>
        </p:spPr>
        <p:txBody>
          <a:bodyPr vert="horz" wrap="square" lIns="0" tIns="17145" rIns="0" bIns="0" rtlCol="0">
            <a:spAutoFit/>
          </a:bodyPr>
          <a:lstStyle/>
          <a:p>
            <a:pPr marL="12700">
              <a:lnSpc>
                <a:spcPct val="100000"/>
              </a:lnSpc>
              <a:spcBef>
                <a:spcPts val="135"/>
              </a:spcBef>
            </a:pPr>
            <a:r>
              <a:rPr spc="-320" dirty="0"/>
              <a:t>RDS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2999085"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40" dirty="0">
                <a:latin typeface="Arial MT"/>
                <a:cs typeface="Arial MT"/>
              </a:rPr>
              <a:t>RDS</a:t>
            </a:r>
            <a:r>
              <a:rPr sz="4100" dirty="0">
                <a:latin typeface="Arial MT"/>
                <a:cs typeface="Arial MT"/>
              </a:rPr>
              <a:t> </a:t>
            </a:r>
            <a:r>
              <a:rPr sz="4100" spc="45" dirty="0">
                <a:latin typeface="Arial MT"/>
                <a:cs typeface="Arial MT"/>
              </a:rPr>
              <a:t>stands</a:t>
            </a:r>
            <a:r>
              <a:rPr sz="4100" spc="5" dirty="0">
                <a:latin typeface="Arial MT"/>
                <a:cs typeface="Arial MT"/>
              </a:rPr>
              <a:t> for </a:t>
            </a:r>
            <a:r>
              <a:rPr sz="4100" b="1" spc="5" dirty="0">
                <a:latin typeface="Arial"/>
                <a:cs typeface="Arial"/>
              </a:rPr>
              <a:t>Relational </a:t>
            </a:r>
            <a:r>
              <a:rPr sz="4100" b="1" spc="10" dirty="0">
                <a:latin typeface="Arial"/>
                <a:cs typeface="Arial"/>
              </a:rPr>
              <a:t>Database</a:t>
            </a:r>
            <a:r>
              <a:rPr sz="4100" b="1" spc="5" dirty="0">
                <a:latin typeface="Arial"/>
                <a:cs typeface="Arial"/>
              </a:rPr>
              <a:t> </a:t>
            </a:r>
            <a:r>
              <a:rPr sz="4100" b="1" spc="10" dirty="0">
                <a:latin typeface="Arial"/>
                <a:cs typeface="Arial"/>
              </a:rPr>
              <a:t>Services</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75" dirty="0">
                <a:latin typeface="Arial MT"/>
                <a:cs typeface="Arial MT"/>
              </a:rPr>
              <a:t>It’s</a:t>
            </a:r>
            <a:r>
              <a:rPr sz="4100" dirty="0">
                <a:latin typeface="Arial MT"/>
                <a:cs typeface="Arial MT"/>
              </a:rPr>
              <a:t> </a:t>
            </a:r>
            <a:r>
              <a:rPr sz="4100" spc="10" dirty="0">
                <a:latin typeface="Arial MT"/>
                <a:cs typeface="Arial MT"/>
              </a:rPr>
              <a:t>a</a:t>
            </a:r>
            <a:r>
              <a:rPr sz="4100" dirty="0">
                <a:latin typeface="Arial MT"/>
                <a:cs typeface="Arial MT"/>
              </a:rPr>
              <a:t> </a:t>
            </a:r>
            <a:r>
              <a:rPr sz="4100" spc="75" dirty="0">
                <a:latin typeface="Arial MT"/>
                <a:cs typeface="Arial MT"/>
              </a:rPr>
              <a:t>managed</a:t>
            </a:r>
            <a:r>
              <a:rPr sz="4100" dirty="0">
                <a:latin typeface="Arial MT"/>
                <a:cs typeface="Arial MT"/>
              </a:rPr>
              <a:t> </a:t>
            </a:r>
            <a:r>
              <a:rPr sz="4100" b="1" spc="10" dirty="0">
                <a:latin typeface="Arial"/>
                <a:cs typeface="Arial"/>
              </a:rPr>
              <a:t>database</a:t>
            </a:r>
            <a:r>
              <a:rPr sz="4100" b="1" spc="5" dirty="0">
                <a:latin typeface="Arial"/>
                <a:cs typeface="Arial"/>
              </a:rPr>
              <a:t> </a:t>
            </a:r>
            <a:r>
              <a:rPr sz="4100" spc="5" dirty="0">
                <a:latin typeface="Arial MT"/>
                <a:cs typeface="Arial MT"/>
              </a:rPr>
              <a:t>solution: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easily </a:t>
            </a:r>
            <a:r>
              <a:rPr sz="4100" spc="55" dirty="0">
                <a:latin typeface="Arial MT"/>
                <a:cs typeface="Arial MT"/>
              </a:rPr>
              <a:t>setup</a:t>
            </a:r>
            <a:r>
              <a:rPr sz="4100" spc="10" dirty="0">
                <a:latin typeface="Arial MT"/>
                <a:cs typeface="Arial MT"/>
              </a:rPr>
              <a:t> </a:t>
            </a:r>
            <a:r>
              <a:rPr sz="4100" b="1" spc="5" dirty="0">
                <a:latin typeface="Arial"/>
                <a:cs typeface="Arial"/>
              </a:rPr>
              <a:t>replication </a:t>
            </a:r>
            <a:r>
              <a:rPr sz="4100" spc="50" dirty="0">
                <a:latin typeface="Arial MT"/>
                <a:cs typeface="Arial MT"/>
              </a:rPr>
              <a:t>(high</a:t>
            </a:r>
            <a:r>
              <a:rPr sz="4100" spc="10" dirty="0">
                <a:latin typeface="Arial MT"/>
                <a:cs typeface="Arial MT"/>
              </a:rPr>
              <a:t> </a:t>
            </a:r>
            <a:r>
              <a:rPr sz="4100" spc="25" dirty="0">
                <a:latin typeface="Arial MT"/>
                <a:cs typeface="Arial MT"/>
              </a:rPr>
              <a:t>availability)</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Automated</a:t>
            </a:r>
            <a:r>
              <a:rPr sz="4100" spc="-10" dirty="0">
                <a:latin typeface="Arial MT"/>
                <a:cs typeface="Arial MT"/>
              </a:rPr>
              <a:t> </a:t>
            </a:r>
            <a:r>
              <a:rPr sz="4100" b="1" spc="10" dirty="0">
                <a:latin typeface="Arial"/>
                <a:cs typeface="Arial"/>
              </a:rPr>
              <a:t>snapshots</a:t>
            </a:r>
            <a:r>
              <a:rPr sz="4100" b="1" spc="-10" dirty="0">
                <a:latin typeface="Arial"/>
                <a:cs typeface="Arial"/>
              </a:rPr>
              <a:t> </a:t>
            </a:r>
            <a:r>
              <a:rPr sz="4100" spc="5" dirty="0">
                <a:latin typeface="Arial MT"/>
                <a:cs typeface="Arial MT"/>
              </a:rPr>
              <a:t>(for</a:t>
            </a:r>
            <a:r>
              <a:rPr sz="4100" spc="-5" dirty="0">
                <a:latin typeface="Arial MT"/>
                <a:cs typeface="Arial MT"/>
              </a:rPr>
              <a:t> </a:t>
            </a:r>
            <a:r>
              <a:rPr sz="4100" spc="95" dirty="0">
                <a:latin typeface="Arial MT"/>
                <a:cs typeface="Arial MT"/>
              </a:rPr>
              <a:t>backups)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Automated</a:t>
            </a:r>
            <a:r>
              <a:rPr sz="4100" spc="-10" dirty="0">
                <a:latin typeface="Arial MT"/>
                <a:cs typeface="Arial MT"/>
              </a:rPr>
              <a:t> </a:t>
            </a:r>
            <a:r>
              <a:rPr sz="4100" b="1" spc="5" dirty="0">
                <a:latin typeface="Arial"/>
                <a:cs typeface="Arial"/>
              </a:rPr>
              <a:t>security</a:t>
            </a:r>
            <a:r>
              <a:rPr sz="4100" b="1" spc="-10" dirty="0">
                <a:latin typeface="Arial"/>
                <a:cs typeface="Arial"/>
              </a:rPr>
              <a:t> </a:t>
            </a:r>
            <a:r>
              <a:rPr sz="4100" b="1" spc="10" dirty="0">
                <a:latin typeface="Arial"/>
                <a:cs typeface="Arial"/>
              </a:rPr>
              <a:t>updates</a:t>
            </a:r>
            <a:endParaRPr sz="4100">
              <a:latin typeface="Arial"/>
              <a:cs typeface="Arial"/>
            </a:endParaRPr>
          </a:p>
          <a:p>
            <a:pPr lvl="1">
              <a:lnSpc>
                <a:spcPct val="100000"/>
              </a:lnSpc>
              <a:spcBef>
                <a:spcPts val="5"/>
              </a:spcBef>
              <a:buFont typeface="Arial MT"/>
              <a:buChar char="•"/>
            </a:pPr>
            <a:endParaRPr sz="4250">
              <a:latin typeface="Arial"/>
              <a:cs typeface="Arial"/>
            </a:endParaRPr>
          </a:p>
          <a:p>
            <a:pPr marL="1266825" lvl="1" indent="-509270">
              <a:lnSpc>
                <a:spcPct val="100000"/>
              </a:lnSpc>
              <a:spcBef>
                <a:spcPts val="5"/>
              </a:spcBef>
              <a:buSzPct val="75609"/>
              <a:buChar char="•"/>
              <a:tabLst>
                <a:tab pos="1266825" algn="l"/>
                <a:tab pos="1267460" algn="l"/>
              </a:tabLst>
            </a:pPr>
            <a:r>
              <a:rPr sz="4100" spc="-50" dirty="0">
                <a:latin typeface="Arial MT"/>
                <a:cs typeface="Arial MT"/>
              </a:rPr>
              <a:t>Easy</a:t>
            </a:r>
            <a:r>
              <a:rPr sz="4100" spc="5" dirty="0">
                <a:latin typeface="Arial MT"/>
                <a:cs typeface="Arial MT"/>
              </a:rPr>
              <a:t> </a:t>
            </a:r>
            <a:r>
              <a:rPr sz="4100" b="1" spc="5" dirty="0">
                <a:latin typeface="Arial"/>
                <a:cs typeface="Arial"/>
              </a:rPr>
              <a:t>instance </a:t>
            </a:r>
            <a:r>
              <a:rPr sz="4100" b="1" spc="10" dirty="0">
                <a:latin typeface="Arial"/>
                <a:cs typeface="Arial"/>
              </a:rPr>
              <a:t>replacement </a:t>
            </a:r>
            <a:r>
              <a:rPr sz="4100" spc="5" dirty="0">
                <a:latin typeface="Arial MT"/>
                <a:cs typeface="Arial MT"/>
              </a:rPr>
              <a:t>(for </a:t>
            </a:r>
            <a:r>
              <a:rPr sz="4100" spc="45" dirty="0">
                <a:latin typeface="Arial MT"/>
                <a:cs typeface="Arial MT"/>
              </a:rPr>
              <a:t>vertical</a:t>
            </a:r>
            <a:r>
              <a:rPr sz="4100" spc="5" dirty="0">
                <a:latin typeface="Arial MT"/>
                <a:cs typeface="Arial MT"/>
              </a:rPr>
              <a:t> </a:t>
            </a:r>
            <a:r>
              <a:rPr sz="4100" spc="65" dirty="0">
                <a:latin typeface="Arial MT"/>
                <a:cs typeface="Arial MT"/>
              </a:rPr>
              <a:t>scaling)</a:t>
            </a:r>
            <a:endParaRPr sz="4100">
              <a:latin typeface="Arial MT"/>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defined">
            <a:extLst>
              <a:ext uri="{FF2B5EF4-FFF2-40B4-BE49-F238E27FC236}">
                <a16:creationId xmlns:a16="http://schemas.microsoft.com/office/drawing/2014/main" id="{5B32F8DC-D99A-4FD7-B15B-C5DF8F275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0" y="2530475"/>
            <a:ext cx="13497951" cy="769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013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71090" cy="1433195"/>
          </a:xfrm>
          <a:prstGeom prst="rect">
            <a:avLst/>
          </a:prstGeom>
        </p:spPr>
        <p:txBody>
          <a:bodyPr vert="horz" wrap="square" lIns="0" tIns="17145" rIns="0" bIns="0" rtlCol="0">
            <a:spAutoFit/>
          </a:bodyPr>
          <a:lstStyle/>
          <a:p>
            <a:pPr marL="12700">
              <a:lnSpc>
                <a:spcPct val="100000"/>
              </a:lnSpc>
              <a:spcBef>
                <a:spcPts val="135"/>
              </a:spcBef>
            </a:pPr>
            <a:r>
              <a:rPr spc="-320" dirty="0"/>
              <a:t>RDS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6699250"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Supported</a:t>
            </a:r>
            <a:r>
              <a:rPr sz="4100" spc="-20" dirty="0">
                <a:latin typeface="Arial MT"/>
                <a:cs typeface="Arial MT"/>
              </a:rPr>
              <a:t> </a:t>
            </a:r>
            <a:r>
              <a:rPr sz="4100" spc="60" dirty="0">
                <a:latin typeface="Arial MT"/>
                <a:cs typeface="Arial MT"/>
              </a:rPr>
              <a:t>databases</a:t>
            </a:r>
            <a:r>
              <a:rPr sz="4100" spc="-15" dirty="0">
                <a:latin typeface="Arial MT"/>
                <a:cs typeface="Arial MT"/>
              </a:rPr>
              <a:t> </a:t>
            </a:r>
            <a:r>
              <a:rPr sz="4100" spc="-10" dirty="0">
                <a:latin typeface="Arial MT"/>
                <a:cs typeface="Arial MT"/>
              </a:rPr>
              <a:t>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MySQL</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MariaDB</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20" dirty="0">
                <a:latin typeface="Arial MT"/>
                <a:cs typeface="Arial MT"/>
              </a:rPr>
              <a:t>PostgreSQL</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25" dirty="0">
                <a:latin typeface="Arial MT"/>
                <a:cs typeface="Arial MT"/>
              </a:rPr>
              <a:t>Microsoft</a:t>
            </a:r>
            <a:r>
              <a:rPr sz="4100" spc="-30" dirty="0">
                <a:latin typeface="Arial MT"/>
                <a:cs typeface="Arial MT"/>
              </a:rPr>
              <a:t> </a:t>
            </a:r>
            <a:r>
              <a:rPr sz="4100" spc="-65" dirty="0">
                <a:latin typeface="Arial MT"/>
                <a:cs typeface="Arial MT"/>
              </a:rPr>
              <a:t>SQL</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45" dirty="0">
                <a:latin typeface="Arial MT"/>
                <a:cs typeface="Arial MT"/>
              </a:rPr>
              <a:t>Oracle</a:t>
            </a:r>
            <a:endParaRPr sz="4100">
              <a:latin typeface="Arial MT"/>
              <a:cs typeface="Arial M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71090" cy="1433195"/>
          </a:xfrm>
          <a:prstGeom prst="rect">
            <a:avLst/>
          </a:prstGeom>
        </p:spPr>
        <p:txBody>
          <a:bodyPr vert="horz" wrap="square" lIns="0" tIns="17145" rIns="0" bIns="0" rtlCol="0">
            <a:spAutoFit/>
          </a:bodyPr>
          <a:lstStyle/>
          <a:p>
            <a:pPr marL="12700">
              <a:lnSpc>
                <a:spcPct val="100000"/>
              </a:lnSpc>
              <a:spcBef>
                <a:spcPts val="135"/>
              </a:spcBef>
            </a:pPr>
            <a:r>
              <a:rPr spc="-320" dirty="0"/>
              <a:t>RDS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065"/>
            <a:ext cx="17181195" cy="8048625"/>
          </a:xfrm>
          <a:prstGeom prst="rect">
            <a:avLst/>
          </a:prstGeom>
        </p:spPr>
        <p:txBody>
          <a:bodyPr vert="horz" wrap="square" lIns="0" tIns="11430" rIns="0" bIns="0" rtlCol="0">
            <a:spAutoFit/>
          </a:bodyPr>
          <a:lstStyle/>
          <a:p>
            <a:pPr marL="493395" indent="-468630">
              <a:lnSpc>
                <a:spcPct val="100000"/>
              </a:lnSpc>
              <a:spcBef>
                <a:spcPts val="90"/>
              </a:spcBef>
              <a:buSzPct val="75000"/>
              <a:buChar char="•"/>
              <a:tabLst>
                <a:tab pos="493395" algn="l"/>
                <a:tab pos="494030" algn="l"/>
              </a:tabLst>
            </a:pPr>
            <a:r>
              <a:rPr sz="3800" spc="-5" dirty="0">
                <a:latin typeface="Arial MT"/>
                <a:cs typeface="Arial MT"/>
              </a:rPr>
              <a:t>Steps</a:t>
            </a:r>
            <a:r>
              <a:rPr sz="3800" spc="-20" dirty="0">
                <a:latin typeface="Arial MT"/>
                <a:cs typeface="Arial MT"/>
              </a:rPr>
              <a:t> </a:t>
            </a:r>
            <a:r>
              <a:rPr sz="3800" spc="-5" dirty="0">
                <a:latin typeface="Arial MT"/>
                <a:cs typeface="Arial MT"/>
              </a:rPr>
              <a:t>to</a:t>
            </a:r>
            <a:r>
              <a:rPr sz="3800" spc="-20" dirty="0">
                <a:latin typeface="Arial MT"/>
                <a:cs typeface="Arial MT"/>
              </a:rPr>
              <a:t> </a:t>
            </a:r>
            <a:r>
              <a:rPr sz="3800" spc="20" dirty="0">
                <a:latin typeface="Arial MT"/>
                <a:cs typeface="Arial MT"/>
              </a:rPr>
              <a:t>create</a:t>
            </a:r>
            <a:r>
              <a:rPr sz="3800" spc="-15" dirty="0">
                <a:latin typeface="Arial MT"/>
                <a:cs typeface="Arial MT"/>
              </a:rPr>
              <a:t> </a:t>
            </a:r>
            <a:r>
              <a:rPr sz="3800" spc="-5" dirty="0">
                <a:latin typeface="Arial MT"/>
                <a:cs typeface="Arial MT"/>
              </a:rPr>
              <a:t>an</a:t>
            </a:r>
            <a:r>
              <a:rPr sz="3800" spc="-20" dirty="0">
                <a:latin typeface="Arial MT"/>
                <a:cs typeface="Arial MT"/>
              </a:rPr>
              <a:t> </a:t>
            </a:r>
            <a:r>
              <a:rPr sz="3800" spc="-150" dirty="0">
                <a:latin typeface="Arial MT"/>
                <a:cs typeface="Arial MT"/>
              </a:rPr>
              <a:t>RDS</a:t>
            </a:r>
            <a:r>
              <a:rPr sz="3800" spc="-15" dirty="0">
                <a:latin typeface="Arial MT"/>
                <a:cs typeface="Arial MT"/>
              </a:rPr>
              <a:t> </a:t>
            </a:r>
            <a:r>
              <a:rPr sz="3800" spc="20" dirty="0">
                <a:latin typeface="Arial MT"/>
                <a:cs typeface="Arial MT"/>
              </a:rPr>
              <a:t>instance:</a:t>
            </a:r>
            <a:endParaRPr sz="3800">
              <a:latin typeface="Arial MT"/>
              <a:cs typeface="Arial MT"/>
            </a:endParaRPr>
          </a:p>
          <a:p>
            <a:pPr>
              <a:lnSpc>
                <a:spcPct val="100000"/>
              </a:lnSpc>
              <a:spcBef>
                <a:spcPts val="30"/>
              </a:spcBef>
              <a:buFont typeface="Arial MT"/>
              <a:buChar char="•"/>
            </a:pPr>
            <a:endParaRPr sz="3850">
              <a:latin typeface="Arial MT"/>
              <a:cs typeface="Arial MT"/>
            </a:endParaRPr>
          </a:p>
          <a:p>
            <a:pPr marL="1226185" lvl="1" indent="-468630">
              <a:lnSpc>
                <a:spcPct val="100000"/>
              </a:lnSpc>
              <a:buSzPct val="75000"/>
              <a:buChar char="•"/>
              <a:tabLst>
                <a:tab pos="1226185" algn="l"/>
                <a:tab pos="1226820" algn="l"/>
              </a:tabLst>
            </a:pPr>
            <a:r>
              <a:rPr sz="3800" spc="-20" dirty="0">
                <a:latin typeface="Arial MT"/>
                <a:cs typeface="Arial MT"/>
              </a:rPr>
              <a:t>Create</a:t>
            </a:r>
            <a:r>
              <a:rPr sz="3800" spc="-15" dirty="0">
                <a:latin typeface="Arial MT"/>
                <a:cs typeface="Arial MT"/>
              </a:rPr>
              <a:t> </a:t>
            </a:r>
            <a:r>
              <a:rPr sz="3800" spc="-5" dirty="0">
                <a:latin typeface="Arial MT"/>
                <a:cs typeface="Arial MT"/>
              </a:rPr>
              <a:t>a</a:t>
            </a:r>
            <a:r>
              <a:rPr sz="3800" spc="-15" dirty="0">
                <a:latin typeface="Arial MT"/>
                <a:cs typeface="Arial MT"/>
              </a:rPr>
              <a:t> </a:t>
            </a:r>
            <a:r>
              <a:rPr sz="3800" b="1" spc="-10" dirty="0">
                <a:latin typeface="Arial"/>
                <a:cs typeface="Arial"/>
              </a:rPr>
              <a:t>subnet</a:t>
            </a:r>
            <a:r>
              <a:rPr sz="3800" b="1" spc="-15" dirty="0">
                <a:latin typeface="Arial"/>
                <a:cs typeface="Arial"/>
              </a:rPr>
              <a:t> </a:t>
            </a:r>
            <a:r>
              <a:rPr sz="3800" b="1" spc="-10" dirty="0">
                <a:latin typeface="Arial"/>
                <a:cs typeface="Arial"/>
              </a:rPr>
              <a:t>group</a:t>
            </a:r>
            <a:endParaRPr sz="3800">
              <a:latin typeface="Arial"/>
              <a:cs typeface="Arial"/>
            </a:endParaRPr>
          </a:p>
          <a:p>
            <a:pPr lvl="1">
              <a:lnSpc>
                <a:spcPct val="100000"/>
              </a:lnSpc>
              <a:spcBef>
                <a:spcPts val="30"/>
              </a:spcBef>
              <a:buFont typeface="Arial MT"/>
              <a:buChar char="•"/>
            </a:pPr>
            <a:endParaRPr sz="4000">
              <a:latin typeface="Arial"/>
              <a:cs typeface="Arial"/>
            </a:endParaRPr>
          </a:p>
          <a:p>
            <a:pPr marL="1958975" marR="249554" lvl="2" indent="-468630">
              <a:lnSpc>
                <a:spcPts val="4530"/>
              </a:lnSpc>
              <a:buSzPct val="75000"/>
              <a:buChar char="•"/>
              <a:tabLst>
                <a:tab pos="1958975" algn="l"/>
                <a:tab pos="1959610" algn="l"/>
              </a:tabLst>
            </a:pPr>
            <a:r>
              <a:rPr sz="3800" spc="-5" dirty="0">
                <a:latin typeface="Arial MT"/>
                <a:cs typeface="Arial MT"/>
              </a:rPr>
              <a:t>Allows you to </a:t>
            </a:r>
            <a:r>
              <a:rPr sz="3800" spc="55" dirty="0">
                <a:latin typeface="Arial MT"/>
                <a:cs typeface="Arial MT"/>
              </a:rPr>
              <a:t>specify</a:t>
            </a:r>
            <a:r>
              <a:rPr sz="3800" spc="-5" dirty="0">
                <a:latin typeface="Arial MT"/>
                <a:cs typeface="Arial MT"/>
              </a:rPr>
              <a:t> in what </a:t>
            </a:r>
            <a:r>
              <a:rPr sz="3800" spc="25" dirty="0">
                <a:latin typeface="Arial MT"/>
                <a:cs typeface="Arial MT"/>
              </a:rPr>
              <a:t>subnets</a:t>
            </a:r>
            <a:r>
              <a:rPr sz="3800" spc="-5" dirty="0">
                <a:latin typeface="Arial MT"/>
                <a:cs typeface="Arial MT"/>
              </a:rPr>
              <a:t> the </a:t>
            </a:r>
            <a:r>
              <a:rPr sz="3800" spc="45" dirty="0">
                <a:latin typeface="Arial MT"/>
                <a:cs typeface="Arial MT"/>
              </a:rPr>
              <a:t>database</a:t>
            </a:r>
            <a:r>
              <a:rPr sz="3800" spc="-5" dirty="0">
                <a:latin typeface="Arial MT"/>
                <a:cs typeface="Arial MT"/>
              </a:rPr>
              <a:t> will </a:t>
            </a:r>
            <a:r>
              <a:rPr sz="3800" spc="95" dirty="0">
                <a:latin typeface="Arial MT"/>
                <a:cs typeface="Arial MT"/>
              </a:rPr>
              <a:t>be</a:t>
            </a:r>
            <a:r>
              <a:rPr sz="3800" spc="-5" dirty="0">
                <a:latin typeface="Arial MT"/>
                <a:cs typeface="Arial MT"/>
              </a:rPr>
              <a:t> in</a:t>
            </a:r>
            <a:r>
              <a:rPr sz="3800" dirty="0">
                <a:latin typeface="Arial MT"/>
                <a:cs typeface="Arial MT"/>
              </a:rPr>
              <a:t> </a:t>
            </a:r>
            <a:r>
              <a:rPr sz="3800" spc="35" dirty="0">
                <a:latin typeface="Arial MT"/>
                <a:cs typeface="Arial MT"/>
              </a:rPr>
              <a:t>(e.g.</a:t>
            </a:r>
            <a:r>
              <a:rPr sz="3800" spc="-5" dirty="0">
                <a:latin typeface="Arial MT"/>
                <a:cs typeface="Arial MT"/>
              </a:rPr>
              <a:t> eu- </a:t>
            </a:r>
            <a:r>
              <a:rPr sz="3800" spc="-1045" dirty="0">
                <a:latin typeface="Arial MT"/>
                <a:cs typeface="Arial MT"/>
              </a:rPr>
              <a:t> </a:t>
            </a:r>
            <a:r>
              <a:rPr sz="3800" spc="-5" dirty="0">
                <a:latin typeface="Arial MT"/>
                <a:cs typeface="Arial MT"/>
              </a:rPr>
              <a:t>west-1a</a:t>
            </a:r>
            <a:r>
              <a:rPr sz="3800" spc="-10" dirty="0">
                <a:latin typeface="Arial MT"/>
                <a:cs typeface="Arial MT"/>
              </a:rPr>
              <a:t> </a:t>
            </a:r>
            <a:r>
              <a:rPr sz="3800" spc="60" dirty="0">
                <a:latin typeface="Arial MT"/>
                <a:cs typeface="Arial MT"/>
              </a:rPr>
              <a:t>and</a:t>
            </a:r>
            <a:r>
              <a:rPr sz="3800" spc="-5" dirty="0">
                <a:latin typeface="Arial MT"/>
                <a:cs typeface="Arial MT"/>
              </a:rPr>
              <a:t> </a:t>
            </a:r>
            <a:r>
              <a:rPr sz="3800" spc="15" dirty="0">
                <a:latin typeface="Arial MT"/>
                <a:cs typeface="Arial MT"/>
              </a:rPr>
              <a:t>eu-west-1b)</a:t>
            </a:r>
            <a:endParaRPr sz="3800">
              <a:latin typeface="Arial MT"/>
              <a:cs typeface="Arial MT"/>
            </a:endParaRPr>
          </a:p>
          <a:p>
            <a:pPr>
              <a:lnSpc>
                <a:spcPct val="100000"/>
              </a:lnSpc>
            </a:pPr>
            <a:endParaRPr sz="3750">
              <a:latin typeface="Arial MT"/>
              <a:cs typeface="Arial MT"/>
            </a:endParaRPr>
          </a:p>
          <a:p>
            <a:pPr marL="1592580" indent="-468630">
              <a:lnSpc>
                <a:spcPct val="100000"/>
              </a:lnSpc>
              <a:buSzPct val="75000"/>
              <a:buChar char="•"/>
              <a:tabLst>
                <a:tab pos="1592580" algn="l"/>
                <a:tab pos="1593215" algn="l"/>
              </a:tabLst>
            </a:pPr>
            <a:r>
              <a:rPr sz="3800" spc="-20" dirty="0">
                <a:latin typeface="Arial MT"/>
                <a:cs typeface="Arial MT"/>
              </a:rPr>
              <a:t>Create </a:t>
            </a:r>
            <a:r>
              <a:rPr sz="3800" spc="-5" dirty="0">
                <a:latin typeface="Arial MT"/>
                <a:cs typeface="Arial MT"/>
              </a:rPr>
              <a:t>a</a:t>
            </a:r>
            <a:r>
              <a:rPr sz="3800" spc="-15" dirty="0">
                <a:latin typeface="Arial MT"/>
                <a:cs typeface="Arial MT"/>
              </a:rPr>
              <a:t> </a:t>
            </a:r>
            <a:r>
              <a:rPr sz="3800" b="1" spc="-5" dirty="0">
                <a:latin typeface="Arial"/>
                <a:cs typeface="Arial"/>
              </a:rPr>
              <a:t>Parameter</a:t>
            </a:r>
            <a:r>
              <a:rPr sz="3800" b="1" spc="-20" dirty="0">
                <a:latin typeface="Arial"/>
                <a:cs typeface="Arial"/>
              </a:rPr>
              <a:t> </a:t>
            </a:r>
            <a:r>
              <a:rPr sz="3800" b="1" spc="-10" dirty="0">
                <a:latin typeface="Arial"/>
                <a:cs typeface="Arial"/>
              </a:rPr>
              <a:t>group</a:t>
            </a:r>
            <a:endParaRPr sz="3800">
              <a:latin typeface="Arial"/>
              <a:cs typeface="Arial"/>
            </a:endParaRPr>
          </a:p>
          <a:p>
            <a:pPr>
              <a:lnSpc>
                <a:spcPct val="100000"/>
              </a:lnSpc>
              <a:spcBef>
                <a:spcPts val="30"/>
              </a:spcBef>
              <a:buFont typeface="Arial MT"/>
              <a:buChar char="•"/>
            </a:pPr>
            <a:endParaRPr sz="3850">
              <a:latin typeface="Arial"/>
              <a:cs typeface="Arial"/>
            </a:endParaRPr>
          </a:p>
          <a:p>
            <a:pPr marL="467995" marR="123189" lvl="1" indent="-467995" algn="r">
              <a:lnSpc>
                <a:spcPct val="100000"/>
              </a:lnSpc>
              <a:buSzPct val="75000"/>
              <a:buChar char="•"/>
              <a:tabLst>
                <a:tab pos="467995" algn="l"/>
                <a:tab pos="468630" algn="l"/>
              </a:tabLst>
            </a:pPr>
            <a:r>
              <a:rPr sz="3800" spc="-5" dirty="0">
                <a:latin typeface="Arial MT"/>
                <a:cs typeface="Arial MT"/>
              </a:rPr>
              <a:t>Allows</a:t>
            </a:r>
            <a:r>
              <a:rPr sz="3800" dirty="0">
                <a:latin typeface="Arial MT"/>
                <a:cs typeface="Arial MT"/>
              </a:rPr>
              <a:t> </a:t>
            </a:r>
            <a:r>
              <a:rPr sz="3800" spc="-5" dirty="0">
                <a:latin typeface="Arial MT"/>
                <a:cs typeface="Arial MT"/>
              </a:rPr>
              <a:t>you</a:t>
            </a:r>
            <a:r>
              <a:rPr sz="3800" dirty="0">
                <a:latin typeface="Arial MT"/>
                <a:cs typeface="Arial MT"/>
              </a:rPr>
              <a:t> </a:t>
            </a:r>
            <a:r>
              <a:rPr sz="3800" spc="-5" dirty="0">
                <a:latin typeface="Arial MT"/>
                <a:cs typeface="Arial MT"/>
              </a:rPr>
              <a:t>to</a:t>
            </a:r>
            <a:r>
              <a:rPr sz="3800" dirty="0">
                <a:latin typeface="Arial MT"/>
                <a:cs typeface="Arial MT"/>
              </a:rPr>
              <a:t> </a:t>
            </a:r>
            <a:r>
              <a:rPr sz="3800" spc="55" dirty="0">
                <a:latin typeface="Arial MT"/>
                <a:cs typeface="Arial MT"/>
              </a:rPr>
              <a:t>specify</a:t>
            </a:r>
            <a:r>
              <a:rPr sz="3800" dirty="0">
                <a:latin typeface="Arial MT"/>
                <a:cs typeface="Arial MT"/>
              </a:rPr>
              <a:t> </a:t>
            </a:r>
            <a:r>
              <a:rPr sz="3800" spc="15" dirty="0">
                <a:latin typeface="Arial MT"/>
                <a:cs typeface="Arial MT"/>
              </a:rPr>
              <a:t>parameters</a:t>
            </a:r>
            <a:r>
              <a:rPr sz="3800" dirty="0">
                <a:latin typeface="Arial MT"/>
                <a:cs typeface="Arial MT"/>
              </a:rPr>
              <a:t> </a:t>
            </a:r>
            <a:r>
              <a:rPr sz="3800" spc="-5" dirty="0">
                <a:latin typeface="Arial MT"/>
                <a:cs typeface="Arial MT"/>
              </a:rPr>
              <a:t>to</a:t>
            </a:r>
            <a:r>
              <a:rPr sz="3800" dirty="0">
                <a:latin typeface="Arial MT"/>
                <a:cs typeface="Arial MT"/>
              </a:rPr>
              <a:t> </a:t>
            </a:r>
            <a:r>
              <a:rPr sz="3800" spc="65" dirty="0">
                <a:latin typeface="Arial MT"/>
                <a:cs typeface="Arial MT"/>
              </a:rPr>
              <a:t>change</a:t>
            </a:r>
            <a:r>
              <a:rPr sz="3800" dirty="0">
                <a:latin typeface="Arial MT"/>
                <a:cs typeface="Arial MT"/>
              </a:rPr>
              <a:t> </a:t>
            </a:r>
            <a:r>
              <a:rPr sz="3800" spc="20" dirty="0">
                <a:latin typeface="Arial MT"/>
                <a:cs typeface="Arial MT"/>
              </a:rPr>
              <a:t>settings</a:t>
            </a:r>
            <a:r>
              <a:rPr sz="3800" dirty="0">
                <a:latin typeface="Arial MT"/>
                <a:cs typeface="Arial MT"/>
              </a:rPr>
              <a:t> </a:t>
            </a:r>
            <a:r>
              <a:rPr sz="3800" spc="-5" dirty="0">
                <a:latin typeface="Arial MT"/>
                <a:cs typeface="Arial MT"/>
              </a:rPr>
              <a:t>in</a:t>
            </a:r>
            <a:r>
              <a:rPr sz="3800" dirty="0">
                <a:latin typeface="Arial MT"/>
                <a:cs typeface="Arial MT"/>
              </a:rPr>
              <a:t> </a:t>
            </a:r>
            <a:r>
              <a:rPr sz="3800" spc="-5" dirty="0">
                <a:latin typeface="Arial MT"/>
                <a:cs typeface="Arial MT"/>
              </a:rPr>
              <a:t>the</a:t>
            </a:r>
            <a:r>
              <a:rPr sz="3800" dirty="0">
                <a:latin typeface="Arial MT"/>
                <a:cs typeface="Arial MT"/>
              </a:rPr>
              <a:t> </a:t>
            </a:r>
            <a:r>
              <a:rPr sz="3800" spc="45" dirty="0">
                <a:latin typeface="Arial MT"/>
                <a:cs typeface="Arial MT"/>
              </a:rPr>
              <a:t>database</a:t>
            </a:r>
            <a:endParaRPr sz="3800">
              <a:latin typeface="Arial MT"/>
              <a:cs typeface="Arial MT"/>
            </a:endParaRPr>
          </a:p>
          <a:p>
            <a:pPr lvl="1">
              <a:lnSpc>
                <a:spcPct val="100000"/>
              </a:lnSpc>
              <a:spcBef>
                <a:spcPts val="25"/>
              </a:spcBef>
              <a:buFont typeface="Arial MT"/>
              <a:buChar char="•"/>
            </a:pPr>
            <a:endParaRPr sz="3850">
              <a:latin typeface="Arial MT"/>
              <a:cs typeface="Arial MT"/>
            </a:endParaRPr>
          </a:p>
          <a:p>
            <a:pPr marL="467995" marR="17780" indent="-467995" algn="r">
              <a:lnSpc>
                <a:spcPct val="100000"/>
              </a:lnSpc>
              <a:buSzPct val="75000"/>
              <a:buChar char="•"/>
              <a:tabLst>
                <a:tab pos="467995" algn="l"/>
                <a:tab pos="1593215" algn="l"/>
              </a:tabLst>
            </a:pPr>
            <a:r>
              <a:rPr sz="3800" spc="-20" dirty="0">
                <a:latin typeface="Arial MT"/>
                <a:cs typeface="Arial MT"/>
              </a:rPr>
              <a:t>Create</a:t>
            </a:r>
            <a:r>
              <a:rPr sz="3800" dirty="0">
                <a:latin typeface="Arial MT"/>
                <a:cs typeface="Arial MT"/>
              </a:rPr>
              <a:t> </a:t>
            </a:r>
            <a:r>
              <a:rPr sz="3800" spc="-5" dirty="0">
                <a:latin typeface="Arial MT"/>
                <a:cs typeface="Arial MT"/>
              </a:rPr>
              <a:t>a</a:t>
            </a:r>
            <a:r>
              <a:rPr sz="3800" dirty="0">
                <a:latin typeface="Arial MT"/>
                <a:cs typeface="Arial MT"/>
              </a:rPr>
              <a:t> </a:t>
            </a:r>
            <a:r>
              <a:rPr sz="3800" b="1" spc="-5" dirty="0">
                <a:latin typeface="Arial"/>
                <a:cs typeface="Arial"/>
              </a:rPr>
              <a:t>security</a:t>
            </a:r>
            <a:r>
              <a:rPr sz="3800" b="1" dirty="0">
                <a:latin typeface="Arial"/>
                <a:cs typeface="Arial"/>
              </a:rPr>
              <a:t> </a:t>
            </a:r>
            <a:r>
              <a:rPr sz="3800" b="1" spc="-10" dirty="0">
                <a:latin typeface="Arial"/>
                <a:cs typeface="Arial"/>
              </a:rPr>
              <a:t>group</a:t>
            </a:r>
            <a:r>
              <a:rPr sz="3800" b="1" dirty="0">
                <a:latin typeface="Arial"/>
                <a:cs typeface="Arial"/>
              </a:rPr>
              <a:t> </a:t>
            </a:r>
            <a:r>
              <a:rPr sz="3800" spc="-5" dirty="0">
                <a:latin typeface="Arial MT"/>
                <a:cs typeface="Arial MT"/>
              </a:rPr>
              <a:t>that</a:t>
            </a:r>
            <a:r>
              <a:rPr sz="3800" dirty="0">
                <a:latin typeface="Arial MT"/>
                <a:cs typeface="Arial MT"/>
              </a:rPr>
              <a:t> </a:t>
            </a:r>
            <a:r>
              <a:rPr sz="3800" spc="-5" dirty="0">
                <a:latin typeface="Arial MT"/>
                <a:cs typeface="Arial MT"/>
              </a:rPr>
              <a:t>allows</a:t>
            </a:r>
            <a:r>
              <a:rPr sz="3800" dirty="0">
                <a:latin typeface="Arial MT"/>
                <a:cs typeface="Arial MT"/>
              </a:rPr>
              <a:t> </a:t>
            </a:r>
            <a:r>
              <a:rPr sz="3800" spc="45" dirty="0">
                <a:latin typeface="Arial MT"/>
                <a:cs typeface="Arial MT"/>
              </a:rPr>
              <a:t>incoming</a:t>
            </a:r>
            <a:r>
              <a:rPr sz="3800" dirty="0">
                <a:latin typeface="Arial MT"/>
                <a:cs typeface="Arial MT"/>
              </a:rPr>
              <a:t> </a:t>
            </a:r>
            <a:r>
              <a:rPr sz="3800" spc="15" dirty="0">
                <a:latin typeface="Arial MT"/>
                <a:cs typeface="Arial MT"/>
              </a:rPr>
              <a:t>traffic</a:t>
            </a:r>
            <a:r>
              <a:rPr sz="3800" spc="5" dirty="0">
                <a:latin typeface="Arial MT"/>
                <a:cs typeface="Arial MT"/>
              </a:rPr>
              <a:t> </a:t>
            </a:r>
            <a:r>
              <a:rPr sz="3800" spc="-5" dirty="0">
                <a:latin typeface="Arial MT"/>
                <a:cs typeface="Arial MT"/>
              </a:rPr>
              <a:t>to</a:t>
            </a:r>
            <a:r>
              <a:rPr sz="3800" dirty="0">
                <a:latin typeface="Arial MT"/>
                <a:cs typeface="Arial MT"/>
              </a:rPr>
              <a:t> </a:t>
            </a:r>
            <a:r>
              <a:rPr sz="3800" spc="-5" dirty="0">
                <a:latin typeface="Arial MT"/>
                <a:cs typeface="Arial MT"/>
              </a:rPr>
              <a:t>the</a:t>
            </a:r>
            <a:r>
              <a:rPr sz="3800" dirty="0">
                <a:latin typeface="Arial MT"/>
                <a:cs typeface="Arial MT"/>
              </a:rPr>
              <a:t> </a:t>
            </a:r>
            <a:r>
              <a:rPr sz="3800" spc="-150" dirty="0">
                <a:latin typeface="Arial MT"/>
                <a:cs typeface="Arial MT"/>
              </a:rPr>
              <a:t>RDS</a:t>
            </a:r>
            <a:r>
              <a:rPr sz="3800" dirty="0">
                <a:latin typeface="Arial MT"/>
                <a:cs typeface="Arial MT"/>
              </a:rPr>
              <a:t> </a:t>
            </a:r>
            <a:r>
              <a:rPr sz="3800" spc="20" dirty="0">
                <a:latin typeface="Arial MT"/>
                <a:cs typeface="Arial MT"/>
              </a:rPr>
              <a:t>instance</a:t>
            </a:r>
            <a:endParaRPr sz="3800">
              <a:latin typeface="Arial MT"/>
              <a:cs typeface="Arial MT"/>
            </a:endParaRPr>
          </a:p>
          <a:p>
            <a:pPr>
              <a:lnSpc>
                <a:spcPct val="100000"/>
              </a:lnSpc>
              <a:spcBef>
                <a:spcPts val="30"/>
              </a:spcBef>
              <a:buFont typeface="Arial MT"/>
              <a:buChar char="•"/>
            </a:pPr>
            <a:endParaRPr sz="3850">
              <a:latin typeface="Arial MT"/>
              <a:cs typeface="Arial MT"/>
            </a:endParaRPr>
          </a:p>
          <a:p>
            <a:pPr marL="1592580" indent="-468630">
              <a:lnSpc>
                <a:spcPct val="100000"/>
              </a:lnSpc>
              <a:buSzPct val="75000"/>
              <a:buChar char="•"/>
              <a:tabLst>
                <a:tab pos="1592580" algn="l"/>
                <a:tab pos="1593215" algn="l"/>
              </a:tabLst>
            </a:pPr>
            <a:r>
              <a:rPr sz="3800" spc="-20" dirty="0">
                <a:latin typeface="Arial MT"/>
                <a:cs typeface="Arial MT"/>
              </a:rPr>
              <a:t>Create</a:t>
            </a:r>
            <a:r>
              <a:rPr sz="3800" spc="-15" dirty="0">
                <a:latin typeface="Arial MT"/>
                <a:cs typeface="Arial MT"/>
              </a:rPr>
              <a:t> </a:t>
            </a:r>
            <a:r>
              <a:rPr sz="3800" spc="-5" dirty="0">
                <a:latin typeface="Arial MT"/>
                <a:cs typeface="Arial MT"/>
              </a:rPr>
              <a:t>the</a:t>
            </a:r>
            <a:r>
              <a:rPr sz="3800" spc="-15" dirty="0">
                <a:latin typeface="Arial MT"/>
                <a:cs typeface="Arial MT"/>
              </a:rPr>
              <a:t> </a:t>
            </a:r>
            <a:r>
              <a:rPr sz="3800" b="1" spc="-10" dirty="0">
                <a:latin typeface="Arial"/>
                <a:cs typeface="Arial"/>
              </a:rPr>
              <a:t>RDS </a:t>
            </a:r>
            <a:r>
              <a:rPr sz="3800" b="1" spc="-5" dirty="0">
                <a:latin typeface="Arial"/>
                <a:cs typeface="Arial"/>
              </a:rPr>
              <a:t>instance(s)</a:t>
            </a:r>
            <a:r>
              <a:rPr sz="3800" b="1" spc="-15" dirty="0">
                <a:latin typeface="Arial"/>
                <a:cs typeface="Arial"/>
              </a:rPr>
              <a:t> </a:t>
            </a:r>
            <a:r>
              <a:rPr sz="3800" spc="-5" dirty="0">
                <a:latin typeface="Arial MT"/>
                <a:cs typeface="Arial MT"/>
              </a:rPr>
              <a:t>itself</a:t>
            </a:r>
            <a:endParaRPr sz="3800">
              <a:latin typeface="Arial MT"/>
              <a:cs typeface="Arial M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6931659" cy="2546985"/>
          </a:xfrm>
          <a:prstGeom prst="rect">
            <a:avLst/>
          </a:prstGeom>
        </p:spPr>
        <p:txBody>
          <a:bodyPr vert="horz" wrap="square" lIns="0" tIns="17145" rIns="0" bIns="0" rtlCol="0">
            <a:spAutoFit/>
          </a:bodyPr>
          <a:lstStyle/>
          <a:p>
            <a:pPr marL="38100">
              <a:lnSpc>
                <a:spcPct val="100000"/>
              </a:lnSpc>
              <a:spcBef>
                <a:spcPts val="135"/>
              </a:spcBef>
            </a:pPr>
            <a:r>
              <a:rPr sz="9200" spc="-320" dirty="0">
                <a:latin typeface="Arial MT"/>
                <a:cs typeface="Arial MT"/>
              </a:rPr>
              <a:t>RDS</a:t>
            </a:r>
            <a:endParaRPr sz="9200">
              <a:latin typeface="Arial MT"/>
              <a:cs typeface="Arial MT"/>
            </a:endParaRPr>
          </a:p>
          <a:p>
            <a:pPr marL="675640" indent="-509905">
              <a:lnSpc>
                <a:spcPct val="100000"/>
              </a:lnSpc>
              <a:spcBef>
                <a:spcPts val="3850"/>
              </a:spcBef>
              <a:buSzPct val="75609"/>
              <a:buChar char="•"/>
              <a:tabLst>
                <a:tab pos="675640" algn="l"/>
                <a:tab pos="676275" algn="l"/>
              </a:tabLst>
            </a:pPr>
            <a:r>
              <a:rPr sz="4100" spc="-40" dirty="0">
                <a:latin typeface="Arial MT"/>
                <a:cs typeface="Arial MT"/>
              </a:rPr>
              <a:t>First</a:t>
            </a:r>
            <a:r>
              <a:rPr sz="4100" spc="-15" dirty="0">
                <a:latin typeface="Arial MT"/>
                <a:cs typeface="Arial MT"/>
              </a:rPr>
              <a:t> </a:t>
            </a:r>
            <a:r>
              <a:rPr sz="4100" spc="10" dirty="0">
                <a:latin typeface="Arial MT"/>
                <a:cs typeface="Arial MT"/>
              </a:rPr>
              <a:t>the</a:t>
            </a:r>
            <a:r>
              <a:rPr sz="4100" spc="-10" dirty="0">
                <a:latin typeface="Arial MT"/>
                <a:cs typeface="Arial MT"/>
              </a:rPr>
              <a:t> </a:t>
            </a:r>
            <a:r>
              <a:rPr sz="4100" b="1" spc="10" dirty="0">
                <a:latin typeface="Arial"/>
                <a:cs typeface="Arial"/>
              </a:rPr>
              <a:t>parameter</a:t>
            </a:r>
            <a:r>
              <a:rPr sz="4100" b="1" spc="-10" dirty="0">
                <a:latin typeface="Arial"/>
                <a:cs typeface="Arial"/>
              </a:rPr>
              <a:t> </a:t>
            </a:r>
            <a:r>
              <a:rPr sz="4100" spc="70" dirty="0">
                <a:latin typeface="Arial MT"/>
                <a:cs typeface="Arial MT"/>
              </a:rPr>
              <a:t>group:</a:t>
            </a:r>
            <a:endParaRPr sz="4100">
              <a:latin typeface="Arial MT"/>
              <a:cs typeface="Arial MT"/>
            </a:endParaRPr>
          </a:p>
        </p:txBody>
      </p:sp>
      <p:pic>
        <p:nvPicPr>
          <p:cNvPr id="3" name="object 3"/>
          <p:cNvPicPr/>
          <p:nvPr/>
        </p:nvPicPr>
        <p:blipFill>
          <a:blip r:embed="rId2" cstate="print"/>
          <a:stretch>
            <a:fillRect/>
          </a:stretch>
        </p:blipFill>
        <p:spPr>
          <a:xfrm>
            <a:off x="1198444" y="3077445"/>
            <a:ext cx="17310268" cy="4399741"/>
          </a:xfrm>
          <a:prstGeom prst="rect">
            <a:avLst/>
          </a:prstGeom>
        </p:spPr>
      </p:pic>
      <p:sp>
        <p:nvSpPr>
          <p:cNvPr id="4" name="object 4"/>
          <p:cNvSpPr txBox="1"/>
          <p:nvPr/>
        </p:nvSpPr>
        <p:spPr>
          <a:xfrm>
            <a:off x="1245563" y="3103623"/>
            <a:ext cx="17216120" cy="4305935"/>
          </a:xfrm>
          <a:prstGeom prst="rect">
            <a:avLst/>
          </a:prstGeom>
          <a:solidFill>
            <a:srgbClr val="DCDEE0"/>
          </a:solidFill>
          <a:ln w="10470">
            <a:solidFill>
              <a:srgbClr val="A6AAA9"/>
            </a:solidFill>
          </a:ln>
        </p:spPr>
        <p:txBody>
          <a:bodyPr vert="horz" wrap="square" lIns="0" tIns="6350" rIns="0" bIns="0" rtlCol="0">
            <a:spAutoFit/>
          </a:bodyPr>
          <a:lstStyle/>
          <a:p>
            <a:pPr>
              <a:lnSpc>
                <a:spcPct val="100000"/>
              </a:lnSpc>
              <a:spcBef>
                <a:spcPts val="50"/>
              </a:spcBef>
            </a:pPr>
            <a:endParaRPr sz="2450">
              <a:latin typeface="Times New Roman"/>
              <a:cs typeface="Times New Roman"/>
            </a:endParaRPr>
          </a:p>
          <a:p>
            <a:pPr marL="560070" marR="9567545" indent="-302895">
              <a:lnSpc>
                <a:spcPts val="2560"/>
              </a:lnSpc>
            </a:pPr>
            <a:r>
              <a:rPr sz="2150" dirty="0">
                <a:latin typeface="Arial MT"/>
                <a:cs typeface="Arial MT"/>
              </a:rPr>
              <a:t>resource </a:t>
            </a:r>
            <a:r>
              <a:rPr sz="2150" spc="-10" dirty="0">
                <a:latin typeface="Arial MT"/>
                <a:cs typeface="Arial MT"/>
              </a:rPr>
              <a:t>"aws_db_parameter_group" </a:t>
            </a:r>
            <a:r>
              <a:rPr sz="2150" spc="-5" dirty="0">
                <a:latin typeface="Arial MT"/>
                <a:cs typeface="Arial MT"/>
              </a:rPr>
              <a:t>"mariadb-parameters" {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"mariadb-parameters"</a:t>
            </a:r>
            <a:endParaRPr sz="2150">
              <a:latin typeface="Arial MT"/>
              <a:cs typeface="Arial MT"/>
            </a:endParaRPr>
          </a:p>
          <a:p>
            <a:pPr marL="560070">
              <a:lnSpc>
                <a:spcPts val="2460"/>
              </a:lnSpc>
            </a:pPr>
            <a:r>
              <a:rPr sz="2150" spc="-5" dirty="0">
                <a:latin typeface="Arial MT"/>
                <a:cs typeface="Arial MT"/>
              </a:rPr>
              <a:t>family</a:t>
            </a:r>
            <a:r>
              <a:rPr sz="2150" spc="-15" dirty="0">
                <a:latin typeface="Arial MT"/>
                <a:cs typeface="Arial MT"/>
              </a:rPr>
              <a:t> </a:t>
            </a:r>
            <a:r>
              <a:rPr sz="2150" spc="155" dirty="0">
                <a:latin typeface="Arial MT"/>
                <a:cs typeface="Arial MT"/>
              </a:rPr>
              <a:t>=</a:t>
            </a:r>
            <a:r>
              <a:rPr sz="2150" spc="-15" dirty="0">
                <a:latin typeface="Arial MT"/>
                <a:cs typeface="Arial MT"/>
              </a:rPr>
              <a:t> "mariadb10.1"</a:t>
            </a:r>
            <a:endParaRPr sz="2150">
              <a:latin typeface="Arial MT"/>
              <a:cs typeface="Arial MT"/>
            </a:endParaRPr>
          </a:p>
          <a:p>
            <a:pPr marL="560070">
              <a:lnSpc>
                <a:spcPts val="2570"/>
              </a:lnSpc>
            </a:pPr>
            <a:r>
              <a:rPr sz="2150" spc="25" dirty="0">
                <a:latin typeface="Arial MT"/>
                <a:cs typeface="Arial MT"/>
              </a:rPr>
              <a:t>description</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25" dirty="0">
                <a:latin typeface="Arial MT"/>
                <a:cs typeface="Arial MT"/>
              </a:rPr>
              <a:t>"MariaDB</a:t>
            </a:r>
            <a:r>
              <a:rPr sz="2150" dirty="0">
                <a:latin typeface="Arial MT"/>
                <a:cs typeface="Arial MT"/>
              </a:rPr>
              <a:t> </a:t>
            </a:r>
            <a:r>
              <a:rPr sz="2150" spc="5" dirty="0">
                <a:latin typeface="Arial MT"/>
                <a:cs typeface="Arial MT"/>
              </a:rPr>
              <a:t>parameter</a:t>
            </a:r>
            <a:r>
              <a:rPr sz="2150" spc="-5" dirty="0">
                <a:latin typeface="Arial MT"/>
                <a:cs typeface="Arial MT"/>
              </a:rPr>
              <a:t> </a:t>
            </a:r>
            <a:r>
              <a:rPr sz="2150" dirty="0">
                <a:latin typeface="Arial MT"/>
                <a:cs typeface="Arial MT"/>
              </a:rPr>
              <a:t>group"</a:t>
            </a:r>
            <a:endParaRPr sz="2150">
              <a:latin typeface="Arial MT"/>
              <a:cs typeface="Arial MT"/>
            </a:endParaRPr>
          </a:p>
          <a:p>
            <a:pPr>
              <a:lnSpc>
                <a:spcPct val="100000"/>
              </a:lnSpc>
            </a:pPr>
            <a:endParaRPr sz="2200">
              <a:latin typeface="Arial MT"/>
              <a:cs typeface="Arial MT"/>
            </a:endParaRPr>
          </a:p>
          <a:p>
            <a:pPr marL="560070">
              <a:lnSpc>
                <a:spcPts val="2570"/>
              </a:lnSpc>
              <a:spcBef>
                <a:spcPts val="5"/>
              </a:spcBef>
            </a:pPr>
            <a:r>
              <a:rPr sz="2150" spc="5" dirty="0">
                <a:latin typeface="Arial MT"/>
                <a:cs typeface="Arial MT"/>
              </a:rPr>
              <a:t>parameter</a:t>
            </a:r>
            <a:r>
              <a:rPr sz="2150" spc="-35" dirty="0">
                <a:latin typeface="Arial MT"/>
                <a:cs typeface="Arial MT"/>
              </a:rPr>
              <a:t> </a:t>
            </a:r>
            <a:r>
              <a:rPr sz="2150" spc="-5" dirty="0">
                <a:latin typeface="Arial MT"/>
                <a:cs typeface="Arial MT"/>
              </a:rPr>
              <a:t>{</a:t>
            </a:r>
            <a:endParaRPr sz="2150">
              <a:latin typeface="Arial MT"/>
              <a:cs typeface="Arial MT"/>
            </a:endParaRPr>
          </a:p>
          <a:p>
            <a:pPr marL="711835" marR="12776200">
              <a:lnSpc>
                <a:spcPts val="2560"/>
              </a:lnSpc>
              <a:spcBef>
                <a:spcPts val="90"/>
              </a:spcBef>
            </a:pPr>
            <a:r>
              <a:rPr sz="2150" spc="-5" dirty="0">
                <a:latin typeface="Arial MT"/>
                <a:cs typeface="Arial MT"/>
              </a:rPr>
              <a:t>name</a:t>
            </a:r>
            <a:r>
              <a:rPr sz="2150" spc="-45" dirty="0">
                <a:latin typeface="Arial MT"/>
                <a:cs typeface="Arial MT"/>
              </a:rPr>
              <a:t> </a:t>
            </a:r>
            <a:r>
              <a:rPr sz="2150" spc="155" dirty="0">
                <a:latin typeface="Arial MT"/>
                <a:cs typeface="Arial MT"/>
              </a:rPr>
              <a:t>=</a:t>
            </a:r>
            <a:r>
              <a:rPr sz="2150" spc="-40" dirty="0">
                <a:latin typeface="Arial MT"/>
                <a:cs typeface="Arial MT"/>
              </a:rPr>
              <a:t> </a:t>
            </a:r>
            <a:r>
              <a:rPr sz="2150" spc="-15" dirty="0">
                <a:latin typeface="Arial MT"/>
                <a:cs typeface="Arial MT"/>
              </a:rPr>
              <a:t>"max_allowed_packet" </a:t>
            </a:r>
            <a:r>
              <a:rPr sz="2150" spc="-585" dirty="0">
                <a:latin typeface="Arial MT"/>
                <a:cs typeface="Arial MT"/>
              </a:rPr>
              <a:t> </a:t>
            </a:r>
            <a:r>
              <a:rPr sz="2150" spc="-5" dirty="0">
                <a:latin typeface="Arial MT"/>
                <a:cs typeface="Arial MT"/>
              </a:rPr>
              <a:t>value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40" dirty="0">
                <a:latin typeface="Arial MT"/>
                <a:cs typeface="Arial MT"/>
              </a:rPr>
              <a:t>"16777216"</a:t>
            </a:r>
            <a:endParaRPr sz="2150">
              <a:latin typeface="Arial MT"/>
              <a:cs typeface="Arial MT"/>
            </a:endParaRPr>
          </a:p>
          <a:p>
            <a:pPr marL="484505">
              <a:lnSpc>
                <a:spcPts val="24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257810">
              <a:lnSpc>
                <a:spcPct val="10000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56939" y="8154179"/>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6" name="object 6"/>
          <p:cNvSpPr txBox="1"/>
          <p:nvPr/>
        </p:nvSpPr>
        <p:spPr>
          <a:xfrm>
            <a:off x="1365940" y="8066485"/>
            <a:ext cx="14039215" cy="654050"/>
          </a:xfrm>
          <a:prstGeom prst="rect">
            <a:avLst/>
          </a:prstGeom>
        </p:spPr>
        <p:txBody>
          <a:bodyPr vert="horz" wrap="square" lIns="0" tIns="15240" rIns="0" bIns="0" rtlCol="0">
            <a:spAutoFit/>
          </a:bodyPr>
          <a:lstStyle/>
          <a:p>
            <a:pPr marL="12700">
              <a:lnSpc>
                <a:spcPct val="100000"/>
              </a:lnSpc>
              <a:spcBef>
                <a:spcPts val="120"/>
              </a:spcBef>
            </a:pPr>
            <a:r>
              <a:rPr sz="4100" spc="-135" dirty="0">
                <a:latin typeface="Arial MT"/>
                <a:cs typeface="Arial MT"/>
              </a:rPr>
              <a:t>We</a:t>
            </a:r>
            <a:r>
              <a:rPr sz="4100" dirty="0">
                <a:latin typeface="Arial MT"/>
                <a:cs typeface="Arial MT"/>
              </a:rPr>
              <a:t> </a:t>
            </a:r>
            <a:r>
              <a:rPr sz="4100" spc="5" dirty="0">
                <a:latin typeface="Arial MT"/>
                <a:cs typeface="Arial MT"/>
              </a:rPr>
              <a:t>also </a:t>
            </a:r>
            <a:r>
              <a:rPr sz="4100" spc="75" dirty="0">
                <a:latin typeface="Arial MT"/>
                <a:cs typeface="Arial MT"/>
              </a:rPr>
              <a:t>specify</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35" dirty="0">
                <a:latin typeface="Arial MT"/>
                <a:cs typeface="Arial MT"/>
              </a:rPr>
              <a:t>parameter</a:t>
            </a:r>
            <a:r>
              <a:rPr sz="4100" spc="5" dirty="0">
                <a:latin typeface="Arial MT"/>
                <a:cs typeface="Arial MT"/>
              </a:rPr>
              <a:t> that will </a:t>
            </a:r>
            <a:r>
              <a:rPr sz="4100" spc="125" dirty="0">
                <a:latin typeface="Arial MT"/>
                <a:cs typeface="Arial MT"/>
              </a:rPr>
              <a:t>be</a:t>
            </a:r>
            <a:r>
              <a:rPr sz="4100" spc="5" dirty="0">
                <a:latin typeface="Arial MT"/>
                <a:cs typeface="Arial MT"/>
              </a:rPr>
              <a:t> </a:t>
            </a:r>
            <a:r>
              <a:rPr sz="4100" spc="105" dirty="0">
                <a:latin typeface="Arial MT"/>
                <a:cs typeface="Arial MT"/>
              </a:rPr>
              <a:t>applied</a:t>
            </a:r>
            <a:r>
              <a:rPr sz="4100" spc="5" dirty="0">
                <a:latin typeface="Arial MT"/>
                <a:cs typeface="Arial MT"/>
              </a:rPr>
              <a:t> to </a:t>
            </a:r>
            <a:r>
              <a:rPr sz="4100" spc="10" dirty="0">
                <a:latin typeface="Arial MT"/>
                <a:cs typeface="Arial MT"/>
              </a:rPr>
              <a:t>MariaDB</a:t>
            </a:r>
            <a:endParaRPr sz="4100">
              <a:latin typeface="Arial MT"/>
              <a:cs typeface="Arial MT"/>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71090" cy="1433195"/>
          </a:xfrm>
          <a:prstGeom prst="rect">
            <a:avLst/>
          </a:prstGeom>
        </p:spPr>
        <p:txBody>
          <a:bodyPr vert="horz" wrap="square" lIns="0" tIns="17145" rIns="0" bIns="0" rtlCol="0">
            <a:spAutoFit/>
          </a:bodyPr>
          <a:lstStyle/>
          <a:p>
            <a:pPr marL="12700">
              <a:lnSpc>
                <a:spcPct val="100000"/>
              </a:lnSpc>
              <a:spcBef>
                <a:spcPts val="135"/>
              </a:spcBef>
            </a:pPr>
            <a:r>
              <a:rPr spc="-320" dirty="0"/>
              <a:t>RDS</a:t>
            </a:r>
          </a:p>
        </p:txBody>
      </p:sp>
      <p:sp>
        <p:nvSpPr>
          <p:cNvPr id="3" name="object 3"/>
          <p:cNvSpPr txBox="1"/>
          <p:nvPr/>
        </p:nvSpPr>
        <p:spPr>
          <a:xfrm>
            <a:off x="856939" y="2071912"/>
            <a:ext cx="801243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0" dirty="0">
                <a:latin typeface="Arial MT"/>
                <a:cs typeface="Arial MT"/>
              </a:rPr>
              <a:t>Second,</a:t>
            </a:r>
            <a:r>
              <a:rPr sz="4100" spc="-10" dirty="0">
                <a:latin typeface="Arial MT"/>
                <a:cs typeface="Arial MT"/>
              </a:rPr>
              <a:t> </a:t>
            </a:r>
            <a:r>
              <a:rPr sz="4100" spc="10" dirty="0">
                <a:latin typeface="Arial MT"/>
                <a:cs typeface="Arial MT"/>
              </a:rPr>
              <a:t>we</a:t>
            </a:r>
            <a:r>
              <a:rPr sz="4100" spc="-10" dirty="0">
                <a:latin typeface="Arial MT"/>
                <a:cs typeface="Arial MT"/>
              </a:rPr>
              <a:t> </a:t>
            </a:r>
            <a:r>
              <a:rPr sz="4100" spc="75" dirty="0">
                <a:latin typeface="Arial MT"/>
                <a:cs typeface="Arial MT"/>
              </a:rPr>
              <a:t>specify</a:t>
            </a:r>
            <a:r>
              <a:rPr sz="4100" spc="-10" dirty="0">
                <a:latin typeface="Arial MT"/>
                <a:cs typeface="Arial MT"/>
              </a:rPr>
              <a:t> </a:t>
            </a:r>
            <a:r>
              <a:rPr sz="4100" spc="10" dirty="0">
                <a:latin typeface="Arial MT"/>
                <a:cs typeface="Arial MT"/>
              </a:rPr>
              <a:t>the</a:t>
            </a:r>
            <a:r>
              <a:rPr sz="4100" spc="-10" dirty="0">
                <a:latin typeface="Arial MT"/>
                <a:cs typeface="Arial MT"/>
              </a:rPr>
              <a:t> </a:t>
            </a:r>
            <a:r>
              <a:rPr sz="4100" b="1" spc="10" dirty="0">
                <a:latin typeface="Arial"/>
                <a:cs typeface="Arial"/>
              </a:rPr>
              <a:t>subnet</a:t>
            </a:r>
            <a:r>
              <a:rPr sz="4100" spc="10" dirty="0">
                <a:latin typeface="Arial MT"/>
                <a:cs typeface="Arial MT"/>
              </a:rPr>
              <a:t>:</a:t>
            </a:r>
            <a:endParaRPr sz="4100">
              <a:latin typeface="Arial MT"/>
              <a:cs typeface="Arial MT"/>
            </a:endParaRPr>
          </a:p>
        </p:txBody>
      </p:sp>
      <p:pic>
        <p:nvPicPr>
          <p:cNvPr id="4" name="object 4"/>
          <p:cNvPicPr/>
          <p:nvPr/>
        </p:nvPicPr>
        <p:blipFill>
          <a:blip r:embed="rId2" cstate="print"/>
          <a:stretch>
            <a:fillRect/>
          </a:stretch>
        </p:blipFill>
        <p:spPr>
          <a:xfrm>
            <a:off x="1198444" y="3077445"/>
            <a:ext cx="17310268" cy="2055164"/>
          </a:xfrm>
          <a:prstGeom prst="rect">
            <a:avLst/>
          </a:prstGeom>
        </p:spPr>
      </p:pic>
      <p:sp>
        <p:nvSpPr>
          <p:cNvPr id="5" name="object 5"/>
          <p:cNvSpPr txBox="1"/>
          <p:nvPr/>
        </p:nvSpPr>
        <p:spPr>
          <a:xfrm>
            <a:off x="1245563" y="3103623"/>
            <a:ext cx="17216120" cy="1961514"/>
          </a:xfrm>
          <a:prstGeom prst="rect">
            <a:avLst/>
          </a:prstGeom>
          <a:solidFill>
            <a:srgbClr val="DCDEE0"/>
          </a:solidFill>
          <a:ln w="10470">
            <a:solidFill>
              <a:srgbClr val="A6AAA9"/>
            </a:solidFill>
          </a:ln>
        </p:spPr>
        <p:txBody>
          <a:bodyPr vert="horz" wrap="square" lIns="0" tIns="165100" rIns="0" bIns="0" rtlCol="0">
            <a:spAutoFit/>
          </a:bodyPr>
          <a:lstStyle/>
          <a:p>
            <a:pPr marL="560070" marR="10550525" indent="-302895">
              <a:lnSpc>
                <a:spcPts val="2560"/>
              </a:lnSpc>
              <a:spcBef>
                <a:spcPts val="1300"/>
              </a:spcBef>
            </a:pPr>
            <a:r>
              <a:rPr sz="2150" dirty="0">
                <a:latin typeface="Arial MT"/>
                <a:cs typeface="Arial MT"/>
              </a:rPr>
              <a:t>resource</a:t>
            </a:r>
            <a:r>
              <a:rPr sz="2150" spc="15" dirty="0">
                <a:latin typeface="Arial MT"/>
                <a:cs typeface="Arial MT"/>
              </a:rPr>
              <a:t> </a:t>
            </a:r>
            <a:r>
              <a:rPr sz="2150" spc="-15" dirty="0">
                <a:latin typeface="Arial MT"/>
                <a:cs typeface="Arial MT"/>
              </a:rPr>
              <a:t>"aws_db_subnet_group"</a:t>
            </a:r>
            <a:r>
              <a:rPr sz="2150" spc="15" dirty="0">
                <a:latin typeface="Arial MT"/>
                <a:cs typeface="Arial MT"/>
              </a:rPr>
              <a:t> </a:t>
            </a:r>
            <a:r>
              <a:rPr sz="2150" spc="-5" dirty="0">
                <a:latin typeface="Arial MT"/>
                <a:cs typeface="Arial MT"/>
              </a:rPr>
              <a:t>"mariadb-subnet"</a:t>
            </a:r>
            <a:r>
              <a:rPr sz="2150" spc="2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"mariadb-subnet"</a:t>
            </a:r>
            <a:endParaRPr sz="2150">
              <a:latin typeface="Arial MT"/>
              <a:cs typeface="Arial MT"/>
            </a:endParaRPr>
          </a:p>
          <a:p>
            <a:pPr marL="560070">
              <a:lnSpc>
                <a:spcPts val="2460"/>
              </a:lnSpc>
            </a:pPr>
            <a:r>
              <a:rPr sz="2150" spc="25" dirty="0">
                <a:latin typeface="Arial MT"/>
                <a:cs typeface="Arial MT"/>
              </a:rPr>
              <a:t>description</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105" dirty="0">
                <a:latin typeface="Arial MT"/>
                <a:cs typeface="Arial MT"/>
              </a:rPr>
              <a:t>"RDS</a:t>
            </a:r>
            <a:r>
              <a:rPr sz="2150" spc="-10" dirty="0">
                <a:latin typeface="Arial MT"/>
                <a:cs typeface="Arial MT"/>
              </a:rPr>
              <a:t> </a:t>
            </a:r>
            <a:r>
              <a:rPr sz="2150" spc="15" dirty="0">
                <a:latin typeface="Arial MT"/>
                <a:cs typeface="Arial MT"/>
              </a:rPr>
              <a:t>subnet</a:t>
            </a:r>
            <a:r>
              <a:rPr sz="2150" spc="-10" dirty="0">
                <a:latin typeface="Arial MT"/>
                <a:cs typeface="Arial MT"/>
              </a:rPr>
              <a:t> </a:t>
            </a:r>
            <a:r>
              <a:rPr sz="2150" dirty="0">
                <a:latin typeface="Arial MT"/>
                <a:cs typeface="Arial MT"/>
              </a:rPr>
              <a:t>group"</a:t>
            </a:r>
            <a:endParaRPr sz="2150">
              <a:latin typeface="Arial MT"/>
              <a:cs typeface="Arial MT"/>
            </a:endParaRPr>
          </a:p>
          <a:p>
            <a:pPr marL="560070">
              <a:lnSpc>
                <a:spcPts val="2555"/>
              </a:lnSpc>
            </a:pPr>
            <a:r>
              <a:rPr sz="2150" spc="5" dirty="0">
                <a:latin typeface="Arial MT"/>
                <a:cs typeface="Arial MT"/>
              </a:rPr>
              <a:t>subnet_ids</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["${aws_subnet.main-private-1.id}","${aws_subnet.main-private-2.id}"]</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5525752"/>
            <a:ext cx="196215" cy="435609"/>
          </a:xfrm>
          <a:prstGeom prst="rect">
            <a:avLst/>
          </a:prstGeom>
        </p:spPr>
        <p:txBody>
          <a:bodyPr vert="horz" wrap="square" lIns="0" tIns="17780" rIns="0" bIns="0" rtlCol="0">
            <a:spAutoFit/>
          </a:bodyPr>
          <a:lstStyle/>
          <a:p>
            <a:pPr marL="12700">
              <a:lnSpc>
                <a:spcPct val="100000"/>
              </a:lnSpc>
              <a:spcBef>
                <a:spcPts val="140"/>
              </a:spcBef>
            </a:pPr>
            <a:r>
              <a:rPr sz="2650" spc="415" dirty="0">
                <a:latin typeface="Arial MT"/>
                <a:cs typeface="Arial MT"/>
              </a:rPr>
              <a:t>•</a:t>
            </a:r>
            <a:endParaRPr sz="2650">
              <a:latin typeface="Arial MT"/>
              <a:cs typeface="Arial MT"/>
            </a:endParaRPr>
          </a:p>
        </p:txBody>
      </p:sp>
      <p:sp>
        <p:nvSpPr>
          <p:cNvPr id="7" name="object 7"/>
          <p:cNvSpPr txBox="1"/>
          <p:nvPr/>
        </p:nvSpPr>
        <p:spPr>
          <a:xfrm>
            <a:off x="1274371" y="5448520"/>
            <a:ext cx="17280890" cy="2199005"/>
          </a:xfrm>
          <a:prstGeom prst="rect">
            <a:avLst/>
          </a:prstGeom>
        </p:spPr>
        <p:txBody>
          <a:bodyPr vert="horz" wrap="square" lIns="0" tIns="17145" rIns="0" bIns="0" rtlCol="0">
            <a:spAutoFit/>
          </a:bodyPr>
          <a:lstStyle/>
          <a:p>
            <a:pPr marL="38100">
              <a:lnSpc>
                <a:spcPct val="100000"/>
              </a:lnSpc>
              <a:spcBef>
                <a:spcPts val="135"/>
              </a:spcBef>
            </a:pPr>
            <a:r>
              <a:rPr sz="3550" spc="-35" dirty="0">
                <a:latin typeface="Arial MT"/>
                <a:cs typeface="Arial MT"/>
              </a:rPr>
              <a:t>This</a:t>
            </a:r>
            <a:r>
              <a:rPr sz="3550" spc="10" dirty="0">
                <a:latin typeface="Arial MT"/>
                <a:cs typeface="Arial MT"/>
              </a:rPr>
              <a:t> </a:t>
            </a:r>
            <a:r>
              <a:rPr sz="3550" spc="50" dirty="0">
                <a:latin typeface="Arial MT"/>
                <a:cs typeface="Arial MT"/>
              </a:rPr>
              <a:t>subnet</a:t>
            </a:r>
            <a:r>
              <a:rPr sz="3550" spc="15" dirty="0">
                <a:latin typeface="Arial MT"/>
                <a:cs typeface="Arial MT"/>
              </a:rPr>
              <a:t> </a:t>
            </a:r>
            <a:r>
              <a:rPr sz="3550" spc="80" dirty="0">
                <a:latin typeface="Arial MT"/>
                <a:cs typeface="Arial MT"/>
              </a:rPr>
              <a:t>group</a:t>
            </a:r>
            <a:r>
              <a:rPr sz="3550" spc="15" dirty="0">
                <a:latin typeface="Arial MT"/>
                <a:cs typeface="Arial MT"/>
              </a:rPr>
              <a:t> </a:t>
            </a:r>
            <a:r>
              <a:rPr sz="3550" spc="55" dirty="0">
                <a:latin typeface="Arial MT"/>
                <a:cs typeface="Arial MT"/>
              </a:rPr>
              <a:t>specifies</a:t>
            </a:r>
            <a:r>
              <a:rPr sz="3550" spc="15" dirty="0">
                <a:latin typeface="Arial MT"/>
                <a:cs typeface="Arial MT"/>
              </a:rPr>
              <a:t> that</a:t>
            </a:r>
            <a:r>
              <a:rPr sz="3550" spc="10" dirty="0">
                <a:latin typeface="Arial MT"/>
                <a:cs typeface="Arial MT"/>
              </a:rPr>
              <a:t> </a:t>
            </a:r>
            <a:r>
              <a:rPr sz="3550" spc="15" dirty="0">
                <a:latin typeface="Arial MT"/>
                <a:cs typeface="Arial MT"/>
              </a:rPr>
              <a:t>the </a:t>
            </a:r>
            <a:r>
              <a:rPr sz="3550" spc="-110" dirty="0">
                <a:latin typeface="Arial MT"/>
                <a:cs typeface="Arial MT"/>
              </a:rPr>
              <a:t>RDS</a:t>
            </a:r>
            <a:r>
              <a:rPr sz="3550" spc="15" dirty="0">
                <a:latin typeface="Arial MT"/>
                <a:cs typeface="Arial MT"/>
              </a:rPr>
              <a:t> </a:t>
            </a:r>
            <a:r>
              <a:rPr sz="3550" spc="10" dirty="0">
                <a:latin typeface="Arial MT"/>
                <a:cs typeface="Arial MT"/>
              </a:rPr>
              <a:t>will</a:t>
            </a:r>
            <a:r>
              <a:rPr sz="3550" spc="15" dirty="0">
                <a:latin typeface="Arial MT"/>
                <a:cs typeface="Arial MT"/>
              </a:rPr>
              <a:t> </a:t>
            </a:r>
            <a:r>
              <a:rPr sz="3550" spc="114" dirty="0">
                <a:latin typeface="Arial MT"/>
                <a:cs typeface="Arial MT"/>
              </a:rPr>
              <a:t>be</a:t>
            </a:r>
            <a:r>
              <a:rPr sz="3550" spc="10" dirty="0">
                <a:latin typeface="Arial MT"/>
                <a:cs typeface="Arial MT"/>
              </a:rPr>
              <a:t> </a:t>
            </a:r>
            <a:r>
              <a:rPr sz="3550" spc="80" dirty="0">
                <a:latin typeface="Arial MT"/>
                <a:cs typeface="Arial MT"/>
              </a:rPr>
              <a:t>put</a:t>
            </a:r>
            <a:r>
              <a:rPr sz="3550" spc="15" dirty="0">
                <a:latin typeface="Arial MT"/>
                <a:cs typeface="Arial MT"/>
              </a:rPr>
              <a:t> </a:t>
            </a:r>
            <a:r>
              <a:rPr sz="3550" spc="10" dirty="0">
                <a:latin typeface="Arial MT"/>
                <a:cs typeface="Arial MT"/>
              </a:rPr>
              <a:t>in</a:t>
            </a:r>
            <a:r>
              <a:rPr sz="3550" spc="15" dirty="0">
                <a:latin typeface="Arial MT"/>
                <a:cs typeface="Arial MT"/>
              </a:rPr>
              <a:t> the </a:t>
            </a:r>
            <a:r>
              <a:rPr sz="3550" b="1" spc="15" dirty="0">
                <a:latin typeface="Arial"/>
                <a:cs typeface="Arial"/>
              </a:rPr>
              <a:t>private</a:t>
            </a:r>
            <a:r>
              <a:rPr sz="3550" b="1" spc="10" dirty="0">
                <a:latin typeface="Arial"/>
                <a:cs typeface="Arial"/>
              </a:rPr>
              <a:t> </a:t>
            </a:r>
            <a:r>
              <a:rPr sz="3550" b="1" spc="15" dirty="0">
                <a:latin typeface="Arial"/>
                <a:cs typeface="Arial"/>
              </a:rPr>
              <a:t>subnets</a:t>
            </a:r>
            <a:endParaRPr sz="3550">
              <a:latin typeface="Arial"/>
              <a:cs typeface="Arial"/>
            </a:endParaRPr>
          </a:p>
          <a:p>
            <a:pPr>
              <a:lnSpc>
                <a:spcPct val="100000"/>
              </a:lnSpc>
              <a:spcBef>
                <a:spcPts val="40"/>
              </a:spcBef>
            </a:pPr>
            <a:endParaRPr sz="3650">
              <a:latin typeface="Arial"/>
              <a:cs typeface="Arial"/>
            </a:endParaRPr>
          </a:p>
          <a:p>
            <a:pPr marL="770890" marR="30480" indent="-443230">
              <a:lnSpc>
                <a:spcPct val="100600"/>
              </a:lnSpc>
              <a:buSzPct val="74647"/>
              <a:buChar char="•"/>
              <a:tabLst>
                <a:tab pos="770890" algn="l"/>
                <a:tab pos="771525" algn="l"/>
              </a:tabLst>
            </a:pPr>
            <a:r>
              <a:rPr sz="3550" spc="-45" dirty="0">
                <a:latin typeface="Arial MT"/>
                <a:cs typeface="Arial MT"/>
              </a:rPr>
              <a:t>The</a:t>
            </a:r>
            <a:r>
              <a:rPr sz="3550" spc="10" dirty="0">
                <a:latin typeface="Arial MT"/>
                <a:cs typeface="Arial MT"/>
              </a:rPr>
              <a:t> </a:t>
            </a:r>
            <a:r>
              <a:rPr sz="3550" spc="-110" dirty="0">
                <a:latin typeface="Arial MT"/>
                <a:cs typeface="Arial MT"/>
              </a:rPr>
              <a:t>RDS</a:t>
            </a:r>
            <a:r>
              <a:rPr sz="3550" spc="10" dirty="0">
                <a:latin typeface="Arial MT"/>
                <a:cs typeface="Arial MT"/>
              </a:rPr>
              <a:t> will </a:t>
            </a:r>
            <a:r>
              <a:rPr sz="3550" spc="15" dirty="0">
                <a:latin typeface="Arial MT"/>
                <a:cs typeface="Arial MT"/>
              </a:rPr>
              <a:t>only </a:t>
            </a:r>
            <a:r>
              <a:rPr sz="3550" spc="114" dirty="0">
                <a:latin typeface="Arial MT"/>
                <a:cs typeface="Arial MT"/>
              </a:rPr>
              <a:t>be</a:t>
            </a:r>
            <a:r>
              <a:rPr sz="3550" spc="10" dirty="0">
                <a:latin typeface="Arial MT"/>
                <a:cs typeface="Arial MT"/>
              </a:rPr>
              <a:t> </a:t>
            </a:r>
            <a:r>
              <a:rPr sz="3550" spc="75" dirty="0">
                <a:latin typeface="Arial MT"/>
                <a:cs typeface="Arial MT"/>
              </a:rPr>
              <a:t>accessible</a:t>
            </a:r>
            <a:r>
              <a:rPr sz="3550" spc="10" dirty="0">
                <a:latin typeface="Arial MT"/>
                <a:cs typeface="Arial MT"/>
              </a:rPr>
              <a:t> </a:t>
            </a:r>
            <a:r>
              <a:rPr sz="3550" dirty="0">
                <a:latin typeface="Arial MT"/>
                <a:cs typeface="Arial MT"/>
              </a:rPr>
              <a:t>from</a:t>
            </a:r>
            <a:r>
              <a:rPr sz="3550" spc="10" dirty="0">
                <a:latin typeface="Arial MT"/>
                <a:cs typeface="Arial MT"/>
              </a:rPr>
              <a:t> </a:t>
            </a:r>
            <a:r>
              <a:rPr sz="3550" spc="15" dirty="0">
                <a:latin typeface="Arial MT"/>
                <a:cs typeface="Arial MT"/>
              </a:rPr>
              <a:t>other </a:t>
            </a:r>
            <a:r>
              <a:rPr sz="3550" spc="35" dirty="0">
                <a:latin typeface="Arial MT"/>
                <a:cs typeface="Arial MT"/>
              </a:rPr>
              <a:t>instances</a:t>
            </a:r>
            <a:r>
              <a:rPr sz="3550" spc="10" dirty="0">
                <a:latin typeface="Arial MT"/>
                <a:cs typeface="Arial MT"/>
              </a:rPr>
              <a:t> </a:t>
            </a:r>
            <a:r>
              <a:rPr sz="3550" spc="15" dirty="0">
                <a:latin typeface="Arial MT"/>
                <a:cs typeface="Arial MT"/>
              </a:rPr>
              <a:t>within</a:t>
            </a:r>
            <a:r>
              <a:rPr sz="3550" spc="10" dirty="0">
                <a:latin typeface="Arial MT"/>
                <a:cs typeface="Arial MT"/>
              </a:rPr>
              <a:t> </a:t>
            </a:r>
            <a:r>
              <a:rPr sz="3550" spc="15" dirty="0">
                <a:latin typeface="Arial MT"/>
                <a:cs typeface="Arial MT"/>
              </a:rPr>
              <a:t>the</a:t>
            </a:r>
            <a:r>
              <a:rPr sz="3550" spc="10" dirty="0">
                <a:latin typeface="Arial MT"/>
                <a:cs typeface="Arial MT"/>
              </a:rPr>
              <a:t> </a:t>
            </a:r>
            <a:r>
              <a:rPr sz="3550" spc="20" dirty="0">
                <a:latin typeface="Arial MT"/>
                <a:cs typeface="Arial MT"/>
              </a:rPr>
              <a:t>same</a:t>
            </a:r>
            <a:r>
              <a:rPr sz="3550" spc="15" dirty="0">
                <a:latin typeface="Arial MT"/>
                <a:cs typeface="Arial MT"/>
              </a:rPr>
              <a:t> </a:t>
            </a:r>
            <a:r>
              <a:rPr sz="3550" spc="45" dirty="0">
                <a:latin typeface="Arial MT"/>
                <a:cs typeface="Arial MT"/>
              </a:rPr>
              <a:t>subnet,</a:t>
            </a:r>
            <a:r>
              <a:rPr sz="3550" spc="10" dirty="0">
                <a:latin typeface="Arial MT"/>
                <a:cs typeface="Arial MT"/>
              </a:rPr>
              <a:t> </a:t>
            </a:r>
            <a:r>
              <a:rPr sz="3550" spc="15" dirty="0">
                <a:latin typeface="Arial MT"/>
                <a:cs typeface="Arial MT"/>
              </a:rPr>
              <a:t>not </a:t>
            </a:r>
            <a:r>
              <a:rPr sz="3550" spc="-969" dirty="0">
                <a:latin typeface="Arial MT"/>
                <a:cs typeface="Arial MT"/>
              </a:rPr>
              <a:t> </a:t>
            </a:r>
            <a:r>
              <a:rPr sz="3550" dirty="0">
                <a:latin typeface="Arial MT"/>
                <a:cs typeface="Arial MT"/>
              </a:rPr>
              <a:t>from</a:t>
            </a:r>
            <a:r>
              <a:rPr sz="3550" spc="5" dirty="0">
                <a:latin typeface="Arial MT"/>
                <a:cs typeface="Arial MT"/>
              </a:rPr>
              <a:t> </a:t>
            </a:r>
            <a:r>
              <a:rPr sz="3550" spc="15" dirty="0">
                <a:latin typeface="Arial MT"/>
                <a:cs typeface="Arial MT"/>
              </a:rPr>
              <a:t>the</a:t>
            </a:r>
            <a:r>
              <a:rPr sz="3550" spc="10" dirty="0">
                <a:latin typeface="Arial MT"/>
                <a:cs typeface="Arial MT"/>
              </a:rPr>
              <a:t> </a:t>
            </a:r>
            <a:r>
              <a:rPr sz="3550" spc="20" dirty="0">
                <a:latin typeface="Arial MT"/>
                <a:cs typeface="Arial MT"/>
              </a:rPr>
              <a:t>internet</a:t>
            </a:r>
            <a:endParaRPr sz="3550">
              <a:latin typeface="Arial MT"/>
              <a:cs typeface="Arial MT"/>
            </a:endParaRPr>
          </a:p>
        </p:txBody>
      </p:sp>
      <p:sp>
        <p:nvSpPr>
          <p:cNvPr id="8" name="object 8"/>
          <p:cNvSpPr txBox="1"/>
          <p:nvPr/>
        </p:nvSpPr>
        <p:spPr>
          <a:xfrm>
            <a:off x="856939" y="8235294"/>
            <a:ext cx="196215" cy="435609"/>
          </a:xfrm>
          <a:prstGeom prst="rect">
            <a:avLst/>
          </a:prstGeom>
        </p:spPr>
        <p:txBody>
          <a:bodyPr vert="horz" wrap="square" lIns="0" tIns="17780" rIns="0" bIns="0" rtlCol="0">
            <a:spAutoFit/>
          </a:bodyPr>
          <a:lstStyle/>
          <a:p>
            <a:pPr marL="12700">
              <a:lnSpc>
                <a:spcPct val="100000"/>
              </a:lnSpc>
              <a:spcBef>
                <a:spcPts val="140"/>
              </a:spcBef>
            </a:pPr>
            <a:r>
              <a:rPr sz="2650" spc="415" dirty="0">
                <a:latin typeface="Arial MT"/>
                <a:cs typeface="Arial MT"/>
              </a:rPr>
              <a:t>•</a:t>
            </a:r>
            <a:endParaRPr sz="2650">
              <a:latin typeface="Arial MT"/>
              <a:cs typeface="Arial MT"/>
            </a:endParaRPr>
          </a:p>
        </p:txBody>
      </p:sp>
      <p:sp>
        <p:nvSpPr>
          <p:cNvPr id="9" name="object 9"/>
          <p:cNvSpPr txBox="1"/>
          <p:nvPr/>
        </p:nvSpPr>
        <p:spPr>
          <a:xfrm>
            <a:off x="1274371" y="8158058"/>
            <a:ext cx="16141700" cy="2199005"/>
          </a:xfrm>
          <a:prstGeom prst="rect">
            <a:avLst/>
          </a:prstGeom>
        </p:spPr>
        <p:txBody>
          <a:bodyPr vert="horz" wrap="square" lIns="0" tIns="13970" rIns="0" bIns="0" rtlCol="0">
            <a:spAutoFit/>
          </a:bodyPr>
          <a:lstStyle/>
          <a:p>
            <a:pPr marL="38100" marR="274320">
              <a:lnSpc>
                <a:spcPct val="100600"/>
              </a:lnSpc>
              <a:spcBef>
                <a:spcPts val="110"/>
              </a:spcBef>
            </a:pPr>
            <a:r>
              <a:rPr sz="3550" spc="-45" dirty="0">
                <a:latin typeface="Arial MT"/>
                <a:cs typeface="Arial MT"/>
              </a:rPr>
              <a:t>The</a:t>
            </a:r>
            <a:r>
              <a:rPr sz="3550" spc="15" dirty="0">
                <a:latin typeface="Arial MT"/>
                <a:cs typeface="Arial MT"/>
              </a:rPr>
              <a:t> </a:t>
            </a:r>
            <a:r>
              <a:rPr sz="3550" spc="-110" dirty="0">
                <a:latin typeface="Arial MT"/>
                <a:cs typeface="Arial MT"/>
              </a:rPr>
              <a:t>RDS</a:t>
            </a:r>
            <a:r>
              <a:rPr sz="3550" spc="15" dirty="0">
                <a:latin typeface="Arial MT"/>
                <a:cs typeface="Arial MT"/>
              </a:rPr>
              <a:t> </a:t>
            </a:r>
            <a:r>
              <a:rPr sz="3550" spc="40" dirty="0">
                <a:latin typeface="Arial MT"/>
                <a:cs typeface="Arial MT"/>
              </a:rPr>
              <a:t>instance</a:t>
            </a:r>
            <a:r>
              <a:rPr sz="3550" spc="15" dirty="0">
                <a:latin typeface="Arial MT"/>
                <a:cs typeface="Arial MT"/>
              </a:rPr>
              <a:t> </a:t>
            </a:r>
            <a:r>
              <a:rPr sz="3550" spc="10" dirty="0">
                <a:latin typeface="Arial MT"/>
                <a:cs typeface="Arial MT"/>
              </a:rPr>
              <a:t>will</a:t>
            </a:r>
            <a:r>
              <a:rPr sz="3550" spc="15" dirty="0">
                <a:latin typeface="Arial MT"/>
                <a:cs typeface="Arial MT"/>
              </a:rPr>
              <a:t> also </a:t>
            </a:r>
            <a:r>
              <a:rPr sz="3550" spc="114" dirty="0">
                <a:latin typeface="Arial MT"/>
                <a:cs typeface="Arial MT"/>
              </a:rPr>
              <a:t>be</a:t>
            </a:r>
            <a:r>
              <a:rPr sz="3550" spc="15" dirty="0">
                <a:latin typeface="Arial MT"/>
                <a:cs typeface="Arial MT"/>
              </a:rPr>
              <a:t> </a:t>
            </a:r>
            <a:r>
              <a:rPr sz="3550" spc="114" dirty="0">
                <a:latin typeface="Arial MT"/>
                <a:cs typeface="Arial MT"/>
              </a:rPr>
              <a:t>placed</a:t>
            </a:r>
            <a:r>
              <a:rPr sz="3550" spc="15" dirty="0">
                <a:latin typeface="Arial MT"/>
                <a:cs typeface="Arial MT"/>
              </a:rPr>
              <a:t> </a:t>
            </a:r>
            <a:r>
              <a:rPr sz="3550" spc="10" dirty="0">
                <a:latin typeface="Arial MT"/>
                <a:cs typeface="Arial MT"/>
              </a:rPr>
              <a:t>either</a:t>
            </a:r>
            <a:r>
              <a:rPr sz="3550" spc="20" dirty="0">
                <a:latin typeface="Arial MT"/>
                <a:cs typeface="Arial MT"/>
              </a:rPr>
              <a:t> </a:t>
            </a:r>
            <a:r>
              <a:rPr sz="3550" spc="10" dirty="0">
                <a:latin typeface="Arial MT"/>
                <a:cs typeface="Arial MT"/>
              </a:rPr>
              <a:t>in</a:t>
            </a:r>
            <a:r>
              <a:rPr sz="3550" spc="15" dirty="0">
                <a:latin typeface="Arial MT"/>
                <a:cs typeface="Arial MT"/>
              </a:rPr>
              <a:t> </a:t>
            </a:r>
            <a:r>
              <a:rPr sz="3550" spc="35" dirty="0">
                <a:latin typeface="Arial MT"/>
                <a:cs typeface="Arial MT"/>
              </a:rPr>
              <a:t>private-1</a:t>
            </a:r>
            <a:r>
              <a:rPr sz="3550" spc="15" dirty="0">
                <a:latin typeface="Arial MT"/>
                <a:cs typeface="Arial MT"/>
              </a:rPr>
              <a:t> or </a:t>
            </a:r>
            <a:r>
              <a:rPr sz="3550" spc="30" dirty="0">
                <a:latin typeface="Arial MT"/>
                <a:cs typeface="Arial MT"/>
              </a:rPr>
              <a:t>private-2,</a:t>
            </a:r>
            <a:r>
              <a:rPr sz="3550" spc="15" dirty="0">
                <a:latin typeface="Arial MT"/>
                <a:cs typeface="Arial MT"/>
              </a:rPr>
              <a:t> not </a:t>
            </a:r>
            <a:r>
              <a:rPr sz="3550" spc="10" dirty="0">
                <a:latin typeface="Arial MT"/>
                <a:cs typeface="Arial MT"/>
              </a:rPr>
              <a:t>in</a:t>
            </a:r>
            <a:r>
              <a:rPr sz="3550" spc="15" dirty="0">
                <a:latin typeface="Arial MT"/>
                <a:cs typeface="Arial MT"/>
              </a:rPr>
              <a:t> the </a:t>
            </a:r>
            <a:r>
              <a:rPr sz="3550" spc="-969" dirty="0">
                <a:latin typeface="Arial MT"/>
                <a:cs typeface="Arial MT"/>
              </a:rPr>
              <a:t> </a:t>
            </a:r>
            <a:r>
              <a:rPr sz="3550" spc="35" dirty="0">
                <a:latin typeface="Arial MT"/>
                <a:cs typeface="Arial MT"/>
              </a:rPr>
              <a:t>private-3</a:t>
            </a:r>
            <a:r>
              <a:rPr sz="3550" spc="5" dirty="0">
                <a:latin typeface="Arial MT"/>
                <a:cs typeface="Arial MT"/>
              </a:rPr>
              <a:t> </a:t>
            </a:r>
            <a:r>
              <a:rPr sz="3550" spc="50" dirty="0">
                <a:latin typeface="Arial MT"/>
                <a:cs typeface="Arial MT"/>
              </a:rPr>
              <a:t>subnet</a:t>
            </a:r>
            <a:endParaRPr sz="3550">
              <a:latin typeface="Arial MT"/>
              <a:cs typeface="Arial MT"/>
            </a:endParaRPr>
          </a:p>
          <a:p>
            <a:pPr>
              <a:lnSpc>
                <a:spcPct val="100000"/>
              </a:lnSpc>
              <a:spcBef>
                <a:spcPts val="10"/>
              </a:spcBef>
            </a:pPr>
            <a:endParaRPr sz="3700">
              <a:latin typeface="Arial MT"/>
              <a:cs typeface="Arial MT"/>
            </a:endParaRPr>
          </a:p>
          <a:p>
            <a:pPr marL="770890" indent="-443865">
              <a:lnSpc>
                <a:spcPct val="100000"/>
              </a:lnSpc>
              <a:buSzPct val="74647"/>
              <a:buChar char="•"/>
              <a:tabLst>
                <a:tab pos="770890" algn="l"/>
                <a:tab pos="771525" algn="l"/>
              </a:tabLst>
            </a:pPr>
            <a:r>
              <a:rPr sz="3550" spc="20" dirty="0">
                <a:latin typeface="Arial MT"/>
                <a:cs typeface="Arial MT"/>
              </a:rPr>
              <a:t>when</a:t>
            </a:r>
            <a:r>
              <a:rPr sz="3550" spc="10" dirty="0">
                <a:latin typeface="Arial MT"/>
                <a:cs typeface="Arial MT"/>
              </a:rPr>
              <a:t> </a:t>
            </a:r>
            <a:r>
              <a:rPr sz="3550" spc="15" dirty="0">
                <a:latin typeface="Arial MT"/>
                <a:cs typeface="Arial MT"/>
              </a:rPr>
              <a:t>you</a:t>
            </a:r>
            <a:r>
              <a:rPr sz="3550" spc="10" dirty="0">
                <a:latin typeface="Arial MT"/>
                <a:cs typeface="Arial MT"/>
              </a:rPr>
              <a:t> </a:t>
            </a:r>
            <a:r>
              <a:rPr sz="3550" spc="50" dirty="0">
                <a:latin typeface="Arial MT"/>
                <a:cs typeface="Arial MT"/>
              </a:rPr>
              <a:t>enable</a:t>
            </a:r>
            <a:r>
              <a:rPr sz="3550" spc="10" dirty="0">
                <a:latin typeface="Arial MT"/>
                <a:cs typeface="Arial MT"/>
              </a:rPr>
              <a:t> </a:t>
            </a:r>
            <a:r>
              <a:rPr sz="3550" spc="65" dirty="0">
                <a:latin typeface="Arial MT"/>
                <a:cs typeface="Arial MT"/>
              </a:rPr>
              <a:t>High</a:t>
            </a:r>
            <a:r>
              <a:rPr sz="3550" spc="15" dirty="0">
                <a:latin typeface="Arial MT"/>
                <a:cs typeface="Arial MT"/>
              </a:rPr>
              <a:t> </a:t>
            </a:r>
            <a:r>
              <a:rPr sz="3550" spc="25" dirty="0">
                <a:latin typeface="Arial MT"/>
                <a:cs typeface="Arial MT"/>
              </a:rPr>
              <a:t>Availability</a:t>
            </a:r>
            <a:r>
              <a:rPr sz="3550" spc="10" dirty="0">
                <a:latin typeface="Arial MT"/>
                <a:cs typeface="Arial MT"/>
              </a:rPr>
              <a:t> </a:t>
            </a:r>
            <a:r>
              <a:rPr sz="3550" spc="15" dirty="0">
                <a:latin typeface="Arial MT"/>
                <a:cs typeface="Arial MT"/>
              </a:rPr>
              <a:t>you</a:t>
            </a:r>
            <a:r>
              <a:rPr sz="3550" spc="10" dirty="0">
                <a:latin typeface="Arial MT"/>
                <a:cs typeface="Arial MT"/>
              </a:rPr>
              <a:t> will </a:t>
            </a:r>
            <a:r>
              <a:rPr sz="3550" spc="15" dirty="0">
                <a:latin typeface="Arial MT"/>
                <a:cs typeface="Arial MT"/>
              </a:rPr>
              <a:t>have an</a:t>
            </a:r>
            <a:r>
              <a:rPr sz="3550" spc="10" dirty="0">
                <a:latin typeface="Arial MT"/>
                <a:cs typeface="Arial MT"/>
              </a:rPr>
              <a:t> </a:t>
            </a:r>
            <a:r>
              <a:rPr sz="3550" spc="40" dirty="0">
                <a:latin typeface="Arial MT"/>
                <a:cs typeface="Arial MT"/>
              </a:rPr>
              <a:t>instance</a:t>
            </a:r>
            <a:r>
              <a:rPr sz="3550" spc="10" dirty="0">
                <a:latin typeface="Arial MT"/>
                <a:cs typeface="Arial MT"/>
              </a:rPr>
              <a:t> in</a:t>
            </a:r>
            <a:r>
              <a:rPr sz="3550" spc="15" dirty="0">
                <a:latin typeface="Arial MT"/>
                <a:cs typeface="Arial MT"/>
              </a:rPr>
              <a:t> </a:t>
            </a:r>
            <a:r>
              <a:rPr sz="3550" spc="65" dirty="0">
                <a:latin typeface="Arial MT"/>
                <a:cs typeface="Arial MT"/>
              </a:rPr>
              <a:t>both</a:t>
            </a:r>
            <a:r>
              <a:rPr sz="3550" spc="10" dirty="0">
                <a:latin typeface="Arial MT"/>
                <a:cs typeface="Arial MT"/>
              </a:rPr>
              <a:t> </a:t>
            </a:r>
            <a:r>
              <a:rPr sz="3550" spc="45" dirty="0">
                <a:latin typeface="Arial MT"/>
                <a:cs typeface="Arial MT"/>
              </a:rPr>
              <a:t>subnets</a:t>
            </a:r>
            <a:endParaRPr sz="3550">
              <a:latin typeface="Arial MT"/>
              <a:cs typeface="Arial MT"/>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98444" y="2925992"/>
            <a:ext cx="17310735" cy="7625715"/>
            <a:chOff x="1198444" y="2925992"/>
            <a:chExt cx="17310735" cy="7625715"/>
          </a:xfrm>
        </p:grpSpPr>
        <p:pic>
          <p:nvPicPr>
            <p:cNvPr id="3" name="object 3"/>
            <p:cNvPicPr/>
            <p:nvPr/>
          </p:nvPicPr>
          <p:blipFill>
            <a:blip r:embed="rId2" cstate="print"/>
            <a:stretch>
              <a:fillRect/>
            </a:stretch>
          </p:blipFill>
          <p:spPr>
            <a:xfrm>
              <a:off x="1198444" y="2925992"/>
              <a:ext cx="17310268" cy="7625169"/>
            </a:xfrm>
            <a:prstGeom prst="rect">
              <a:avLst/>
            </a:prstGeom>
          </p:spPr>
        </p:pic>
        <p:sp>
          <p:nvSpPr>
            <p:cNvPr id="4" name="object 4"/>
            <p:cNvSpPr/>
            <p:nvPr/>
          </p:nvSpPr>
          <p:spPr>
            <a:xfrm>
              <a:off x="1245563" y="2952169"/>
              <a:ext cx="17216120" cy="7531100"/>
            </a:xfrm>
            <a:custGeom>
              <a:avLst/>
              <a:gdLst/>
              <a:ahLst/>
              <a:cxnLst/>
              <a:rect l="l" t="t" r="r" b="b"/>
              <a:pathLst>
                <a:path w="17216120" h="7531100">
                  <a:moveTo>
                    <a:pt x="17216030" y="0"/>
                  </a:moveTo>
                  <a:lnTo>
                    <a:pt x="0" y="0"/>
                  </a:lnTo>
                  <a:lnTo>
                    <a:pt x="0" y="7530931"/>
                  </a:lnTo>
                  <a:lnTo>
                    <a:pt x="17216030" y="7530931"/>
                  </a:lnTo>
                  <a:lnTo>
                    <a:pt x="17216030" y="0"/>
                  </a:lnTo>
                  <a:close/>
                </a:path>
              </a:pathLst>
            </a:custGeom>
            <a:solidFill>
              <a:srgbClr val="DCDEE0"/>
            </a:solidFill>
          </p:spPr>
          <p:txBody>
            <a:bodyPr wrap="square" lIns="0" tIns="0" rIns="0" bIns="0" rtlCol="0"/>
            <a:lstStyle/>
            <a:p>
              <a:endParaRPr/>
            </a:p>
          </p:txBody>
        </p:sp>
        <p:sp>
          <p:nvSpPr>
            <p:cNvPr id="5" name="object 5"/>
            <p:cNvSpPr/>
            <p:nvPr/>
          </p:nvSpPr>
          <p:spPr>
            <a:xfrm>
              <a:off x="1245563" y="2952169"/>
              <a:ext cx="17216120" cy="7531100"/>
            </a:xfrm>
            <a:custGeom>
              <a:avLst/>
              <a:gdLst/>
              <a:ahLst/>
              <a:cxnLst/>
              <a:rect l="l" t="t" r="r" b="b"/>
              <a:pathLst>
                <a:path w="17216120" h="7531100">
                  <a:moveTo>
                    <a:pt x="0" y="0"/>
                  </a:moveTo>
                  <a:lnTo>
                    <a:pt x="17216030" y="0"/>
                  </a:lnTo>
                  <a:lnTo>
                    <a:pt x="17216030" y="7530931"/>
                  </a:lnTo>
                  <a:lnTo>
                    <a:pt x="0" y="7530931"/>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p:nvPr/>
        </p:nvSpPr>
        <p:spPr>
          <a:xfrm>
            <a:off x="9799838" y="5721009"/>
            <a:ext cx="5513070"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r>
              <a:rPr sz="2150" spc="-10" dirty="0">
                <a:latin typeface="Arial MT"/>
                <a:cs typeface="Arial MT"/>
              </a:rPr>
              <a:t> </a:t>
            </a:r>
            <a:r>
              <a:rPr sz="2150" spc="10" dirty="0">
                <a:latin typeface="Arial MT"/>
                <a:cs typeface="Arial MT"/>
              </a:rPr>
              <a:t>allowing</a:t>
            </a:r>
            <a:r>
              <a:rPr sz="2150" spc="-10" dirty="0">
                <a:latin typeface="Arial MT"/>
                <a:cs typeface="Arial MT"/>
              </a:rPr>
              <a:t> </a:t>
            </a:r>
            <a:r>
              <a:rPr sz="2150" spc="35" dirty="0">
                <a:latin typeface="Arial MT"/>
                <a:cs typeface="Arial MT"/>
              </a:rPr>
              <a:t>access</a:t>
            </a:r>
            <a:r>
              <a:rPr sz="2150" spc="-10" dirty="0">
                <a:latin typeface="Arial MT"/>
                <a:cs typeface="Arial MT"/>
              </a:rPr>
              <a:t> </a:t>
            </a:r>
            <a:r>
              <a:rPr sz="2150" spc="-15" dirty="0">
                <a:latin typeface="Arial MT"/>
                <a:cs typeface="Arial MT"/>
              </a:rPr>
              <a:t>from</a:t>
            </a:r>
            <a:r>
              <a:rPr sz="2150" spc="-10" dirty="0">
                <a:latin typeface="Arial MT"/>
                <a:cs typeface="Arial MT"/>
              </a:rPr>
              <a:t> </a:t>
            </a:r>
            <a:r>
              <a:rPr sz="2150" spc="-5" dirty="0">
                <a:latin typeface="Arial MT"/>
                <a:cs typeface="Arial MT"/>
              </a:rPr>
              <a:t>our</a:t>
            </a:r>
            <a:r>
              <a:rPr sz="2150" spc="-10" dirty="0">
                <a:latin typeface="Arial MT"/>
                <a:cs typeface="Arial MT"/>
              </a:rPr>
              <a:t> </a:t>
            </a:r>
            <a:r>
              <a:rPr sz="2150" spc="10" dirty="0">
                <a:latin typeface="Arial MT"/>
                <a:cs typeface="Arial MT"/>
              </a:rPr>
              <a:t>example</a:t>
            </a:r>
            <a:r>
              <a:rPr sz="2150" spc="-10" dirty="0">
                <a:latin typeface="Arial MT"/>
                <a:cs typeface="Arial MT"/>
              </a:rPr>
              <a:t> </a:t>
            </a:r>
            <a:r>
              <a:rPr sz="2150" spc="10" dirty="0">
                <a:latin typeface="Arial MT"/>
                <a:cs typeface="Arial MT"/>
              </a:rPr>
              <a:t>instance</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7" name="object 7"/>
          <p:cNvSpPr txBox="1"/>
          <p:nvPr/>
        </p:nvSpPr>
        <p:spPr>
          <a:xfrm>
            <a:off x="690138" y="178904"/>
            <a:ext cx="8101330" cy="9789795"/>
          </a:xfrm>
          <a:prstGeom prst="rect">
            <a:avLst/>
          </a:prstGeom>
        </p:spPr>
        <p:txBody>
          <a:bodyPr vert="horz" wrap="square" lIns="0" tIns="17145" rIns="0" bIns="0" rtlCol="0">
            <a:spAutoFit/>
          </a:bodyPr>
          <a:lstStyle/>
          <a:p>
            <a:pPr marL="50800">
              <a:lnSpc>
                <a:spcPct val="100000"/>
              </a:lnSpc>
              <a:spcBef>
                <a:spcPts val="135"/>
              </a:spcBef>
            </a:pPr>
            <a:r>
              <a:rPr sz="9200" spc="-320" dirty="0">
                <a:latin typeface="Arial MT"/>
                <a:cs typeface="Arial MT"/>
              </a:rPr>
              <a:t>RDS</a:t>
            </a:r>
            <a:endParaRPr sz="9200">
              <a:latin typeface="Arial MT"/>
              <a:cs typeface="Arial MT"/>
            </a:endParaRPr>
          </a:p>
          <a:p>
            <a:pPr marL="688340" indent="-509905">
              <a:lnSpc>
                <a:spcPct val="100000"/>
              </a:lnSpc>
              <a:spcBef>
                <a:spcPts val="3850"/>
              </a:spcBef>
              <a:buSzPct val="75609"/>
              <a:buChar char="•"/>
              <a:tabLst>
                <a:tab pos="688340" algn="l"/>
                <a:tab pos="688975" algn="l"/>
              </a:tabLst>
            </a:pPr>
            <a:r>
              <a:rPr sz="4100" spc="-5" dirty="0">
                <a:latin typeface="Arial MT"/>
                <a:cs typeface="Arial MT"/>
              </a:rPr>
              <a:t>Third, </a:t>
            </a:r>
            <a:r>
              <a:rPr sz="4100" spc="10" dirty="0">
                <a:latin typeface="Arial MT"/>
                <a:cs typeface="Arial MT"/>
              </a:rPr>
              <a:t>the</a:t>
            </a:r>
            <a:r>
              <a:rPr sz="4100" spc="-5" dirty="0">
                <a:latin typeface="Arial MT"/>
                <a:cs typeface="Arial MT"/>
              </a:rPr>
              <a:t> </a:t>
            </a:r>
            <a:r>
              <a:rPr sz="4100" b="1" spc="5" dirty="0">
                <a:latin typeface="Arial"/>
                <a:cs typeface="Arial"/>
              </a:rPr>
              <a:t>security</a:t>
            </a:r>
            <a:r>
              <a:rPr sz="4100" b="1" dirty="0">
                <a:latin typeface="Arial"/>
                <a:cs typeface="Arial"/>
              </a:rPr>
              <a:t> </a:t>
            </a:r>
            <a:r>
              <a:rPr sz="4100" b="1" spc="5" dirty="0">
                <a:latin typeface="Arial"/>
                <a:cs typeface="Arial"/>
              </a:rPr>
              <a:t>group</a:t>
            </a:r>
            <a:r>
              <a:rPr sz="4100" spc="5" dirty="0">
                <a:latin typeface="Arial MT"/>
                <a:cs typeface="Arial MT"/>
              </a:rPr>
              <a:t>:</a:t>
            </a:r>
            <a:endParaRPr sz="4100">
              <a:latin typeface="Arial MT"/>
              <a:cs typeface="Arial MT"/>
            </a:endParaRPr>
          </a:p>
          <a:p>
            <a:pPr marL="964565" marR="1440180" indent="-151765">
              <a:lnSpc>
                <a:spcPts val="2560"/>
              </a:lnSpc>
              <a:spcBef>
                <a:spcPts val="3440"/>
              </a:spcBef>
            </a:pPr>
            <a:r>
              <a:rPr sz="2150" dirty="0">
                <a:latin typeface="Arial MT"/>
                <a:cs typeface="Arial MT"/>
              </a:rPr>
              <a:t>resource</a:t>
            </a:r>
            <a:r>
              <a:rPr sz="2150" spc="-5" dirty="0">
                <a:latin typeface="Arial MT"/>
                <a:cs typeface="Arial MT"/>
              </a:rPr>
              <a:t> </a:t>
            </a:r>
            <a:r>
              <a:rPr sz="2150" spc="-20" dirty="0">
                <a:latin typeface="Arial MT"/>
                <a:cs typeface="Arial MT"/>
              </a:rPr>
              <a:t>"aws_security_group"</a:t>
            </a:r>
            <a:r>
              <a:rPr sz="2150" spc="-5" dirty="0">
                <a:latin typeface="Arial MT"/>
                <a:cs typeface="Arial MT"/>
              </a:rPr>
              <a:t> </a:t>
            </a:r>
            <a:r>
              <a:rPr sz="2150" spc="-10" dirty="0">
                <a:latin typeface="Arial MT"/>
                <a:cs typeface="Arial MT"/>
              </a:rPr>
              <a:t>"allow-mariadb"</a:t>
            </a:r>
            <a:r>
              <a:rPr sz="2150" spc="-5" dirty="0">
                <a:latin typeface="Arial MT"/>
                <a:cs typeface="Arial MT"/>
              </a:rPr>
              <a:t> { </a:t>
            </a:r>
            <a:r>
              <a:rPr sz="2150" spc="-580" dirty="0">
                <a:latin typeface="Arial MT"/>
                <a:cs typeface="Arial MT"/>
              </a:rPr>
              <a:t> </a:t>
            </a:r>
            <a:r>
              <a:rPr sz="2150" spc="35" dirty="0">
                <a:latin typeface="Arial MT"/>
                <a:cs typeface="Arial MT"/>
              </a:rPr>
              <a:t>vpc_id</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"${aws_vpc.main.id}"</a:t>
            </a:r>
            <a:endParaRPr sz="2150">
              <a:latin typeface="Arial MT"/>
              <a:cs typeface="Arial MT"/>
            </a:endParaRPr>
          </a:p>
          <a:p>
            <a:pPr marL="964565">
              <a:lnSpc>
                <a:spcPts val="2460"/>
              </a:lnSpc>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0" dirty="0">
                <a:latin typeface="Arial MT"/>
                <a:cs typeface="Arial MT"/>
              </a:rPr>
              <a:t>"allow-mariadb"</a:t>
            </a:r>
            <a:endParaRPr sz="2150">
              <a:latin typeface="Arial MT"/>
              <a:cs typeface="Arial MT"/>
            </a:endParaRPr>
          </a:p>
          <a:p>
            <a:pPr marL="964565" marR="3560445">
              <a:lnSpc>
                <a:spcPts val="2560"/>
              </a:lnSpc>
              <a:spcBef>
                <a:spcPts val="90"/>
              </a:spcBef>
            </a:pPr>
            <a:r>
              <a:rPr sz="2150" spc="25" dirty="0">
                <a:latin typeface="Arial MT"/>
                <a:cs typeface="Arial MT"/>
              </a:rPr>
              <a:t>description</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"allow-mariadb" </a:t>
            </a:r>
            <a:r>
              <a:rPr sz="2150" spc="-585" dirty="0">
                <a:latin typeface="Arial MT"/>
                <a:cs typeface="Arial MT"/>
              </a:rPr>
              <a:t> </a:t>
            </a:r>
            <a:r>
              <a:rPr sz="2150" spc="5" dirty="0">
                <a:latin typeface="Arial MT"/>
                <a:cs typeface="Arial MT"/>
              </a:rPr>
              <a:t>ingress</a:t>
            </a:r>
            <a:r>
              <a:rPr sz="2150" spc="-10" dirty="0">
                <a:latin typeface="Arial MT"/>
                <a:cs typeface="Arial MT"/>
              </a:rPr>
              <a:t> </a:t>
            </a:r>
            <a:r>
              <a:rPr sz="2150" spc="-5" dirty="0">
                <a:latin typeface="Arial MT"/>
                <a:cs typeface="Arial MT"/>
              </a:rPr>
              <a:t>{</a:t>
            </a:r>
            <a:endParaRPr sz="2150">
              <a:latin typeface="Arial MT"/>
              <a:cs typeface="Arial MT"/>
            </a:endParaRPr>
          </a:p>
          <a:p>
            <a:pPr marL="1266825">
              <a:lnSpc>
                <a:spcPts val="2460"/>
              </a:lnSpc>
            </a:pPr>
            <a:r>
              <a:rPr sz="2150" spc="-5" dirty="0">
                <a:latin typeface="Arial MT"/>
                <a:cs typeface="Arial MT"/>
              </a:rPr>
              <a:t>from_port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3306</a:t>
            </a:r>
            <a:endParaRPr sz="2150">
              <a:latin typeface="Arial MT"/>
              <a:cs typeface="Arial MT"/>
            </a:endParaRPr>
          </a:p>
          <a:p>
            <a:pPr marL="1266825" marR="4956175">
              <a:lnSpc>
                <a:spcPts val="2560"/>
              </a:lnSpc>
              <a:spcBef>
                <a:spcPts val="90"/>
              </a:spcBef>
            </a:pPr>
            <a:r>
              <a:rPr sz="2150" dirty="0">
                <a:latin typeface="Arial MT"/>
                <a:cs typeface="Arial MT"/>
              </a:rPr>
              <a:t>to_port </a:t>
            </a:r>
            <a:r>
              <a:rPr sz="2150" spc="155" dirty="0">
                <a:latin typeface="Arial MT"/>
                <a:cs typeface="Arial MT"/>
              </a:rPr>
              <a:t>= </a:t>
            </a:r>
            <a:r>
              <a:rPr sz="2150" spc="-5" dirty="0">
                <a:latin typeface="Arial MT"/>
                <a:cs typeface="Arial MT"/>
              </a:rPr>
              <a:t>3306 </a:t>
            </a:r>
            <a:r>
              <a:rPr sz="2150" spc="-585" dirty="0">
                <a:latin typeface="Arial MT"/>
                <a:cs typeface="Arial MT"/>
              </a:rPr>
              <a:t> </a:t>
            </a:r>
            <a:r>
              <a:rPr sz="2150" spc="20" dirty="0">
                <a:latin typeface="Arial MT"/>
                <a:cs typeface="Arial MT"/>
              </a:rPr>
              <a:t>protocol</a:t>
            </a:r>
            <a:r>
              <a:rPr sz="2150" spc="-40" dirty="0">
                <a:latin typeface="Arial MT"/>
                <a:cs typeface="Arial MT"/>
              </a:rPr>
              <a:t> </a:t>
            </a:r>
            <a:r>
              <a:rPr sz="2150" spc="155" dirty="0">
                <a:latin typeface="Arial MT"/>
                <a:cs typeface="Arial MT"/>
              </a:rPr>
              <a:t>=</a:t>
            </a:r>
            <a:r>
              <a:rPr sz="2150" spc="-35" dirty="0">
                <a:latin typeface="Arial MT"/>
                <a:cs typeface="Arial MT"/>
              </a:rPr>
              <a:t> </a:t>
            </a:r>
            <a:r>
              <a:rPr sz="2150" spc="-25" dirty="0">
                <a:latin typeface="Arial MT"/>
                <a:cs typeface="Arial MT"/>
              </a:rPr>
              <a:t>"tcp"</a:t>
            </a:r>
            <a:endParaRPr sz="2150">
              <a:latin typeface="Arial MT"/>
              <a:cs typeface="Arial MT"/>
            </a:endParaRPr>
          </a:p>
          <a:p>
            <a:pPr marL="1266825">
              <a:lnSpc>
                <a:spcPts val="2460"/>
              </a:lnSpc>
            </a:pPr>
            <a:r>
              <a:rPr sz="2150" spc="5" dirty="0">
                <a:latin typeface="Arial MT"/>
                <a:cs typeface="Arial MT"/>
              </a:rPr>
              <a:t>security_groups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dirty="0">
                <a:latin typeface="Arial MT"/>
                <a:cs typeface="Arial MT"/>
              </a:rPr>
              <a:t>["${aws_security_group.example.id}"]</a:t>
            </a:r>
            <a:endParaRPr sz="2150">
              <a:latin typeface="Arial MT"/>
              <a:cs typeface="Arial MT"/>
            </a:endParaRPr>
          </a:p>
          <a:p>
            <a:pPr marL="964565">
              <a:lnSpc>
                <a:spcPts val="2555"/>
              </a:lnSpc>
            </a:pPr>
            <a:r>
              <a:rPr sz="2150" spc="-5" dirty="0">
                <a:latin typeface="Arial MT"/>
                <a:cs typeface="Arial MT"/>
              </a:rPr>
              <a:t>}</a:t>
            </a:r>
            <a:endParaRPr sz="2150">
              <a:latin typeface="Arial MT"/>
              <a:cs typeface="Arial MT"/>
            </a:endParaRPr>
          </a:p>
          <a:p>
            <a:pPr marL="964565">
              <a:lnSpc>
                <a:spcPts val="2555"/>
              </a:lnSpc>
            </a:pPr>
            <a:r>
              <a:rPr sz="2150" spc="5" dirty="0">
                <a:latin typeface="Arial MT"/>
                <a:cs typeface="Arial MT"/>
              </a:rPr>
              <a:t>egress</a:t>
            </a:r>
            <a:r>
              <a:rPr sz="2150" spc="-40" dirty="0">
                <a:latin typeface="Arial MT"/>
                <a:cs typeface="Arial MT"/>
              </a:rPr>
              <a:t> </a:t>
            </a:r>
            <a:r>
              <a:rPr sz="2150" spc="-5" dirty="0">
                <a:latin typeface="Arial MT"/>
                <a:cs typeface="Arial MT"/>
              </a:rPr>
              <a:t>{</a:t>
            </a:r>
            <a:endParaRPr sz="2150">
              <a:latin typeface="Arial MT"/>
              <a:cs typeface="Arial MT"/>
            </a:endParaRPr>
          </a:p>
          <a:p>
            <a:pPr marL="1266825">
              <a:lnSpc>
                <a:spcPts val="2555"/>
              </a:lnSpc>
            </a:pPr>
            <a:r>
              <a:rPr sz="2150" spc="-5" dirty="0">
                <a:latin typeface="Arial MT"/>
                <a:cs typeface="Arial MT"/>
              </a:rPr>
              <a:t>from_port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0</a:t>
            </a:r>
            <a:endParaRPr sz="2150">
              <a:latin typeface="Arial MT"/>
              <a:cs typeface="Arial MT"/>
            </a:endParaRPr>
          </a:p>
          <a:p>
            <a:pPr marL="1266825">
              <a:lnSpc>
                <a:spcPts val="2555"/>
              </a:lnSpc>
            </a:pPr>
            <a:r>
              <a:rPr sz="2150" dirty="0">
                <a:latin typeface="Arial MT"/>
                <a:cs typeface="Arial MT"/>
              </a:rPr>
              <a:t>to_port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0</a:t>
            </a:r>
            <a:endParaRPr sz="2150">
              <a:latin typeface="Arial MT"/>
              <a:cs typeface="Arial MT"/>
            </a:endParaRPr>
          </a:p>
          <a:p>
            <a:pPr marL="1266825" marR="3695700">
              <a:lnSpc>
                <a:spcPts val="2560"/>
              </a:lnSpc>
              <a:spcBef>
                <a:spcPts val="90"/>
              </a:spcBef>
            </a:pPr>
            <a:r>
              <a:rPr sz="2150" spc="20" dirty="0">
                <a:latin typeface="Arial MT"/>
                <a:cs typeface="Arial MT"/>
              </a:rPr>
              <a:t>protocol </a:t>
            </a:r>
            <a:r>
              <a:rPr sz="2150" spc="155" dirty="0">
                <a:latin typeface="Arial MT"/>
                <a:cs typeface="Arial MT"/>
              </a:rPr>
              <a:t>= </a:t>
            </a:r>
            <a:r>
              <a:rPr sz="2150" spc="-90" dirty="0">
                <a:latin typeface="Arial MT"/>
                <a:cs typeface="Arial MT"/>
              </a:rPr>
              <a:t>"-1" </a:t>
            </a:r>
            <a:r>
              <a:rPr sz="2150" spc="-85" dirty="0">
                <a:latin typeface="Arial MT"/>
                <a:cs typeface="Arial MT"/>
              </a:rPr>
              <a:t> </a:t>
            </a:r>
            <a:r>
              <a:rPr sz="2150" spc="25" dirty="0">
                <a:latin typeface="Arial MT"/>
                <a:cs typeface="Arial MT"/>
              </a:rPr>
              <a:t>cidr_blocks</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["0.0.0.0/0"] </a:t>
            </a:r>
            <a:r>
              <a:rPr sz="2150" spc="-585" dirty="0">
                <a:latin typeface="Arial MT"/>
                <a:cs typeface="Arial MT"/>
              </a:rPr>
              <a:t> </a:t>
            </a:r>
            <a:r>
              <a:rPr sz="2150" spc="-5" dirty="0">
                <a:latin typeface="Arial MT"/>
                <a:cs typeface="Arial MT"/>
              </a:rPr>
              <a:t>self</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true</a:t>
            </a:r>
            <a:endParaRPr sz="2150">
              <a:latin typeface="Arial MT"/>
              <a:cs typeface="Arial MT"/>
            </a:endParaRPr>
          </a:p>
          <a:p>
            <a:pPr marL="964565">
              <a:lnSpc>
                <a:spcPts val="2455"/>
              </a:lnSpc>
            </a:pPr>
            <a:r>
              <a:rPr sz="2150" spc="-5" dirty="0">
                <a:latin typeface="Arial MT"/>
                <a:cs typeface="Arial MT"/>
              </a:rPr>
              <a:t>}</a:t>
            </a:r>
            <a:endParaRPr sz="2150">
              <a:latin typeface="Arial MT"/>
              <a:cs typeface="Arial MT"/>
            </a:endParaRPr>
          </a:p>
          <a:p>
            <a:pPr marL="964565">
              <a:lnSpc>
                <a:spcPts val="2555"/>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1115695">
              <a:lnSpc>
                <a:spcPts val="2555"/>
              </a:lnSpc>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0" dirty="0">
                <a:latin typeface="Arial MT"/>
                <a:cs typeface="Arial MT"/>
              </a:rPr>
              <a:t>"allow-mariadb"</a:t>
            </a:r>
            <a:endParaRPr sz="2150">
              <a:latin typeface="Arial MT"/>
              <a:cs typeface="Arial MT"/>
            </a:endParaRPr>
          </a:p>
          <a:p>
            <a:pPr marL="964565">
              <a:lnSpc>
                <a:spcPts val="2555"/>
              </a:lnSpc>
            </a:pPr>
            <a:r>
              <a:rPr sz="2150" spc="-5" dirty="0">
                <a:latin typeface="Arial MT"/>
                <a:cs typeface="Arial MT"/>
              </a:rPr>
              <a:t>}</a:t>
            </a:r>
            <a:endParaRPr sz="2150">
              <a:latin typeface="Arial MT"/>
              <a:cs typeface="Arial MT"/>
            </a:endParaRPr>
          </a:p>
          <a:p>
            <a:pPr marL="812800">
              <a:lnSpc>
                <a:spcPts val="2570"/>
              </a:lnSpc>
            </a:pPr>
            <a:r>
              <a:rPr sz="2150" spc="-5" dirty="0">
                <a:latin typeface="Arial MT"/>
                <a:cs typeface="Arial MT"/>
              </a:rPr>
              <a:t>}</a:t>
            </a:r>
            <a:endParaRPr sz="2150">
              <a:latin typeface="Arial MT"/>
              <a:cs typeface="Arial MT"/>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9570085" cy="2546985"/>
          </a:xfrm>
          <a:prstGeom prst="rect">
            <a:avLst/>
          </a:prstGeom>
        </p:spPr>
        <p:txBody>
          <a:bodyPr vert="horz" wrap="square" lIns="0" tIns="17145" rIns="0" bIns="0" rtlCol="0">
            <a:spAutoFit/>
          </a:bodyPr>
          <a:lstStyle/>
          <a:p>
            <a:pPr marL="38100">
              <a:lnSpc>
                <a:spcPct val="100000"/>
              </a:lnSpc>
              <a:spcBef>
                <a:spcPts val="135"/>
              </a:spcBef>
            </a:pPr>
            <a:r>
              <a:rPr sz="9200" spc="-320" dirty="0">
                <a:latin typeface="Arial MT"/>
                <a:cs typeface="Arial MT"/>
              </a:rPr>
              <a:t>RDS</a:t>
            </a:r>
            <a:endParaRPr sz="9200">
              <a:latin typeface="Arial MT"/>
              <a:cs typeface="Arial MT"/>
            </a:endParaRPr>
          </a:p>
          <a:p>
            <a:pPr marL="675640" indent="-509905">
              <a:lnSpc>
                <a:spcPct val="100000"/>
              </a:lnSpc>
              <a:spcBef>
                <a:spcPts val="3850"/>
              </a:spcBef>
              <a:buSzPct val="75609"/>
              <a:buChar char="•"/>
              <a:tabLst>
                <a:tab pos="675640" algn="l"/>
                <a:tab pos="676275" algn="l"/>
              </a:tabLst>
            </a:pPr>
            <a:r>
              <a:rPr sz="4100" spc="-70" dirty="0">
                <a:latin typeface="Arial MT"/>
                <a:cs typeface="Arial MT"/>
              </a:rPr>
              <a:t>Finally,</a:t>
            </a:r>
            <a:r>
              <a:rPr sz="4100" dirty="0">
                <a:latin typeface="Arial MT"/>
                <a:cs typeface="Arial MT"/>
              </a:rPr>
              <a:t> </a:t>
            </a:r>
            <a:r>
              <a:rPr sz="4100" spc="10" dirty="0">
                <a:latin typeface="Arial MT"/>
                <a:cs typeface="Arial MT"/>
              </a:rPr>
              <a:t>we</a:t>
            </a:r>
            <a:r>
              <a:rPr sz="4100" dirty="0">
                <a:latin typeface="Arial MT"/>
                <a:cs typeface="Arial MT"/>
              </a:rPr>
              <a:t> </a:t>
            </a:r>
            <a:r>
              <a:rPr sz="4100" spc="75" dirty="0">
                <a:latin typeface="Arial MT"/>
                <a:cs typeface="Arial MT"/>
              </a:rPr>
              <a:t>specify</a:t>
            </a:r>
            <a:r>
              <a:rPr sz="4100" dirty="0">
                <a:latin typeface="Arial MT"/>
                <a:cs typeface="Arial MT"/>
              </a:rPr>
              <a:t> </a:t>
            </a:r>
            <a:r>
              <a:rPr sz="4100" spc="10" dirty="0">
                <a:latin typeface="Arial MT"/>
                <a:cs typeface="Arial MT"/>
              </a:rPr>
              <a:t>the</a:t>
            </a:r>
            <a:r>
              <a:rPr sz="4100" dirty="0">
                <a:latin typeface="Arial MT"/>
                <a:cs typeface="Arial MT"/>
              </a:rPr>
              <a:t> </a:t>
            </a:r>
            <a:r>
              <a:rPr sz="4100" b="1" spc="15" dirty="0">
                <a:latin typeface="Arial"/>
                <a:cs typeface="Arial"/>
              </a:rPr>
              <a:t>RDS</a:t>
            </a:r>
            <a:r>
              <a:rPr sz="4100" b="1" dirty="0">
                <a:latin typeface="Arial"/>
                <a:cs typeface="Arial"/>
              </a:rPr>
              <a:t> </a:t>
            </a:r>
            <a:r>
              <a:rPr sz="4100" b="1" spc="5" dirty="0">
                <a:latin typeface="Arial"/>
                <a:cs typeface="Arial"/>
              </a:rPr>
              <a:t>resource</a:t>
            </a:r>
            <a:r>
              <a:rPr sz="4100" spc="5" dirty="0">
                <a:latin typeface="Arial MT"/>
                <a:cs typeface="Arial MT"/>
              </a:rPr>
              <a:t>:</a:t>
            </a:r>
            <a:endParaRPr sz="4100">
              <a:latin typeface="Arial MT"/>
              <a:cs typeface="Arial MT"/>
            </a:endParaRPr>
          </a:p>
        </p:txBody>
      </p:sp>
      <p:grpSp>
        <p:nvGrpSpPr>
          <p:cNvPr id="3" name="object 3"/>
          <p:cNvGrpSpPr/>
          <p:nvPr/>
        </p:nvGrpSpPr>
        <p:grpSpPr>
          <a:xfrm>
            <a:off x="1198444" y="3145655"/>
            <a:ext cx="17310735" cy="7531734"/>
            <a:chOff x="1198444" y="3145655"/>
            <a:chExt cx="17310735" cy="7531734"/>
          </a:xfrm>
        </p:grpSpPr>
        <p:pic>
          <p:nvPicPr>
            <p:cNvPr id="4" name="object 4"/>
            <p:cNvPicPr/>
            <p:nvPr/>
          </p:nvPicPr>
          <p:blipFill>
            <a:blip r:embed="rId2" cstate="print"/>
            <a:stretch>
              <a:fillRect/>
            </a:stretch>
          </p:blipFill>
          <p:spPr>
            <a:xfrm>
              <a:off x="1198444" y="3145655"/>
              <a:ext cx="17310268" cy="7531563"/>
            </a:xfrm>
            <a:prstGeom prst="rect">
              <a:avLst/>
            </a:prstGeom>
          </p:spPr>
        </p:pic>
        <p:sp>
          <p:nvSpPr>
            <p:cNvPr id="5" name="object 5"/>
            <p:cNvSpPr/>
            <p:nvPr/>
          </p:nvSpPr>
          <p:spPr>
            <a:xfrm>
              <a:off x="1245563" y="3171832"/>
              <a:ext cx="17216120" cy="7437755"/>
            </a:xfrm>
            <a:custGeom>
              <a:avLst/>
              <a:gdLst/>
              <a:ahLst/>
              <a:cxnLst/>
              <a:rect l="l" t="t" r="r" b="b"/>
              <a:pathLst>
                <a:path w="17216120" h="7437755">
                  <a:moveTo>
                    <a:pt x="17216030" y="0"/>
                  </a:moveTo>
                  <a:lnTo>
                    <a:pt x="0" y="0"/>
                  </a:lnTo>
                  <a:lnTo>
                    <a:pt x="0" y="7437325"/>
                  </a:lnTo>
                  <a:lnTo>
                    <a:pt x="17216030" y="7437325"/>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245563" y="3171832"/>
              <a:ext cx="17216120" cy="7437755"/>
            </a:xfrm>
            <a:custGeom>
              <a:avLst/>
              <a:gdLst/>
              <a:ahLst/>
              <a:cxnLst/>
              <a:rect l="l" t="t" r="r" b="b"/>
              <a:pathLst>
                <a:path w="17216120" h="7437755">
                  <a:moveTo>
                    <a:pt x="0" y="0"/>
                  </a:moveTo>
                  <a:lnTo>
                    <a:pt x="17216030" y="0"/>
                  </a:lnTo>
                  <a:lnTo>
                    <a:pt x="17216030" y="7437325"/>
                  </a:lnTo>
                  <a:lnTo>
                    <a:pt x="0" y="7437325"/>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490708" y="3616135"/>
            <a:ext cx="11246485" cy="676910"/>
          </a:xfrm>
          <a:prstGeom prst="rect">
            <a:avLst/>
          </a:prstGeom>
        </p:spPr>
        <p:txBody>
          <a:bodyPr vert="horz" wrap="square" lIns="0" tIns="11430" rIns="0" bIns="0" rtlCol="0">
            <a:spAutoFit/>
          </a:bodyPr>
          <a:lstStyle/>
          <a:p>
            <a:pPr marL="12700">
              <a:lnSpc>
                <a:spcPts val="2570"/>
              </a:lnSpc>
              <a:spcBef>
                <a:spcPts val="90"/>
              </a:spcBef>
            </a:pPr>
            <a:r>
              <a:rPr sz="2150" dirty="0">
                <a:latin typeface="Arial MT"/>
                <a:cs typeface="Arial MT"/>
              </a:rPr>
              <a:t>resource</a:t>
            </a:r>
            <a:r>
              <a:rPr sz="2150" spc="-10" dirty="0">
                <a:latin typeface="Arial MT"/>
                <a:cs typeface="Arial MT"/>
              </a:rPr>
              <a:t> </a:t>
            </a:r>
            <a:r>
              <a:rPr sz="2150" spc="-20" dirty="0">
                <a:latin typeface="Arial MT"/>
                <a:cs typeface="Arial MT"/>
              </a:rPr>
              <a:t>"aws_db_instance"</a:t>
            </a:r>
            <a:r>
              <a:rPr sz="2150" spc="-5" dirty="0">
                <a:latin typeface="Arial MT"/>
                <a:cs typeface="Arial MT"/>
              </a:rPr>
              <a:t> </a:t>
            </a:r>
            <a:r>
              <a:rPr sz="2150" spc="-15" dirty="0">
                <a:latin typeface="Arial MT"/>
                <a:cs typeface="Arial MT"/>
              </a:rPr>
              <a:t>"mariadb"</a:t>
            </a:r>
            <a:r>
              <a:rPr sz="2150" spc="-5" dirty="0">
                <a:latin typeface="Arial MT"/>
                <a:cs typeface="Arial MT"/>
              </a:rPr>
              <a:t> {</a:t>
            </a:r>
            <a:endParaRPr sz="2150">
              <a:latin typeface="Arial MT"/>
              <a:cs typeface="Arial MT"/>
            </a:endParaRPr>
          </a:p>
          <a:p>
            <a:pPr marL="163830">
              <a:lnSpc>
                <a:spcPts val="2570"/>
              </a:lnSpc>
              <a:tabLst>
                <a:tab pos="2645410" algn="l"/>
                <a:tab pos="3657600" algn="l"/>
              </a:tabLst>
            </a:pPr>
            <a:r>
              <a:rPr sz="2150" spc="10" dirty="0">
                <a:latin typeface="Arial MT"/>
                <a:cs typeface="Arial MT"/>
              </a:rPr>
              <a:t>allocated_storage	</a:t>
            </a:r>
            <a:r>
              <a:rPr sz="2150" spc="155" dirty="0">
                <a:latin typeface="Arial MT"/>
                <a:cs typeface="Arial MT"/>
              </a:rPr>
              <a:t>=</a:t>
            </a:r>
            <a:r>
              <a:rPr sz="2150" spc="-5" dirty="0">
                <a:latin typeface="Arial MT"/>
                <a:cs typeface="Arial MT"/>
              </a:rPr>
              <a:t> 100	#</a:t>
            </a:r>
            <a:r>
              <a:rPr sz="2150" spc="-10" dirty="0">
                <a:latin typeface="Arial MT"/>
                <a:cs typeface="Arial MT"/>
              </a:rPr>
              <a:t> </a:t>
            </a:r>
            <a:r>
              <a:rPr sz="2150" spc="-5" dirty="0">
                <a:latin typeface="Arial MT"/>
                <a:cs typeface="Arial MT"/>
              </a:rPr>
              <a:t>100 GB</a:t>
            </a:r>
            <a:r>
              <a:rPr sz="2150" spc="-10" dirty="0">
                <a:latin typeface="Arial MT"/>
                <a:cs typeface="Arial MT"/>
              </a:rPr>
              <a:t> </a:t>
            </a:r>
            <a:r>
              <a:rPr sz="2150" spc="-5" dirty="0">
                <a:latin typeface="Arial MT"/>
                <a:cs typeface="Arial MT"/>
              </a:rPr>
              <a:t>of </a:t>
            </a:r>
            <a:r>
              <a:rPr sz="2150" spc="10" dirty="0">
                <a:latin typeface="Arial MT"/>
                <a:cs typeface="Arial MT"/>
              </a:rPr>
              <a:t>storage,</a:t>
            </a:r>
            <a:r>
              <a:rPr sz="2150" spc="-10" dirty="0">
                <a:latin typeface="Arial MT"/>
                <a:cs typeface="Arial MT"/>
              </a:rPr>
              <a:t> </a:t>
            </a:r>
            <a:r>
              <a:rPr sz="2150" spc="20" dirty="0">
                <a:latin typeface="Arial MT"/>
                <a:cs typeface="Arial MT"/>
              </a:rPr>
              <a:t>gives</a:t>
            </a:r>
            <a:r>
              <a:rPr sz="2150" spc="-10" dirty="0">
                <a:latin typeface="Arial MT"/>
                <a:cs typeface="Arial MT"/>
              </a:rPr>
              <a:t> </a:t>
            </a:r>
            <a:r>
              <a:rPr sz="2150" spc="-5" dirty="0">
                <a:latin typeface="Arial MT"/>
                <a:cs typeface="Arial MT"/>
              </a:rPr>
              <a:t>us </a:t>
            </a:r>
            <a:r>
              <a:rPr sz="2150" spc="-15" dirty="0">
                <a:latin typeface="Arial MT"/>
                <a:cs typeface="Arial MT"/>
              </a:rPr>
              <a:t>more</a:t>
            </a:r>
            <a:r>
              <a:rPr sz="2150" spc="-10" dirty="0">
                <a:latin typeface="Arial MT"/>
                <a:cs typeface="Arial MT"/>
              </a:rPr>
              <a:t> </a:t>
            </a:r>
            <a:r>
              <a:rPr sz="2150" spc="-65" dirty="0">
                <a:latin typeface="Arial MT"/>
                <a:cs typeface="Arial MT"/>
              </a:rPr>
              <a:t>IOPS</a:t>
            </a:r>
            <a:r>
              <a:rPr sz="2150" spc="-10" dirty="0">
                <a:latin typeface="Arial MT"/>
                <a:cs typeface="Arial MT"/>
              </a:rPr>
              <a:t> </a:t>
            </a:r>
            <a:r>
              <a:rPr sz="2150" spc="-5" dirty="0">
                <a:latin typeface="Arial MT"/>
                <a:cs typeface="Arial MT"/>
              </a:rPr>
              <a:t>than a</a:t>
            </a:r>
            <a:r>
              <a:rPr sz="2150" spc="-10" dirty="0">
                <a:latin typeface="Arial MT"/>
                <a:cs typeface="Arial MT"/>
              </a:rPr>
              <a:t> </a:t>
            </a:r>
            <a:r>
              <a:rPr sz="2150" spc="-5" dirty="0">
                <a:latin typeface="Arial MT"/>
                <a:cs typeface="Arial MT"/>
              </a:rPr>
              <a:t>lower </a:t>
            </a:r>
            <a:r>
              <a:rPr sz="2150" spc="15" dirty="0">
                <a:latin typeface="Arial MT"/>
                <a:cs typeface="Arial MT"/>
              </a:rPr>
              <a:t>number</a:t>
            </a:r>
            <a:endParaRPr sz="2150">
              <a:latin typeface="Arial MT"/>
              <a:cs typeface="Arial MT"/>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6028183" y="4914524"/>
            <a:ext cx="5085080"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r>
              <a:rPr sz="2150" spc="-10" dirty="0">
                <a:latin typeface="Arial MT"/>
                <a:cs typeface="Arial MT"/>
              </a:rPr>
              <a:t> </a:t>
            </a:r>
            <a:r>
              <a:rPr sz="2150" spc="-5" dirty="0">
                <a:latin typeface="Arial MT"/>
                <a:cs typeface="Arial MT"/>
              </a:rPr>
              <a:t>use</a:t>
            </a:r>
            <a:r>
              <a:rPr sz="2150" spc="-10" dirty="0">
                <a:latin typeface="Arial MT"/>
                <a:cs typeface="Arial MT"/>
              </a:rPr>
              <a:t> </a:t>
            </a:r>
            <a:r>
              <a:rPr sz="2150" spc="10" dirty="0">
                <a:latin typeface="Arial MT"/>
                <a:cs typeface="Arial MT"/>
              </a:rPr>
              <a:t>micro</a:t>
            </a:r>
            <a:r>
              <a:rPr sz="2150" spc="-5" dirty="0">
                <a:latin typeface="Arial MT"/>
                <a:cs typeface="Arial MT"/>
              </a:rPr>
              <a:t> if</a:t>
            </a:r>
            <a:r>
              <a:rPr sz="2150" spc="-10" dirty="0">
                <a:latin typeface="Arial MT"/>
                <a:cs typeface="Arial MT"/>
              </a:rPr>
              <a:t> </a:t>
            </a:r>
            <a:r>
              <a:rPr sz="2150" spc="-5" dirty="0">
                <a:latin typeface="Arial MT"/>
                <a:cs typeface="Arial MT"/>
              </a:rPr>
              <a:t>you want</a:t>
            </a:r>
            <a:r>
              <a:rPr sz="2150" spc="-10" dirty="0">
                <a:latin typeface="Arial MT"/>
                <a:cs typeface="Arial MT"/>
              </a:rPr>
              <a:t> </a:t>
            </a:r>
            <a:r>
              <a:rPr sz="2150" spc="-5" dirty="0">
                <a:latin typeface="Arial MT"/>
                <a:cs typeface="Arial MT"/>
              </a:rPr>
              <a:t>to</a:t>
            </a:r>
            <a:r>
              <a:rPr sz="2150" spc="-10" dirty="0">
                <a:latin typeface="Arial MT"/>
                <a:cs typeface="Arial MT"/>
              </a:rPr>
              <a:t> </a:t>
            </a:r>
            <a:r>
              <a:rPr sz="2150" spc="-5" dirty="0">
                <a:latin typeface="Arial MT"/>
                <a:cs typeface="Arial MT"/>
              </a:rPr>
              <a:t>use the</a:t>
            </a:r>
            <a:r>
              <a:rPr sz="2150" spc="-10" dirty="0">
                <a:latin typeface="Arial MT"/>
                <a:cs typeface="Arial MT"/>
              </a:rPr>
              <a:t> </a:t>
            </a:r>
            <a:r>
              <a:rPr sz="2150" spc="-15" dirty="0">
                <a:latin typeface="Arial MT"/>
                <a:cs typeface="Arial MT"/>
              </a:rPr>
              <a:t>free</a:t>
            </a:r>
            <a:r>
              <a:rPr sz="2150" spc="-5" dirty="0">
                <a:latin typeface="Arial MT"/>
                <a:cs typeface="Arial MT"/>
              </a:rPr>
              <a:t> tier</a:t>
            </a:r>
            <a:endParaRPr sz="2150">
              <a:latin typeface="Arial MT"/>
              <a:cs typeface="Arial MT"/>
            </a:endParaRPr>
          </a:p>
        </p:txBody>
      </p:sp>
      <p:sp>
        <p:nvSpPr>
          <p:cNvPr id="9" name="object 9"/>
          <p:cNvSpPr txBox="1"/>
          <p:nvPr/>
        </p:nvSpPr>
        <p:spPr>
          <a:xfrm>
            <a:off x="3518374" y="4265329"/>
            <a:ext cx="2232660" cy="1651000"/>
          </a:xfrm>
          <a:prstGeom prst="rect">
            <a:avLst/>
          </a:prstGeom>
        </p:spPr>
        <p:txBody>
          <a:bodyPr vert="horz" wrap="square" lIns="0" tIns="11430" rIns="0" bIns="0" rtlCol="0">
            <a:spAutoFit/>
          </a:bodyPr>
          <a:lstStyle/>
          <a:p>
            <a:pPr marL="103505">
              <a:lnSpc>
                <a:spcPts val="2570"/>
              </a:lnSpc>
              <a:spcBef>
                <a:spcPts val="90"/>
              </a:spcBef>
            </a:pPr>
            <a:r>
              <a:rPr sz="2150" spc="155" dirty="0">
                <a:latin typeface="Arial MT"/>
                <a:cs typeface="Arial MT"/>
              </a:rPr>
              <a:t>=</a:t>
            </a:r>
            <a:r>
              <a:rPr sz="2150" spc="-45" dirty="0">
                <a:latin typeface="Arial MT"/>
                <a:cs typeface="Arial MT"/>
              </a:rPr>
              <a:t> </a:t>
            </a:r>
            <a:r>
              <a:rPr sz="2150" spc="-15" dirty="0">
                <a:latin typeface="Arial MT"/>
                <a:cs typeface="Arial MT"/>
              </a:rPr>
              <a:t>"mariadb"</a:t>
            </a:r>
            <a:endParaRPr sz="2150">
              <a:latin typeface="Arial MT"/>
              <a:cs typeface="Arial MT"/>
            </a:endParaRPr>
          </a:p>
          <a:p>
            <a:pPr marL="511809">
              <a:lnSpc>
                <a:spcPts val="2555"/>
              </a:lnSpc>
            </a:pPr>
            <a:r>
              <a:rPr sz="2150" spc="155" dirty="0">
                <a:latin typeface="Arial MT"/>
                <a:cs typeface="Arial MT"/>
              </a:rPr>
              <a:t>=</a:t>
            </a:r>
            <a:r>
              <a:rPr sz="2150" spc="-50" dirty="0">
                <a:latin typeface="Arial MT"/>
                <a:cs typeface="Arial MT"/>
              </a:rPr>
              <a:t> </a:t>
            </a:r>
            <a:r>
              <a:rPr sz="2150" spc="-40" dirty="0">
                <a:latin typeface="Arial MT"/>
                <a:cs typeface="Arial MT"/>
              </a:rPr>
              <a:t>"10.1.14"</a:t>
            </a:r>
            <a:endParaRPr sz="2150">
              <a:latin typeface="Arial MT"/>
              <a:cs typeface="Arial MT"/>
            </a:endParaRPr>
          </a:p>
          <a:p>
            <a:pPr marL="466725">
              <a:lnSpc>
                <a:spcPts val="2555"/>
              </a:lnSpc>
            </a:pPr>
            <a:r>
              <a:rPr sz="2150" spc="155" dirty="0">
                <a:latin typeface="Arial MT"/>
                <a:cs typeface="Arial MT"/>
              </a:rPr>
              <a:t>=</a:t>
            </a:r>
            <a:r>
              <a:rPr sz="2150" spc="-90" dirty="0">
                <a:latin typeface="Arial MT"/>
                <a:cs typeface="Arial MT"/>
              </a:rPr>
              <a:t> </a:t>
            </a:r>
            <a:r>
              <a:rPr sz="2150" spc="-10" dirty="0">
                <a:latin typeface="Arial MT"/>
                <a:cs typeface="Arial MT"/>
              </a:rPr>
              <a:t>"db.t2.small"</a:t>
            </a:r>
            <a:endParaRPr sz="2150">
              <a:latin typeface="Arial MT"/>
              <a:cs typeface="Arial MT"/>
            </a:endParaRPr>
          </a:p>
          <a:p>
            <a:pPr marL="12700">
              <a:lnSpc>
                <a:spcPts val="2555"/>
              </a:lnSpc>
            </a:pPr>
            <a:r>
              <a:rPr sz="2150" spc="155" dirty="0">
                <a:latin typeface="Arial MT"/>
                <a:cs typeface="Arial MT"/>
              </a:rPr>
              <a:t>=</a:t>
            </a:r>
            <a:r>
              <a:rPr sz="2150" spc="-45" dirty="0">
                <a:latin typeface="Arial MT"/>
                <a:cs typeface="Arial MT"/>
              </a:rPr>
              <a:t> </a:t>
            </a:r>
            <a:r>
              <a:rPr sz="2150" spc="-15" dirty="0">
                <a:latin typeface="Arial MT"/>
                <a:cs typeface="Arial MT"/>
              </a:rPr>
              <a:t>"mariadb"</a:t>
            </a:r>
            <a:endParaRPr sz="2150">
              <a:latin typeface="Arial MT"/>
              <a:cs typeface="Arial MT"/>
            </a:endParaRPr>
          </a:p>
          <a:p>
            <a:pPr marL="103505">
              <a:lnSpc>
                <a:spcPts val="2570"/>
              </a:lnSpc>
            </a:pPr>
            <a:r>
              <a:rPr sz="2150" spc="155" dirty="0">
                <a:latin typeface="Arial MT"/>
                <a:cs typeface="Arial MT"/>
              </a:rPr>
              <a:t>=</a:t>
            </a:r>
            <a:r>
              <a:rPr sz="2150" spc="-45" dirty="0">
                <a:latin typeface="Arial MT"/>
                <a:cs typeface="Arial MT"/>
              </a:rPr>
              <a:t> </a:t>
            </a:r>
            <a:r>
              <a:rPr sz="2150" spc="-15" dirty="0">
                <a:latin typeface="Arial MT"/>
                <a:cs typeface="Arial MT"/>
              </a:rPr>
              <a:t>"mariadb"</a:t>
            </a:r>
            <a:endParaRPr sz="2150">
              <a:latin typeface="Arial MT"/>
              <a:cs typeface="Arial MT"/>
            </a:endParaRPr>
          </a:p>
        </p:txBody>
      </p:sp>
      <p:sp>
        <p:nvSpPr>
          <p:cNvPr id="10" name="object 10"/>
          <p:cNvSpPr txBox="1"/>
          <p:nvPr/>
        </p:nvSpPr>
        <p:spPr>
          <a:xfrm>
            <a:off x="3841255" y="5888317"/>
            <a:ext cx="2566035" cy="352425"/>
          </a:xfrm>
          <a:prstGeom prst="rect">
            <a:avLst/>
          </a:prstGeom>
        </p:spPr>
        <p:txBody>
          <a:bodyPr vert="horz" wrap="square" lIns="0" tIns="11430" rIns="0" bIns="0" rtlCol="0">
            <a:spAutoFit/>
          </a:bodyPr>
          <a:lstStyle/>
          <a:p>
            <a:pPr marL="12700">
              <a:lnSpc>
                <a:spcPct val="100000"/>
              </a:lnSpc>
              <a:spcBef>
                <a:spcPts val="90"/>
              </a:spcBef>
              <a:tabLst>
                <a:tab pos="1109980" algn="l"/>
              </a:tabLst>
            </a:pPr>
            <a:r>
              <a:rPr sz="2150" spc="155" dirty="0">
                <a:latin typeface="Arial MT"/>
                <a:cs typeface="Arial MT"/>
              </a:rPr>
              <a:t>=</a:t>
            </a:r>
            <a:r>
              <a:rPr sz="2150" spc="-5" dirty="0">
                <a:latin typeface="Arial MT"/>
                <a:cs typeface="Arial MT"/>
              </a:rPr>
              <a:t> </a:t>
            </a:r>
            <a:r>
              <a:rPr sz="2150" spc="-65" dirty="0">
                <a:latin typeface="Arial MT"/>
                <a:cs typeface="Arial MT"/>
              </a:rPr>
              <a:t>"root"	</a:t>
            </a:r>
            <a:r>
              <a:rPr sz="2150" spc="-5" dirty="0">
                <a:latin typeface="Arial MT"/>
                <a:cs typeface="Arial MT"/>
              </a:rPr>
              <a:t>#</a:t>
            </a:r>
            <a:r>
              <a:rPr sz="2150" spc="-85" dirty="0">
                <a:latin typeface="Arial MT"/>
                <a:cs typeface="Arial MT"/>
              </a:rPr>
              <a:t> </a:t>
            </a:r>
            <a:r>
              <a:rPr sz="2150" dirty="0">
                <a:latin typeface="Arial MT"/>
                <a:cs typeface="Arial MT"/>
              </a:rPr>
              <a:t>username</a:t>
            </a:r>
            <a:endParaRPr sz="2150">
              <a:latin typeface="Arial MT"/>
              <a:cs typeface="Arial MT"/>
            </a:endParaRPr>
          </a:p>
        </p:txBody>
      </p:sp>
      <p:sp>
        <p:nvSpPr>
          <p:cNvPr id="11" name="object 11"/>
          <p:cNvSpPr txBox="1"/>
          <p:nvPr/>
        </p:nvSpPr>
        <p:spPr>
          <a:xfrm>
            <a:off x="1642075" y="4265329"/>
            <a:ext cx="1871345" cy="2299970"/>
          </a:xfrm>
          <a:prstGeom prst="rect">
            <a:avLst/>
          </a:prstGeom>
        </p:spPr>
        <p:txBody>
          <a:bodyPr vert="horz" wrap="square" lIns="0" tIns="24765" rIns="0" bIns="0" rtlCol="0">
            <a:spAutoFit/>
          </a:bodyPr>
          <a:lstStyle/>
          <a:p>
            <a:pPr marL="12700" marR="5080">
              <a:lnSpc>
                <a:spcPts val="2560"/>
              </a:lnSpc>
              <a:spcBef>
                <a:spcPts val="195"/>
              </a:spcBef>
            </a:pPr>
            <a:r>
              <a:rPr sz="2150" spc="15" dirty="0">
                <a:latin typeface="Arial MT"/>
                <a:cs typeface="Arial MT"/>
              </a:rPr>
              <a:t>engine </a:t>
            </a:r>
            <a:r>
              <a:rPr sz="2150" spc="20" dirty="0">
                <a:latin typeface="Arial MT"/>
                <a:cs typeface="Arial MT"/>
              </a:rPr>
              <a:t> </a:t>
            </a:r>
            <a:r>
              <a:rPr sz="2150" spc="-5" dirty="0">
                <a:latin typeface="Arial MT"/>
                <a:cs typeface="Arial MT"/>
              </a:rPr>
              <a:t>engine_version  </a:t>
            </a:r>
            <a:r>
              <a:rPr sz="2150" spc="5" dirty="0">
                <a:latin typeface="Arial MT"/>
                <a:cs typeface="Arial MT"/>
              </a:rPr>
              <a:t>instance_class </a:t>
            </a:r>
            <a:r>
              <a:rPr sz="2150" spc="-585" dirty="0">
                <a:latin typeface="Arial MT"/>
                <a:cs typeface="Arial MT"/>
              </a:rPr>
              <a:t> </a:t>
            </a:r>
            <a:r>
              <a:rPr sz="2150" spc="5" dirty="0">
                <a:latin typeface="Arial MT"/>
                <a:cs typeface="Arial MT"/>
              </a:rPr>
              <a:t>identifier</a:t>
            </a:r>
            <a:endParaRPr sz="2150">
              <a:latin typeface="Arial MT"/>
              <a:cs typeface="Arial MT"/>
            </a:endParaRPr>
          </a:p>
          <a:p>
            <a:pPr marL="12700">
              <a:lnSpc>
                <a:spcPts val="2450"/>
              </a:lnSpc>
            </a:pPr>
            <a:r>
              <a:rPr sz="2150" spc="-5" dirty="0">
                <a:latin typeface="Arial MT"/>
                <a:cs typeface="Arial MT"/>
              </a:rPr>
              <a:t>name</a:t>
            </a:r>
            <a:endParaRPr sz="2150">
              <a:latin typeface="Arial MT"/>
              <a:cs typeface="Arial MT"/>
            </a:endParaRPr>
          </a:p>
          <a:p>
            <a:pPr marL="12700" marR="635000">
              <a:lnSpc>
                <a:spcPts val="2560"/>
              </a:lnSpc>
              <a:spcBef>
                <a:spcPts val="90"/>
              </a:spcBef>
            </a:pPr>
            <a:r>
              <a:rPr sz="2150" spc="-5" dirty="0">
                <a:latin typeface="Arial MT"/>
                <a:cs typeface="Arial MT"/>
              </a:rPr>
              <a:t>use</a:t>
            </a:r>
            <a:r>
              <a:rPr sz="2150" spc="30" dirty="0">
                <a:latin typeface="Arial MT"/>
                <a:cs typeface="Arial MT"/>
              </a:rPr>
              <a:t>r</a:t>
            </a:r>
            <a:r>
              <a:rPr sz="2150" spc="-5" dirty="0">
                <a:latin typeface="Arial MT"/>
                <a:cs typeface="Arial MT"/>
              </a:rPr>
              <a:t>name  </a:t>
            </a:r>
            <a:r>
              <a:rPr sz="2150" spc="20" dirty="0">
                <a:latin typeface="Arial MT"/>
                <a:cs typeface="Arial MT"/>
              </a:rPr>
              <a:t>password</a:t>
            </a:r>
            <a:endParaRPr sz="2150">
              <a:latin typeface="Arial MT"/>
              <a:cs typeface="Arial MT"/>
            </a:endParaRPr>
          </a:p>
        </p:txBody>
      </p:sp>
      <p:sp>
        <p:nvSpPr>
          <p:cNvPr id="12" name="object 12"/>
          <p:cNvSpPr txBox="1"/>
          <p:nvPr/>
        </p:nvSpPr>
        <p:spPr>
          <a:xfrm>
            <a:off x="3815936" y="6212914"/>
            <a:ext cx="7694930" cy="352425"/>
          </a:xfrm>
          <a:prstGeom prst="rect">
            <a:avLst/>
          </a:prstGeom>
        </p:spPr>
        <p:txBody>
          <a:bodyPr vert="horz" wrap="square" lIns="0" tIns="11430" rIns="0" bIns="0" rtlCol="0">
            <a:spAutoFit/>
          </a:bodyPr>
          <a:lstStyle/>
          <a:p>
            <a:pPr marL="12700">
              <a:lnSpc>
                <a:spcPct val="100000"/>
              </a:lnSpc>
              <a:spcBef>
                <a:spcPts val="90"/>
              </a:spcBef>
            </a:pPr>
            <a:r>
              <a:rPr sz="2150" spc="155" dirty="0">
                <a:latin typeface="Arial MT"/>
                <a:cs typeface="Arial MT"/>
              </a:rPr>
              <a:t>=</a:t>
            </a:r>
            <a:r>
              <a:rPr sz="2150" spc="-5" dirty="0">
                <a:latin typeface="Arial MT"/>
                <a:cs typeface="Arial MT"/>
              </a:rPr>
              <a:t> </a:t>
            </a:r>
            <a:r>
              <a:rPr sz="2150" spc="-25" dirty="0">
                <a:latin typeface="Arial MT"/>
                <a:cs typeface="Arial MT"/>
              </a:rPr>
              <a:t>"a1c9f8v0zs"</a:t>
            </a:r>
            <a:r>
              <a:rPr sz="2150" spc="-5" dirty="0">
                <a:latin typeface="Arial MT"/>
                <a:cs typeface="Arial MT"/>
              </a:rPr>
              <a:t> # </a:t>
            </a:r>
            <a:r>
              <a:rPr sz="2150" spc="15" dirty="0">
                <a:latin typeface="Arial MT"/>
                <a:cs typeface="Arial MT"/>
              </a:rPr>
              <a:t>password:</a:t>
            </a:r>
            <a:r>
              <a:rPr sz="2150" dirty="0">
                <a:latin typeface="Arial MT"/>
                <a:cs typeface="Arial MT"/>
              </a:rPr>
              <a:t> </a:t>
            </a:r>
            <a:r>
              <a:rPr sz="2150" spc="10" dirty="0">
                <a:latin typeface="Arial MT"/>
                <a:cs typeface="Arial MT"/>
              </a:rPr>
              <a:t>create</a:t>
            </a:r>
            <a:r>
              <a:rPr sz="2150" spc="-5" dirty="0">
                <a:latin typeface="Arial MT"/>
                <a:cs typeface="Arial MT"/>
              </a:rPr>
              <a:t> your own </a:t>
            </a:r>
            <a:r>
              <a:rPr sz="2150" spc="15" dirty="0">
                <a:latin typeface="Arial MT"/>
                <a:cs typeface="Arial MT"/>
              </a:rPr>
              <a:t>random</a:t>
            </a:r>
            <a:r>
              <a:rPr sz="2150" dirty="0">
                <a:latin typeface="Arial MT"/>
                <a:cs typeface="Arial MT"/>
              </a:rPr>
              <a:t> </a:t>
            </a:r>
            <a:r>
              <a:rPr sz="2150" spc="20" dirty="0">
                <a:latin typeface="Arial MT"/>
                <a:cs typeface="Arial MT"/>
              </a:rPr>
              <a:t>password</a:t>
            </a:r>
            <a:endParaRPr sz="2150">
              <a:latin typeface="Arial MT"/>
              <a:cs typeface="Arial MT"/>
            </a:endParaRPr>
          </a:p>
        </p:txBody>
      </p:sp>
      <p:sp>
        <p:nvSpPr>
          <p:cNvPr id="13" name="object 13"/>
          <p:cNvSpPr txBox="1"/>
          <p:nvPr/>
        </p:nvSpPr>
        <p:spPr>
          <a:xfrm>
            <a:off x="1642075" y="6537512"/>
            <a:ext cx="12911455" cy="1975485"/>
          </a:xfrm>
          <a:prstGeom prst="rect">
            <a:avLst/>
          </a:prstGeom>
        </p:spPr>
        <p:txBody>
          <a:bodyPr vert="horz" wrap="square" lIns="0" tIns="24765" rIns="0" bIns="0" rtlCol="0">
            <a:spAutoFit/>
          </a:bodyPr>
          <a:lstStyle/>
          <a:p>
            <a:pPr marL="12700" marR="3552825">
              <a:lnSpc>
                <a:spcPts val="2560"/>
              </a:lnSpc>
              <a:spcBef>
                <a:spcPts val="195"/>
              </a:spcBef>
            </a:pPr>
            <a:r>
              <a:rPr sz="2150" spc="5" dirty="0">
                <a:latin typeface="Arial MT"/>
                <a:cs typeface="Arial MT"/>
              </a:rPr>
              <a:t>db_subnet_group_name</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"${aws_db_subnet_group.mariadb-subnet.name}" </a:t>
            </a:r>
            <a:r>
              <a:rPr sz="2150" spc="-585" dirty="0">
                <a:latin typeface="Arial MT"/>
                <a:cs typeface="Arial MT"/>
              </a:rPr>
              <a:t> </a:t>
            </a:r>
            <a:r>
              <a:rPr sz="2150" dirty="0">
                <a:latin typeface="Arial MT"/>
                <a:cs typeface="Arial MT"/>
              </a:rPr>
              <a:t>parameter_group_name</a:t>
            </a:r>
            <a:r>
              <a:rPr sz="2150" spc="-10" dirty="0">
                <a:latin typeface="Arial MT"/>
                <a:cs typeface="Arial MT"/>
              </a:rPr>
              <a:t> </a:t>
            </a:r>
            <a:r>
              <a:rPr sz="2150" spc="155" dirty="0">
                <a:latin typeface="Arial MT"/>
                <a:cs typeface="Arial MT"/>
              </a:rPr>
              <a:t>=</a:t>
            </a:r>
            <a:r>
              <a:rPr sz="2150" spc="-5" dirty="0">
                <a:latin typeface="Arial MT"/>
                <a:cs typeface="Arial MT"/>
              </a:rPr>
              <a:t> "mariadb-parameters"</a:t>
            </a:r>
            <a:endParaRPr sz="2150">
              <a:latin typeface="Arial MT"/>
              <a:cs typeface="Arial MT"/>
            </a:endParaRPr>
          </a:p>
          <a:p>
            <a:pPr marL="12700">
              <a:lnSpc>
                <a:spcPts val="2460"/>
              </a:lnSpc>
              <a:tabLst>
                <a:tab pos="1994535" algn="l"/>
                <a:tab pos="3354704" algn="l"/>
              </a:tabLst>
            </a:pPr>
            <a:r>
              <a:rPr sz="2150" spc="-20" dirty="0">
                <a:latin typeface="Arial MT"/>
                <a:cs typeface="Arial MT"/>
              </a:rPr>
              <a:t>multi_az	</a:t>
            </a:r>
            <a:r>
              <a:rPr sz="2150" spc="155" dirty="0">
                <a:latin typeface="Arial MT"/>
                <a:cs typeface="Arial MT"/>
              </a:rPr>
              <a:t>=</a:t>
            </a:r>
            <a:r>
              <a:rPr sz="2150" spc="-5" dirty="0">
                <a:latin typeface="Arial MT"/>
                <a:cs typeface="Arial MT"/>
              </a:rPr>
              <a:t> </a:t>
            </a:r>
            <a:r>
              <a:rPr sz="2150" spc="-50" dirty="0">
                <a:latin typeface="Arial MT"/>
                <a:cs typeface="Arial MT"/>
              </a:rPr>
              <a:t>"false"	</a:t>
            </a:r>
            <a:r>
              <a:rPr sz="2150" spc="-5" dirty="0">
                <a:latin typeface="Arial MT"/>
                <a:cs typeface="Arial MT"/>
              </a:rPr>
              <a:t># set to</a:t>
            </a:r>
            <a:r>
              <a:rPr sz="2150" dirty="0">
                <a:latin typeface="Arial MT"/>
                <a:cs typeface="Arial MT"/>
              </a:rPr>
              <a:t> </a:t>
            </a:r>
            <a:r>
              <a:rPr sz="2150" spc="-5" dirty="0">
                <a:latin typeface="Arial MT"/>
                <a:cs typeface="Arial MT"/>
              </a:rPr>
              <a:t>true to have</a:t>
            </a:r>
            <a:r>
              <a:rPr sz="2150" dirty="0">
                <a:latin typeface="Arial MT"/>
                <a:cs typeface="Arial MT"/>
              </a:rPr>
              <a:t> </a:t>
            </a:r>
            <a:r>
              <a:rPr sz="2150" spc="25" dirty="0">
                <a:latin typeface="Arial MT"/>
                <a:cs typeface="Arial MT"/>
              </a:rPr>
              <a:t>high</a:t>
            </a:r>
            <a:r>
              <a:rPr sz="2150" spc="-5" dirty="0">
                <a:latin typeface="Arial MT"/>
                <a:cs typeface="Arial MT"/>
              </a:rPr>
              <a:t> </a:t>
            </a:r>
            <a:r>
              <a:rPr sz="2150" spc="5" dirty="0">
                <a:latin typeface="Arial MT"/>
                <a:cs typeface="Arial MT"/>
              </a:rPr>
              <a:t>availability:</a:t>
            </a:r>
            <a:r>
              <a:rPr sz="2150" spc="-5" dirty="0">
                <a:latin typeface="Arial MT"/>
                <a:cs typeface="Arial MT"/>
              </a:rPr>
              <a:t> 2</a:t>
            </a:r>
            <a:r>
              <a:rPr sz="2150" dirty="0">
                <a:latin typeface="Arial MT"/>
                <a:cs typeface="Arial MT"/>
              </a:rPr>
              <a:t> </a:t>
            </a:r>
            <a:r>
              <a:rPr sz="2150" spc="10" dirty="0">
                <a:latin typeface="Arial MT"/>
                <a:cs typeface="Arial MT"/>
              </a:rPr>
              <a:t>instances</a:t>
            </a:r>
            <a:r>
              <a:rPr sz="2150" spc="-5" dirty="0">
                <a:latin typeface="Arial MT"/>
                <a:cs typeface="Arial MT"/>
              </a:rPr>
              <a:t> </a:t>
            </a:r>
            <a:r>
              <a:rPr sz="2150" spc="10" dirty="0">
                <a:latin typeface="Arial MT"/>
                <a:cs typeface="Arial MT"/>
              </a:rPr>
              <a:t>synchronized</a:t>
            </a:r>
            <a:r>
              <a:rPr sz="2150" spc="-5" dirty="0">
                <a:latin typeface="Arial MT"/>
                <a:cs typeface="Arial MT"/>
              </a:rPr>
              <a:t> with </a:t>
            </a:r>
            <a:r>
              <a:rPr sz="2150" spc="25" dirty="0">
                <a:latin typeface="Arial MT"/>
                <a:cs typeface="Arial MT"/>
              </a:rPr>
              <a:t>each</a:t>
            </a:r>
            <a:r>
              <a:rPr sz="2150" dirty="0">
                <a:latin typeface="Arial MT"/>
                <a:cs typeface="Arial MT"/>
              </a:rPr>
              <a:t> </a:t>
            </a:r>
            <a:r>
              <a:rPr sz="2150" spc="-5" dirty="0">
                <a:latin typeface="Arial MT"/>
                <a:cs typeface="Arial MT"/>
              </a:rPr>
              <a:t>other</a:t>
            </a:r>
            <a:endParaRPr sz="2150">
              <a:latin typeface="Arial MT"/>
              <a:cs typeface="Arial MT"/>
            </a:endParaRPr>
          </a:p>
          <a:p>
            <a:pPr marL="12700" marR="4461510">
              <a:lnSpc>
                <a:spcPts val="2560"/>
              </a:lnSpc>
              <a:spcBef>
                <a:spcPts val="90"/>
              </a:spcBef>
              <a:tabLst>
                <a:tab pos="2282190" algn="l"/>
              </a:tabLst>
            </a:pPr>
            <a:r>
              <a:rPr sz="2150" spc="10" dirty="0">
                <a:latin typeface="Arial MT"/>
                <a:cs typeface="Arial MT"/>
              </a:rPr>
              <a:t>vpc_security_group_ids</a:t>
            </a:r>
            <a:r>
              <a:rPr sz="2150" spc="55" dirty="0">
                <a:latin typeface="Arial MT"/>
                <a:cs typeface="Arial MT"/>
              </a:rPr>
              <a:t> </a:t>
            </a:r>
            <a:r>
              <a:rPr sz="2150" spc="155" dirty="0">
                <a:latin typeface="Arial MT"/>
                <a:cs typeface="Arial MT"/>
              </a:rPr>
              <a:t>=</a:t>
            </a:r>
            <a:r>
              <a:rPr sz="2150" spc="60" dirty="0">
                <a:latin typeface="Arial MT"/>
                <a:cs typeface="Arial MT"/>
              </a:rPr>
              <a:t> </a:t>
            </a:r>
            <a:r>
              <a:rPr sz="2150" dirty="0">
                <a:latin typeface="Arial MT"/>
                <a:cs typeface="Arial MT"/>
              </a:rPr>
              <a:t>["${aws_security_group.allow-mariadb.id}"] </a:t>
            </a:r>
            <a:r>
              <a:rPr sz="2150" spc="-585" dirty="0">
                <a:latin typeface="Arial MT"/>
                <a:cs typeface="Arial MT"/>
              </a:rPr>
              <a:t> </a:t>
            </a:r>
            <a:r>
              <a:rPr sz="2150" spc="5" dirty="0">
                <a:latin typeface="Arial MT"/>
                <a:cs typeface="Arial MT"/>
              </a:rPr>
              <a:t>storage_type	</a:t>
            </a:r>
            <a:r>
              <a:rPr sz="2150" spc="155" dirty="0">
                <a:latin typeface="Arial MT"/>
                <a:cs typeface="Arial MT"/>
              </a:rPr>
              <a:t>=</a:t>
            </a:r>
            <a:r>
              <a:rPr sz="2150" spc="-10" dirty="0">
                <a:latin typeface="Arial MT"/>
                <a:cs typeface="Arial MT"/>
              </a:rPr>
              <a:t> </a:t>
            </a:r>
            <a:r>
              <a:rPr sz="2150" spc="-25" dirty="0">
                <a:latin typeface="Arial MT"/>
                <a:cs typeface="Arial MT"/>
              </a:rPr>
              <a:t>"gp2"</a:t>
            </a:r>
            <a:endParaRPr sz="2150">
              <a:latin typeface="Arial MT"/>
              <a:cs typeface="Arial MT"/>
            </a:endParaRPr>
          </a:p>
          <a:p>
            <a:pPr marL="12700">
              <a:lnSpc>
                <a:spcPts val="2470"/>
              </a:lnSpc>
              <a:tabLst>
                <a:tab pos="3984625" algn="l"/>
              </a:tabLst>
            </a:pPr>
            <a:r>
              <a:rPr sz="2150" spc="10" dirty="0">
                <a:latin typeface="Arial MT"/>
                <a:cs typeface="Arial MT"/>
              </a:rPr>
              <a:t>backup_retention_period</a:t>
            </a:r>
            <a:r>
              <a:rPr sz="2150" spc="-5" dirty="0">
                <a:latin typeface="Arial MT"/>
                <a:cs typeface="Arial MT"/>
              </a:rPr>
              <a:t> </a:t>
            </a:r>
            <a:r>
              <a:rPr sz="2150" spc="155" dirty="0">
                <a:latin typeface="Arial MT"/>
                <a:cs typeface="Arial MT"/>
              </a:rPr>
              <a:t>=</a:t>
            </a:r>
            <a:r>
              <a:rPr sz="2150" dirty="0">
                <a:latin typeface="Arial MT"/>
                <a:cs typeface="Arial MT"/>
              </a:rPr>
              <a:t> </a:t>
            </a:r>
            <a:r>
              <a:rPr sz="2150" spc="-5" dirty="0">
                <a:latin typeface="Arial MT"/>
                <a:cs typeface="Arial MT"/>
              </a:rPr>
              <a:t>30	#</a:t>
            </a:r>
            <a:r>
              <a:rPr sz="2150" spc="-10" dirty="0">
                <a:latin typeface="Arial MT"/>
                <a:cs typeface="Arial MT"/>
              </a:rPr>
              <a:t> </a:t>
            </a:r>
            <a:r>
              <a:rPr sz="2150" spc="-5" dirty="0">
                <a:latin typeface="Arial MT"/>
                <a:cs typeface="Arial MT"/>
              </a:rPr>
              <a:t>how</a:t>
            </a:r>
            <a:r>
              <a:rPr sz="2150" spc="-10" dirty="0">
                <a:latin typeface="Arial MT"/>
                <a:cs typeface="Arial MT"/>
              </a:rPr>
              <a:t> </a:t>
            </a:r>
            <a:r>
              <a:rPr sz="2150" spc="25" dirty="0">
                <a:latin typeface="Arial MT"/>
                <a:cs typeface="Arial MT"/>
              </a:rPr>
              <a:t>long</a:t>
            </a:r>
            <a:r>
              <a:rPr sz="2150" spc="-10" dirty="0">
                <a:latin typeface="Arial MT"/>
                <a:cs typeface="Arial MT"/>
              </a:rPr>
              <a:t> you’re </a:t>
            </a:r>
            <a:r>
              <a:rPr sz="2150" spc="40" dirty="0">
                <a:latin typeface="Arial MT"/>
                <a:cs typeface="Arial MT"/>
              </a:rPr>
              <a:t>going</a:t>
            </a:r>
            <a:r>
              <a:rPr sz="2150" spc="-10" dirty="0">
                <a:latin typeface="Arial MT"/>
                <a:cs typeface="Arial MT"/>
              </a:rPr>
              <a:t> </a:t>
            </a:r>
            <a:r>
              <a:rPr sz="2150" spc="-5" dirty="0">
                <a:latin typeface="Arial MT"/>
                <a:cs typeface="Arial MT"/>
              </a:rPr>
              <a:t>to</a:t>
            </a:r>
            <a:r>
              <a:rPr sz="2150" spc="-10" dirty="0">
                <a:latin typeface="Arial MT"/>
                <a:cs typeface="Arial MT"/>
              </a:rPr>
              <a:t> </a:t>
            </a:r>
            <a:r>
              <a:rPr sz="2150" spc="25" dirty="0">
                <a:latin typeface="Arial MT"/>
                <a:cs typeface="Arial MT"/>
              </a:rPr>
              <a:t>keep</a:t>
            </a:r>
            <a:r>
              <a:rPr sz="2150" spc="-5" dirty="0">
                <a:latin typeface="Arial MT"/>
                <a:cs typeface="Arial MT"/>
              </a:rPr>
              <a:t> your</a:t>
            </a:r>
            <a:r>
              <a:rPr sz="2150" spc="-10" dirty="0">
                <a:latin typeface="Arial MT"/>
                <a:cs typeface="Arial MT"/>
              </a:rPr>
              <a:t> </a:t>
            </a:r>
            <a:r>
              <a:rPr sz="2150" spc="45" dirty="0">
                <a:latin typeface="Arial MT"/>
                <a:cs typeface="Arial MT"/>
              </a:rPr>
              <a:t>backups</a:t>
            </a:r>
            <a:endParaRPr sz="2150">
              <a:latin typeface="Arial MT"/>
              <a:cs typeface="Arial MT"/>
            </a:endParaRPr>
          </a:p>
        </p:txBody>
      </p:sp>
      <p:sp>
        <p:nvSpPr>
          <p:cNvPr id="14" name="object 14"/>
          <p:cNvSpPr txBox="1"/>
          <p:nvPr/>
        </p:nvSpPr>
        <p:spPr>
          <a:xfrm>
            <a:off x="10036417" y="8485096"/>
            <a:ext cx="171005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r>
              <a:rPr sz="2150" spc="-45" dirty="0">
                <a:latin typeface="Arial MT"/>
                <a:cs typeface="Arial MT"/>
              </a:rPr>
              <a:t> </a:t>
            </a:r>
            <a:r>
              <a:rPr sz="2150" spc="15" dirty="0">
                <a:latin typeface="Arial MT"/>
                <a:cs typeface="Arial MT"/>
              </a:rPr>
              <a:t>prefered</a:t>
            </a:r>
            <a:r>
              <a:rPr sz="2150" spc="-45" dirty="0">
                <a:latin typeface="Arial MT"/>
                <a:cs typeface="Arial MT"/>
              </a:rPr>
              <a:t> </a:t>
            </a:r>
            <a:r>
              <a:rPr sz="2150" spc="-5" dirty="0">
                <a:latin typeface="Arial MT"/>
                <a:cs typeface="Arial MT"/>
              </a:rPr>
              <a:t>AZ</a:t>
            </a:r>
            <a:endParaRPr sz="2150">
              <a:latin typeface="Arial MT"/>
              <a:cs typeface="Arial MT"/>
            </a:endParaRPr>
          </a:p>
        </p:txBody>
      </p:sp>
      <p:sp>
        <p:nvSpPr>
          <p:cNvPr id="15" name="object 15"/>
          <p:cNvSpPr txBox="1"/>
          <p:nvPr/>
        </p:nvSpPr>
        <p:spPr>
          <a:xfrm>
            <a:off x="1642075" y="8485096"/>
            <a:ext cx="8192770" cy="1325880"/>
          </a:xfrm>
          <a:prstGeom prst="rect">
            <a:avLst/>
          </a:prstGeom>
        </p:spPr>
        <p:txBody>
          <a:bodyPr vert="horz" wrap="square" lIns="0" tIns="24765" rIns="0" bIns="0" rtlCol="0">
            <a:spAutoFit/>
          </a:bodyPr>
          <a:lstStyle/>
          <a:p>
            <a:pPr marL="12700" marR="5080">
              <a:lnSpc>
                <a:spcPts val="2560"/>
              </a:lnSpc>
              <a:spcBef>
                <a:spcPts val="195"/>
              </a:spcBef>
            </a:pPr>
            <a:r>
              <a:rPr sz="2150" spc="-5" dirty="0">
                <a:latin typeface="Arial MT"/>
                <a:cs typeface="Arial MT"/>
              </a:rPr>
              <a:t>availability_zone</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10" dirty="0">
                <a:latin typeface="Arial MT"/>
                <a:cs typeface="Arial MT"/>
              </a:rPr>
              <a:t>"${aws_subnet.main-private-1.availability_zone}" </a:t>
            </a:r>
            <a:r>
              <a:rPr sz="2150" spc="-585" dirty="0">
                <a:latin typeface="Arial MT"/>
                <a:cs typeface="Arial MT"/>
              </a:rPr>
              <a:t> </a:t>
            </a:r>
            <a:r>
              <a:rPr sz="2150" spc="25" dirty="0">
                <a:latin typeface="Arial MT"/>
                <a:cs typeface="Arial MT"/>
              </a:rPr>
              <a:t>tags</a:t>
            </a:r>
            <a:r>
              <a:rPr sz="2150" spc="-10" dirty="0">
                <a:latin typeface="Arial MT"/>
                <a:cs typeface="Arial MT"/>
              </a:rPr>
              <a:t> </a:t>
            </a:r>
            <a:r>
              <a:rPr sz="2150" spc="-5" dirty="0">
                <a:latin typeface="Arial MT"/>
                <a:cs typeface="Arial MT"/>
              </a:rPr>
              <a:t>{</a:t>
            </a:r>
            <a:endParaRPr sz="2150">
              <a:latin typeface="Arial MT"/>
              <a:cs typeface="Arial MT"/>
            </a:endParaRPr>
          </a:p>
          <a:p>
            <a:pPr marL="314960">
              <a:lnSpc>
                <a:spcPts val="2460"/>
              </a:lnSpc>
            </a:pPr>
            <a:r>
              <a:rPr sz="2150" spc="-5" dirty="0">
                <a:latin typeface="Arial MT"/>
                <a:cs typeface="Arial MT"/>
              </a:rPr>
              <a:t>Name</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spc="-5" dirty="0">
                <a:latin typeface="Arial MT"/>
                <a:cs typeface="Arial MT"/>
              </a:rPr>
              <a:t>"mariadb-instance"</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
        <p:nvSpPr>
          <p:cNvPr id="16" name="object 16"/>
          <p:cNvSpPr txBox="1"/>
          <p:nvPr/>
        </p:nvSpPr>
        <p:spPr>
          <a:xfrm>
            <a:off x="1490708" y="9783486"/>
            <a:ext cx="11620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833197" y="6086317"/>
            <a:ext cx="443801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Using</a:t>
            </a:r>
            <a:r>
              <a:rPr sz="3600" spc="-30" dirty="0">
                <a:latin typeface="Arial MT"/>
                <a:cs typeface="Arial MT"/>
              </a:rPr>
              <a:t> </a:t>
            </a:r>
            <a:r>
              <a:rPr sz="3600" spc="-120" dirty="0">
                <a:latin typeface="Arial MT"/>
                <a:cs typeface="Arial MT"/>
              </a:rPr>
              <a:t>RDS</a:t>
            </a:r>
            <a:r>
              <a:rPr sz="3600" spc="-25" dirty="0">
                <a:latin typeface="Arial MT"/>
                <a:cs typeface="Arial MT"/>
              </a:rPr>
              <a:t> </a:t>
            </a:r>
            <a:r>
              <a:rPr sz="3600" spc="20" dirty="0">
                <a:latin typeface="Arial MT"/>
                <a:cs typeface="Arial MT"/>
              </a:rPr>
              <a:t>resources</a:t>
            </a:r>
            <a:endParaRPr sz="3600">
              <a:latin typeface="Arial MT"/>
              <a:cs typeface="Arial M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925273"/>
            <a:ext cx="20104100" cy="2084070"/>
            <a:chOff x="0" y="3925273"/>
            <a:chExt cx="20104100" cy="2084070"/>
          </a:xfrm>
        </p:grpSpPr>
        <p:pic>
          <p:nvPicPr>
            <p:cNvPr id="3" name="object 3"/>
            <p:cNvPicPr/>
            <p:nvPr/>
          </p:nvPicPr>
          <p:blipFill>
            <a:blip r:embed="rId2" cstate="print"/>
            <a:stretch>
              <a:fillRect/>
            </a:stretch>
          </p:blipFill>
          <p:spPr>
            <a:xfrm>
              <a:off x="0" y="3925273"/>
              <a:ext cx="20104099" cy="2083447"/>
            </a:xfrm>
            <a:prstGeom prst="rect">
              <a:avLst/>
            </a:prstGeom>
          </p:spPr>
        </p:pic>
        <p:sp>
          <p:nvSpPr>
            <p:cNvPr id="4" name="object 4"/>
            <p:cNvSpPr/>
            <p:nvPr/>
          </p:nvSpPr>
          <p:spPr>
            <a:xfrm>
              <a:off x="0" y="3946215"/>
              <a:ext cx="20104100" cy="2000250"/>
            </a:xfrm>
            <a:custGeom>
              <a:avLst/>
              <a:gdLst/>
              <a:ahLst/>
              <a:cxnLst/>
              <a:rect l="l" t="t" r="r" b="b"/>
              <a:pathLst>
                <a:path w="20104100" h="2000250">
                  <a:moveTo>
                    <a:pt x="0" y="0"/>
                  </a:moveTo>
                  <a:lnTo>
                    <a:pt x="0" y="1999680"/>
                  </a:lnTo>
                  <a:lnTo>
                    <a:pt x="20104099" y="1999680"/>
                  </a:lnTo>
                  <a:lnTo>
                    <a:pt x="20104099" y="0"/>
                  </a:lnTo>
                  <a:lnTo>
                    <a:pt x="0" y="0"/>
                  </a:lnTo>
                  <a:close/>
                </a:path>
              </a:pathLst>
            </a:custGeom>
            <a:solidFill>
              <a:srgbClr val="DCDEE0">
                <a:alpha val="35589"/>
              </a:srgbClr>
            </a:solidFill>
          </p:spPr>
          <p:txBody>
            <a:bodyPr wrap="square" lIns="0" tIns="0" rIns="0" bIns="0" rtlCol="0"/>
            <a:lstStyle/>
            <a:p>
              <a:endParaRPr/>
            </a:p>
          </p:txBody>
        </p:sp>
        <p:sp>
          <p:nvSpPr>
            <p:cNvPr id="5" name="object 5"/>
            <p:cNvSpPr/>
            <p:nvPr/>
          </p:nvSpPr>
          <p:spPr>
            <a:xfrm>
              <a:off x="0" y="3944314"/>
              <a:ext cx="20104100" cy="20955"/>
            </a:xfrm>
            <a:custGeom>
              <a:avLst/>
              <a:gdLst/>
              <a:ahLst/>
              <a:cxnLst/>
              <a:rect l="l" t="t" r="r" b="b"/>
              <a:pathLst>
                <a:path w="20104100" h="20954">
                  <a:moveTo>
                    <a:pt x="0" y="20941"/>
                  </a:moveTo>
                  <a:lnTo>
                    <a:pt x="0" y="0"/>
                  </a:lnTo>
                  <a:lnTo>
                    <a:pt x="20104099" y="0"/>
                  </a:lnTo>
                  <a:lnTo>
                    <a:pt x="20104099" y="20941"/>
                  </a:lnTo>
                  <a:lnTo>
                    <a:pt x="0" y="20941"/>
                  </a:lnTo>
                  <a:close/>
                </a:path>
              </a:pathLst>
            </a:custGeom>
            <a:solidFill>
              <a:srgbClr val="53585F">
                <a:alpha val="35589"/>
              </a:srgbClr>
            </a:solidFill>
          </p:spPr>
          <p:txBody>
            <a:bodyPr wrap="square" lIns="0" tIns="0" rIns="0" bIns="0" rtlCol="0"/>
            <a:lstStyle/>
            <a:p>
              <a:endParaRPr/>
            </a:p>
          </p:txBody>
        </p:sp>
      </p:grpSp>
      <p:sp>
        <p:nvSpPr>
          <p:cNvPr id="6" name="object 6"/>
          <p:cNvSpPr txBox="1"/>
          <p:nvPr/>
        </p:nvSpPr>
        <p:spPr>
          <a:xfrm>
            <a:off x="9091022" y="4212926"/>
            <a:ext cx="211074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IAM</a:t>
            </a:r>
            <a:endParaRPr sz="9200">
              <a:latin typeface="Arial MT"/>
              <a:cs typeface="Arial MT"/>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11074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6167100"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IAM</a:t>
            </a:r>
            <a:r>
              <a:rPr sz="4100" dirty="0">
                <a:latin typeface="Arial MT"/>
                <a:cs typeface="Arial MT"/>
              </a:rPr>
              <a:t> </a:t>
            </a:r>
            <a:r>
              <a:rPr sz="4100" spc="5" dirty="0">
                <a:latin typeface="Arial MT"/>
                <a:cs typeface="Arial MT"/>
              </a:rPr>
              <a:t>is</a:t>
            </a:r>
            <a:r>
              <a:rPr sz="4100" dirty="0">
                <a:latin typeface="Arial MT"/>
                <a:cs typeface="Arial MT"/>
              </a:rPr>
              <a:t> </a:t>
            </a:r>
            <a:r>
              <a:rPr sz="4100" spc="-140" dirty="0">
                <a:latin typeface="Arial MT"/>
                <a:cs typeface="Arial MT"/>
              </a:rPr>
              <a:t>AWS’</a:t>
            </a:r>
            <a:r>
              <a:rPr sz="4100" spc="5" dirty="0">
                <a:latin typeface="Arial MT"/>
                <a:cs typeface="Arial MT"/>
              </a:rPr>
              <a:t> </a:t>
            </a:r>
            <a:r>
              <a:rPr sz="4100" b="1" spc="5" dirty="0">
                <a:latin typeface="Arial"/>
                <a:cs typeface="Arial"/>
              </a:rPr>
              <a:t>Identity</a:t>
            </a:r>
            <a:r>
              <a:rPr sz="4100" b="1" dirty="0">
                <a:latin typeface="Arial"/>
                <a:cs typeface="Arial"/>
              </a:rPr>
              <a:t> </a:t>
            </a:r>
            <a:r>
              <a:rPr sz="4100" b="1" spc="15" dirty="0">
                <a:latin typeface="Arial"/>
                <a:cs typeface="Arial"/>
              </a:rPr>
              <a:t>&amp;</a:t>
            </a:r>
            <a:r>
              <a:rPr sz="4100" b="1" spc="-145" dirty="0">
                <a:latin typeface="Arial"/>
                <a:cs typeface="Arial"/>
              </a:rPr>
              <a:t> </a:t>
            </a:r>
            <a:r>
              <a:rPr sz="4100" b="1" spc="10" dirty="0">
                <a:latin typeface="Arial"/>
                <a:cs typeface="Arial"/>
              </a:rPr>
              <a:t>Access</a:t>
            </a:r>
            <a:r>
              <a:rPr sz="4100" b="1" dirty="0">
                <a:latin typeface="Arial"/>
                <a:cs typeface="Arial"/>
              </a:rPr>
              <a:t> </a:t>
            </a:r>
            <a:r>
              <a:rPr sz="4100" b="1" spc="10" dirty="0">
                <a:latin typeface="Arial"/>
                <a:cs typeface="Arial"/>
              </a:rPr>
              <a:t>Management</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75" dirty="0">
                <a:latin typeface="Arial MT"/>
                <a:cs typeface="Arial MT"/>
              </a:rPr>
              <a:t>It’s</a:t>
            </a:r>
            <a:r>
              <a:rPr sz="4100" spc="10" dirty="0">
                <a:latin typeface="Arial MT"/>
                <a:cs typeface="Arial MT"/>
              </a:rPr>
              <a:t> a </a:t>
            </a:r>
            <a:r>
              <a:rPr sz="4100" spc="40" dirty="0">
                <a:latin typeface="Arial MT"/>
                <a:cs typeface="Arial MT"/>
              </a:rPr>
              <a:t>service</a:t>
            </a:r>
            <a:r>
              <a:rPr sz="4100" spc="10" dirty="0">
                <a:latin typeface="Arial MT"/>
                <a:cs typeface="Arial MT"/>
              </a:rPr>
              <a:t> </a:t>
            </a:r>
            <a:r>
              <a:rPr sz="4100" spc="5" dirty="0">
                <a:latin typeface="Arial MT"/>
                <a:cs typeface="Arial MT"/>
              </a:rPr>
              <a:t>that</a:t>
            </a:r>
            <a:r>
              <a:rPr sz="4100" spc="10" dirty="0">
                <a:latin typeface="Arial MT"/>
                <a:cs typeface="Arial MT"/>
              </a:rPr>
              <a:t> </a:t>
            </a:r>
            <a:r>
              <a:rPr sz="4100" spc="55" dirty="0">
                <a:latin typeface="Arial MT"/>
                <a:cs typeface="Arial MT"/>
              </a:rPr>
              <a:t>helps</a:t>
            </a:r>
            <a:r>
              <a:rPr sz="4100" spc="15" dirty="0">
                <a:latin typeface="Arial MT"/>
                <a:cs typeface="Arial MT"/>
              </a:rPr>
              <a:t> </a:t>
            </a:r>
            <a:r>
              <a:rPr sz="4100" spc="10" dirty="0">
                <a:latin typeface="Arial MT"/>
                <a:cs typeface="Arial MT"/>
              </a:rPr>
              <a:t>you </a:t>
            </a:r>
            <a:r>
              <a:rPr sz="4100" b="1" spc="5" dirty="0">
                <a:latin typeface="Arial"/>
                <a:cs typeface="Arial"/>
              </a:rPr>
              <a:t>control</a:t>
            </a:r>
            <a:r>
              <a:rPr sz="4100" b="1" spc="10" dirty="0">
                <a:latin typeface="Arial"/>
                <a:cs typeface="Arial"/>
              </a:rPr>
              <a:t> access </a:t>
            </a:r>
            <a:r>
              <a:rPr sz="4100" spc="5" dirty="0">
                <a:latin typeface="Arial MT"/>
                <a:cs typeface="Arial MT"/>
              </a:rPr>
              <a:t>to</a:t>
            </a:r>
            <a:r>
              <a:rPr sz="4100" spc="10" dirty="0">
                <a:latin typeface="Arial MT"/>
                <a:cs typeface="Arial MT"/>
              </a:rPr>
              <a:t> your</a:t>
            </a:r>
            <a:r>
              <a:rPr sz="4100" spc="15" dirty="0">
                <a:latin typeface="Arial MT"/>
                <a:cs typeface="Arial MT"/>
              </a:rPr>
              <a:t> </a:t>
            </a:r>
            <a:r>
              <a:rPr sz="4100" spc="-190" dirty="0">
                <a:latin typeface="Arial MT"/>
                <a:cs typeface="Arial MT"/>
              </a:rPr>
              <a:t>AWS</a:t>
            </a:r>
            <a:r>
              <a:rPr sz="4100" spc="10" dirty="0">
                <a:latin typeface="Arial MT"/>
                <a:cs typeface="Arial MT"/>
              </a:rPr>
              <a:t> </a:t>
            </a:r>
            <a:r>
              <a:rPr sz="4100" spc="15" dirty="0">
                <a:latin typeface="Arial MT"/>
                <a:cs typeface="Arial MT"/>
              </a:rPr>
              <a:t>resources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In</a:t>
            </a:r>
            <a:r>
              <a:rPr sz="4100" spc="-10" dirty="0">
                <a:latin typeface="Arial MT"/>
                <a:cs typeface="Arial MT"/>
              </a:rPr>
              <a:t> </a:t>
            </a:r>
            <a:r>
              <a:rPr sz="4100" spc="-190" dirty="0">
                <a:latin typeface="Arial MT"/>
                <a:cs typeface="Arial MT"/>
              </a:rPr>
              <a:t>AWS</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30" dirty="0">
                <a:latin typeface="Arial MT"/>
                <a:cs typeface="Arial MT"/>
              </a:rPr>
              <a:t>create: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Groups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0" dirty="0">
                <a:latin typeface="Arial MT"/>
                <a:cs typeface="Arial MT"/>
              </a:rPr>
              <a:t>Users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35" dirty="0">
                <a:latin typeface="Arial MT"/>
                <a:cs typeface="Arial MT"/>
              </a:rPr>
              <a:t>Roles</a:t>
            </a:r>
            <a:endParaRPr sz="4100">
              <a:latin typeface="Arial MT"/>
              <a:cs typeface="Arial MT"/>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11074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6981805" cy="814387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Users</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0" dirty="0">
                <a:latin typeface="Arial MT"/>
                <a:cs typeface="Arial MT"/>
              </a:rPr>
              <a:t>have</a:t>
            </a:r>
            <a:r>
              <a:rPr sz="4100" spc="-10" dirty="0">
                <a:latin typeface="Arial MT"/>
                <a:cs typeface="Arial MT"/>
              </a:rPr>
              <a:t> </a:t>
            </a:r>
            <a:r>
              <a:rPr sz="4100" b="1" spc="5" dirty="0">
                <a:latin typeface="Arial"/>
                <a:cs typeface="Arial"/>
              </a:rPr>
              <a:t>groups</a:t>
            </a:r>
            <a:endParaRPr sz="4100">
              <a:latin typeface="Arial"/>
              <a:cs typeface="Arial"/>
            </a:endParaRPr>
          </a:p>
          <a:p>
            <a:pPr>
              <a:lnSpc>
                <a:spcPct val="100000"/>
              </a:lnSpc>
              <a:spcBef>
                <a:spcPts val="40"/>
              </a:spcBef>
              <a:buFont typeface="Arial MT"/>
              <a:buChar char="•"/>
            </a:pPr>
            <a:endParaRPr sz="4200">
              <a:latin typeface="Arial"/>
              <a:cs typeface="Arial"/>
            </a:endParaRPr>
          </a:p>
          <a:p>
            <a:pPr marL="900430" marR="253365" lvl="1" indent="-509270">
              <a:lnSpc>
                <a:spcPct val="100499"/>
              </a:lnSpc>
              <a:spcBef>
                <a:spcPts val="5"/>
              </a:spcBef>
              <a:buSzPct val="75609"/>
              <a:buChar char="•"/>
              <a:tabLst>
                <a:tab pos="900430" algn="l"/>
                <a:tab pos="901065" algn="l"/>
              </a:tabLst>
            </a:pPr>
            <a:r>
              <a:rPr sz="4100" spc="5" dirty="0">
                <a:latin typeface="Arial MT"/>
                <a:cs typeface="Arial MT"/>
              </a:rPr>
              <a:t>for</a:t>
            </a:r>
            <a:r>
              <a:rPr sz="4100" spc="10" dirty="0">
                <a:latin typeface="Arial MT"/>
                <a:cs typeface="Arial MT"/>
              </a:rPr>
              <a:t> </a:t>
            </a:r>
            <a:r>
              <a:rPr sz="4100" spc="35" dirty="0">
                <a:latin typeface="Arial MT"/>
                <a:cs typeface="Arial MT"/>
              </a:rPr>
              <a:t>instance</a:t>
            </a:r>
            <a:r>
              <a:rPr sz="4100" spc="15" dirty="0">
                <a:latin typeface="Arial MT"/>
                <a:cs typeface="Arial MT"/>
              </a:rPr>
              <a:t> </a:t>
            </a:r>
            <a:r>
              <a:rPr sz="4100" spc="10" dirty="0">
                <a:latin typeface="Arial MT"/>
                <a:cs typeface="Arial MT"/>
              </a:rPr>
              <a:t>an </a:t>
            </a:r>
            <a:r>
              <a:rPr sz="4100" spc="-20" dirty="0">
                <a:latin typeface="Arial MT"/>
                <a:cs typeface="Arial MT"/>
              </a:rPr>
              <a:t>"Administrators"</a:t>
            </a:r>
            <a:r>
              <a:rPr sz="4100" spc="15" dirty="0">
                <a:latin typeface="Arial MT"/>
                <a:cs typeface="Arial MT"/>
              </a:rPr>
              <a:t> </a:t>
            </a:r>
            <a:r>
              <a:rPr sz="4100" spc="85" dirty="0">
                <a:latin typeface="Arial MT"/>
                <a:cs typeface="Arial MT"/>
              </a:rPr>
              <a:t>group</a:t>
            </a:r>
            <a:r>
              <a:rPr sz="4100" spc="15" dirty="0">
                <a:latin typeface="Arial MT"/>
                <a:cs typeface="Arial MT"/>
              </a:rPr>
              <a:t> </a:t>
            </a:r>
            <a:r>
              <a:rPr sz="4100" spc="85" dirty="0">
                <a:latin typeface="Arial MT"/>
                <a:cs typeface="Arial MT"/>
              </a:rPr>
              <a:t>can</a:t>
            </a:r>
            <a:r>
              <a:rPr sz="4100" spc="10" dirty="0">
                <a:latin typeface="Arial MT"/>
                <a:cs typeface="Arial MT"/>
              </a:rPr>
              <a:t> </a:t>
            </a:r>
            <a:r>
              <a:rPr sz="4100" spc="65" dirty="0">
                <a:latin typeface="Arial MT"/>
                <a:cs typeface="Arial MT"/>
              </a:rPr>
              <a:t>give</a:t>
            </a:r>
            <a:r>
              <a:rPr sz="4100" spc="15" dirty="0">
                <a:latin typeface="Arial MT"/>
                <a:cs typeface="Arial MT"/>
              </a:rPr>
              <a:t> </a:t>
            </a:r>
            <a:r>
              <a:rPr sz="4100" b="1" spc="5" dirty="0">
                <a:latin typeface="Arial"/>
                <a:cs typeface="Arial"/>
              </a:rPr>
              <a:t>admin</a:t>
            </a:r>
            <a:r>
              <a:rPr sz="4100" b="1" spc="15" dirty="0">
                <a:latin typeface="Arial"/>
                <a:cs typeface="Arial"/>
              </a:rPr>
              <a:t> </a:t>
            </a:r>
            <a:r>
              <a:rPr sz="4100" b="1" spc="10" dirty="0">
                <a:latin typeface="Arial"/>
                <a:cs typeface="Arial"/>
              </a:rPr>
              <a:t>privileges</a:t>
            </a:r>
            <a:r>
              <a:rPr sz="4100" b="1" spc="-5" dirty="0">
                <a:latin typeface="Arial"/>
                <a:cs typeface="Arial"/>
              </a:rPr>
              <a:t> </a:t>
            </a:r>
            <a:r>
              <a:rPr sz="4100" spc="5" dirty="0">
                <a:latin typeface="Arial MT"/>
                <a:cs typeface="Arial MT"/>
              </a:rPr>
              <a:t>to </a:t>
            </a:r>
            <a:r>
              <a:rPr sz="4100" spc="-1125" dirty="0">
                <a:latin typeface="Arial MT"/>
                <a:cs typeface="Arial MT"/>
              </a:rPr>
              <a:t> </a:t>
            </a:r>
            <a:r>
              <a:rPr sz="4100" spc="10" dirty="0">
                <a:latin typeface="Arial MT"/>
                <a:cs typeface="Arial MT"/>
              </a:rPr>
              <a:t>users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10" dirty="0">
                <a:latin typeface="Arial MT"/>
                <a:cs typeface="Arial MT"/>
              </a:rPr>
              <a:t>Users</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25" dirty="0">
                <a:latin typeface="Arial MT"/>
                <a:cs typeface="Arial MT"/>
              </a:rPr>
              <a:t>authenticate</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5" dirty="0">
                <a:latin typeface="Arial MT"/>
                <a:cs typeface="Arial MT"/>
              </a:rPr>
              <a:t>Using</a:t>
            </a:r>
            <a:r>
              <a:rPr sz="4100" spc="-5" dirty="0">
                <a:latin typeface="Arial MT"/>
                <a:cs typeface="Arial MT"/>
              </a:rPr>
              <a:t> </a:t>
            </a:r>
            <a:r>
              <a:rPr sz="4100" spc="10" dirty="0">
                <a:latin typeface="Arial MT"/>
                <a:cs typeface="Arial MT"/>
              </a:rPr>
              <a:t>a</a:t>
            </a:r>
            <a:r>
              <a:rPr sz="4100" dirty="0">
                <a:latin typeface="Arial MT"/>
                <a:cs typeface="Arial MT"/>
              </a:rPr>
              <a:t> </a:t>
            </a:r>
            <a:r>
              <a:rPr sz="4100" spc="50" dirty="0">
                <a:latin typeface="Arial MT"/>
                <a:cs typeface="Arial MT"/>
              </a:rPr>
              <a:t>login</a:t>
            </a:r>
            <a:r>
              <a:rPr sz="4100" spc="-5" dirty="0">
                <a:latin typeface="Arial MT"/>
                <a:cs typeface="Arial MT"/>
              </a:rPr>
              <a:t> </a:t>
            </a:r>
            <a:r>
              <a:rPr sz="4100" spc="5" dirty="0">
                <a:latin typeface="Arial MT"/>
                <a:cs typeface="Arial MT"/>
              </a:rPr>
              <a:t>/</a:t>
            </a:r>
            <a:r>
              <a:rPr sz="4100" dirty="0">
                <a:latin typeface="Arial MT"/>
                <a:cs typeface="Arial MT"/>
              </a:rPr>
              <a:t> </a:t>
            </a:r>
            <a:r>
              <a:rPr sz="4100" spc="55" dirty="0">
                <a:latin typeface="Arial MT"/>
                <a:cs typeface="Arial MT"/>
              </a:rPr>
              <a:t>password</a:t>
            </a:r>
            <a:endParaRPr sz="4100">
              <a:latin typeface="Arial MT"/>
              <a:cs typeface="Arial MT"/>
            </a:endParaRPr>
          </a:p>
          <a:p>
            <a:pPr lvl="1">
              <a:lnSpc>
                <a:spcPct val="100000"/>
              </a:lnSpc>
              <a:spcBef>
                <a:spcPts val="45"/>
              </a:spcBef>
              <a:buFont typeface="Arial MT"/>
              <a:buChar char="•"/>
            </a:pPr>
            <a:endParaRPr sz="4200">
              <a:latin typeface="Arial MT"/>
              <a:cs typeface="Arial MT"/>
            </a:endParaRPr>
          </a:p>
          <a:p>
            <a:pPr marL="2000250" marR="17780" lvl="2" indent="-509270">
              <a:lnSpc>
                <a:spcPct val="100499"/>
              </a:lnSpc>
              <a:buSzPct val="75609"/>
              <a:buChar char="•"/>
              <a:tabLst>
                <a:tab pos="2000250" algn="l"/>
                <a:tab pos="2000885" algn="l"/>
              </a:tabLst>
            </a:pPr>
            <a:r>
              <a:rPr sz="4100" spc="30" dirty="0">
                <a:latin typeface="Arial MT"/>
                <a:cs typeface="Arial MT"/>
              </a:rPr>
              <a:t>Optionally</a:t>
            </a:r>
            <a:r>
              <a:rPr sz="4100" spc="-5" dirty="0">
                <a:latin typeface="Arial MT"/>
                <a:cs typeface="Arial MT"/>
              </a:rPr>
              <a:t> </a:t>
            </a:r>
            <a:r>
              <a:rPr sz="4100" spc="55" dirty="0">
                <a:latin typeface="Arial MT"/>
                <a:cs typeface="Arial MT"/>
              </a:rPr>
              <a:t>using</a:t>
            </a:r>
            <a:r>
              <a:rPr sz="4100" dirty="0">
                <a:latin typeface="Arial MT"/>
                <a:cs typeface="Arial MT"/>
              </a:rPr>
              <a:t> </a:t>
            </a:r>
            <a:r>
              <a:rPr sz="4100" spc="10" dirty="0">
                <a:latin typeface="Arial MT"/>
                <a:cs typeface="Arial MT"/>
              </a:rPr>
              <a:t>a</a:t>
            </a:r>
            <a:r>
              <a:rPr sz="4100" dirty="0">
                <a:latin typeface="Arial MT"/>
                <a:cs typeface="Arial MT"/>
              </a:rPr>
              <a:t> </a:t>
            </a:r>
            <a:r>
              <a:rPr sz="4100" b="1" spc="10" dirty="0">
                <a:latin typeface="Arial"/>
                <a:cs typeface="Arial"/>
              </a:rPr>
              <a:t>token</a:t>
            </a:r>
            <a:r>
              <a:rPr sz="4100" spc="10" dirty="0">
                <a:latin typeface="Arial MT"/>
                <a:cs typeface="Arial MT"/>
              </a:rPr>
              <a:t>:</a:t>
            </a:r>
            <a:r>
              <a:rPr sz="4100" dirty="0">
                <a:latin typeface="Arial MT"/>
                <a:cs typeface="Arial MT"/>
              </a:rPr>
              <a:t> </a:t>
            </a:r>
            <a:r>
              <a:rPr sz="4100" spc="30" dirty="0">
                <a:latin typeface="Arial MT"/>
                <a:cs typeface="Arial MT"/>
              </a:rPr>
              <a:t>multifactor</a:t>
            </a:r>
            <a:r>
              <a:rPr sz="4100" dirty="0">
                <a:latin typeface="Arial MT"/>
                <a:cs typeface="Arial MT"/>
              </a:rPr>
              <a:t> </a:t>
            </a:r>
            <a:r>
              <a:rPr sz="4100" spc="25" dirty="0">
                <a:latin typeface="Arial MT"/>
                <a:cs typeface="Arial MT"/>
              </a:rPr>
              <a:t>Authentication</a:t>
            </a:r>
            <a:r>
              <a:rPr sz="4100" dirty="0">
                <a:latin typeface="Arial MT"/>
                <a:cs typeface="Arial MT"/>
              </a:rPr>
              <a:t> </a:t>
            </a:r>
            <a:r>
              <a:rPr sz="4100" spc="-80" dirty="0">
                <a:latin typeface="Arial MT"/>
                <a:cs typeface="Arial MT"/>
              </a:rPr>
              <a:t>(MFA)</a:t>
            </a:r>
            <a:r>
              <a:rPr sz="4100" dirty="0">
                <a:latin typeface="Arial MT"/>
                <a:cs typeface="Arial MT"/>
              </a:rPr>
              <a:t> </a:t>
            </a:r>
            <a:r>
              <a:rPr sz="4100" spc="55" dirty="0">
                <a:latin typeface="Arial MT"/>
                <a:cs typeface="Arial MT"/>
              </a:rPr>
              <a:t>using </a:t>
            </a:r>
            <a:r>
              <a:rPr sz="4100" spc="-1125" dirty="0">
                <a:latin typeface="Arial MT"/>
                <a:cs typeface="Arial MT"/>
              </a:rPr>
              <a:t> </a:t>
            </a:r>
            <a:r>
              <a:rPr sz="4100" spc="45" dirty="0">
                <a:latin typeface="Arial MT"/>
                <a:cs typeface="Arial MT"/>
              </a:rPr>
              <a:t>Google</a:t>
            </a:r>
            <a:r>
              <a:rPr sz="4100" spc="5" dirty="0">
                <a:latin typeface="Arial MT"/>
                <a:cs typeface="Arial MT"/>
              </a:rPr>
              <a:t> </a:t>
            </a:r>
            <a:r>
              <a:rPr sz="4100" spc="25" dirty="0">
                <a:latin typeface="Arial MT"/>
                <a:cs typeface="Arial MT"/>
              </a:rPr>
              <a:t>Authenticator</a:t>
            </a:r>
            <a:r>
              <a:rPr sz="4100" spc="5" dirty="0">
                <a:latin typeface="Arial MT"/>
                <a:cs typeface="Arial MT"/>
              </a:rPr>
              <a:t> </a:t>
            </a:r>
            <a:r>
              <a:rPr sz="4100" spc="75" dirty="0">
                <a:latin typeface="Arial MT"/>
                <a:cs typeface="Arial MT"/>
              </a:rPr>
              <a:t>compatible</a:t>
            </a:r>
            <a:r>
              <a:rPr sz="4100" spc="5" dirty="0">
                <a:latin typeface="Arial MT"/>
                <a:cs typeface="Arial MT"/>
              </a:rPr>
              <a:t> </a:t>
            </a:r>
            <a:r>
              <a:rPr sz="4100" dirty="0">
                <a:latin typeface="Arial MT"/>
                <a:cs typeface="Arial MT"/>
              </a:rPr>
              <a:t>software</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an</a:t>
            </a:r>
            <a:r>
              <a:rPr sz="4100" dirty="0">
                <a:latin typeface="Arial MT"/>
                <a:cs typeface="Arial MT"/>
              </a:rPr>
              <a:t> </a:t>
            </a:r>
            <a:r>
              <a:rPr sz="4100" b="1" spc="5" dirty="0">
                <a:latin typeface="Arial"/>
                <a:cs typeface="Arial"/>
              </a:rPr>
              <a:t>access</a:t>
            </a:r>
            <a:r>
              <a:rPr sz="4100" b="1" dirty="0">
                <a:latin typeface="Arial"/>
                <a:cs typeface="Arial"/>
              </a:rPr>
              <a:t> </a:t>
            </a:r>
            <a:r>
              <a:rPr sz="4100" b="1" spc="10" dirty="0">
                <a:latin typeface="Arial"/>
                <a:cs typeface="Arial"/>
              </a:rPr>
              <a:t>key</a:t>
            </a:r>
            <a:r>
              <a:rPr sz="4100" b="1" spc="5" dirty="0">
                <a:latin typeface="Arial"/>
                <a:cs typeface="Arial"/>
              </a:rPr>
              <a:t> </a:t>
            </a:r>
            <a:r>
              <a:rPr sz="4100" spc="85" dirty="0">
                <a:latin typeface="Arial MT"/>
                <a:cs typeface="Arial MT"/>
              </a:rPr>
              <a:t>and</a:t>
            </a:r>
            <a:r>
              <a:rPr sz="4100" dirty="0">
                <a:latin typeface="Arial MT"/>
                <a:cs typeface="Arial MT"/>
              </a:rPr>
              <a:t> </a:t>
            </a:r>
            <a:r>
              <a:rPr sz="4100" b="1" spc="10" dirty="0">
                <a:latin typeface="Arial"/>
                <a:cs typeface="Arial"/>
              </a:rPr>
              <a:t>secret</a:t>
            </a:r>
            <a:r>
              <a:rPr sz="4100" b="1" spc="5" dirty="0">
                <a:latin typeface="Arial"/>
                <a:cs typeface="Arial"/>
              </a:rPr>
              <a:t> </a:t>
            </a:r>
            <a:r>
              <a:rPr sz="4100" b="1" spc="10" dirty="0">
                <a:latin typeface="Arial"/>
                <a:cs typeface="Arial"/>
              </a:rPr>
              <a:t>key</a:t>
            </a:r>
            <a:r>
              <a:rPr sz="4100" b="1" dirty="0">
                <a:latin typeface="Arial"/>
                <a:cs typeface="Arial"/>
              </a:rPr>
              <a:t> </a:t>
            </a:r>
            <a:r>
              <a:rPr sz="4100" spc="5" dirty="0">
                <a:latin typeface="Arial MT"/>
                <a:cs typeface="Arial MT"/>
              </a:rPr>
              <a:t>(the</a:t>
            </a:r>
            <a:r>
              <a:rPr sz="4100" dirty="0">
                <a:latin typeface="Arial MT"/>
                <a:cs typeface="Arial MT"/>
              </a:rPr>
              <a:t> </a:t>
            </a:r>
            <a:r>
              <a:rPr sz="4100" spc="-65" dirty="0">
                <a:latin typeface="Arial MT"/>
                <a:cs typeface="Arial MT"/>
              </a:rPr>
              <a:t>API</a:t>
            </a:r>
            <a:r>
              <a:rPr sz="4100" spc="5" dirty="0">
                <a:latin typeface="Arial MT"/>
                <a:cs typeface="Arial MT"/>
              </a:rPr>
              <a:t> </a:t>
            </a:r>
            <a:r>
              <a:rPr sz="4100" spc="10" dirty="0">
                <a:latin typeface="Arial MT"/>
                <a:cs typeface="Arial MT"/>
              </a:rPr>
              <a:t>keys)</a:t>
            </a:r>
            <a:endParaRPr sz="410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ndefined">
            <a:extLst>
              <a:ext uri="{FF2B5EF4-FFF2-40B4-BE49-F238E27FC236}">
                <a16:creationId xmlns:a16="http://schemas.microsoft.com/office/drawing/2014/main" id="{D57735AB-238D-4476-9D0C-AE91D43B4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950" y="2225675"/>
            <a:ext cx="13792200" cy="774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177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5681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r>
              <a:rPr spc="-65" dirty="0"/>
              <a:t> </a:t>
            </a:r>
            <a:r>
              <a:rPr spc="-25" dirty="0"/>
              <a:t>roles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113885" cy="5650865"/>
          </a:xfrm>
          <a:prstGeom prst="rect">
            <a:avLst/>
          </a:prstGeom>
        </p:spPr>
        <p:txBody>
          <a:bodyPr vert="horz" wrap="square" lIns="0" tIns="12065" rIns="0" bIns="0" rtlCol="0">
            <a:spAutoFit/>
          </a:bodyPr>
          <a:lstStyle/>
          <a:p>
            <a:pPr marL="534035" marR="287655" indent="-509270">
              <a:lnSpc>
                <a:spcPct val="100499"/>
              </a:lnSpc>
              <a:spcBef>
                <a:spcPts val="95"/>
              </a:spcBef>
              <a:buSzPct val="75609"/>
              <a:buChar char="•"/>
              <a:tabLst>
                <a:tab pos="534035" algn="l"/>
                <a:tab pos="534670" algn="l"/>
              </a:tabLst>
            </a:pPr>
            <a:r>
              <a:rPr sz="4100" spc="-35" dirty="0">
                <a:latin typeface="Arial MT"/>
                <a:cs typeface="Arial MT"/>
              </a:rPr>
              <a:t>Roles</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65" dirty="0">
                <a:latin typeface="Arial MT"/>
                <a:cs typeface="Arial MT"/>
              </a:rPr>
              <a:t>give</a:t>
            </a:r>
            <a:r>
              <a:rPr sz="4100" spc="10" dirty="0">
                <a:latin typeface="Arial MT"/>
                <a:cs typeface="Arial MT"/>
              </a:rPr>
              <a:t> users </a:t>
            </a:r>
            <a:r>
              <a:rPr sz="4100" spc="5" dirty="0">
                <a:latin typeface="Arial MT"/>
                <a:cs typeface="Arial MT"/>
              </a:rPr>
              <a:t>/</a:t>
            </a:r>
            <a:r>
              <a:rPr sz="4100" spc="10" dirty="0">
                <a:latin typeface="Arial MT"/>
                <a:cs typeface="Arial MT"/>
              </a:rPr>
              <a:t> </a:t>
            </a:r>
            <a:r>
              <a:rPr sz="4100" spc="35" dirty="0">
                <a:latin typeface="Arial MT"/>
                <a:cs typeface="Arial MT"/>
              </a:rPr>
              <a:t>services</a:t>
            </a:r>
            <a:r>
              <a:rPr sz="4100" spc="10" dirty="0">
                <a:latin typeface="Arial MT"/>
                <a:cs typeface="Arial MT"/>
              </a:rPr>
              <a:t> </a:t>
            </a:r>
            <a:r>
              <a:rPr sz="4100" spc="35" dirty="0">
                <a:latin typeface="Arial MT"/>
                <a:cs typeface="Arial MT"/>
              </a:rPr>
              <a:t>(temporary)</a:t>
            </a:r>
            <a:r>
              <a:rPr sz="4100" spc="10" dirty="0">
                <a:latin typeface="Arial MT"/>
                <a:cs typeface="Arial MT"/>
              </a:rPr>
              <a:t> </a:t>
            </a:r>
            <a:r>
              <a:rPr sz="4100" spc="85" dirty="0">
                <a:latin typeface="Arial MT"/>
                <a:cs typeface="Arial MT"/>
              </a:rPr>
              <a:t>access</a:t>
            </a:r>
            <a:r>
              <a:rPr sz="4100" spc="10" dirty="0">
                <a:latin typeface="Arial MT"/>
                <a:cs typeface="Arial MT"/>
              </a:rPr>
              <a:t> </a:t>
            </a:r>
            <a:r>
              <a:rPr sz="4100" spc="5" dirty="0">
                <a:latin typeface="Arial MT"/>
                <a:cs typeface="Arial MT"/>
              </a:rPr>
              <a:t>that</a:t>
            </a:r>
            <a:r>
              <a:rPr sz="4100" spc="10" dirty="0">
                <a:latin typeface="Arial MT"/>
                <a:cs typeface="Arial MT"/>
              </a:rPr>
              <a:t> they </a:t>
            </a:r>
            <a:r>
              <a:rPr sz="4100" spc="15" dirty="0">
                <a:latin typeface="Arial MT"/>
                <a:cs typeface="Arial MT"/>
              </a:rPr>
              <a:t>normally </a:t>
            </a:r>
            <a:r>
              <a:rPr sz="4100" spc="-1125" dirty="0">
                <a:latin typeface="Arial MT"/>
                <a:cs typeface="Arial MT"/>
              </a:rPr>
              <a:t> </a:t>
            </a:r>
            <a:r>
              <a:rPr sz="4100" spc="25" dirty="0">
                <a:latin typeface="Arial MT"/>
                <a:cs typeface="Arial MT"/>
              </a:rPr>
              <a:t>wouldn’t</a:t>
            </a:r>
            <a:r>
              <a:rPr sz="4100" dirty="0">
                <a:latin typeface="Arial MT"/>
                <a:cs typeface="Arial MT"/>
              </a:rPr>
              <a:t> </a:t>
            </a:r>
            <a:r>
              <a:rPr sz="4100" spc="10" dirty="0">
                <a:latin typeface="Arial MT"/>
                <a:cs typeface="Arial MT"/>
              </a:rPr>
              <a:t>have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10" dirty="0">
                <a:latin typeface="Arial MT"/>
                <a:cs typeface="Arial MT"/>
              </a:rPr>
              <a:t>roles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for</a:t>
            </a:r>
            <a:r>
              <a:rPr sz="4100" spc="10" dirty="0">
                <a:latin typeface="Arial MT"/>
                <a:cs typeface="Arial MT"/>
              </a:rPr>
              <a:t> </a:t>
            </a:r>
            <a:r>
              <a:rPr sz="4100" spc="35" dirty="0">
                <a:latin typeface="Arial MT"/>
                <a:cs typeface="Arial MT"/>
              </a:rPr>
              <a:t>instance</a:t>
            </a:r>
            <a:r>
              <a:rPr sz="4100" spc="5" dirty="0">
                <a:latin typeface="Arial MT"/>
                <a:cs typeface="Arial MT"/>
              </a:rPr>
              <a:t> </a:t>
            </a:r>
            <a:r>
              <a:rPr sz="4100" b="1" spc="10" dirty="0">
                <a:latin typeface="Arial"/>
                <a:cs typeface="Arial"/>
              </a:rPr>
              <a:t>attached</a:t>
            </a:r>
            <a:r>
              <a:rPr sz="4100" b="1" spc="5" dirty="0">
                <a:latin typeface="Arial"/>
                <a:cs typeface="Arial"/>
              </a:rPr>
              <a:t> </a:t>
            </a:r>
            <a:r>
              <a:rPr sz="4100" spc="5" dirty="0">
                <a:latin typeface="Arial MT"/>
                <a:cs typeface="Arial MT"/>
              </a:rPr>
              <a:t>to </a:t>
            </a:r>
            <a:r>
              <a:rPr sz="4100" spc="-65" dirty="0">
                <a:latin typeface="Arial MT"/>
                <a:cs typeface="Arial MT"/>
              </a:rPr>
              <a:t>EC2</a:t>
            </a:r>
            <a:r>
              <a:rPr sz="4100" spc="10" dirty="0">
                <a:latin typeface="Arial MT"/>
                <a:cs typeface="Arial MT"/>
              </a:rPr>
              <a:t> </a:t>
            </a:r>
            <a:r>
              <a:rPr sz="4100" spc="35" dirty="0">
                <a:latin typeface="Arial MT"/>
                <a:cs typeface="Arial MT"/>
              </a:rPr>
              <a:t>instances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From</a:t>
            </a:r>
            <a:r>
              <a:rPr sz="4100" spc="10" dirty="0">
                <a:latin typeface="Arial MT"/>
                <a:cs typeface="Arial MT"/>
              </a:rPr>
              <a:t> </a:t>
            </a:r>
            <a:r>
              <a:rPr sz="4100" spc="5" dirty="0">
                <a:latin typeface="Arial MT"/>
                <a:cs typeface="Arial MT"/>
              </a:rPr>
              <a:t>that</a:t>
            </a:r>
            <a:r>
              <a:rPr sz="4100" spc="10" dirty="0">
                <a:latin typeface="Arial MT"/>
                <a:cs typeface="Arial MT"/>
              </a:rPr>
              <a:t> </a:t>
            </a:r>
            <a:r>
              <a:rPr sz="4100" spc="35" dirty="0">
                <a:latin typeface="Arial MT"/>
                <a:cs typeface="Arial MT"/>
              </a:rPr>
              <a:t>instance,</a:t>
            </a:r>
            <a:r>
              <a:rPr sz="4100" spc="10" dirty="0">
                <a:latin typeface="Arial MT"/>
                <a:cs typeface="Arial MT"/>
              </a:rPr>
              <a:t> a</a:t>
            </a:r>
            <a:r>
              <a:rPr sz="4100" spc="15" dirty="0">
                <a:latin typeface="Arial MT"/>
                <a:cs typeface="Arial MT"/>
              </a:rPr>
              <a:t> </a:t>
            </a:r>
            <a:r>
              <a:rPr sz="4100" spc="10" dirty="0">
                <a:latin typeface="Arial MT"/>
                <a:cs typeface="Arial MT"/>
              </a:rPr>
              <a:t>user </a:t>
            </a:r>
            <a:r>
              <a:rPr sz="4100" spc="5" dirty="0">
                <a:latin typeface="Arial MT"/>
                <a:cs typeface="Arial MT"/>
              </a:rPr>
              <a:t>or</a:t>
            </a:r>
            <a:r>
              <a:rPr sz="4100" spc="10" dirty="0">
                <a:latin typeface="Arial MT"/>
                <a:cs typeface="Arial MT"/>
              </a:rPr>
              <a:t> </a:t>
            </a:r>
            <a:r>
              <a:rPr sz="4100" spc="40" dirty="0">
                <a:latin typeface="Arial MT"/>
                <a:cs typeface="Arial MT"/>
              </a:rPr>
              <a:t>service</a:t>
            </a:r>
            <a:r>
              <a:rPr sz="4100" spc="10" dirty="0">
                <a:latin typeface="Arial MT"/>
                <a:cs typeface="Arial MT"/>
              </a:rPr>
              <a:t> </a:t>
            </a:r>
            <a:r>
              <a:rPr sz="4100" spc="85" dirty="0">
                <a:latin typeface="Arial MT"/>
                <a:cs typeface="Arial MT"/>
              </a:rPr>
              <a:t>can</a:t>
            </a:r>
            <a:r>
              <a:rPr sz="4100" spc="15" dirty="0">
                <a:latin typeface="Arial MT"/>
                <a:cs typeface="Arial MT"/>
              </a:rPr>
              <a:t> </a:t>
            </a:r>
            <a:r>
              <a:rPr sz="4100" b="1" spc="5" dirty="0">
                <a:latin typeface="Arial"/>
                <a:cs typeface="Arial"/>
              </a:rPr>
              <a:t>obtain</a:t>
            </a:r>
            <a:r>
              <a:rPr sz="4100" b="1" spc="10" dirty="0">
                <a:latin typeface="Arial"/>
                <a:cs typeface="Arial"/>
              </a:rPr>
              <a:t> </a:t>
            </a:r>
            <a:r>
              <a:rPr sz="4100" spc="85" dirty="0">
                <a:latin typeface="Arial MT"/>
                <a:cs typeface="Arial MT"/>
              </a:rPr>
              <a:t>access</a:t>
            </a:r>
            <a:r>
              <a:rPr sz="4100" spc="10" dirty="0">
                <a:latin typeface="Arial MT"/>
                <a:cs typeface="Arial MT"/>
              </a:rPr>
              <a:t> </a:t>
            </a:r>
            <a:r>
              <a:rPr sz="4100" spc="40" dirty="0">
                <a:latin typeface="Arial MT"/>
                <a:cs typeface="Arial MT"/>
              </a:rPr>
              <a:t>credentials</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7780" lvl="1" indent="-509270">
              <a:lnSpc>
                <a:spcPct val="100499"/>
              </a:lnSpc>
              <a:buSzPct val="75609"/>
              <a:buChar char="•"/>
              <a:tabLst>
                <a:tab pos="1266825" algn="l"/>
                <a:tab pos="1267460" algn="l"/>
              </a:tabLst>
            </a:pPr>
            <a:r>
              <a:rPr sz="4100" spc="55" dirty="0">
                <a:latin typeface="Arial MT"/>
                <a:cs typeface="Arial MT"/>
              </a:rPr>
              <a:t>Using</a:t>
            </a:r>
            <a:r>
              <a:rPr sz="4100" spc="5" dirty="0">
                <a:latin typeface="Arial MT"/>
                <a:cs typeface="Arial MT"/>
              </a:rPr>
              <a:t> </a:t>
            </a:r>
            <a:r>
              <a:rPr sz="4100" spc="10" dirty="0">
                <a:latin typeface="Arial MT"/>
                <a:cs typeface="Arial MT"/>
              </a:rPr>
              <a:t>those </a:t>
            </a:r>
            <a:r>
              <a:rPr sz="4100" spc="85" dirty="0">
                <a:latin typeface="Arial MT"/>
                <a:cs typeface="Arial MT"/>
              </a:rPr>
              <a:t>access</a:t>
            </a:r>
            <a:r>
              <a:rPr sz="4100" spc="10" dirty="0">
                <a:latin typeface="Arial MT"/>
                <a:cs typeface="Arial MT"/>
              </a:rPr>
              <a:t> </a:t>
            </a:r>
            <a:r>
              <a:rPr sz="4100" spc="40" dirty="0">
                <a:latin typeface="Arial MT"/>
                <a:cs typeface="Arial MT"/>
              </a:rPr>
              <a:t>credentials</a:t>
            </a:r>
            <a:r>
              <a:rPr sz="4100" spc="10" dirty="0">
                <a:latin typeface="Arial MT"/>
                <a:cs typeface="Arial MT"/>
              </a:rPr>
              <a:t> the user </a:t>
            </a:r>
            <a:r>
              <a:rPr sz="4100" spc="5" dirty="0">
                <a:latin typeface="Arial MT"/>
                <a:cs typeface="Arial MT"/>
              </a:rPr>
              <a:t>or</a:t>
            </a:r>
            <a:r>
              <a:rPr sz="4100" spc="10" dirty="0">
                <a:latin typeface="Arial MT"/>
                <a:cs typeface="Arial MT"/>
              </a:rPr>
              <a:t> </a:t>
            </a:r>
            <a:r>
              <a:rPr sz="4100" spc="40" dirty="0">
                <a:latin typeface="Arial MT"/>
                <a:cs typeface="Arial MT"/>
              </a:rPr>
              <a:t>service</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b="1" spc="10" dirty="0">
                <a:latin typeface="Arial"/>
                <a:cs typeface="Arial"/>
              </a:rPr>
              <a:t>assume </a:t>
            </a:r>
            <a:r>
              <a:rPr sz="4100" spc="10" dirty="0">
                <a:latin typeface="Arial MT"/>
                <a:cs typeface="Arial MT"/>
              </a:rPr>
              <a:t>the </a:t>
            </a:r>
            <a:r>
              <a:rPr sz="4100" spc="-1125" dirty="0">
                <a:latin typeface="Arial MT"/>
                <a:cs typeface="Arial MT"/>
              </a:rPr>
              <a:t> </a:t>
            </a:r>
            <a:r>
              <a:rPr sz="4100" spc="-10" dirty="0">
                <a:latin typeface="Arial MT"/>
                <a:cs typeface="Arial MT"/>
              </a:rPr>
              <a:t>role,</a:t>
            </a:r>
            <a:r>
              <a:rPr sz="4100" dirty="0">
                <a:latin typeface="Arial MT"/>
                <a:cs typeface="Arial MT"/>
              </a:rPr>
              <a:t> </a:t>
            </a:r>
            <a:r>
              <a:rPr sz="4100" spc="55" dirty="0">
                <a:latin typeface="Arial MT"/>
                <a:cs typeface="Arial MT"/>
              </a:rPr>
              <a:t>which</a:t>
            </a:r>
            <a:r>
              <a:rPr sz="4100" spc="5" dirty="0">
                <a:latin typeface="Arial MT"/>
                <a:cs typeface="Arial MT"/>
              </a:rPr>
              <a:t> </a:t>
            </a:r>
            <a:r>
              <a:rPr sz="4100" spc="55" dirty="0">
                <a:latin typeface="Arial MT"/>
                <a:cs typeface="Arial MT"/>
              </a:rPr>
              <a:t>gives</a:t>
            </a:r>
            <a:r>
              <a:rPr sz="4100" spc="5" dirty="0">
                <a:latin typeface="Arial MT"/>
                <a:cs typeface="Arial MT"/>
              </a:rPr>
              <a:t> </a:t>
            </a:r>
            <a:r>
              <a:rPr sz="4100" spc="10" dirty="0">
                <a:latin typeface="Arial MT"/>
                <a:cs typeface="Arial MT"/>
              </a:rPr>
              <a:t>them</a:t>
            </a:r>
            <a:r>
              <a:rPr sz="4100" dirty="0">
                <a:latin typeface="Arial MT"/>
                <a:cs typeface="Arial MT"/>
              </a:rPr>
              <a:t> </a:t>
            </a:r>
            <a:r>
              <a:rPr sz="4100" spc="40" dirty="0">
                <a:latin typeface="Arial MT"/>
                <a:cs typeface="Arial MT"/>
              </a:rPr>
              <a:t>permission</a:t>
            </a:r>
            <a:r>
              <a:rPr sz="4100" spc="5" dirty="0">
                <a:latin typeface="Arial MT"/>
                <a:cs typeface="Arial MT"/>
              </a:rPr>
              <a:t> to </a:t>
            </a:r>
            <a:r>
              <a:rPr sz="4100" spc="125" dirty="0">
                <a:latin typeface="Arial MT"/>
                <a:cs typeface="Arial MT"/>
              </a:rPr>
              <a:t>do</a:t>
            </a:r>
            <a:r>
              <a:rPr sz="4100" dirty="0">
                <a:latin typeface="Arial MT"/>
                <a:cs typeface="Arial MT"/>
              </a:rPr>
              <a:t> </a:t>
            </a:r>
            <a:r>
              <a:rPr sz="4100" b="1" spc="10" dirty="0">
                <a:latin typeface="Arial"/>
                <a:cs typeface="Arial"/>
              </a:rPr>
              <a:t>something</a:t>
            </a:r>
            <a:endParaRPr sz="4100">
              <a:latin typeface="Arial"/>
              <a:cs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5681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r>
              <a:rPr spc="-65" dirty="0"/>
              <a:t> </a:t>
            </a:r>
            <a:r>
              <a:rPr spc="-25" dirty="0"/>
              <a:t>roles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974945" cy="752538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An</a:t>
            </a:r>
            <a:r>
              <a:rPr sz="4100" spc="-35" dirty="0">
                <a:latin typeface="Arial MT"/>
                <a:cs typeface="Arial MT"/>
              </a:rPr>
              <a:t> </a:t>
            </a:r>
            <a:r>
              <a:rPr sz="4100" b="1" spc="10" dirty="0">
                <a:latin typeface="Arial"/>
                <a:cs typeface="Arial"/>
              </a:rPr>
              <a:t>example</a:t>
            </a:r>
            <a:r>
              <a:rPr sz="4100" spc="10" dirty="0">
                <a:latin typeface="Arial MT"/>
                <a:cs typeface="Arial MT"/>
              </a:rPr>
              <a:t>:</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109980" lvl="1" indent="-509270">
              <a:lnSpc>
                <a:spcPct val="100499"/>
              </a:lnSpc>
              <a:spcBef>
                <a:spcPts val="5"/>
              </a:spcBef>
              <a:buSzPct val="75609"/>
              <a:buChar char="•"/>
              <a:tabLst>
                <a:tab pos="1266825" algn="l"/>
                <a:tab pos="1267460" algn="l"/>
              </a:tabLst>
            </a:pPr>
            <a:r>
              <a:rPr sz="4100" spc="-195" dirty="0">
                <a:latin typeface="Arial MT"/>
                <a:cs typeface="Arial MT"/>
              </a:rPr>
              <a:t>You</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5" dirty="0">
                <a:latin typeface="Arial"/>
                <a:cs typeface="Arial"/>
              </a:rPr>
              <a:t>role </a:t>
            </a:r>
            <a:r>
              <a:rPr sz="4100" b="1" spc="10" dirty="0">
                <a:latin typeface="Arial"/>
                <a:cs typeface="Arial"/>
              </a:rPr>
              <a:t>mybucket-access</a:t>
            </a:r>
            <a:r>
              <a:rPr sz="4100" b="1" dirty="0">
                <a:latin typeface="Arial"/>
                <a:cs typeface="Arial"/>
              </a:rPr>
              <a:t> </a:t>
            </a:r>
            <a:r>
              <a:rPr sz="4100" spc="85" dirty="0">
                <a:latin typeface="Arial MT"/>
                <a:cs typeface="Arial MT"/>
              </a:rPr>
              <a:t>and</a:t>
            </a:r>
            <a:r>
              <a:rPr sz="4100" spc="5" dirty="0">
                <a:latin typeface="Arial MT"/>
                <a:cs typeface="Arial MT"/>
              </a:rPr>
              <a:t> </a:t>
            </a:r>
            <a:r>
              <a:rPr sz="4100" spc="45" dirty="0">
                <a:latin typeface="Arial MT"/>
                <a:cs typeface="Arial MT"/>
              </a:rPr>
              <a:t>assign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role</a:t>
            </a:r>
            <a:r>
              <a:rPr sz="4100" spc="5" dirty="0">
                <a:latin typeface="Arial MT"/>
                <a:cs typeface="Arial MT"/>
              </a:rPr>
              <a:t> to </a:t>
            </a:r>
            <a:r>
              <a:rPr sz="4100" spc="10" dirty="0">
                <a:latin typeface="Arial MT"/>
                <a:cs typeface="Arial MT"/>
              </a:rPr>
              <a:t>an </a:t>
            </a:r>
            <a:r>
              <a:rPr sz="4100" spc="-65" dirty="0">
                <a:latin typeface="Arial MT"/>
                <a:cs typeface="Arial MT"/>
              </a:rPr>
              <a:t>EC2 </a:t>
            </a:r>
            <a:r>
              <a:rPr sz="4100" spc="-1125" dirty="0">
                <a:latin typeface="Arial MT"/>
                <a:cs typeface="Arial MT"/>
              </a:rPr>
              <a:t> </a:t>
            </a:r>
            <a:r>
              <a:rPr sz="4100" spc="35" dirty="0">
                <a:latin typeface="Arial MT"/>
                <a:cs typeface="Arial MT"/>
              </a:rPr>
              <a:t>instance</a:t>
            </a:r>
            <a:r>
              <a:rPr sz="4100" dirty="0">
                <a:latin typeface="Arial MT"/>
                <a:cs typeface="Arial MT"/>
              </a:rPr>
              <a:t> </a:t>
            </a:r>
            <a:r>
              <a:rPr sz="4100" spc="5" dirty="0">
                <a:latin typeface="Arial MT"/>
                <a:cs typeface="Arial MT"/>
              </a:rPr>
              <a:t>at </a:t>
            </a:r>
            <a:r>
              <a:rPr sz="4100" spc="65" dirty="0">
                <a:latin typeface="Arial MT"/>
                <a:cs typeface="Arial MT"/>
              </a:rPr>
              <a:t>boot</a:t>
            </a:r>
            <a:r>
              <a:rPr sz="4100" spc="5" dirty="0">
                <a:latin typeface="Arial MT"/>
                <a:cs typeface="Arial MT"/>
              </a:rPr>
              <a:t> </a:t>
            </a:r>
            <a:r>
              <a:rPr sz="4100" spc="10" dirty="0">
                <a:latin typeface="Arial MT"/>
                <a:cs typeface="Arial MT"/>
              </a:rPr>
              <a:t>time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95" dirty="0">
                <a:latin typeface="Arial MT"/>
                <a:cs typeface="Arial MT"/>
              </a:rPr>
              <a:t>You</a:t>
            </a:r>
            <a:r>
              <a:rPr sz="4100" spc="5" dirty="0">
                <a:latin typeface="Arial MT"/>
                <a:cs typeface="Arial MT"/>
              </a:rPr>
              <a:t> </a:t>
            </a:r>
            <a:r>
              <a:rPr sz="4100" spc="65" dirty="0">
                <a:latin typeface="Arial MT"/>
                <a:cs typeface="Arial MT"/>
              </a:rPr>
              <a:t>give</a:t>
            </a:r>
            <a:r>
              <a:rPr sz="4100" spc="5" dirty="0">
                <a:latin typeface="Arial MT"/>
                <a:cs typeface="Arial MT"/>
              </a:rPr>
              <a:t> </a:t>
            </a:r>
            <a:r>
              <a:rPr sz="4100" spc="10" dirty="0">
                <a:latin typeface="Arial MT"/>
                <a:cs typeface="Arial MT"/>
              </a:rPr>
              <a:t>the </a:t>
            </a:r>
            <a:r>
              <a:rPr sz="4100" spc="-10" dirty="0">
                <a:latin typeface="Arial MT"/>
                <a:cs typeface="Arial MT"/>
              </a:rPr>
              <a:t>role</a:t>
            </a:r>
            <a:r>
              <a:rPr sz="4100" spc="5" dirty="0">
                <a:latin typeface="Arial MT"/>
                <a:cs typeface="Arial MT"/>
              </a:rPr>
              <a:t> </a:t>
            </a:r>
            <a:r>
              <a:rPr sz="4100" spc="10" dirty="0">
                <a:latin typeface="Arial MT"/>
                <a:cs typeface="Arial MT"/>
              </a:rPr>
              <a:t>the </a:t>
            </a:r>
            <a:r>
              <a:rPr sz="4100" spc="35" dirty="0">
                <a:latin typeface="Arial MT"/>
                <a:cs typeface="Arial MT"/>
              </a:rPr>
              <a:t>permissions</a:t>
            </a:r>
            <a:r>
              <a:rPr sz="4100" spc="5" dirty="0">
                <a:latin typeface="Arial MT"/>
                <a:cs typeface="Arial MT"/>
              </a:rPr>
              <a:t> to</a:t>
            </a:r>
            <a:r>
              <a:rPr sz="4100" spc="10" dirty="0">
                <a:latin typeface="Arial MT"/>
                <a:cs typeface="Arial MT"/>
              </a:rPr>
              <a:t> </a:t>
            </a:r>
            <a:r>
              <a:rPr sz="4100" b="1" spc="10" dirty="0">
                <a:latin typeface="Arial"/>
                <a:cs typeface="Arial"/>
              </a:rPr>
              <a:t>read</a:t>
            </a:r>
            <a:r>
              <a:rPr sz="4100" b="1" spc="5" dirty="0">
                <a:latin typeface="Arial"/>
                <a:cs typeface="Arial"/>
              </a:rPr>
              <a:t> </a:t>
            </a:r>
            <a:r>
              <a:rPr sz="4100" b="1" spc="10" dirty="0">
                <a:latin typeface="Arial"/>
                <a:cs typeface="Arial"/>
              </a:rPr>
              <a:t>and </a:t>
            </a:r>
            <a:r>
              <a:rPr sz="4100" b="1" spc="5" dirty="0">
                <a:latin typeface="Arial"/>
                <a:cs typeface="Arial"/>
              </a:rPr>
              <a:t>write </a:t>
            </a:r>
            <a:r>
              <a:rPr sz="4100" spc="10" dirty="0">
                <a:latin typeface="Arial MT"/>
                <a:cs typeface="Arial MT"/>
              </a:rPr>
              <a:t>items </a:t>
            </a:r>
            <a:r>
              <a:rPr sz="4100" spc="5" dirty="0">
                <a:latin typeface="Arial MT"/>
                <a:cs typeface="Arial MT"/>
              </a:rPr>
              <a:t>in </a:t>
            </a:r>
            <a:r>
              <a:rPr sz="4100" spc="-10" dirty="0">
                <a:latin typeface="Arial MT"/>
                <a:cs typeface="Arial MT"/>
              </a:rPr>
              <a:t>"mybucket"</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867410" lvl="1" indent="-509270">
              <a:lnSpc>
                <a:spcPct val="100499"/>
              </a:lnSpc>
              <a:buSzPct val="75609"/>
              <a:buChar char="•"/>
              <a:tabLst>
                <a:tab pos="1266825" algn="l"/>
                <a:tab pos="1267460" algn="l"/>
              </a:tabLst>
            </a:pPr>
            <a:r>
              <a:rPr sz="4100" spc="-45" dirty="0">
                <a:latin typeface="Arial MT"/>
                <a:cs typeface="Arial MT"/>
              </a:rPr>
              <a:t>When</a:t>
            </a:r>
            <a:r>
              <a:rPr sz="4100" spc="5" dirty="0">
                <a:latin typeface="Arial MT"/>
                <a:cs typeface="Arial MT"/>
              </a:rPr>
              <a:t> </a:t>
            </a:r>
            <a:r>
              <a:rPr sz="4100" spc="10" dirty="0">
                <a:latin typeface="Arial MT"/>
                <a:cs typeface="Arial MT"/>
              </a:rPr>
              <a:t>you </a:t>
            </a:r>
            <a:r>
              <a:rPr sz="4100" spc="80" dirty="0">
                <a:latin typeface="Arial MT"/>
                <a:cs typeface="Arial MT"/>
              </a:rPr>
              <a:t>log</a:t>
            </a:r>
            <a:r>
              <a:rPr sz="4100" spc="10" dirty="0">
                <a:latin typeface="Arial MT"/>
                <a:cs typeface="Arial MT"/>
              </a:rPr>
              <a:t> </a:t>
            </a:r>
            <a:r>
              <a:rPr sz="4100" spc="5" dirty="0">
                <a:latin typeface="Arial MT"/>
                <a:cs typeface="Arial MT"/>
              </a:rPr>
              <a:t>in, </a:t>
            </a:r>
            <a:r>
              <a:rPr sz="4100" spc="10" dirty="0">
                <a:latin typeface="Arial MT"/>
                <a:cs typeface="Arial MT"/>
              </a:rPr>
              <a:t>you </a:t>
            </a:r>
            <a:r>
              <a:rPr sz="4100" spc="85" dirty="0">
                <a:latin typeface="Arial MT"/>
                <a:cs typeface="Arial MT"/>
              </a:rPr>
              <a:t>can</a:t>
            </a:r>
            <a:r>
              <a:rPr sz="4100" spc="10" dirty="0">
                <a:latin typeface="Arial MT"/>
                <a:cs typeface="Arial MT"/>
              </a:rPr>
              <a:t> now</a:t>
            </a:r>
            <a:r>
              <a:rPr sz="4100" spc="5" dirty="0">
                <a:latin typeface="Arial MT"/>
                <a:cs typeface="Arial MT"/>
              </a:rPr>
              <a:t> </a:t>
            </a:r>
            <a:r>
              <a:rPr sz="4100" b="1" spc="10" dirty="0">
                <a:latin typeface="Arial"/>
                <a:cs typeface="Arial"/>
              </a:rPr>
              <a:t>assume </a:t>
            </a:r>
            <a:r>
              <a:rPr sz="4100" spc="5" dirty="0">
                <a:latin typeface="Arial MT"/>
                <a:cs typeface="Arial MT"/>
              </a:rPr>
              <a:t>this</a:t>
            </a:r>
            <a:r>
              <a:rPr sz="4100" spc="10" dirty="0">
                <a:latin typeface="Arial MT"/>
                <a:cs typeface="Arial MT"/>
              </a:rPr>
              <a:t> </a:t>
            </a:r>
            <a:r>
              <a:rPr sz="4100" b="1" spc="10" dirty="0">
                <a:latin typeface="Arial"/>
                <a:cs typeface="Arial"/>
              </a:rPr>
              <a:t>mybucket-access</a:t>
            </a:r>
            <a:r>
              <a:rPr sz="4100" b="1" spc="5" dirty="0">
                <a:latin typeface="Arial"/>
                <a:cs typeface="Arial"/>
              </a:rPr>
              <a:t> role</a:t>
            </a:r>
            <a:r>
              <a:rPr sz="4100" spc="5" dirty="0">
                <a:latin typeface="Arial MT"/>
                <a:cs typeface="Arial MT"/>
              </a:rPr>
              <a:t>, </a:t>
            </a:r>
            <a:r>
              <a:rPr sz="4100" spc="-1120" dirty="0">
                <a:latin typeface="Arial MT"/>
                <a:cs typeface="Arial MT"/>
              </a:rPr>
              <a:t> </a:t>
            </a:r>
            <a:r>
              <a:rPr sz="4100" spc="5" dirty="0">
                <a:latin typeface="Arial MT"/>
                <a:cs typeface="Arial MT"/>
              </a:rPr>
              <a:t>without </a:t>
            </a:r>
            <a:r>
              <a:rPr sz="4100" spc="55" dirty="0">
                <a:latin typeface="Arial MT"/>
                <a:cs typeface="Arial MT"/>
              </a:rPr>
              <a:t>using </a:t>
            </a:r>
            <a:r>
              <a:rPr sz="4100" spc="10" dirty="0">
                <a:latin typeface="Arial MT"/>
                <a:cs typeface="Arial MT"/>
              </a:rPr>
              <a:t>your own </a:t>
            </a:r>
            <a:r>
              <a:rPr sz="4100" spc="40" dirty="0">
                <a:latin typeface="Arial MT"/>
                <a:cs typeface="Arial MT"/>
              </a:rPr>
              <a:t>credentials </a:t>
            </a:r>
            <a:r>
              <a:rPr sz="4100" spc="5" dirty="0">
                <a:latin typeface="Arial MT"/>
                <a:cs typeface="Arial MT"/>
              </a:rPr>
              <a:t>- </a:t>
            </a:r>
            <a:r>
              <a:rPr sz="4100" spc="10" dirty="0">
                <a:latin typeface="Arial MT"/>
                <a:cs typeface="Arial MT"/>
              </a:rPr>
              <a:t>you </a:t>
            </a:r>
            <a:r>
              <a:rPr sz="4100" spc="5" dirty="0">
                <a:latin typeface="Arial MT"/>
                <a:cs typeface="Arial MT"/>
              </a:rPr>
              <a:t>will </a:t>
            </a:r>
            <a:r>
              <a:rPr sz="4100" spc="125" dirty="0">
                <a:latin typeface="Arial MT"/>
                <a:cs typeface="Arial MT"/>
              </a:rPr>
              <a:t>be </a:t>
            </a:r>
            <a:r>
              <a:rPr sz="4100" spc="55" dirty="0">
                <a:latin typeface="Arial MT"/>
                <a:cs typeface="Arial MT"/>
              </a:rPr>
              <a:t>given </a:t>
            </a:r>
            <a:r>
              <a:rPr sz="4100" spc="40" dirty="0">
                <a:latin typeface="Arial MT"/>
                <a:cs typeface="Arial MT"/>
              </a:rPr>
              <a:t>temporary </a:t>
            </a:r>
            <a:r>
              <a:rPr sz="4100" spc="45" dirty="0">
                <a:latin typeface="Arial MT"/>
                <a:cs typeface="Arial MT"/>
              </a:rPr>
              <a:t> </a:t>
            </a:r>
            <a:r>
              <a:rPr sz="4100" spc="85" dirty="0">
                <a:latin typeface="Arial MT"/>
                <a:cs typeface="Arial MT"/>
              </a:rPr>
              <a:t>access</a:t>
            </a:r>
            <a:r>
              <a:rPr sz="4100" spc="10" dirty="0">
                <a:latin typeface="Arial MT"/>
                <a:cs typeface="Arial MT"/>
              </a:rPr>
              <a:t> </a:t>
            </a:r>
            <a:r>
              <a:rPr sz="4100" spc="40" dirty="0">
                <a:latin typeface="Arial MT"/>
                <a:cs typeface="Arial MT"/>
              </a:rPr>
              <a:t>credentials</a:t>
            </a:r>
            <a:r>
              <a:rPr sz="4100" spc="10" dirty="0">
                <a:latin typeface="Arial MT"/>
                <a:cs typeface="Arial MT"/>
              </a:rPr>
              <a:t> </a:t>
            </a:r>
            <a:r>
              <a:rPr sz="4100" spc="55" dirty="0">
                <a:latin typeface="Arial MT"/>
                <a:cs typeface="Arial MT"/>
              </a:rPr>
              <a:t>which</a:t>
            </a:r>
            <a:r>
              <a:rPr sz="4100" spc="10" dirty="0">
                <a:latin typeface="Arial MT"/>
                <a:cs typeface="Arial MT"/>
              </a:rPr>
              <a:t> </a:t>
            </a:r>
            <a:r>
              <a:rPr sz="4100" spc="5" dirty="0">
                <a:latin typeface="Arial MT"/>
                <a:cs typeface="Arial MT"/>
              </a:rPr>
              <a:t>just</a:t>
            </a:r>
            <a:r>
              <a:rPr sz="4100" spc="10" dirty="0">
                <a:latin typeface="Arial MT"/>
                <a:cs typeface="Arial MT"/>
              </a:rPr>
              <a:t> </a:t>
            </a:r>
            <a:r>
              <a:rPr sz="4100" spc="5" dirty="0">
                <a:latin typeface="Arial MT"/>
                <a:cs typeface="Arial MT"/>
              </a:rPr>
              <a:t>look</a:t>
            </a:r>
            <a:r>
              <a:rPr sz="4100" spc="10" dirty="0">
                <a:latin typeface="Arial MT"/>
                <a:cs typeface="Arial MT"/>
              </a:rPr>
              <a:t> </a:t>
            </a:r>
            <a:r>
              <a:rPr sz="4100" spc="5" dirty="0">
                <a:latin typeface="Arial MT"/>
                <a:cs typeface="Arial MT"/>
              </a:rPr>
              <a:t>like</a:t>
            </a:r>
            <a:r>
              <a:rPr sz="4100" spc="10" dirty="0">
                <a:latin typeface="Arial MT"/>
                <a:cs typeface="Arial MT"/>
              </a:rPr>
              <a:t> </a:t>
            </a:r>
            <a:r>
              <a:rPr sz="4100" spc="20" dirty="0">
                <a:latin typeface="Arial MT"/>
                <a:cs typeface="Arial MT"/>
              </a:rPr>
              <a:t>normal</a:t>
            </a:r>
            <a:r>
              <a:rPr sz="4100" spc="10" dirty="0">
                <a:latin typeface="Arial MT"/>
                <a:cs typeface="Arial MT"/>
              </a:rPr>
              <a:t> user </a:t>
            </a:r>
            <a:r>
              <a:rPr sz="4100" spc="40" dirty="0">
                <a:latin typeface="Arial MT"/>
                <a:cs typeface="Arial MT"/>
              </a:rPr>
              <a:t>credentials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now </a:t>
            </a:r>
            <a:r>
              <a:rPr sz="4100" spc="45" dirty="0">
                <a:latin typeface="Arial MT"/>
                <a:cs typeface="Arial MT"/>
              </a:rPr>
              <a:t>read</a:t>
            </a:r>
            <a:r>
              <a:rPr sz="4100" spc="5" dirty="0">
                <a:latin typeface="Arial MT"/>
                <a:cs typeface="Arial MT"/>
              </a:rPr>
              <a:t> </a:t>
            </a:r>
            <a:r>
              <a:rPr sz="4100" spc="85" dirty="0">
                <a:latin typeface="Arial MT"/>
                <a:cs typeface="Arial MT"/>
              </a:rPr>
              <a:t>and</a:t>
            </a:r>
            <a:r>
              <a:rPr sz="4100" spc="5" dirty="0">
                <a:latin typeface="Arial MT"/>
                <a:cs typeface="Arial MT"/>
              </a:rPr>
              <a:t> write</a:t>
            </a:r>
            <a:r>
              <a:rPr sz="4100" spc="10" dirty="0">
                <a:latin typeface="Arial MT"/>
                <a:cs typeface="Arial MT"/>
              </a:rPr>
              <a:t> items</a:t>
            </a:r>
            <a:r>
              <a:rPr sz="4100" spc="5" dirty="0">
                <a:latin typeface="Arial MT"/>
                <a:cs typeface="Arial MT"/>
              </a:rPr>
              <a:t> in</a:t>
            </a:r>
            <a:r>
              <a:rPr sz="4100" spc="10" dirty="0">
                <a:latin typeface="Arial MT"/>
                <a:cs typeface="Arial MT"/>
              </a:rPr>
              <a:t> </a:t>
            </a:r>
            <a:r>
              <a:rPr sz="4100" spc="-10" dirty="0">
                <a:latin typeface="Arial MT"/>
                <a:cs typeface="Arial MT"/>
              </a:rPr>
              <a:t>"mybucket"</a:t>
            </a:r>
            <a:endParaRPr sz="4100">
              <a:latin typeface="Arial MT"/>
              <a:cs typeface="Arial M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5681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r>
              <a:rPr spc="-65" dirty="0"/>
              <a:t> </a:t>
            </a:r>
            <a:r>
              <a:rPr spc="-25" dirty="0"/>
              <a:t>roles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6835755" cy="814387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40" dirty="0">
                <a:latin typeface="Arial MT"/>
                <a:cs typeface="Arial MT"/>
              </a:rPr>
              <a:t>Instead</a:t>
            </a:r>
            <a:r>
              <a:rPr sz="4100" spc="5" dirty="0">
                <a:latin typeface="Arial MT"/>
                <a:cs typeface="Arial MT"/>
              </a:rPr>
              <a:t> of </a:t>
            </a:r>
            <a:r>
              <a:rPr sz="4100" spc="10" dirty="0">
                <a:latin typeface="Arial MT"/>
                <a:cs typeface="Arial MT"/>
              </a:rPr>
              <a:t>a</a:t>
            </a:r>
            <a:r>
              <a:rPr sz="4100" spc="5" dirty="0">
                <a:latin typeface="Arial MT"/>
                <a:cs typeface="Arial MT"/>
              </a:rPr>
              <a:t> </a:t>
            </a:r>
            <a:r>
              <a:rPr sz="4100" spc="10" dirty="0">
                <a:latin typeface="Arial MT"/>
                <a:cs typeface="Arial MT"/>
              </a:rPr>
              <a:t>user</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spc="35" dirty="0">
                <a:latin typeface="Arial MT"/>
                <a:cs typeface="Arial MT"/>
              </a:rPr>
              <a:t>aws-cli,</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10" dirty="0">
                <a:latin typeface="Arial"/>
                <a:cs typeface="Arial"/>
              </a:rPr>
              <a:t>service</a:t>
            </a:r>
            <a:r>
              <a:rPr sz="4100" b="1" spc="5" dirty="0">
                <a:latin typeface="Arial"/>
                <a:cs typeface="Arial"/>
              </a:rPr>
              <a:t> </a:t>
            </a:r>
            <a:r>
              <a:rPr sz="4100" spc="5" dirty="0">
                <a:latin typeface="Arial MT"/>
                <a:cs typeface="Arial MT"/>
              </a:rPr>
              <a:t>also </a:t>
            </a:r>
            <a:r>
              <a:rPr sz="4100" spc="10" dirty="0">
                <a:latin typeface="Arial MT"/>
                <a:cs typeface="Arial MT"/>
              </a:rPr>
              <a:t>assume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role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dirty="0">
                <a:latin typeface="Arial MT"/>
                <a:cs typeface="Arial MT"/>
              </a:rPr>
              <a:t> </a:t>
            </a:r>
            <a:r>
              <a:rPr sz="4100" spc="40" dirty="0">
                <a:latin typeface="Arial MT"/>
                <a:cs typeface="Arial MT"/>
              </a:rPr>
              <a:t>service</a:t>
            </a:r>
            <a:r>
              <a:rPr sz="4100" spc="5" dirty="0">
                <a:latin typeface="Arial MT"/>
                <a:cs typeface="Arial MT"/>
              </a:rPr>
              <a:t> </a:t>
            </a:r>
            <a:r>
              <a:rPr sz="4100" spc="55" dirty="0">
                <a:latin typeface="Arial MT"/>
                <a:cs typeface="Arial MT"/>
              </a:rPr>
              <a:t>needs</a:t>
            </a:r>
            <a:r>
              <a:rPr sz="4100" spc="5" dirty="0">
                <a:latin typeface="Arial MT"/>
                <a:cs typeface="Arial MT"/>
              </a:rPr>
              <a:t> to</a:t>
            </a:r>
            <a:r>
              <a:rPr sz="4100" dirty="0">
                <a:latin typeface="Arial MT"/>
                <a:cs typeface="Arial MT"/>
              </a:rPr>
              <a:t> </a:t>
            </a:r>
            <a:r>
              <a:rPr sz="4100" b="1" spc="5" dirty="0">
                <a:latin typeface="Arial"/>
                <a:cs typeface="Arial"/>
              </a:rPr>
              <a:t>implement </a:t>
            </a:r>
            <a:r>
              <a:rPr sz="4100" spc="10" dirty="0">
                <a:latin typeface="Arial MT"/>
                <a:cs typeface="Arial MT"/>
              </a:rPr>
              <a:t>the</a:t>
            </a:r>
            <a:r>
              <a:rPr sz="4100" spc="5" dirty="0">
                <a:latin typeface="Arial MT"/>
                <a:cs typeface="Arial MT"/>
              </a:rPr>
              <a:t> </a:t>
            </a:r>
            <a:r>
              <a:rPr sz="4100" b="1" spc="-65" dirty="0">
                <a:latin typeface="Arial"/>
                <a:cs typeface="Arial"/>
              </a:rPr>
              <a:t>AWS</a:t>
            </a:r>
            <a:r>
              <a:rPr sz="4100" b="1" dirty="0">
                <a:latin typeface="Arial"/>
                <a:cs typeface="Arial"/>
              </a:rPr>
              <a:t> </a:t>
            </a:r>
            <a:r>
              <a:rPr sz="4100" b="1" spc="15" dirty="0">
                <a:latin typeface="Arial"/>
                <a:cs typeface="Arial"/>
              </a:rPr>
              <a:t>SDK</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45" dirty="0">
                <a:latin typeface="Arial MT"/>
                <a:cs typeface="Arial MT"/>
              </a:rPr>
              <a:t>When</a:t>
            </a:r>
            <a:r>
              <a:rPr sz="4100" spc="5" dirty="0">
                <a:latin typeface="Arial MT"/>
                <a:cs typeface="Arial MT"/>
              </a:rPr>
              <a:t> </a:t>
            </a:r>
            <a:r>
              <a:rPr sz="4100" spc="55" dirty="0">
                <a:latin typeface="Arial MT"/>
                <a:cs typeface="Arial MT"/>
              </a:rPr>
              <a:t>trying</a:t>
            </a:r>
            <a:r>
              <a:rPr sz="4100" spc="5" dirty="0">
                <a:latin typeface="Arial MT"/>
                <a:cs typeface="Arial MT"/>
              </a:rPr>
              <a:t> to </a:t>
            </a:r>
            <a:r>
              <a:rPr sz="4100" spc="85" dirty="0">
                <a:latin typeface="Arial MT"/>
                <a:cs typeface="Arial MT"/>
              </a:rPr>
              <a:t>access</a:t>
            </a:r>
            <a:r>
              <a:rPr sz="4100" spc="10" dirty="0">
                <a:latin typeface="Arial MT"/>
                <a:cs typeface="Arial MT"/>
              </a:rPr>
              <a:t> the</a:t>
            </a:r>
            <a:r>
              <a:rPr sz="4100" spc="5" dirty="0">
                <a:latin typeface="Arial MT"/>
                <a:cs typeface="Arial MT"/>
              </a:rPr>
              <a:t> </a:t>
            </a:r>
            <a:r>
              <a:rPr sz="4100" spc="-105" dirty="0">
                <a:latin typeface="Arial MT"/>
                <a:cs typeface="Arial MT"/>
              </a:rPr>
              <a:t>S3</a:t>
            </a:r>
            <a:r>
              <a:rPr sz="4100" spc="5" dirty="0">
                <a:latin typeface="Arial MT"/>
                <a:cs typeface="Arial MT"/>
              </a:rPr>
              <a:t> </a:t>
            </a:r>
            <a:r>
              <a:rPr sz="4100" spc="75" dirty="0">
                <a:latin typeface="Arial MT"/>
                <a:cs typeface="Arial MT"/>
              </a:rPr>
              <a:t>bucket,</a:t>
            </a:r>
            <a:r>
              <a:rPr sz="4100" spc="5" dirty="0">
                <a:latin typeface="Arial MT"/>
                <a:cs typeface="Arial MT"/>
              </a:rPr>
              <a:t> </a:t>
            </a:r>
            <a:r>
              <a:rPr sz="4100" spc="10" dirty="0">
                <a:latin typeface="Arial MT"/>
                <a:cs typeface="Arial MT"/>
              </a:rPr>
              <a:t>an </a:t>
            </a:r>
            <a:r>
              <a:rPr sz="4100" spc="-65" dirty="0">
                <a:latin typeface="Arial MT"/>
                <a:cs typeface="Arial MT"/>
              </a:rPr>
              <a:t>API</a:t>
            </a:r>
            <a:r>
              <a:rPr sz="4100" spc="5" dirty="0">
                <a:latin typeface="Arial MT"/>
                <a:cs typeface="Arial MT"/>
              </a:rPr>
              <a:t> </a:t>
            </a:r>
            <a:r>
              <a:rPr sz="4100" spc="65" dirty="0">
                <a:latin typeface="Arial MT"/>
                <a:cs typeface="Arial MT"/>
              </a:rPr>
              <a:t>call</a:t>
            </a:r>
            <a:r>
              <a:rPr sz="4100" spc="5" dirty="0">
                <a:latin typeface="Arial MT"/>
                <a:cs typeface="Arial MT"/>
              </a:rPr>
              <a:t> to </a:t>
            </a:r>
            <a:r>
              <a:rPr sz="4100" spc="-190" dirty="0">
                <a:latin typeface="Arial MT"/>
                <a:cs typeface="Arial MT"/>
              </a:rPr>
              <a:t>AWS</a:t>
            </a:r>
            <a:r>
              <a:rPr sz="4100" spc="10" dirty="0">
                <a:latin typeface="Arial MT"/>
                <a:cs typeface="Arial MT"/>
              </a:rPr>
              <a:t> </a:t>
            </a:r>
            <a:r>
              <a:rPr sz="4100" spc="5" dirty="0">
                <a:latin typeface="Arial MT"/>
                <a:cs typeface="Arial MT"/>
              </a:rPr>
              <a:t>will </a:t>
            </a:r>
            <a:r>
              <a:rPr sz="4100" spc="100" dirty="0">
                <a:latin typeface="Arial MT"/>
                <a:cs typeface="Arial MT"/>
              </a:rPr>
              <a:t>occur</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948690" indent="-509270">
              <a:lnSpc>
                <a:spcPct val="100499"/>
              </a:lnSpc>
              <a:buSzPct val="75609"/>
              <a:buChar char="•"/>
              <a:tabLst>
                <a:tab pos="534035" algn="l"/>
                <a:tab pos="534670" algn="l"/>
              </a:tabLst>
            </a:pPr>
            <a:r>
              <a:rPr sz="4100" spc="5" dirty="0">
                <a:latin typeface="Arial MT"/>
                <a:cs typeface="Arial MT"/>
              </a:rPr>
              <a:t>If</a:t>
            </a:r>
            <a:r>
              <a:rPr sz="4100" dirty="0">
                <a:latin typeface="Arial MT"/>
                <a:cs typeface="Arial MT"/>
              </a:rPr>
              <a:t> </a:t>
            </a:r>
            <a:r>
              <a:rPr sz="4100" spc="-10" dirty="0">
                <a:latin typeface="Arial MT"/>
                <a:cs typeface="Arial MT"/>
              </a:rPr>
              <a:t>roles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70" dirty="0">
                <a:latin typeface="Arial MT"/>
                <a:cs typeface="Arial MT"/>
              </a:rPr>
              <a:t>configured</a:t>
            </a:r>
            <a:r>
              <a:rPr sz="4100" spc="5" dirty="0">
                <a:latin typeface="Arial MT"/>
                <a:cs typeface="Arial MT"/>
              </a:rPr>
              <a:t> for this </a:t>
            </a:r>
            <a:r>
              <a:rPr sz="4100" spc="-65" dirty="0">
                <a:latin typeface="Arial MT"/>
                <a:cs typeface="Arial MT"/>
              </a:rPr>
              <a:t>EC2</a:t>
            </a:r>
            <a:r>
              <a:rPr sz="4100" spc="5" dirty="0">
                <a:latin typeface="Arial MT"/>
                <a:cs typeface="Arial MT"/>
              </a:rPr>
              <a:t> </a:t>
            </a:r>
            <a:r>
              <a:rPr sz="4100" spc="35" dirty="0">
                <a:latin typeface="Arial MT"/>
                <a:cs typeface="Arial MT"/>
              </a:rPr>
              <a:t>instance,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90" dirty="0">
                <a:latin typeface="Arial MT"/>
                <a:cs typeface="Arial MT"/>
              </a:rPr>
              <a:t>AWS</a:t>
            </a:r>
            <a:r>
              <a:rPr sz="4100" spc="5" dirty="0">
                <a:latin typeface="Arial MT"/>
                <a:cs typeface="Arial MT"/>
              </a:rPr>
              <a:t> </a:t>
            </a:r>
            <a:r>
              <a:rPr sz="4100" spc="-65" dirty="0">
                <a:latin typeface="Arial MT"/>
                <a:cs typeface="Arial MT"/>
              </a:rPr>
              <a:t>API</a:t>
            </a:r>
            <a:r>
              <a:rPr sz="4100" spc="5" dirty="0">
                <a:latin typeface="Arial MT"/>
                <a:cs typeface="Arial MT"/>
              </a:rPr>
              <a:t> will </a:t>
            </a:r>
            <a:r>
              <a:rPr sz="4100" spc="65" dirty="0">
                <a:latin typeface="Arial MT"/>
                <a:cs typeface="Arial MT"/>
              </a:rPr>
              <a:t>give </a:t>
            </a:r>
            <a:r>
              <a:rPr sz="4100" spc="-1125" dirty="0">
                <a:latin typeface="Arial MT"/>
                <a:cs typeface="Arial MT"/>
              </a:rPr>
              <a:t> </a:t>
            </a:r>
            <a:r>
              <a:rPr sz="4100" spc="40" dirty="0">
                <a:latin typeface="Arial MT"/>
                <a:cs typeface="Arial MT"/>
              </a:rPr>
              <a:t>temporary</a:t>
            </a:r>
            <a:r>
              <a:rPr sz="4100" spc="5" dirty="0">
                <a:latin typeface="Arial MT"/>
                <a:cs typeface="Arial MT"/>
              </a:rPr>
              <a:t> </a:t>
            </a:r>
            <a:r>
              <a:rPr sz="4100" spc="85" dirty="0">
                <a:latin typeface="Arial MT"/>
                <a:cs typeface="Arial MT"/>
              </a:rPr>
              <a:t>access</a:t>
            </a:r>
            <a:r>
              <a:rPr sz="4100" spc="5" dirty="0">
                <a:latin typeface="Arial MT"/>
                <a:cs typeface="Arial MT"/>
              </a:rPr>
              <a:t> </a:t>
            </a:r>
            <a:r>
              <a:rPr sz="4100" spc="10" dirty="0">
                <a:latin typeface="Arial MT"/>
                <a:cs typeface="Arial MT"/>
              </a:rPr>
              <a:t>keys </a:t>
            </a:r>
            <a:r>
              <a:rPr sz="4100" spc="55" dirty="0">
                <a:latin typeface="Arial MT"/>
                <a:cs typeface="Arial MT"/>
              </a:rPr>
              <a:t>which</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to </a:t>
            </a:r>
            <a:r>
              <a:rPr sz="4100" spc="10" dirty="0">
                <a:latin typeface="Arial MT"/>
                <a:cs typeface="Arial MT"/>
              </a:rPr>
              <a:t>assume </a:t>
            </a:r>
            <a:r>
              <a:rPr sz="4100" spc="5" dirty="0">
                <a:latin typeface="Arial MT"/>
                <a:cs typeface="Arial MT"/>
              </a:rPr>
              <a:t>this </a:t>
            </a:r>
            <a:r>
              <a:rPr sz="4100" spc="-10" dirty="0">
                <a:latin typeface="Arial MT"/>
                <a:cs typeface="Arial MT"/>
              </a:rPr>
              <a:t>role</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5" dirty="0">
                <a:latin typeface="Arial MT"/>
                <a:cs typeface="Arial MT"/>
              </a:rPr>
              <a:t>After that,</a:t>
            </a:r>
            <a:r>
              <a:rPr sz="4100" spc="10" dirty="0">
                <a:latin typeface="Arial MT"/>
                <a:cs typeface="Arial MT"/>
              </a:rPr>
              <a:t> the </a:t>
            </a:r>
            <a:r>
              <a:rPr sz="4100" spc="-65" dirty="0">
                <a:latin typeface="Arial MT"/>
                <a:cs typeface="Arial MT"/>
              </a:rPr>
              <a:t>SDK</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just like</a:t>
            </a:r>
            <a:r>
              <a:rPr sz="4100" spc="10" dirty="0">
                <a:latin typeface="Arial MT"/>
                <a:cs typeface="Arial MT"/>
              </a:rPr>
              <a:t> when you </a:t>
            </a:r>
            <a:r>
              <a:rPr sz="4100" spc="55" dirty="0">
                <a:latin typeface="Arial MT"/>
                <a:cs typeface="Arial MT"/>
              </a:rPr>
              <a:t>would</a:t>
            </a:r>
            <a:r>
              <a:rPr sz="4100" spc="5" dirty="0">
                <a:latin typeface="Arial MT"/>
                <a:cs typeface="Arial MT"/>
              </a:rPr>
              <a:t> </a:t>
            </a:r>
            <a:r>
              <a:rPr sz="4100" spc="10" dirty="0">
                <a:latin typeface="Arial MT"/>
                <a:cs typeface="Arial MT"/>
              </a:rPr>
              <a:t>have </a:t>
            </a:r>
            <a:r>
              <a:rPr sz="4100" spc="20" dirty="0">
                <a:latin typeface="Arial MT"/>
                <a:cs typeface="Arial MT"/>
              </a:rPr>
              <a:t>normal </a:t>
            </a:r>
            <a:r>
              <a:rPr sz="4100" spc="-1125" dirty="0">
                <a:latin typeface="Arial MT"/>
                <a:cs typeface="Arial MT"/>
              </a:rPr>
              <a:t> </a:t>
            </a:r>
            <a:r>
              <a:rPr sz="4100" spc="40" dirty="0">
                <a:latin typeface="Arial MT"/>
                <a:cs typeface="Arial MT"/>
              </a:rPr>
              <a:t>credentials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This</a:t>
            </a:r>
            <a:r>
              <a:rPr sz="4100" spc="5" dirty="0">
                <a:latin typeface="Arial MT"/>
                <a:cs typeface="Arial MT"/>
              </a:rPr>
              <a:t> </a:t>
            </a:r>
            <a:r>
              <a:rPr sz="4100" spc="-5" dirty="0">
                <a:latin typeface="Arial MT"/>
                <a:cs typeface="Arial MT"/>
              </a:rPr>
              <a:t>really</a:t>
            </a:r>
            <a:r>
              <a:rPr sz="4100" spc="10" dirty="0">
                <a:latin typeface="Arial MT"/>
                <a:cs typeface="Arial MT"/>
              </a:rPr>
              <a:t> </a:t>
            </a:r>
            <a:r>
              <a:rPr sz="4100" spc="75" dirty="0">
                <a:latin typeface="Arial MT"/>
                <a:cs typeface="Arial MT"/>
              </a:rPr>
              <a:t>happens</a:t>
            </a:r>
            <a:r>
              <a:rPr sz="4100" spc="5" dirty="0">
                <a:latin typeface="Arial MT"/>
                <a:cs typeface="Arial MT"/>
              </a:rPr>
              <a:t> in</a:t>
            </a:r>
            <a:r>
              <a:rPr sz="4100" spc="10" dirty="0">
                <a:latin typeface="Arial MT"/>
                <a:cs typeface="Arial MT"/>
              </a:rPr>
              <a:t> the </a:t>
            </a:r>
            <a:r>
              <a:rPr sz="4100" spc="90" dirty="0">
                <a:latin typeface="Arial MT"/>
                <a:cs typeface="Arial MT"/>
              </a:rPr>
              <a:t>background</a:t>
            </a:r>
            <a:r>
              <a:rPr sz="4100" spc="5" dirty="0">
                <a:latin typeface="Arial MT"/>
                <a:cs typeface="Arial MT"/>
              </a:rPr>
              <a:t> </a:t>
            </a:r>
            <a:r>
              <a:rPr sz="4100" spc="85" dirty="0">
                <a:latin typeface="Arial MT"/>
                <a:cs typeface="Arial MT"/>
              </a:rPr>
              <a:t>and</a:t>
            </a:r>
            <a:r>
              <a:rPr sz="4100" spc="10" dirty="0">
                <a:latin typeface="Arial MT"/>
                <a:cs typeface="Arial MT"/>
              </a:rPr>
              <a:t> you </a:t>
            </a:r>
            <a:r>
              <a:rPr sz="4100" spc="35" dirty="0">
                <a:latin typeface="Arial MT"/>
                <a:cs typeface="Arial MT"/>
              </a:rPr>
              <a:t>don’t</a:t>
            </a:r>
            <a:r>
              <a:rPr sz="4100" spc="5" dirty="0">
                <a:latin typeface="Arial MT"/>
                <a:cs typeface="Arial MT"/>
              </a:rPr>
              <a:t> </a:t>
            </a:r>
            <a:r>
              <a:rPr sz="4100" spc="10" dirty="0">
                <a:latin typeface="Arial MT"/>
                <a:cs typeface="Arial MT"/>
              </a:rPr>
              <a:t>see </a:t>
            </a:r>
            <a:r>
              <a:rPr sz="4100" spc="70" dirty="0">
                <a:latin typeface="Arial MT"/>
                <a:cs typeface="Arial MT"/>
              </a:rPr>
              <a:t>much</a:t>
            </a:r>
            <a:r>
              <a:rPr sz="4100" spc="5" dirty="0">
                <a:latin typeface="Arial MT"/>
                <a:cs typeface="Arial MT"/>
              </a:rPr>
              <a:t> of</a:t>
            </a:r>
            <a:r>
              <a:rPr sz="4100" spc="10" dirty="0">
                <a:latin typeface="Arial MT"/>
                <a:cs typeface="Arial MT"/>
              </a:rPr>
              <a:t> </a:t>
            </a:r>
            <a:r>
              <a:rPr sz="4100" spc="5" dirty="0">
                <a:latin typeface="Arial MT"/>
                <a:cs typeface="Arial MT"/>
              </a:rPr>
              <a:t>it</a:t>
            </a:r>
            <a:endParaRPr sz="4100">
              <a:latin typeface="Arial MT"/>
              <a:cs typeface="Arial MT"/>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5681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r>
              <a:rPr spc="-65" dirty="0"/>
              <a:t> </a:t>
            </a:r>
            <a:r>
              <a:rPr spc="-25" dirty="0"/>
              <a:t>roles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825085" cy="377571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IAM </a:t>
            </a:r>
            <a:r>
              <a:rPr sz="4100" spc="-35" dirty="0">
                <a:latin typeface="Arial MT"/>
                <a:cs typeface="Arial MT"/>
              </a:rPr>
              <a:t>Roles</a:t>
            </a:r>
            <a:r>
              <a:rPr sz="4100" spc="10" dirty="0">
                <a:latin typeface="Arial MT"/>
                <a:cs typeface="Arial MT"/>
              </a:rPr>
              <a:t> </a:t>
            </a:r>
            <a:r>
              <a:rPr sz="4100" spc="5" dirty="0">
                <a:latin typeface="Arial MT"/>
                <a:cs typeface="Arial MT"/>
              </a:rPr>
              <a:t>only</a:t>
            </a:r>
            <a:r>
              <a:rPr sz="4100" spc="10" dirty="0">
                <a:latin typeface="Arial MT"/>
                <a:cs typeface="Arial MT"/>
              </a:rPr>
              <a:t> work on </a:t>
            </a:r>
            <a:r>
              <a:rPr sz="4100" b="1" spc="10" dirty="0">
                <a:latin typeface="Arial"/>
                <a:cs typeface="Arial"/>
              </a:rPr>
              <a:t>EC2</a:t>
            </a:r>
            <a:r>
              <a:rPr sz="4100" b="1" spc="15" dirty="0">
                <a:latin typeface="Arial"/>
                <a:cs typeface="Arial"/>
              </a:rPr>
              <a:t> </a:t>
            </a:r>
            <a:r>
              <a:rPr sz="4100" b="1" spc="5" dirty="0">
                <a:latin typeface="Arial"/>
                <a:cs typeface="Arial"/>
              </a:rPr>
              <a:t>instances</a:t>
            </a:r>
            <a:r>
              <a:rPr sz="4100" spc="5" dirty="0">
                <a:latin typeface="Arial MT"/>
                <a:cs typeface="Arial MT"/>
              </a:rPr>
              <a:t>,</a:t>
            </a:r>
            <a:r>
              <a:rPr sz="4100" spc="10" dirty="0">
                <a:latin typeface="Arial MT"/>
                <a:cs typeface="Arial MT"/>
              </a:rPr>
              <a:t> </a:t>
            </a:r>
            <a:r>
              <a:rPr sz="4100" spc="85" dirty="0">
                <a:latin typeface="Arial MT"/>
                <a:cs typeface="Arial MT"/>
              </a:rPr>
              <a:t>and</a:t>
            </a:r>
            <a:r>
              <a:rPr sz="4100" spc="10" dirty="0">
                <a:latin typeface="Arial MT"/>
                <a:cs typeface="Arial MT"/>
              </a:rPr>
              <a:t> not </a:t>
            </a:r>
            <a:r>
              <a:rPr sz="4100" spc="5" dirty="0">
                <a:latin typeface="Arial MT"/>
                <a:cs typeface="Arial MT"/>
              </a:rPr>
              <a:t>for</a:t>
            </a:r>
            <a:r>
              <a:rPr sz="4100" spc="10" dirty="0">
                <a:latin typeface="Arial MT"/>
                <a:cs typeface="Arial MT"/>
              </a:rPr>
              <a:t> </a:t>
            </a:r>
            <a:r>
              <a:rPr sz="4100" spc="35" dirty="0">
                <a:latin typeface="Arial MT"/>
                <a:cs typeface="Arial MT"/>
              </a:rPr>
              <a:t>instance</a:t>
            </a:r>
            <a:r>
              <a:rPr sz="4100" spc="15" dirty="0">
                <a:latin typeface="Arial MT"/>
                <a:cs typeface="Arial MT"/>
              </a:rPr>
              <a:t> </a:t>
            </a:r>
            <a:r>
              <a:rPr sz="4100" spc="40" dirty="0">
                <a:latin typeface="Arial MT"/>
                <a:cs typeface="Arial MT"/>
              </a:rPr>
              <a:t>outside</a:t>
            </a:r>
            <a:r>
              <a:rPr sz="4100" spc="10" dirty="0">
                <a:latin typeface="Arial MT"/>
                <a:cs typeface="Arial MT"/>
              </a:rPr>
              <a:t> </a:t>
            </a:r>
            <a:r>
              <a:rPr sz="4100" spc="-190" dirty="0">
                <a:latin typeface="Arial MT"/>
                <a:cs typeface="Arial MT"/>
              </a:rPr>
              <a:t>AWS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299720" indent="-509270">
              <a:lnSpc>
                <a:spcPct val="100499"/>
              </a:lnSpc>
              <a:spcBef>
                <a:spcPts val="5"/>
              </a:spcBef>
              <a:buSzPct val="75609"/>
              <a:buChar char="•"/>
              <a:tabLst>
                <a:tab pos="534035" algn="l"/>
                <a:tab pos="534670" algn="l"/>
              </a:tabLst>
            </a:pPr>
            <a:r>
              <a:rPr sz="4100" spc="-65" dirty="0">
                <a:latin typeface="Arial MT"/>
                <a:cs typeface="Arial MT"/>
              </a:rPr>
              <a:t>The</a:t>
            </a:r>
            <a:r>
              <a:rPr sz="4100" spc="15" dirty="0">
                <a:latin typeface="Arial MT"/>
                <a:cs typeface="Arial MT"/>
              </a:rPr>
              <a:t> </a:t>
            </a:r>
            <a:r>
              <a:rPr sz="4100" spc="40" dirty="0">
                <a:latin typeface="Arial MT"/>
                <a:cs typeface="Arial MT"/>
              </a:rPr>
              <a:t>temporary</a:t>
            </a:r>
            <a:r>
              <a:rPr sz="4100" spc="15" dirty="0">
                <a:latin typeface="Arial MT"/>
                <a:cs typeface="Arial MT"/>
              </a:rPr>
              <a:t> </a:t>
            </a:r>
            <a:r>
              <a:rPr sz="4100" spc="85" dirty="0">
                <a:latin typeface="Arial MT"/>
                <a:cs typeface="Arial MT"/>
              </a:rPr>
              <a:t>access</a:t>
            </a:r>
            <a:r>
              <a:rPr sz="4100" spc="15" dirty="0">
                <a:latin typeface="Arial MT"/>
                <a:cs typeface="Arial MT"/>
              </a:rPr>
              <a:t> </a:t>
            </a:r>
            <a:r>
              <a:rPr sz="4100" spc="40" dirty="0">
                <a:latin typeface="Arial MT"/>
                <a:cs typeface="Arial MT"/>
              </a:rPr>
              <a:t>credentials</a:t>
            </a:r>
            <a:r>
              <a:rPr sz="4100" spc="15" dirty="0">
                <a:latin typeface="Arial MT"/>
                <a:cs typeface="Arial MT"/>
              </a:rPr>
              <a:t> </a:t>
            </a:r>
            <a:r>
              <a:rPr sz="4100" spc="5" dirty="0">
                <a:latin typeface="Arial MT"/>
                <a:cs typeface="Arial MT"/>
              </a:rPr>
              <a:t>also</a:t>
            </a:r>
            <a:r>
              <a:rPr sz="4100" spc="15" dirty="0">
                <a:latin typeface="Arial MT"/>
                <a:cs typeface="Arial MT"/>
              </a:rPr>
              <a:t> </a:t>
            </a:r>
            <a:r>
              <a:rPr sz="4100" spc="65" dirty="0">
                <a:latin typeface="Arial MT"/>
                <a:cs typeface="Arial MT"/>
              </a:rPr>
              <a:t>need</a:t>
            </a:r>
            <a:r>
              <a:rPr sz="4100" spc="15" dirty="0">
                <a:latin typeface="Arial MT"/>
                <a:cs typeface="Arial MT"/>
              </a:rPr>
              <a:t> </a:t>
            </a:r>
            <a:r>
              <a:rPr sz="4100" spc="5" dirty="0">
                <a:latin typeface="Arial MT"/>
                <a:cs typeface="Arial MT"/>
              </a:rPr>
              <a:t>to</a:t>
            </a:r>
            <a:r>
              <a:rPr sz="4100" spc="20" dirty="0">
                <a:latin typeface="Arial MT"/>
                <a:cs typeface="Arial MT"/>
              </a:rPr>
              <a:t> </a:t>
            </a:r>
            <a:r>
              <a:rPr sz="4100" spc="125" dirty="0">
                <a:latin typeface="Arial MT"/>
                <a:cs typeface="Arial MT"/>
              </a:rPr>
              <a:t>be</a:t>
            </a:r>
            <a:r>
              <a:rPr sz="4100" spc="15" dirty="0">
                <a:latin typeface="Arial MT"/>
                <a:cs typeface="Arial MT"/>
              </a:rPr>
              <a:t> </a:t>
            </a:r>
            <a:r>
              <a:rPr sz="4100" b="1" spc="10" dirty="0">
                <a:latin typeface="Arial"/>
                <a:cs typeface="Arial"/>
              </a:rPr>
              <a:t>renewed</a:t>
            </a:r>
            <a:r>
              <a:rPr sz="4100" spc="10" dirty="0">
                <a:latin typeface="Arial MT"/>
                <a:cs typeface="Arial MT"/>
              </a:rPr>
              <a:t>,</a:t>
            </a:r>
            <a:r>
              <a:rPr sz="4100" spc="15" dirty="0">
                <a:latin typeface="Arial MT"/>
                <a:cs typeface="Arial MT"/>
              </a:rPr>
              <a:t> </a:t>
            </a:r>
            <a:r>
              <a:rPr sz="4100" spc="-5" dirty="0">
                <a:latin typeface="Arial MT"/>
                <a:cs typeface="Arial MT"/>
              </a:rPr>
              <a:t>they’re</a:t>
            </a:r>
            <a:r>
              <a:rPr sz="4100" spc="15" dirty="0">
                <a:latin typeface="Arial MT"/>
                <a:cs typeface="Arial MT"/>
              </a:rPr>
              <a:t> </a:t>
            </a:r>
            <a:r>
              <a:rPr sz="4100" spc="5" dirty="0">
                <a:latin typeface="Arial MT"/>
                <a:cs typeface="Arial MT"/>
              </a:rPr>
              <a:t>only </a:t>
            </a:r>
            <a:r>
              <a:rPr sz="4100" spc="-1125" dirty="0">
                <a:latin typeface="Arial MT"/>
                <a:cs typeface="Arial MT"/>
              </a:rPr>
              <a:t> </a:t>
            </a:r>
            <a:r>
              <a:rPr sz="4100" spc="50" dirty="0">
                <a:latin typeface="Arial MT"/>
                <a:cs typeface="Arial MT"/>
              </a:rPr>
              <a:t>valid</a:t>
            </a:r>
            <a:r>
              <a:rPr sz="4100" dirty="0">
                <a:latin typeface="Arial MT"/>
                <a:cs typeface="Arial MT"/>
              </a:rPr>
              <a:t> </a:t>
            </a:r>
            <a:r>
              <a:rPr sz="4100" spc="5" dirty="0">
                <a:latin typeface="Arial MT"/>
                <a:cs typeface="Arial MT"/>
              </a:rPr>
              <a:t>for </a:t>
            </a:r>
            <a:r>
              <a:rPr sz="4100" spc="10" dirty="0">
                <a:latin typeface="Arial MT"/>
                <a:cs typeface="Arial MT"/>
              </a:rPr>
              <a:t>a</a:t>
            </a:r>
            <a:r>
              <a:rPr sz="4100" spc="5" dirty="0">
                <a:latin typeface="Arial MT"/>
                <a:cs typeface="Arial MT"/>
              </a:rPr>
              <a:t> </a:t>
            </a:r>
            <a:r>
              <a:rPr sz="4100" spc="70" dirty="0">
                <a:latin typeface="Arial MT"/>
                <a:cs typeface="Arial MT"/>
              </a:rPr>
              <a:t>predefined</a:t>
            </a:r>
            <a:r>
              <a:rPr sz="4100" spc="5" dirty="0">
                <a:latin typeface="Arial MT"/>
                <a:cs typeface="Arial MT"/>
              </a:rPr>
              <a:t> </a:t>
            </a:r>
            <a:r>
              <a:rPr sz="4100" spc="10" dirty="0">
                <a:latin typeface="Arial MT"/>
                <a:cs typeface="Arial MT"/>
              </a:rPr>
              <a:t>amount</a:t>
            </a:r>
            <a:r>
              <a:rPr sz="4100" spc="5" dirty="0">
                <a:latin typeface="Arial MT"/>
                <a:cs typeface="Arial MT"/>
              </a:rPr>
              <a:t> of </a:t>
            </a:r>
            <a:r>
              <a:rPr sz="4100" spc="10" dirty="0">
                <a:latin typeface="Arial MT"/>
                <a:cs typeface="Arial MT"/>
              </a:rPr>
              <a:t>time</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0" dirty="0">
                <a:latin typeface="Arial MT"/>
                <a:cs typeface="Arial MT"/>
              </a:rPr>
              <a:t>This</a:t>
            </a:r>
            <a:r>
              <a:rPr sz="4100" spc="5" dirty="0">
                <a:latin typeface="Arial MT"/>
                <a:cs typeface="Arial MT"/>
              </a:rPr>
              <a:t> is also </a:t>
            </a:r>
            <a:r>
              <a:rPr sz="4100" spc="35" dirty="0">
                <a:latin typeface="Arial MT"/>
                <a:cs typeface="Arial MT"/>
              </a:rPr>
              <a:t>something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90" dirty="0">
                <a:latin typeface="Arial MT"/>
                <a:cs typeface="Arial MT"/>
              </a:rPr>
              <a:t>AWS</a:t>
            </a:r>
            <a:r>
              <a:rPr sz="4100" spc="5" dirty="0">
                <a:latin typeface="Arial MT"/>
                <a:cs typeface="Arial MT"/>
              </a:rPr>
              <a:t> </a:t>
            </a:r>
            <a:r>
              <a:rPr sz="4100" spc="-65" dirty="0">
                <a:latin typeface="Arial MT"/>
                <a:cs typeface="Arial MT"/>
              </a:rPr>
              <a:t>SDK</a:t>
            </a:r>
            <a:r>
              <a:rPr sz="4100" spc="5" dirty="0">
                <a:latin typeface="Arial MT"/>
                <a:cs typeface="Arial MT"/>
              </a:rPr>
              <a:t> will</a:t>
            </a:r>
            <a:r>
              <a:rPr sz="4100" spc="10" dirty="0">
                <a:latin typeface="Arial MT"/>
                <a:cs typeface="Arial MT"/>
              </a:rPr>
              <a:t> take</a:t>
            </a:r>
            <a:r>
              <a:rPr sz="4100" spc="5" dirty="0">
                <a:latin typeface="Arial MT"/>
                <a:cs typeface="Arial MT"/>
              </a:rPr>
              <a:t> </a:t>
            </a:r>
            <a:r>
              <a:rPr sz="4100" spc="45" dirty="0">
                <a:latin typeface="Arial MT"/>
                <a:cs typeface="Arial MT"/>
              </a:rPr>
              <a:t>care</a:t>
            </a:r>
            <a:r>
              <a:rPr sz="4100" spc="5" dirty="0">
                <a:latin typeface="Arial MT"/>
                <a:cs typeface="Arial MT"/>
              </a:rPr>
              <a:t> of</a:t>
            </a:r>
            <a:endParaRPr sz="4100">
              <a:latin typeface="Arial MT"/>
              <a:cs typeface="Arial M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11074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p>
        </p:txBody>
      </p:sp>
      <p:sp>
        <p:nvSpPr>
          <p:cNvPr id="3" name="object 3"/>
          <p:cNvSpPr txBox="1"/>
          <p:nvPr/>
        </p:nvSpPr>
        <p:spPr>
          <a:xfrm>
            <a:off x="856939" y="2071903"/>
            <a:ext cx="1747075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675" dirty="0">
                <a:latin typeface="Arial MT"/>
                <a:cs typeface="Arial MT"/>
              </a:rPr>
              <a:t>T</a:t>
            </a:r>
            <a:r>
              <a:rPr sz="4100" spc="10" dirty="0">
                <a:latin typeface="Arial MT"/>
                <a:cs typeface="Arial MT"/>
              </a:rPr>
              <a:t>o</a:t>
            </a:r>
            <a:r>
              <a:rPr sz="4100" spc="5" dirty="0">
                <a:latin typeface="Arial MT"/>
                <a:cs typeface="Arial MT"/>
              </a:rPr>
              <a:t> </a:t>
            </a:r>
            <a:r>
              <a:rPr sz="4100" spc="145" dirty="0">
                <a:latin typeface="Arial MT"/>
                <a:cs typeface="Arial MT"/>
              </a:rPr>
              <a:t>c</a:t>
            </a:r>
            <a:r>
              <a:rPr sz="4100" spc="20" dirty="0">
                <a:latin typeface="Arial MT"/>
                <a:cs typeface="Arial MT"/>
              </a:rPr>
              <a:t>r</a:t>
            </a:r>
            <a:r>
              <a:rPr sz="4100" spc="10" dirty="0">
                <a:latin typeface="Arial MT"/>
                <a:cs typeface="Arial MT"/>
              </a:rPr>
              <a:t>eate</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10" dirty="0">
                <a:latin typeface="Arial MT"/>
                <a:cs typeface="Arial MT"/>
              </a:rPr>
              <a:t>IAM</a:t>
            </a:r>
            <a:r>
              <a:rPr sz="4100" spc="5" dirty="0">
                <a:latin typeface="Arial MT"/>
                <a:cs typeface="Arial MT"/>
              </a:rPr>
              <a:t> </a:t>
            </a:r>
            <a:r>
              <a:rPr sz="4100" spc="25" dirty="0">
                <a:latin typeface="Arial MT"/>
                <a:cs typeface="Arial MT"/>
              </a:rPr>
              <a:t>administrators</a:t>
            </a:r>
            <a:r>
              <a:rPr sz="4100" spc="5" dirty="0">
                <a:latin typeface="Arial MT"/>
                <a:cs typeface="Arial MT"/>
              </a:rPr>
              <a:t> </a:t>
            </a:r>
            <a:r>
              <a:rPr sz="4100" spc="150" dirty="0">
                <a:latin typeface="Arial MT"/>
                <a:cs typeface="Arial MT"/>
              </a:rPr>
              <a:t>g</a:t>
            </a:r>
            <a:r>
              <a:rPr sz="4100" spc="15" dirty="0">
                <a:latin typeface="Arial MT"/>
                <a:cs typeface="Arial MT"/>
              </a:rPr>
              <a:t>r</a:t>
            </a:r>
            <a:r>
              <a:rPr sz="4100" spc="85" dirty="0">
                <a:latin typeface="Arial MT"/>
                <a:cs typeface="Arial MT"/>
              </a:rPr>
              <a:t>oup</a:t>
            </a:r>
            <a:r>
              <a:rPr sz="4100" spc="5" dirty="0">
                <a:latin typeface="Arial MT"/>
                <a:cs typeface="Arial MT"/>
              </a:rPr>
              <a:t> in </a:t>
            </a:r>
            <a:r>
              <a:rPr sz="4100" spc="-140" dirty="0">
                <a:latin typeface="Arial MT"/>
                <a:cs typeface="Arial MT"/>
              </a:rPr>
              <a:t>AWS,</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45" dirty="0">
                <a:latin typeface="Arial MT"/>
                <a:cs typeface="Arial MT"/>
              </a:rPr>
              <a:t>c</a:t>
            </a:r>
            <a:r>
              <a:rPr sz="4100" spc="20" dirty="0">
                <a:latin typeface="Arial MT"/>
                <a:cs typeface="Arial MT"/>
              </a:rPr>
              <a:t>r</a:t>
            </a:r>
            <a:r>
              <a:rPr sz="4100" spc="10" dirty="0">
                <a:latin typeface="Arial MT"/>
                <a:cs typeface="Arial MT"/>
              </a:rPr>
              <a:t>eate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50" dirty="0">
                <a:latin typeface="Arial MT"/>
                <a:cs typeface="Arial MT"/>
              </a:rPr>
              <a:t>g</a:t>
            </a:r>
            <a:r>
              <a:rPr sz="4100" spc="15" dirty="0">
                <a:latin typeface="Arial MT"/>
                <a:cs typeface="Arial MT"/>
              </a:rPr>
              <a:t>r</a:t>
            </a:r>
            <a:r>
              <a:rPr sz="4100" spc="65" dirty="0">
                <a:latin typeface="Arial MT"/>
                <a:cs typeface="Arial MT"/>
              </a:rPr>
              <a:t>oup  </a:t>
            </a:r>
            <a:r>
              <a:rPr sz="4100" spc="85" dirty="0">
                <a:latin typeface="Arial MT"/>
                <a:cs typeface="Arial MT"/>
              </a:rPr>
              <a:t>and</a:t>
            </a:r>
            <a:r>
              <a:rPr sz="4100" spc="5" dirty="0">
                <a:latin typeface="Arial MT"/>
                <a:cs typeface="Arial MT"/>
              </a:rPr>
              <a:t> </a:t>
            </a:r>
            <a:r>
              <a:rPr sz="4100" spc="45" dirty="0">
                <a:latin typeface="Arial MT"/>
                <a:cs typeface="Arial MT"/>
              </a:rPr>
              <a:t>attach</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190" dirty="0">
                <a:latin typeface="Arial MT"/>
                <a:cs typeface="Arial MT"/>
              </a:rPr>
              <a:t>AWS</a:t>
            </a:r>
            <a:r>
              <a:rPr sz="4100" spc="5" dirty="0">
                <a:latin typeface="Arial MT"/>
                <a:cs typeface="Arial MT"/>
              </a:rPr>
              <a:t> </a:t>
            </a:r>
            <a:r>
              <a:rPr sz="4100" spc="75" dirty="0">
                <a:latin typeface="Arial MT"/>
                <a:cs typeface="Arial MT"/>
              </a:rPr>
              <a:t>managed</a:t>
            </a:r>
            <a:r>
              <a:rPr sz="4100" spc="5" dirty="0">
                <a:latin typeface="Arial MT"/>
                <a:cs typeface="Arial MT"/>
              </a:rPr>
              <a:t> </a:t>
            </a:r>
            <a:r>
              <a:rPr sz="4100" spc="25" dirty="0">
                <a:latin typeface="Arial MT"/>
                <a:cs typeface="Arial MT"/>
              </a:rPr>
              <a:t>Administrator</a:t>
            </a:r>
            <a:r>
              <a:rPr sz="4100" spc="5" dirty="0">
                <a:latin typeface="Arial MT"/>
                <a:cs typeface="Arial MT"/>
              </a:rPr>
              <a:t> </a:t>
            </a:r>
            <a:r>
              <a:rPr sz="4100" spc="85" dirty="0">
                <a:latin typeface="Arial MT"/>
                <a:cs typeface="Arial MT"/>
              </a:rPr>
              <a:t>policy</a:t>
            </a:r>
            <a:r>
              <a:rPr sz="4100" spc="5" dirty="0">
                <a:latin typeface="Arial MT"/>
                <a:cs typeface="Arial MT"/>
              </a:rPr>
              <a:t> to it</a:t>
            </a:r>
            <a:endParaRPr sz="4100">
              <a:latin typeface="Arial MT"/>
              <a:cs typeface="Arial MT"/>
            </a:endParaRPr>
          </a:p>
        </p:txBody>
      </p:sp>
      <p:pic>
        <p:nvPicPr>
          <p:cNvPr id="4" name="object 4"/>
          <p:cNvPicPr/>
          <p:nvPr/>
        </p:nvPicPr>
        <p:blipFill>
          <a:blip r:embed="rId2" cstate="print"/>
          <a:stretch>
            <a:fillRect/>
          </a:stretch>
        </p:blipFill>
        <p:spPr>
          <a:xfrm>
            <a:off x="1396915" y="4070300"/>
            <a:ext cx="17310268" cy="3584623"/>
          </a:xfrm>
          <a:prstGeom prst="rect">
            <a:avLst/>
          </a:prstGeom>
        </p:spPr>
      </p:pic>
      <p:sp>
        <p:nvSpPr>
          <p:cNvPr id="5" name="object 5"/>
          <p:cNvSpPr txBox="1"/>
          <p:nvPr/>
        </p:nvSpPr>
        <p:spPr>
          <a:xfrm>
            <a:off x="1444034" y="4096477"/>
            <a:ext cx="17216120" cy="3490595"/>
          </a:xfrm>
          <a:prstGeom prst="rect">
            <a:avLst/>
          </a:prstGeom>
          <a:solidFill>
            <a:srgbClr val="DCDEE0"/>
          </a:solidFill>
          <a:ln w="10470">
            <a:solidFill>
              <a:srgbClr val="A6AAA9"/>
            </a:solidFill>
          </a:ln>
        </p:spPr>
        <p:txBody>
          <a:bodyPr vert="horz" wrap="square" lIns="0" tIns="3175" rIns="0" bIns="0" rtlCol="0">
            <a:spAutoFit/>
          </a:bodyPr>
          <a:lstStyle/>
          <a:p>
            <a:pPr>
              <a:lnSpc>
                <a:spcPct val="100000"/>
              </a:lnSpc>
              <a:spcBef>
                <a:spcPts val="25"/>
              </a:spcBef>
            </a:pPr>
            <a:endParaRPr sz="1900">
              <a:latin typeface="Times New Roman"/>
              <a:cs typeface="Times New Roman"/>
            </a:endParaRPr>
          </a:p>
          <a:p>
            <a:pPr marL="560070" marR="11624945" indent="-302895">
              <a:lnSpc>
                <a:spcPts val="2560"/>
              </a:lnSpc>
            </a:pPr>
            <a:r>
              <a:rPr sz="2150" dirty="0">
                <a:latin typeface="Arial MT"/>
                <a:cs typeface="Arial MT"/>
              </a:rPr>
              <a:t>resource</a:t>
            </a:r>
            <a:r>
              <a:rPr sz="2150" spc="-10" dirty="0">
                <a:latin typeface="Arial MT"/>
                <a:cs typeface="Arial MT"/>
              </a:rPr>
              <a:t> </a:t>
            </a:r>
            <a:r>
              <a:rPr sz="2150" spc="-30" dirty="0">
                <a:latin typeface="Arial MT"/>
                <a:cs typeface="Arial MT"/>
              </a:rPr>
              <a:t>"aws_iam_group"</a:t>
            </a:r>
            <a:r>
              <a:rPr sz="2150" spc="-5" dirty="0">
                <a:latin typeface="Arial MT"/>
                <a:cs typeface="Arial MT"/>
              </a:rPr>
              <a:t> </a:t>
            </a:r>
            <a:r>
              <a:rPr sz="2150" spc="-20" dirty="0">
                <a:latin typeface="Arial MT"/>
                <a:cs typeface="Arial MT"/>
              </a:rPr>
              <a:t>"administrators"</a:t>
            </a:r>
            <a:r>
              <a:rPr sz="2150" spc="-5" dirty="0">
                <a:latin typeface="Arial MT"/>
                <a:cs typeface="Arial MT"/>
              </a:rPr>
              <a:t> {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"administrators"</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a:p>
            <a:pPr marL="560070" marR="9274175" indent="-302895">
              <a:lnSpc>
                <a:spcPts val="2560"/>
              </a:lnSpc>
              <a:spcBef>
                <a:spcPts val="90"/>
              </a:spcBef>
            </a:pPr>
            <a:r>
              <a:rPr sz="2150" dirty="0">
                <a:latin typeface="Arial MT"/>
                <a:cs typeface="Arial MT"/>
              </a:rPr>
              <a:t>resource</a:t>
            </a:r>
            <a:r>
              <a:rPr sz="2150" spc="25" dirty="0">
                <a:latin typeface="Arial MT"/>
                <a:cs typeface="Arial MT"/>
              </a:rPr>
              <a:t> </a:t>
            </a:r>
            <a:r>
              <a:rPr sz="2150" spc="-20" dirty="0">
                <a:latin typeface="Arial MT"/>
                <a:cs typeface="Arial MT"/>
              </a:rPr>
              <a:t>"aws_iam_policy_attachment"</a:t>
            </a:r>
            <a:r>
              <a:rPr sz="2150" spc="30" dirty="0">
                <a:latin typeface="Arial MT"/>
                <a:cs typeface="Arial MT"/>
              </a:rPr>
              <a:t> </a:t>
            </a:r>
            <a:r>
              <a:rPr sz="2150" spc="-10" dirty="0">
                <a:latin typeface="Arial MT"/>
                <a:cs typeface="Arial MT"/>
              </a:rPr>
              <a:t>"administrators-attach"</a:t>
            </a:r>
            <a:r>
              <a:rPr sz="2150" spc="3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"administrators-attach"</a:t>
            </a:r>
            <a:endParaRPr sz="2150">
              <a:latin typeface="Arial MT"/>
              <a:cs typeface="Arial MT"/>
            </a:endParaRPr>
          </a:p>
          <a:p>
            <a:pPr marL="560070">
              <a:lnSpc>
                <a:spcPts val="2460"/>
              </a:lnSpc>
            </a:pPr>
            <a:r>
              <a:rPr sz="2150" spc="25" dirty="0">
                <a:latin typeface="Arial MT"/>
                <a:cs typeface="Arial MT"/>
              </a:rPr>
              <a:t>groups</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["${aws_iam_group.administators.name}"]</a:t>
            </a:r>
            <a:endParaRPr sz="2150">
              <a:latin typeface="Arial MT"/>
              <a:cs typeface="Arial MT"/>
            </a:endParaRPr>
          </a:p>
          <a:p>
            <a:pPr marL="560070">
              <a:lnSpc>
                <a:spcPts val="2555"/>
              </a:lnSpc>
            </a:pPr>
            <a:r>
              <a:rPr sz="2150" spc="10" dirty="0">
                <a:latin typeface="Arial MT"/>
                <a:cs typeface="Arial MT"/>
              </a:rPr>
              <a:t>policy_arn</a:t>
            </a:r>
            <a:r>
              <a:rPr sz="2150" spc="20" dirty="0">
                <a:latin typeface="Arial MT"/>
                <a:cs typeface="Arial MT"/>
              </a:rPr>
              <a:t> </a:t>
            </a:r>
            <a:r>
              <a:rPr sz="2150" spc="155" dirty="0">
                <a:latin typeface="Arial MT"/>
                <a:cs typeface="Arial MT"/>
              </a:rPr>
              <a:t>=</a:t>
            </a:r>
            <a:r>
              <a:rPr sz="2150" spc="25" dirty="0">
                <a:latin typeface="Arial MT"/>
                <a:cs typeface="Arial MT"/>
              </a:rPr>
              <a:t> </a:t>
            </a:r>
            <a:r>
              <a:rPr sz="2150" dirty="0">
                <a:latin typeface="Arial MT"/>
                <a:cs typeface="Arial MT"/>
              </a:rPr>
              <a:t>"arn:aws:iam::aws:policy/AdministratorAccess"</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16962120" cy="2546985"/>
          </a:xfrm>
          <a:prstGeom prst="rect">
            <a:avLst/>
          </a:prstGeom>
        </p:spPr>
        <p:txBody>
          <a:bodyPr vert="horz" wrap="square" lIns="0" tIns="17145" rIns="0" bIns="0" rtlCol="0">
            <a:spAutoFit/>
          </a:bodyPr>
          <a:lstStyle/>
          <a:p>
            <a:pPr marL="38100">
              <a:lnSpc>
                <a:spcPct val="100000"/>
              </a:lnSpc>
              <a:spcBef>
                <a:spcPts val="135"/>
              </a:spcBef>
            </a:pPr>
            <a:r>
              <a:rPr sz="9200" spc="20" dirty="0">
                <a:latin typeface="Arial MT"/>
                <a:cs typeface="Arial MT"/>
              </a:rPr>
              <a:t>IAM</a:t>
            </a:r>
            <a:endParaRPr sz="9200">
              <a:latin typeface="Arial MT"/>
              <a:cs typeface="Arial MT"/>
            </a:endParaRPr>
          </a:p>
          <a:p>
            <a:pPr marL="675640" indent="-509905">
              <a:lnSpc>
                <a:spcPct val="100000"/>
              </a:lnSpc>
              <a:spcBef>
                <a:spcPts val="3850"/>
              </a:spcBef>
              <a:buSzPct val="75609"/>
              <a:buChar char="•"/>
              <a:tabLst>
                <a:tab pos="675640" algn="l"/>
                <a:tab pos="676275"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your own </a:t>
            </a:r>
            <a:r>
              <a:rPr sz="4100" spc="50" dirty="0">
                <a:latin typeface="Arial MT"/>
                <a:cs typeface="Arial MT"/>
              </a:rPr>
              <a:t>custom</a:t>
            </a:r>
            <a:r>
              <a:rPr sz="4100" spc="10" dirty="0">
                <a:latin typeface="Arial MT"/>
                <a:cs typeface="Arial MT"/>
              </a:rPr>
              <a:t> </a:t>
            </a:r>
            <a:r>
              <a:rPr sz="4100" spc="15" dirty="0">
                <a:latin typeface="Arial MT"/>
                <a:cs typeface="Arial MT"/>
              </a:rPr>
              <a:t>policy.</a:t>
            </a:r>
            <a:r>
              <a:rPr sz="4100" spc="5" dirty="0">
                <a:latin typeface="Arial MT"/>
                <a:cs typeface="Arial MT"/>
              </a:rPr>
              <a:t> </a:t>
            </a:r>
            <a:r>
              <a:rPr sz="4100" spc="-50" dirty="0">
                <a:latin typeface="Arial MT"/>
                <a:cs typeface="Arial MT"/>
              </a:rPr>
              <a:t>This</a:t>
            </a:r>
            <a:r>
              <a:rPr sz="4100" spc="10" dirty="0">
                <a:latin typeface="Arial MT"/>
                <a:cs typeface="Arial MT"/>
              </a:rPr>
              <a:t> one </a:t>
            </a:r>
            <a:r>
              <a:rPr sz="4100" spc="65" dirty="0">
                <a:latin typeface="Arial MT"/>
                <a:cs typeface="Arial MT"/>
              </a:rPr>
              <a:t>does</a:t>
            </a:r>
            <a:r>
              <a:rPr sz="4100" spc="5" dirty="0">
                <a:latin typeface="Arial MT"/>
                <a:cs typeface="Arial MT"/>
              </a:rPr>
              <a:t> </a:t>
            </a:r>
            <a:r>
              <a:rPr sz="4100" spc="10" dirty="0">
                <a:latin typeface="Arial MT"/>
                <a:cs typeface="Arial MT"/>
              </a:rPr>
              <a:t>the same:</a:t>
            </a:r>
            <a:endParaRPr sz="4100">
              <a:latin typeface="Arial MT"/>
              <a:cs typeface="Arial MT"/>
            </a:endParaRPr>
          </a:p>
        </p:txBody>
      </p:sp>
      <p:grpSp>
        <p:nvGrpSpPr>
          <p:cNvPr id="3" name="object 3"/>
          <p:cNvGrpSpPr/>
          <p:nvPr/>
        </p:nvGrpSpPr>
        <p:grpSpPr>
          <a:xfrm>
            <a:off x="1396915" y="2993294"/>
            <a:ext cx="17310735" cy="7625080"/>
            <a:chOff x="1396915" y="2993294"/>
            <a:chExt cx="17310735" cy="7625080"/>
          </a:xfrm>
        </p:grpSpPr>
        <p:pic>
          <p:nvPicPr>
            <p:cNvPr id="4" name="object 4"/>
            <p:cNvPicPr/>
            <p:nvPr/>
          </p:nvPicPr>
          <p:blipFill>
            <a:blip r:embed="rId2" cstate="print"/>
            <a:stretch>
              <a:fillRect/>
            </a:stretch>
          </p:blipFill>
          <p:spPr>
            <a:xfrm>
              <a:off x="1396915" y="2993294"/>
              <a:ext cx="17310268" cy="7624774"/>
            </a:xfrm>
            <a:prstGeom prst="rect">
              <a:avLst/>
            </a:prstGeom>
          </p:spPr>
        </p:pic>
        <p:sp>
          <p:nvSpPr>
            <p:cNvPr id="5" name="object 5"/>
            <p:cNvSpPr/>
            <p:nvPr/>
          </p:nvSpPr>
          <p:spPr>
            <a:xfrm>
              <a:off x="1444034" y="3019471"/>
              <a:ext cx="17216120" cy="7531100"/>
            </a:xfrm>
            <a:custGeom>
              <a:avLst/>
              <a:gdLst/>
              <a:ahLst/>
              <a:cxnLst/>
              <a:rect l="l" t="t" r="r" b="b"/>
              <a:pathLst>
                <a:path w="17216120" h="7531100">
                  <a:moveTo>
                    <a:pt x="17216030" y="0"/>
                  </a:moveTo>
                  <a:lnTo>
                    <a:pt x="0" y="0"/>
                  </a:lnTo>
                  <a:lnTo>
                    <a:pt x="0" y="7530536"/>
                  </a:lnTo>
                  <a:lnTo>
                    <a:pt x="17216030" y="7530536"/>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444034" y="3019471"/>
              <a:ext cx="17216120" cy="7531100"/>
            </a:xfrm>
            <a:custGeom>
              <a:avLst/>
              <a:gdLst/>
              <a:ahLst/>
              <a:cxnLst/>
              <a:rect l="l" t="t" r="r" b="b"/>
              <a:pathLst>
                <a:path w="17216120" h="7531100">
                  <a:moveTo>
                    <a:pt x="0" y="0"/>
                  </a:moveTo>
                  <a:lnTo>
                    <a:pt x="17216030" y="0"/>
                  </a:lnTo>
                  <a:lnTo>
                    <a:pt x="17216030" y="7530536"/>
                  </a:lnTo>
                  <a:lnTo>
                    <a:pt x="0" y="7530536"/>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689180" y="3673192"/>
            <a:ext cx="7075170" cy="6195060"/>
          </a:xfrm>
          <a:prstGeom prst="rect">
            <a:avLst/>
          </a:prstGeom>
        </p:spPr>
        <p:txBody>
          <a:bodyPr vert="horz" wrap="square" lIns="0" tIns="24765" rIns="0" bIns="0" rtlCol="0">
            <a:spAutoFit/>
          </a:bodyPr>
          <a:lstStyle/>
          <a:p>
            <a:pPr marL="314960" marR="1729105" indent="-302895">
              <a:lnSpc>
                <a:spcPts val="2560"/>
              </a:lnSpc>
              <a:spcBef>
                <a:spcPts val="195"/>
              </a:spcBef>
            </a:pPr>
            <a:r>
              <a:rPr sz="2150" dirty="0">
                <a:latin typeface="Arial MT"/>
                <a:cs typeface="Arial MT"/>
              </a:rPr>
              <a:t>resource</a:t>
            </a:r>
            <a:r>
              <a:rPr sz="2150" spc="-10" dirty="0">
                <a:latin typeface="Arial MT"/>
                <a:cs typeface="Arial MT"/>
              </a:rPr>
              <a:t> </a:t>
            </a:r>
            <a:r>
              <a:rPr sz="2150" spc="-30" dirty="0">
                <a:latin typeface="Arial MT"/>
                <a:cs typeface="Arial MT"/>
              </a:rPr>
              <a:t>"aws_iam_group"</a:t>
            </a:r>
            <a:r>
              <a:rPr sz="2150" spc="-5" dirty="0">
                <a:latin typeface="Arial MT"/>
                <a:cs typeface="Arial MT"/>
              </a:rPr>
              <a:t> </a:t>
            </a:r>
            <a:r>
              <a:rPr sz="2150" spc="-20" dirty="0">
                <a:latin typeface="Arial MT"/>
                <a:cs typeface="Arial MT"/>
              </a:rPr>
              <a:t>"administrators"</a:t>
            </a:r>
            <a:r>
              <a:rPr sz="2150" spc="-5" dirty="0">
                <a:latin typeface="Arial MT"/>
                <a:cs typeface="Arial MT"/>
              </a:rPr>
              <a:t> {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"administrators"</a:t>
            </a:r>
            <a:endParaRPr sz="2150">
              <a:latin typeface="Arial MT"/>
              <a:cs typeface="Arial MT"/>
            </a:endParaRPr>
          </a:p>
          <a:p>
            <a:pPr marL="12700">
              <a:lnSpc>
                <a:spcPts val="2460"/>
              </a:lnSpc>
            </a:pPr>
            <a:r>
              <a:rPr sz="2150" spc="-5" dirty="0">
                <a:latin typeface="Arial MT"/>
                <a:cs typeface="Arial MT"/>
              </a:rPr>
              <a:t>}</a:t>
            </a:r>
            <a:endParaRPr sz="2150">
              <a:latin typeface="Arial MT"/>
              <a:cs typeface="Arial MT"/>
            </a:endParaRPr>
          </a:p>
          <a:p>
            <a:pPr marL="314960" marR="5080" indent="-302895">
              <a:lnSpc>
                <a:spcPts val="2560"/>
              </a:lnSpc>
              <a:spcBef>
                <a:spcPts val="90"/>
              </a:spcBef>
            </a:pPr>
            <a:r>
              <a:rPr sz="2150" dirty="0">
                <a:latin typeface="Arial MT"/>
                <a:cs typeface="Arial MT"/>
              </a:rPr>
              <a:t>resource</a:t>
            </a:r>
            <a:r>
              <a:rPr sz="2150" spc="-20" dirty="0">
                <a:latin typeface="Arial MT"/>
                <a:cs typeface="Arial MT"/>
              </a:rPr>
              <a:t> </a:t>
            </a:r>
            <a:r>
              <a:rPr sz="2150" spc="-15" dirty="0">
                <a:latin typeface="Arial MT"/>
                <a:cs typeface="Arial MT"/>
              </a:rPr>
              <a:t>"aws_iam_group_policy"</a:t>
            </a:r>
            <a:r>
              <a:rPr sz="2150" spc="-20" dirty="0">
                <a:latin typeface="Arial MT"/>
                <a:cs typeface="Arial MT"/>
              </a:rPr>
              <a:t> </a:t>
            </a:r>
            <a:r>
              <a:rPr sz="2150" spc="-10" dirty="0">
                <a:latin typeface="Arial MT"/>
                <a:cs typeface="Arial MT"/>
              </a:rPr>
              <a:t>"my_developer_policy"</a:t>
            </a:r>
            <a:r>
              <a:rPr sz="2150" spc="-2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 </a:t>
            </a:r>
            <a:r>
              <a:rPr sz="2150" spc="155" dirty="0">
                <a:latin typeface="Arial MT"/>
                <a:cs typeface="Arial MT"/>
              </a:rPr>
              <a:t>=</a:t>
            </a:r>
            <a:r>
              <a:rPr sz="2150" spc="-5" dirty="0">
                <a:latin typeface="Arial MT"/>
                <a:cs typeface="Arial MT"/>
              </a:rPr>
              <a:t> </a:t>
            </a:r>
            <a:r>
              <a:rPr sz="2150" spc="-15" dirty="0">
                <a:latin typeface="Arial MT"/>
                <a:cs typeface="Arial MT"/>
              </a:rPr>
              <a:t>"my_administrators_policy"</a:t>
            </a:r>
            <a:endParaRPr sz="2150">
              <a:latin typeface="Arial MT"/>
              <a:cs typeface="Arial MT"/>
            </a:endParaRPr>
          </a:p>
          <a:p>
            <a:pPr marL="314960">
              <a:lnSpc>
                <a:spcPts val="2460"/>
              </a:lnSpc>
            </a:pPr>
            <a:r>
              <a:rPr sz="2150" spc="35" dirty="0">
                <a:latin typeface="Arial MT"/>
                <a:cs typeface="Arial MT"/>
              </a:rPr>
              <a:t>group</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"${aws_iam_group.administators.id}"</a:t>
            </a:r>
            <a:endParaRPr sz="2150">
              <a:latin typeface="Arial MT"/>
              <a:cs typeface="Arial MT"/>
            </a:endParaRPr>
          </a:p>
          <a:p>
            <a:pPr marL="314960">
              <a:lnSpc>
                <a:spcPts val="2555"/>
              </a:lnSpc>
            </a:pPr>
            <a:r>
              <a:rPr sz="2150" spc="35" dirty="0">
                <a:latin typeface="Arial MT"/>
                <a:cs typeface="Arial MT"/>
              </a:rPr>
              <a:t>policy</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&lt;&lt;EOF</a:t>
            </a:r>
            <a:endParaRPr sz="2150">
              <a:latin typeface="Arial MT"/>
              <a:cs typeface="Arial MT"/>
            </a:endParaRPr>
          </a:p>
          <a:p>
            <a:pPr marL="12700">
              <a:lnSpc>
                <a:spcPts val="2555"/>
              </a:lnSpc>
            </a:pPr>
            <a:r>
              <a:rPr sz="2150" spc="-5" dirty="0">
                <a:latin typeface="Arial MT"/>
                <a:cs typeface="Arial MT"/>
              </a:rPr>
              <a:t>{</a:t>
            </a:r>
            <a:endParaRPr sz="2150">
              <a:latin typeface="Arial MT"/>
              <a:cs typeface="Arial MT"/>
            </a:endParaRPr>
          </a:p>
          <a:p>
            <a:pPr marL="163830">
              <a:lnSpc>
                <a:spcPts val="2555"/>
              </a:lnSpc>
            </a:pPr>
            <a:r>
              <a:rPr sz="2150" spc="-60" dirty="0">
                <a:latin typeface="Arial MT"/>
                <a:cs typeface="Arial MT"/>
              </a:rPr>
              <a:t>"Version":</a:t>
            </a:r>
            <a:r>
              <a:rPr sz="2150" spc="-45" dirty="0">
                <a:latin typeface="Arial MT"/>
                <a:cs typeface="Arial MT"/>
              </a:rPr>
              <a:t> </a:t>
            </a:r>
            <a:r>
              <a:rPr sz="2150" spc="-30" dirty="0">
                <a:latin typeface="Arial MT"/>
                <a:cs typeface="Arial MT"/>
              </a:rPr>
              <a:t>"2012-10-17",</a:t>
            </a:r>
            <a:endParaRPr sz="2150">
              <a:latin typeface="Arial MT"/>
              <a:cs typeface="Arial MT"/>
            </a:endParaRPr>
          </a:p>
          <a:p>
            <a:pPr marL="163830">
              <a:lnSpc>
                <a:spcPts val="2555"/>
              </a:lnSpc>
            </a:pPr>
            <a:r>
              <a:rPr sz="2150" spc="-45" dirty="0">
                <a:latin typeface="Arial MT"/>
                <a:cs typeface="Arial MT"/>
              </a:rPr>
              <a:t>"Statement":</a:t>
            </a:r>
            <a:r>
              <a:rPr sz="2150" spc="-25" dirty="0">
                <a:latin typeface="Arial MT"/>
                <a:cs typeface="Arial MT"/>
              </a:rPr>
              <a:t> </a:t>
            </a:r>
            <a:r>
              <a:rPr sz="2150" spc="114" dirty="0">
                <a:latin typeface="Arial MT"/>
                <a:cs typeface="Arial MT"/>
              </a:rPr>
              <a:t>[</a:t>
            </a:r>
            <a:endParaRPr sz="2150">
              <a:latin typeface="Arial MT"/>
              <a:cs typeface="Arial MT"/>
            </a:endParaRPr>
          </a:p>
          <a:p>
            <a:pPr marL="314960">
              <a:lnSpc>
                <a:spcPts val="2555"/>
              </a:lnSpc>
            </a:pPr>
            <a:r>
              <a:rPr sz="2150" spc="-5" dirty="0">
                <a:latin typeface="Arial MT"/>
                <a:cs typeface="Arial MT"/>
              </a:rPr>
              <a:t>{</a:t>
            </a:r>
            <a:endParaRPr sz="2150">
              <a:latin typeface="Arial MT"/>
              <a:cs typeface="Arial MT"/>
            </a:endParaRPr>
          </a:p>
          <a:p>
            <a:pPr marL="466090">
              <a:lnSpc>
                <a:spcPts val="2555"/>
              </a:lnSpc>
            </a:pPr>
            <a:r>
              <a:rPr sz="2150" b="1" spc="-5" dirty="0">
                <a:latin typeface="Arial"/>
                <a:cs typeface="Arial"/>
              </a:rPr>
              <a:t>"Effect":</a:t>
            </a:r>
            <a:r>
              <a:rPr sz="2150" b="1" spc="-30" dirty="0">
                <a:latin typeface="Arial"/>
                <a:cs typeface="Arial"/>
              </a:rPr>
              <a:t> </a:t>
            </a:r>
            <a:r>
              <a:rPr sz="2150" b="1" spc="-10" dirty="0">
                <a:latin typeface="Arial"/>
                <a:cs typeface="Arial"/>
              </a:rPr>
              <a:t>"Allow",</a:t>
            </a:r>
            <a:endParaRPr sz="2150">
              <a:latin typeface="Arial"/>
              <a:cs typeface="Arial"/>
            </a:endParaRPr>
          </a:p>
          <a:p>
            <a:pPr marL="466090">
              <a:lnSpc>
                <a:spcPts val="2555"/>
              </a:lnSpc>
            </a:pPr>
            <a:r>
              <a:rPr sz="2150" b="1" spc="-5" dirty="0">
                <a:latin typeface="Arial"/>
                <a:cs typeface="Arial"/>
              </a:rPr>
              <a:t>"Action":</a:t>
            </a:r>
            <a:r>
              <a:rPr sz="2150" b="1" spc="-45" dirty="0">
                <a:latin typeface="Arial"/>
                <a:cs typeface="Arial"/>
              </a:rPr>
              <a:t> </a:t>
            </a:r>
            <a:r>
              <a:rPr sz="2150" b="1" spc="-5" dirty="0">
                <a:latin typeface="Arial"/>
                <a:cs typeface="Arial"/>
              </a:rPr>
              <a:t>"*",</a:t>
            </a:r>
            <a:endParaRPr sz="2150">
              <a:latin typeface="Arial"/>
              <a:cs typeface="Arial"/>
            </a:endParaRPr>
          </a:p>
          <a:p>
            <a:pPr marL="466090">
              <a:lnSpc>
                <a:spcPts val="2555"/>
              </a:lnSpc>
            </a:pPr>
            <a:r>
              <a:rPr sz="2150" b="1" spc="-5" dirty="0">
                <a:latin typeface="Arial"/>
                <a:cs typeface="Arial"/>
              </a:rPr>
              <a:t>"Resource":</a:t>
            </a:r>
            <a:r>
              <a:rPr sz="2150" b="1" spc="-45" dirty="0">
                <a:latin typeface="Arial"/>
                <a:cs typeface="Arial"/>
              </a:rPr>
              <a:t> </a:t>
            </a:r>
            <a:r>
              <a:rPr sz="2150" b="1" spc="-5" dirty="0">
                <a:latin typeface="Arial"/>
                <a:cs typeface="Arial"/>
              </a:rPr>
              <a:t>"*"</a:t>
            </a:r>
            <a:endParaRPr sz="2150">
              <a:latin typeface="Arial"/>
              <a:cs typeface="Arial"/>
            </a:endParaRPr>
          </a:p>
          <a:p>
            <a:pPr marL="314960">
              <a:lnSpc>
                <a:spcPts val="2555"/>
              </a:lnSpc>
            </a:pPr>
            <a:r>
              <a:rPr sz="2150" spc="-5" dirty="0">
                <a:latin typeface="Arial MT"/>
                <a:cs typeface="Arial MT"/>
              </a:rPr>
              <a:t>}</a:t>
            </a:r>
            <a:endParaRPr sz="2150">
              <a:latin typeface="Arial MT"/>
              <a:cs typeface="Arial MT"/>
            </a:endParaRPr>
          </a:p>
          <a:p>
            <a:pPr marL="163830">
              <a:lnSpc>
                <a:spcPts val="2555"/>
              </a:lnSpc>
            </a:pPr>
            <a:r>
              <a:rPr sz="2150" spc="114" dirty="0">
                <a:latin typeface="Arial MT"/>
                <a:cs typeface="Arial MT"/>
              </a:rPr>
              <a:t>]</a:t>
            </a:r>
            <a:endParaRPr sz="2150">
              <a:latin typeface="Arial MT"/>
              <a:cs typeface="Arial MT"/>
            </a:endParaRPr>
          </a:p>
          <a:p>
            <a:pPr marL="12700" marR="6525259">
              <a:lnSpc>
                <a:spcPts val="2560"/>
              </a:lnSpc>
              <a:spcBef>
                <a:spcPts val="90"/>
              </a:spcBef>
            </a:pPr>
            <a:r>
              <a:rPr sz="2150" spc="-5" dirty="0">
                <a:latin typeface="Arial MT"/>
                <a:cs typeface="Arial MT"/>
              </a:rPr>
              <a:t>} </a:t>
            </a:r>
            <a:r>
              <a:rPr sz="2150" dirty="0">
                <a:latin typeface="Arial MT"/>
                <a:cs typeface="Arial MT"/>
              </a:rPr>
              <a:t> </a:t>
            </a:r>
            <a:r>
              <a:rPr sz="2150" spc="-85" dirty="0">
                <a:latin typeface="Arial MT"/>
                <a:cs typeface="Arial MT"/>
              </a:rPr>
              <a:t>EOF</a:t>
            </a:r>
            <a:endParaRPr sz="2150">
              <a:latin typeface="Arial MT"/>
              <a:cs typeface="Arial MT"/>
            </a:endParaRPr>
          </a:p>
          <a:p>
            <a:pPr marL="12700">
              <a:lnSpc>
                <a:spcPts val="24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10909935" cy="2546985"/>
          </a:xfrm>
          <a:prstGeom prst="rect">
            <a:avLst/>
          </a:prstGeom>
        </p:spPr>
        <p:txBody>
          <a:bodyPr vert="horz" wrap="square" lIns="0" tIns="17145" rIns="0" bIns="0" rtlCol="0">
            <a:spAutoFit/>
          </a:bodyPr>
          <a:lstStyle/>
          <a:p>
            <a:pPr marL="38100">
              <a:lnSpc>
                <a:spcPct val="100000"/>
              </a:lnSpc>
              <a:spcBef>
                <a:spcPts val="135"/>
              </a:spcBef>
            </a:pPr>
            <a:r>
              <a:rPr sz="9200" spc="20" dirty="0">
                <a:latin typeface="Arial MT"/>
                <a:cs typeface="Arial MT"/>
              </a:rPr>
              <a:t>IAM</a:t>
            </a:r>
            <a:endParaRPr sz="9200">
              <a:latin typeface="Arial MT"/>
              <a:cs typeface="Arial MT"/>
            </a:endParaRPr>
          </a:p>
          <a:p>
            <a:pPr marL="675640" indent="-509905">
              <a:lnSpc>
                <a:spcPct val="100000"/>
              </a:lnSpc>
              <a:spcBef>
                <a:spcPts val="3850"/>
              </a:spcBef>
              <a:buSzPct val="75609"/>
              <a:buChar char="•"/>
              <a:tabLst>
                <a:tab pos="675640" algn="l"/>
                <a:tab pos="676275" algn="l"/>
              </a:tabLst>
            </a:pPr>
            <a:r>
              <a:rPr sz="4100" spc="10" dirty="0">
                <a:latin typeface="Arial MT"/>
                <a:cs typeface="Arial MT"/>
              </a:rPr>
              <a:t>Next,</a:t>
            </a:r>
            <a:r>
              <a:rPr sz="4100" dirty="0">
                <a:latin typeface="Arial MT"/>
                <a:cs typeface="Arial MT"/>
              </a:rPr>
              <a:t> </a:t>
            </a:r>
            <a:r>
              <a:rPr sz="4100" spc="35" dirty="0">
                <a:latin typeface="Arial MT"/>
                <a:cs typeface="Arial MT"/>
              </a:rPr>
              <a:t>create</a:t>
            </a:r>
            <a:r>
              <a:rPr sz="4100"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user</a:t>
            </a:r>
            <a:r>
              <a:rPr sz="4100" dirty="0">
                <a:latin typeface="Arial MT"/>
                <a:cs typeface="Arial MT"/>
              </a:rPr>
              <a:t> </a:t>
            </a:r>
            <a:r>
              <a:rPr sz="4100" spc="85" dirty="0">
                <a:latin typeface="Arial MT"/>
                <a:cs typeface="Arial MT"/>
              </a:rPr>
              <a:t>and</a:t>
            </a:r>
            <a:r>
              <a:rPr sz="4100" spc="5" dirty="0">
                <a:latin typeface="Arial MT"/>
                <a:cs typeface="Arial MT"/>
              </a:rPr>
              <a:t> </a:t>
            </a:r>
            <a:r>
              <a:rPr sz="4100" spc="45" dirty="0">
                <a:latin typeface="Arial MT"/>
                <a:cs typeface="Arial MT"/>
              </a:rPr>
              <a:t>attach</a:t>
            </a:r>
            <a:r>
              <a:rPr sz="4100" dirty="0">
                <a:latin typeface="Arial MT"/>
                <a:cs typeface="Arial MT"/>
              </a:rPr>
              <a:t> </a:t>
            </a:r>
            <a:r>
              <a:rPr sz="4100" spc="5" dirty="0">
                <a:latin typeface="Arial MT"/>
                <a:cs typeface="Arial MT"/>
              </a:rPr>
              <a:t>it</a:t>
            </a:r>
            <a:r>
              <a:rPr sz="4100" dirty="0">
                <a:latin typeface="Arial MT"/>
                <a:cs typeface="Arial MT"/>
              </a:rPr>
              <a:t> </a:t>
            </a:r>
            <a:r>
              <a:rPr sz="4100" spc="5" dirty="0">
                <a:latin typeface="Arial MT"/>
                <a:cs typeface="Arial MT"/>
              </a:rPr>
              <a:t>to </a:t>
            </a:r>
            <a:r>
              <a:rPr sz="4100" spc="10" dirty="0">
                <a:latin typeface="Arial MT"/>
                <a:cs typeface="Arial MT"/>
              </a:rPr>
              <a:t>a</a:t>
            </a:r>
            <a:r>
              <a:rPr sz="4100" dirty="0">
                <a:latin typeface="Arial MT"/>
                <a:cs typeface="Arial MT"/>
              </a:rPr>
              <a:t> </a:t>
            </a:r>
            <a:r>
              <a:rPr sz="4100" spc="70" dirty="0">
                <a:latin typeface="Arial MT"/>
                <a:cs typeface="Arial MT"/>
              </a:rPr>
              <a:t>group:</a:t>
            </a:r>
            <a:endParaRPr sz="4100">
              <a:latin typeface="Arial MT"/>
              <a:cs typeface="Arial MT"/>
            </a:endParaRPr>
          </a:p>
        </p:txBody>
      </p:sp>
      <p:pic>
        <p:nvPicPr>
          <p:cNvPr id="3" name="object 3"/>
          <p:cNvPicPr/>
          <p:nvPr/>
        </p:nvPicPr>
        <p:blipFill>
          <a:blip r:embed="rId2" cstate="print"/>
          <a:stretch>
            <a:fillRect/>
          </a:stretch>
        </p:blipFill>
        <p:spPr>
          <a:xfrm>
            <a:off x="1396915" y="3029994"/>
            <a:ext cx="17310268" cy="5290451"/>
          </a:xfrm>
          <a:prstGeom prst="rect">
            <a:avLst/>
          </a:prstGeom>
        </p:spPr>
      </p:pic>
      <p:sp>
        <p:nvSpPr>
          <p:cNvPr id="4" name="object 4"/>
          <p:cNvSpPr txBox="1"/>
          <p:nvPr/>
        </p:nvSpPr>
        <p:spPr>
          <a:xfrm>
            <a:off x="1444034" y="3056170"/>
            <a:ext cx="17216120" cy="5196840"/>
          </a:xfrm>
          <a:prstGeom prst="rect">
            <a:avLst/>
          </a:prstGeom>
          <a:solidFill>
            <a:srgbClr val="DCDEE0"/>
          </a:solidFill>
          <a:ln w="10470">
            <a:solidFill>
              <a:srgbClr val="A6AAA9"/>
            </a:solidFill>
          </a:ln>
        </p:spPr>
        <p:txBody>
          <a:bodyPr vert="horz" wrap="square" lIns="0" tIns="165100" rIns="0" bIns="0" rtlCol="0">
            <a:spAutoFit/>
          </a:bodyPr>
          <a:lstStyle/>
          <a:p>
            <a:pPr marL="560070" marR="12633325" indent="-302895">
              <a:lnSpc>
                <a:spcPts val="2560"/>
              </a:lnSpc>
              <a:spcBef>
                <a:spcPts val="1300"/>
              </a:spcBef>
            </a:pPr>
            <a:r>
              <a:rPr sz="2150" dirty="0">
                <a:latin typeface="Arial MT"/>
                <a:cs typeface="Arial MT"/>
              </a:rPr>
              <a:t>resource </a:t>
            </a:r>
            <a:r>
              <a:rPr sz="2150" spc="-45" dirty="0">
                <a:latin typeface="Arial MT"/>
                <a:cs typeface="Arial MT"/>
              </a:rPr>
              <a:t>"aws_iam_user" </a:t>
            </a:r>
            <a:r>
              <a:rPr sz="2150" spc="-30" dirty="0">
                <a:latin typeface="Arial MT"/>
                <a:cs typeface="Arial MT"/>
              </a:rPr>
              <a:t>"admin1"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b="1" spc="-5" dirty="0">
                <a:latin typeface="Arial"/>
                <a:cs typeface="Arial"/>
              </a:rPr>
              <a:t>"admin1"</a:t>
            </a:r>
            <a:endParaRPr sz="2150">
              <a:latin typeface="Arial"/>
              <a:cs typeface="Arial"/>
            </a:endParaRPr>
          </a:p>
          <a:p>
            <a:pPr marL="257810">
              <a:lnSpc>
                <a:spcPts val="2460"/>
              </a:lnSpc>
            </a:pPr>
            <a:r>
              <a:rPr sz="2150" spc="-5" dirty="0">
                <a:latin typeface="Arial MT"/>
                <a:cs typeface="Arial MT"/>
              </a:rPr>
              <a:t>}</a:t>
            </a:r>
            <a:endParaRPr sz="2150">
              <a:latin typeface="Arial MT"/>
              <a:cs typeface="Arial MT"/>
            </a:endParaRPr>
          </a:p>
          <a:p>
            <a:pPr marL="560070" marR="12633325" indent="-302895">
              <a:lnSpc>
                <a:spcPts val="2560"/>
              </a:lnSpc>
              <a:spcBef>
                <a:spcPts val="90"/>
              </a:spcBef>
            </a:pPr>
            <a:r>
              <a:rPr sz="2150" dirty="0">
                <a:latin typeface="Arial MT"/>
                <a:cs typeface="Arial MT"/>
              </a:rPr>
              <a:t>resource </a:t>
            </a:r>
            <a:r>
              <a:rPr sz="2150" spc="-45" dirty="0">
                <a:latin typeface="Arial MT"/>
                <a:cs typeface="Arial MT"/>
              </a:rPr>
              <a:t>"aws_iam_user" </a:t>
            </a:r>
            <a:r>
              <a:rPr sz="2150" spc="-30" dirty="0">
                <a:latin typeface="Arial MT"/>
                <a:cs typeface="Arial MT"/>
              </a:rPr>
              <a:t>"admin2"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b="1" spc="-5" dirty="0">
                <a:latin typeface="Arial"/>
                <a:cs typeface="Arial"/>
              </a:rPr>
              <a:t>"admin2"</a:t>
            </a:r>
            <a:endParaRPr sz="2150">
              <a:latin typeface="Arial"/>
              <a:cs typeface="Arial"/>
            </a:endParaRPr>
          </a:p>
          <a:p>
            <a:pPr marL="257810">
              <a:lnSpc>
                <a:spcPts val="2460"/>
              </a:lnSpc>
            </a:pPr>
            <a:r>
              <a:rPr sz="2150" spc="-5" dirty="0">
                <a:latin typeface="Arial MT"/>
                <a:cs typeface="Arial MT"/>
              </a:rPr>
              <a:t>}</a:t>
            </a:r>
            <a:endParaRPr sz="2150">
              <a:latin typeface="Arial MT"/>
              <a:cs typeface="Arial MT"/>
            </a:endParaRPr>
          </a:p>
          <a:p>
            <a:pPr marL="560070" marR="9204960" indent="-302895">
              <a:lnSpc>
                <a:spcPts val="2560"/>
              </a:lnSpc>
              <a:spcBef>
                <a:spcPts val="90"/>
              </a:spcBef>
            </a:pPr>
            <a:r>
              <a:rPr sz="2150" dirty="0">
                <a:latin typeface="Arial MT"/>
                <a:cs typeface="Arial MT"/>
              </a:rPr>
              <a:t>resource</a:t>
            </a:r>
            <a:r>
              <a:rPr sz="2150" spc="-5" dirty="0">
                <a:latin typeface="Arial MT"/>
                <a:cs typeface="Arial MT"/>
              </a:rPr>
              <a:t> </a:t>
            </a:r>
            <a:r>
              <a:rPr sz="2150" spc="-15" dirty="0">
                <a:latin typeface="Arial MT"/>
                <a:cs typeface="Arial MT"/>
              </a:rPr>
              <a:t>"aws_iam_group_membership"</a:t>
            </a:r>
            <a:r>
              <a:rPr sz="2150" spc="-5" dirty="0">
                <a:latin typeface="Arial MT"/>
                <a:cs typeface="Arial MT"/>
              </a:rPr>
              <a:t> </a:t>
            </a:r>
            <a:r>
              <a:rPr sz="2150" spc="-15" dirty="0">
                <a:latin typeface="Arial MT"/>
                <a:cs typeface="Arial MT"/>
              </a:rPr>
              <a:t>"administrators-users"</a:t>
            </a:r>
            <a:r>
              <a:rPr sz="215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5" dirty="0">
                <a:latin typeface="Arial MT"/>
                <a:cs typeface="Arial MT"/>
              </a:rPr>
              <a:t>"administrators-users"</a:t>
            </a:r>
            <a:endParaRPr sz="2150">
              <a:latin typeface="Arial MT"/>
              <a:cs typeface="Arial MT"/>
            </a:endParaRPr>
          </a:p>
          <a:p>
            <a:pPr marL="560070">
              <a:lnSpc>
                <a:spcPts val="2460"/>
              </a:lnSpc>
            </a:pPr>
            <a:r>
              <a:rPr sz="2150" spc="-5" dirty="0">
                <a:latin typeface="Arial MT"/>
                <a:cs typeface="Arial MT"/>
              </a:rPr>
              <a:t>users</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14" dirty="0">
                <a:latin typeface="Arial MT"/>
                <a:cs typeface="Arial MT"/>
              </a:rPr>
              <a:t>[</a:t>
            </a:r>
            <a:endParaRPr sz="2150">
              <a:latin typeface="Arial MT"/>
              <a:cs typeface="Arial MT"/>
            </a:endParaRPr>
          </a:p>
          <a:p>
            <a:pPr marL="862965" marR="12300585">
              <a:lnSpc>
                <a:spcPts val="2560"/>
              </a:lnSpc>
              <a:spcBef>
                <a:spcPts val="90"/>
              </a:spcBef>
            </a:pPr>
            <a:r>
              <a:rPr sz="2150" spc="-35" dirty="0">
                <a:latin typeface="Arial MT"/>
                <a:cs typeface="Arial MT"/>
              </a:rPr>
              <a:t>"${aws_iam_use</a:t>
            </a:r>
            <a:r>
              <a:rPr sz="2150" spc="-204" dirty="0">
                <a:latin typeface="Arial MT"/>
                <a:cs typeface="Arial MT"/>
              </a:rPr>
              <a:t>r</a:t>
            </a:r>
            <a:r>
              <a:rPr sz="2150" spc="-5" dirty="0">
                <a:latin typeface="Arial MT"/>
                <a:cs typeface="Arial MT"/>
              </a:rPr>
              <a:t>.</a:t>
            </a:r>
            <a:r>
              <a:rPr sz="2150" b="1" spc="-5" dirty="0">
                <a:latin typeface="Arial"/>
                <a:cs typeface="Arial"/>
              </a:rPr>
              <a:t>admin</a:t>
            </a:r>
            <a:r>
              <a:rPr sz="2150" b="1" spc="-10" dirty="0">
                <a:latin typeface="Arial"/>
                <a:cs typeface="Arial"/>
              </a:rPr>
              <a:t>1</a:t>
            </a:r>
            <a:r>
              <a:rPr sz="2150" spc="-25" dirty="0">
                <a:latin typeface="Arial MT"/>
                <a:cs typeface="Arial MT"/>
              </a:rPr>
              <a:t>.name}",  </a:t>
            </a:r>
            <a:r>
              <a:rPr sz="2150" spc="-35" dirty="0">
                <a:latin typeface="Arial MT"/>
                <a:cs typeface="Arial MT"/>
              </a:rPr>
              <a:t>"${aws_iam_use</a:t>
            </a:r>
            <a:r>
              <a:rPr sz="2150" spc="-204" dirty="0">
                <a:latin typeface="Arial MT"/>
                <a:cs typeface="Arial MT"/>
              </a:rPr>
              <a:t>r</a:t>
            </a:r>
            <a:r>
              <a:rPr sz="2150" spc="-5" dirty="0">
                <a:latin typeface="Arial MT"/>
                <a:cs typeface="Arial MT"/>
              </a:rPr>
              <a:t>.</a:t>
            </a:r>
            <a:r>
              <a:rPr sz="2150" b="1" spc="-5" dirty="0">
                <a:latin typeface="Arial"/>
                <a:cs typeface="Arial"/>
              </a:rPr>
              <a:t>admin</a:t>
            </a:r>
            <a:r>
              <a:rPr sz="2150" b="1" spc="-10" dirty="0">
                <a:latin typeface="Arial"/>
                <a:cs typeface="Arial"/>
              </a:rPr>
              <a:t>2</a:t>
            </a:r>
            <a:r>
              <a:rPr sz="2150" spc="-25" dirty="0">
                <a:latin typeface="Arial MT"/>
                <a:cs typeface="Arial MT"/>
              </a:rPr>
              <a:t>.name}",</a:t>
            </a:r>
            <a:endParaRPr sz="2150">
              <a:latin typeface="Arial MT"/>
              <a:cs typeface="Arial MT"/>
            </a:endParaRPr>
          </a:p>
          <a:p>
            <a:pPr marL="560070">
              <a:lnSpc>
                <a:spcPts val="2460"/>
              </a:lnSpc>
            </a:pPr>
            <a:r>
              <a:rPr sz="2150" spc="114" dirty="0">
                <a:latin typeface="Arial MT"/>
                <a:cs typeface="Arial MT"/>
              </a:rPr>
              <a:t>]</a:t>
            </a:r>
            <a:endParaRPr sz="2150">
              <a:latin typeface="Arial MT"/>
              <a:cs typeface="Arial MT"/>
            </a:endParaRPr>
          </a:p>
          <a:p>
            <a:pPr marL="560070">
              <a:lnSpc>
                <a:spcPts val="2555"/>
              </a:lnSpc>
            </a:pPr>
            <a:r>
              <a:rPr sz="2150" spc="35" dirty="0">
                <a:latin typeface="Arial MT"/>
                <a:cs typeface="Arial MT"/>
              </a:rPr>
              <a:t>group</a:t>
            </a:r>
            <a:r>
              <a:rPr sz="2150" spc="-25" dirty="0">
                <a:latin typeface="Arial MT"/>
                <a:cs typeface="Arial MT"/>
              </a:rPr>
              <a:t> </a:t>
            </a:r>
            <a:r>
              <a:rPr sz="2150" spc="155" dirty="0">
                <a:latin typeface="Arial MT"/>
                <a:cs typeface="Arial MT"/>
              </a:rPr>
              <a:t>=</a:t>
            </a:r>
            <a:r>
              <a:rPr sz="2150" spc="-20" dirty="0">
                <a:latin typeface="Arial MT"/>
                <a:cs typeface="Arial MT"/>
              </a:rPr>
              <a:t> </a:t>
            </a:r>
            <a:r>
              <a:rPr sz="2150" spc="-15" dirty="0">
                <a:latin typeface="Arial MT"/>
                <a:cs typeface="Arial MT"/>
              </a:rPr>
              <a:t>"${aws_iam_group.</a:t>
            </a:r>
            <a:r>
              <a:rPr sz="2150" b="1" spc="-15" dirty="0">
                <a:latin typeface="Arial"/>
                <a:cs typeface="Arial"/>
              </a:rPr>
              <a:t>administrators</a:t>
            </a:r>
            <a:r>
              <a:rPr sz="2150" spc="-15" dirty="0">
                <a:latin typeface="Arial MT"/>
                <a:cs typeface="Arial MT"/>
              </a:rPr>
              <a:t>.name}"</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328239" y="6086317"/>
            <a:ext cx="3448050"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IAM</a:t>
            </a:r>
            <a:r>
              <a:rPr sz="3600" spc="-55" dirty="0">
                <a:latin typeface="Arial MT"/>
                <a:cs typeface="Arial MT"/>
              </a:rPr>
              <a:t> </a:t>
            </a:r>
            <a:r>
              <a:rPr sz="3600" spc="40" dirty="0">
                <a:latin typeface="Arial MT"/>
                <a:cs typeface="Arial MT"/>
              </a:rPr>
              <a:t>user/groups</a:t>
            </a:r>
            <a:endParaRPr sz="3600">
              <a:latin typeface="Arial MT"/>
              <a:cs typeface="Arial MT"/>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91022" y="4212926"/>
            <a:ext cx="211074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IAM</a:t>
            </a:r>
            <a:endParaRPr sz="9200">
              <a:latin typeface="Arial MT"/>
              <a:cs typeface="Arial MT"/>
            </a:endParaRPr>
          </a:p>
        </p:txBody>
      </p:sp>
      <p:sp>
        <p:nvSpPr>
          <p:cNvPr id="3" name="object 3"/>
          <p:cNvSpPr txBox="1">
            <a:spLocks noGrp="1"/>
          </p:cNvSpPr>
          <p:nvPr>
            <p:ph type="title"/>
          </p:nvPr>
        </p:nvSpPr>
        <p:spPr>
          <a:xfrm>
            <a:off x="8989601" y="6086317"/>
            <a:ext cx="2125345" cy="578485"/>
          </a:xfrm>
          <a:prstGeom prst="rect">
            <a:avLst/>
          </a:prstGeom>
        </p:spPr>
        <p:txBody>
          <a:bodyPr vert="horz" wrap="square" lIns="0" tIns="15875" rIns="0" bIns="0" rtlCol="0">
            <a:spAutoFit/>
          </a:bodyPr>
          <a:lstStyle/>
          <a:p>
            <a:pPr marL="12700">
              <a:lnSpc>
                <a:spcPct val="100000"/>
              </a:lnSpc>
              <a:spcBef>
                <a:spcPts val="125"/>
              </a:spcBef>
            </a:pPr>
            <a:r>
              <a:rPr sz="3600" spc="15" dirty="0"/>
              <a:t>IAM</a:t>
            </a:r>
            <a:r>
              <a:rPr sz="3600" spc="-65" dirty="0"/>
              <a:t> </a:t>
            </a:r>
            <a:r>
              <a:rPr sz="3600" spc="-30" dirty="0"/>
              <a:t>Roles</a:t>
            </a:r>
            <a:endParaRPr sz="360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858668"/>
            <a:ext cx="20104100" cy="8449945"/>
            <a:chOff x="0" y="2858668"/>
            <a:chExt cx="20104100" cy="8449945"/>
          </a:xfrm>
        </p:grpSpPr>
        <p:pic>
          <p:nvPicPr>
            <p:cNvPr id="3" name="object 3"/>
            <p:cNvPicPr/>
            <p:nvPr/>
          </p:nvPicPr>
          <p:blipFill>
            <a:blip r:embed="rId2" cstate="print"/>
            <a:stretch>
              <a:fillRect/>
            </a:stretch>
          </p:blipFill>
          <p:spPr>
            <a:xfrm>
              <a:off x="1396915" y="2858668"/>
              <a:ext cx="17310268" cy="7844747"/>
            </a:xfrm>
            <a:prstGeom prst="rect">
              <a:avLst/>
            </a:prstGeom>
          </p:spPr>
        </p:pic>
        <p:sp>
          <p:nvSpPr>
            <p:cNvPr id="4" name="object 4"/>
            <p:cNvSpPr/>
            <p:nvPr/>
          </p:nvSpPr>
          <p:spPr>
            <a:xfrm>
              <a:off x="1444034" y="2884845"/>
              <a:ext cx="17216120" cy="7750809"/>
            </a:xfrm>
            <a:custGeom>
              <a:avLst/>
              <a:gdLst/>
              <a:ahLst/>
              <a:cxnLst/>
              <a:rect l="l" t="t" r="r" b="b"/>
              <a:pathLst>
                <a:path w="17216120" h="7750809">
                  <a:moveTo>
                    <a:pt x="17216030" y="0"/>
                  </a:moveTo>
                  <a:lnTo>
                    <a:pt x="0" y="0"/>
                  </a:lnTo>
                  <a:lnTo>
                    <a:pt x="0" y="7750509"/>
                  </a:lnTo>
                  <a:lnTo>
                    <a:pt x="17216030" y="7750509"/>
                  </a:lnTo>
                  <a:lnTo>
                    <a:pt x="17216030" y="0"/>
                  </a:lnTo>
                  <a:close/>
                </a:path>
              </a:pathLst>
            </a:custGeom>
            <a:solidFill>
              <a:srgbClr val="DCDEE0"/>
            </a:solidFill>
          </p:spPr>
          <p:txBody>
            <a:bodyPr wrap="square" lIns="0" tIns="0" rIns="0" bIns="0" rtlCol="0"/>
            <a:lstStyle/>
            <a:p>
              <a:endParaRPr/>
            </a:p>
          </p:txBody>
        </p:sp>
        <p:sp>
          <p:nvSpPr>
            <p:cNvPr id="5" name="object 5"/>
            <p:cNvSpPr/>
            <p:nvPr/>
          </p:nvSpPr>
          <p:spPr>
            <a:xfrm>
              <a:off x="1444034" y="2884845"/>
              <a:ext cx="17216120" cy="7750809"/>
            </a:xfrm>
            <a:custGeom>
              <a:avLst/>
              <a:gdLst/>
              <a:ahLst/>
              <a:cxnLst/>
              <a:rect l="l" t="t" r="r" b="b"/>
              <a:pathLst>
                <a:path w="17216120" h="7750809">
                  <a:moveTo>
                    <a:pt x="0" y="0"/>
                  </a:moveTo>
                  <a:lnTo>
                    <a:pt x="17216030" y="0"/>
                  </a:lnTo>
                  <a:lnTo>
                    <a:pt x="17216030" y="7750509"/>
                  </a:lnTo>
                  <a:lnTo>
                    <a:pt x="0" y="7750509"/>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p:nvPr/>
        </p:nvSpPr>
        <p:spPr>
          <a:xfrm>
            <a:off x="677438" y="178904"/>
            <a:ext cx="15986125" cy="10319385"/>
          </a:xfrm>
          <a:prstGeom prst="rect">
            <a:avLst/>
          </a:prstGeom>
        </p:spPr>
        <p:txBody>
          <a:bodyPr vert="horz" wrap="square" lIns="0" tIns="17145" rIns="0" bIns="0" rtlCol="0">
            <a:spAutoFit/>
          </a:bodyPr>
          <a:lstStyle/>
          <a:p>
            <a:pPr marL="63500">
              <a:lnSpc>
                <a:spcPct val="100000"/>
              </a:lnSpc>
              <a:spcBef>
                <a:spcPts val="135"/>
              </a:spcBef>
            </a:pPr>
            <a:r>
              <a:rPr sz="9200" spc="20" dirty="0">
                <a:latin typeface="Arial MT"/>
                <a:cs typeface="Arial MT"/>
              </a:rPr>
              <a:t>IAM</a:t>
            </a:r>
            <a:endParaRPr sz="9200">
              <a:latin typeface="Arial MT"/>
              <a:cs typeface="Arial MT"/>
            </a:endParaRPr>
          </a:p>
          <a:p>
            <a:pPr marL="701040" indent="-509905">
              <a:lnSpc>
                <a:spcPct val="100000"/>
              </a:lnSpc>
              <a:spcBef>
                <a:spcPts val="3850"/>
              </a:spcBef>
              <a:buSzPct val="75609"/>
              <a:buChar char="•"/>
              <a:tabLst>
                <a:tab pos="701040" algn="l"/>
                <a:tab pos="701675" algn="l"/>
              </a:tabLst>
            </a:pPr>
            <a:r>
              <a:rPr sz="4100" spc="-55" dirty="0">
                <a:latin typeface="Arial MT"/>
                <a:cs typeface="Arial MT"/>
              </a:rPr>
              <a:t>Let’s</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role</a:t>
            </a:r>
            <a:r>
              <a:rPr sz="4100" spc="5" dirty="0">
                <a:latin typeface="Arial MT"/>
                <a:cs typeface="Arial MT"/>
              </a:rPr>
              <a:t> </a:t>
            </a:r>
            <a:r>
              <a:rPr sz="4100" spc="10" dirty="0">
                <a:latin typeface="Arial MT"/>
                <a:cs typeface="Arial MT"/>
              </a:rPr>
              <a:t>now</a:t>
            </a:r>
            <a:r>
              <a:rPr sz="4100" spc="5" dirty="0">
                <a:latin typeface="Arial MT"/>
                <a:cs typeface="Arial MT"/>
              </a:rPr>
              <a:t> that</a:t>
            </a:r>
            <a:r>
              <a:rPr sz="4100" spc="10" dirty="0">
                <a:latin typeface="Arial MT"/>
                <a:cs typeface="Arial MT"/>
              </a:rPr>
              <a:t> we</a:t>
            </a:r>
            <a:r>
              <a:rPr sz="4100" spc="5" dirty="0">
                <a:latin typeface="Arial MT"/>
                <a:cs typeface="Arial MT"/>
              </a:rPr>
              <a:t> </a:t>
            </a:r>
            <a:r>
              <a:rPr sz="4100" spc="10" dirty="0">
                <a:latin typeface="Arial MT"/>
                <a:cs typeface="Arial MT"/>
              </a:rPr>
              <a:t>want</a:t>
            </a:r>
            <a:r>
              <a:rPr sz="4100" spc="5" dirty="0">
                <a:latin typeface="Arial MT"/>
                <a:cs typeface="Arial MT"/>
              </a:rPr>
              <a:t> to </a:t>
            </a:r>
            <a:r>
              <a:rPr sz="4100" spc="45" dirty="0">
                <a:latin typeface="Arial MT"/>
                <a:cs typeface="Arial MT"/>
              </a:rPr>
              <a:t>attach</a:t>
            </a:r>
            <a:r>
              <a:rPr sz="4100" spc="5" dirty="0">
                <a:latin typeface="Arial MT"/>
                <a:cs typeface="Arial MT"/>
              </a:rPr>
              <a:t> to</a:t>
            </a:r>
            <a:r>
              <a:rPr sz="4100" spc="10" dirty="0">
                <a:latin typeface="Arial MT"/>
                <a:cs typeface="Arial MT"/>
              </a:rPr>
              <a:t> an</a:t>
            </a:r>
            <a:r>
              <a:rPr sz="4100" spc="5" dirty="0">
                <a:latin typeface="Arial MT"/>
                <a:cs typeface="Arial MT"/>
              </a:rPr>
              <a:t> </a:t>
            </a:r>
            <a:r>
              <a:rPr sz="4100" spc="-65" dirty="0">
                <a:latin typeface="Arial MT"/>
                <a:cs typeface="Arial MT"/>
              </a:rPr>
              <a:t>EC2</a:t>
            </a:r>
            <a:r>
              <a:rPr sz="4100" spc="5" dirty="0">
                <a:latin typeface="Arial MT"/>
                <a:cs typeface="Arial MT"/>
              </a:rPr>
              <a:t> </a:t>
            </a:r>
            <a:r>
              <a:rPr sz="4100" spc="35" dirty="0">
                <a:latin typeface="Arial MT"/>
                <a:cs typeface="Arial MT"/>
              </a:rPr>
              <a:t>instance:</a:t>
            </a:r>
            <a:endParaRPr sz="4100">
              <a:latin typeface="Arial MT"/>
              <a:cs typeface="Arial MT"/>
            </a:endParaRPr>
          </a:p>
          <a:p>
            <a:pPr marL="1327150" marR="9511665" indent="-302895">
              <a:lnSpc>
                <a:spcPts val="2560"/>
              </a:lnSpc>
              <a:spcBef>
                <a:spcPts val="2500"/>
              </a:spcBef>
            </a:pPr>
            <a:r>
              <a:rPr sz="2150" dirty="0">
                <a:latin typeface="Arial MT"/>
                <a:cs typeface="Arial MT"/>
              </a:rPr>
              <a:t>resource</a:t>
            </a:r>
            <a:r>
              <a:rPr sz="2150" spc="5" dirty="0">
                <a:latin typeface="Arial MT"/>
                <a:cs typeface="Arial MT"/>
              </a:rPr>
              <a:t> </a:t>
            </a:r>
            <a:r>
              <a:rPr sz="2150" spc="-50" dirty="0">
                <a:latin typeface="Arial MT"/>
                <a:cs typeface="Arial MT"/>
              </a:rPr>
              <a:t>"aws_iam_role"</a:t>
            </a:r>
            <a:r>
              <a:rPr sz="2150" spc="10" dirty="0">
                <a:latin typeface="Arial MT"/>
                <a:cs typeface="Arial MT"/>
              </a:rPr>
              <a:t> </a:t>
            </a:r>
            <a:r>
              <a:rPr sz="2150" spc="-15" dirty="0">
                <a:latin typeface="Arial MT"/>
                <a:cs typeface="Arial MT"/>
              </a:rPr>
              <a:t>"s3-mybucket-role"</a:t>
            </a:r>
            <a:r>
              <a:rPr sz="2150" spc="5"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 </a:t>
            </a:r>
            <a:r>
              <a:rPr sz="2150" spc="155" dirty="0">
                <a:latin typeface="Arial MT"/>
                <a:cs typeface="Arial MT"/>
              </a:rPr>
              <a:t>= </a:t>
            </a:r>
            <a:r>
              <a:rPr sz="2150" spc="-15" dirty="0">
                <a:latin typeface="Arial MT"/>
                <a:cs typeface="Arial MT"/>
              </a:rPr>
              <a:t>"s3-mybucket-role" </a:t>
            </a:r>
            <a:r>
              <a:rPr sz="2150" spc="-10" dirty="0">
                <a:latin typeface="Arial MT"/>
                <a:cs typeface="Arial MT"/>
              </a:rPr>
              <a:t> assume_role_policy</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&lt;&lt;EOF</a:t>
            </a:r>
            <a:endParaRPr sz="2150">
              <a:latin typeface="Arial MT"/>
              <a:cs typeface="Arial MT"/>
            </a:endParaRPr>
          </a:p>
          <a:p>
            <a:pPr marL="1024255">
              <a:lnSpc>
                <a:spcPts val="2455"/>
              </a:lnSpc>
            </a:pPr>
            <a:r>
              <a:rPr sz="2150" spc="-5" dirty="0">
                <a:latin typeface="Arial MT"/>
                <a:cs typeface="Arial MT"/>
              </a:rPr>
              <a:t>{</a:t>
            </a:r>
            <a:endParaRPr sz="2150">
              <a:latin typeface="Arial MT"/>
              <a:cs typeface="Arial MT"/>
            </a:endParaRPr>
          </a:p>
          <a:p>
            <a:pPr marL="1175385">
              <a:lnSpc>
                <a:spcPts val="2555"/>
              </a:lnSpc>
            </a:pPr>
            <a:r>
              <a:rPr sz="2150" spc="-60" dirty="0">
                <a:latin typeface="Arial MT"/>
                <a:cs typeface="Arial MT"/>
              </a:rPr>
              <a:t>"Version":</a:t>
            </a:r>
            <a:r>
              <a:rPr sz="2150" spc="-45" dirty="0">
                <a:latin typeface="Arial MT"/>
                <a:cs typeface="Arial MT"/>
              </a:rPr>
              <a:t> </a:t>
            </a:r>
            <a:r>
              <a:rPr sz="2150" spc="-30" dirty="0">
                <a:latin typeface="Arial MT"/>
                <a:cs typeface="Arial MT"/>
              </a:rPr>
              <a:t>"2012-10-17",</a:t>
            </a:r>
            <a:endParaRPr sz="2150">
              <a:latin typeface="Arial MT"/>
              <a:cs typeface="Arial MT"/>
            </a:endParaRPr>
          </a:p>
          <a:p>
            <a:pPr marL="1175385">
              <a:lnSpc>
                <a:spcPts val="2555"/>
              </a:lnSpc>
            </a:pPr>
            <a:r>
              <a:rPr sz="2150" spc="-45" dirty="0">
                <a:latin typeface="Arial MT"/>
                <a:cs typeface="Arial MT"/>
              </a:rPr>
              <a:t>"Statement":</a:t>
            </a:r>
            <a:r>
              <a:rPr sz="2150" spc="-25" dirty="0">
                <a:latin typeface="Arial MT"/>
                <a:cs typeface="Arial MT"/>
              </a:rPr>
              <a:t> </a:t>
            </a:r>
            <a:r>
              <a:rPr sz="2150" spc="114" dirty="0">
                <a:latin typeface="Arial MT"/>
                <a:cs typeface="Arial MT"/>
              </a:rPr>
              <a:t>[</a:t>
            </a:r>
            <a:endParaRPr sz="2150">
              <a:latin typeface="Arial MT"/>
              <a:cs typeface="Arial MT"/>
            </a:endParaRPr>
          </a:p>
          <a:p>
            <a:pPr marL="1327150">
              <a:lnSpc>
                <a:spcPts val="2555"/>
              </a:lnSpc>
            </a:pPr>
            <a:r>
              <a:rPr sz="2150" spc="-5" dirty="0">
                <a:latin typeface="Arial MT"/>
                <a:cs typeface="Arial MT"/>
              </a:rPr>
              <a:t>{</a:t>
            </a:r>
            <a:endParaRPr sz="2150">
              <a:latin typeface="Arial MT"/>
              <a:cs typeface="Arial MT"/>
            </a:endParaRPr>
          </a:p>
          <a:p>
            <a:pPr marL="1478280" marR="11245850">
              <a:lnSpc>
                <a:spcPts val="2560"/>
              </a:lnSpc>
              <a:spcBef>
                <a:spcPts val="90"/>
              </a:spcBef>
            </a:pPr>
            <a:r>
              <a:rPr sz="2150" spc="-30" dirty="0">
                <a:latin typeface="Arial MT"/>
                <a:cs typeface="Arial MT"/>
              </a:rPr>
              <a:t>"Action":</a:t>
            </a:r>
            <a:r>
              <a:rPr sz="2150" spc="-60" dirty="0">
                <a:latin typeface="Arial MT"/>
                <a:cs typeface="Arial MT"/>
              </a:rPr>
              <a:t> </a:t>
            </a:r>
            <a:r>
              <a:rPr sz="2150" spc="-30" dirty="0">
                <a:latin typeface="Arial MT"/>
                <a:cs typeface="Arial MT"/>
              </a:rPr>
              <a:t>"sts:AssumeRole", </a:t>
            </a:r>
            <a:r>
              <a:rPr sz="2150" spc="-585" dirty="0">
                <a:latin typeface="Arial MT"/>
                <a:cs typeface="Arial MT"/>
              </a:rPr>
              <a:t> </a:t>
            </a:r>
            <a:r>
              <a:rPr sz="2150" spc="-25" dirty="0">
                <a:latin typeface="Arial MT"/>
                <a:cs typeface="Arial MT"/>
              </a:rPr>
              <a:t>"Principal":</a:t>
            </a:r>
            <a:r>
              <a:rPr sz="2150" spc="-10" dirty="0">
                <a:latin typeface="Arial MT"/>
                <a:cs typeface="Arial MT"/>
              </a:rPr>
              <a:t> </a:t>
            </a:r>
            <a:r>
              <a:rPr sz="2150" spc="-5" dirty="0">
                <a:latin typeface="Arial MT"/>
                <a:cs typeface="Arial MT"/>
              </a:rPr>
              <a:t>{</a:t>
            </a:r>
            <a:endParaRPr sz="2150">
              <a:latin typeface="Arial MT"/>
              <a:cs typeface="Arial MT"/>
            </a:endParaRPr>
          </a:p>
          <a:p>
            <a:pPr marL="1629410">
              <a:lnSpc>
                <a:spcPts val="2460"/>
              </a:lnSpc>
            </a:pPr>
            <a:r>
              <a:rPr sz="2150" spc="-40" dirty="0">
                <a:latin typeface="Arial MT"/>
                <a:cs typeface="Arial MT"/>
              </a:rPr>
              <a:t>"Service":</a:t>
            </a:r>
            <a:r>
              <a:rPr sz="2150" spc="-20" dirty="0">
                <a:latin typeface="Arial MT"/>
                <a:cs typeface="Arial MT"/>
              </a:rPr>
              <a:t> </a:t>
            </a:r>
            <a:r>
              <a:rPr sz="2150" spc="-10" dirty="0">
                <a:latin typeface="Arial MT"/>
                <a:cs typeface="Arial MT"/>
              </a:rPr>
              <a:t>"ec2.amazonaws.com"</a:t>
            </a:r>
            <a:endParaRPr sz="2150">
              <a:latin typeface="Arial MT"/>
              <a:cs typeface="Arial MT"/>
            </a:endParaRPr>
          </a:p>
          <a:p>
            <a:pPr marL="1478280">
              <a:lnSpc>
                <a:spcPts val="2555"/>
              </a:lnSpc>
            </a:pPr>
            <a:r>
              <a:rPr sz="2150" spc="-5" dirty="0">
                <a:latin typeface="Arial MT"/>
                <a:cs typeface="Arial MT"/>
              </a:rPr>
              <a:t>},</a:t>
            </a:r>
            <a:endParaRPr sz="2150">
              <a:latin typeface="Arial MT"/>
              <a:cs typeface="Arial MT"/>
            </a:endParaRPr>
          </a:p>
          <a:p>
            <a:pPr marL="1478280">
              <a:lnSpc>
                <a:spcPts val="2555"/>
              </a:lnSpc>
            </a:pPr>
            <a:r>
              <a:rPr sz="2150" spc="-45" dirty="0">
                <a:latin typeface="Arial MT"/>
                <a:cs typeface="Arial MT"/>
              </a:rPr>
              <a:t>"Effect": "Allow",</a:t>
            </a:r>
            <a:endParaRPr sz="2150">
              <a:latin typeface="Arial MT"/>
              <a:cs typeface="Arial MT"/>
            </a:endParaRPr>
          </a:p>
          <a:p>
            <a:pPr marL="1478280">
              <a:lnSpc>
                <a:spcPts val="2555"/>
              </a:lnSpc>
            </a:pPr>
            <a:r>
              <a:rPr sz="2150" spc="-60" dirty="0">
                <a:latin typeface="Arial MT"/>
                <a:cs typeface="Arial MT"/>
              </a:rPr>
              <a:t>"Sid":</a:t>
            </a:r>
            <a:r>
              <a:rPr sz="2150" spc="-45" dirty="0">
                <a:latin typeface="Arial MT"/>
                <a:cs typeface="Arial MT"/>
              </a:rPr>
              <a:t> </a:t>
            </a:r>
            <a:r>
              <a:rPr sz="2150" spc="-170" dirty="0">
                <a:latin typeface="Arial MT"/>
                <a:cs typeface="Arial MT"/>
              </a:rPr>
              <a:t>""</a:t>
            </a:r>
            <a:endParaRPr sz="2150">
              <a:latin typeface="Arial MT"/>
              <a:cs typeface="Arial MT"/>
            </a:endParaRPr>
          </a:p>
          <a:p>
            <a:pPr marL="1327150">
              <a:lnSpc>
                <a:spcPts val="2555"/>
              </a:lnSpc>
            </a:pPr>
            <a:r>
              <a:rPr sz="2150" spc="-5" dirty="0">
                <a:latin typeface="Arial MT"/>
                <a:cs typeface="Arial MT"/>
              </a:rPr>
              <a:t>}</a:t>
            </a:r>
            <a:endParaRPr sz="2150">
              <a:latin typeface="Arial MT"/>
              <a:cs typeface="Arial MT"/>
            </a:endParaRPr>
          </a:p>
          <a:p>
            <a:pPr marL="1175385">
              <a:lnSpc>
                <a:spcPts val="2555"/>
              </a:lnSpc>
            </a:pPr>
            <a:r>
              <a:rPr sz="2150" spc="114" dirty="0">
                <a:latin typeface="Arial MT"/>
                <a:cs typeface="Arial MT"/>
              </a:rPr>
              <a:t>]</a:t>
            </a:r>
            <a:endParaRPr sz="2150">
              <a:latin typeface="Arial MT"/>
              <a:cs typeface="Arial MT"/>
            </a:endParaRPr>
          </a:p>
          <a:p>
            <a:pPr marL="1024255" marR="14424025">
              <a:lnSpc>
                <a:spcPts val="2560"/>
              </a:lnSpc>
              <a:spcBef>
                <a:spcPts val="90"/>
              </a:spcBef>
            </a:pPr>
            <a:r>
              <a:rPr sz="2150" spc="-5" dirty="0">
                <a:latin typeface="Arial MT"/>
                <a:cs typeface="Arial MT"/>
              </a:rPr>
              <a:t>} </a:t>
            </a:r>
            <a:r>
              <a:rPr sz="2150" dirty="0">
                <a:latin typeface="Arial MT"/>
                <a:cs typeface="Arial MT"/>
              </a:rPr>
              <a:t> </a:t>
            </a:r>
            <a:r>
              <a:rPr sz="2150" spc="-85" dirty="0">
                <a:latin typeface="Arial MT"/>
                <a:cs typeface="Arial MT"/>
              </a:rPr>
              <a:t>EOF</a:t>
            </a:r>
            <a:endParaRPr sz="2150">
              <a:latin typeface="Arial MT"/>
              <a:cs typeface="Arial MT"/>
            </a:endParaRPr>
          </a:p>
          <a:p>
            <a:pPr marL="1024255">
              <a:lnSpc>
                <a:spcPts val="24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1327150" marR="6172835" indent="-302895">
              <a:lnSpc>
                <a:spcPts val="2560"/>
              </a:lnSpc>
            </a:pPr>
            <a:r>
              <a:rPr sz="2150" dirty="0">
                <a:latin typeface="Arial MT"/>
                <a:cs typeface="Arial MT"/>
              </a:rPr>
              <a:t>resource</a:t>
            </a:r>
            <a:r>
              <a:rPr sz="2150" spc="35" dirty="0">
                <a:latin typeface="Arial MT"/>
                <a:cs typeface="Arial MT"/>
              </a:rPr>
              <a:t> </a:t>
            </a:r>
            <a:r>
              <a:rPr sz="2150" spc="-25" dirty="0">
                <a:latin typeface="Arial MT"/>
                <a:cs typeface="Arial MT"/>
              </a:rPr>
              <a:t>"aws_iam_instance_profile"</a:t>
            </a:r>
            <a:r>
              <a:rPr sz="2150" spc="35" dirty="0">
                <a:latin typeface="Arial MT"/>
                <a:cs typeface="Arial MT"/>
              </a:rPr>
              <a:t> </a:t>
            </a:r>
            <a:r>
              <a:rPr sz="2150" spc="-5" dirty="0">
                <a:latin typeface="Arial MT"/>
                <a:cs typeface="Arial MT"/>
              </a:rPr>
              <a:t>"s3-mybucket-role-instanceprofile"</a:t>
            </a:r>
            <a:r>
              <a:rPr sz="2150" spc="35"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5" dirty="0">
                <a:latin typeface="Arial MT"/>
                <a:cs typeface="Arial MT"/>
              </a:rPr>
              <a:t>"s3-mybucket-role"</a:t>
            </a:r>
            <a:endParaRPr sz="2150">
              <a:latin typeface="Arial MT"/>
              <a:cs typeface="Arial MT"/>
            </a:endParaRPr>
          </a:p>
          <a:p>
            <a:pPr marL="1327150">
              <a:lnSpc>
                <a:spcPts val="2460"/>
              </a:lnSpc>
            </a:pPr>
            <a:r>
              <a:rPr sz="2150" spc="-15" dirty="0">
                <a:latin typeface="Arial MT"/>
                <a:cs typeface="Arial MT"/>
              </a:rPr>
              <a:t>roles</a:t>
            </a:r>
            <a:r>
              <a:rPr sz="215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["${aws_iam_role.s3-mybucket-role.name}"]</a:t>
            </a:r>
            <a:endParaRPr sz="2150">
              <a:latin typeface="Arial MT"/>
              <a:cs typeface="Arial MT"/>
            </a:endParaRPr>
          </a:p>
          <a:p>
            <a:pPr marL="1024255">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defined">
            <a:extLst>
              <a:ext uri="{FF2B5EF4-FFF2-40B4-BE49-F238E27FC236}">
                <a16:creationId xmlns:a16="http://schemas.microsoft.com/office/drawing/2014/main" id="{61F0E6C0-C4A7-4FBE-8327-61763141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244475"/>
            <a:ext cx="10715867" cy="1036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7254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13993494" cy="2546985"/>
          </a:xfrm>
          <a:prstGeom prst="rect">
            <a:avLst/>
          </a:prstGeom>
        </p:spPr>
        <p:txBody>
          <a:bodyPr vert="horz" wrap="square" lIns="0" tIns="17145" rIns="0" bIns="0" rtlCol="0">
            <a:spAutoFit/>
          </a:bodyPr>
          <a:lstStyle/>
          <a:p>
            <a:pPr marL="38100">
              <a:lnSpc>
                <a:spcPct val="100000"/>
              </a:lnSpc>
              <a:spcBef>
                <a:spcPts val="135"/>
              </a:spcBef>
            </a:pPr>
            <a:r>
              <a:rPr sz="9200" spc="20" dirty="0">
                <a:latin typeface="Arial MT"/>
                <a:cs typeface="Arial MT"/>
              </a:rPr>
              <a:t>IAM</a:t>
            </a:r>
            <a:endParaRPr sz="9200">
              <a:latin typeface="Arial MT"/>
              <a:cs typeface="Arial MT"/>
            </a:endParaRPr>
          </a:p>
          <a:p>
            <a:pPr marL="675640" indent="-509905">
              <a:lnSpc>
                <a:spcPct val="100000"/>
              </a:lnSpc>
              <a:spcBef>
                <a:spcPts val="3850"/>
              </a:spcBef>
              <a:buSzPct val="75609"/>
              <a:buChar char="•"/>
              <a:tabLst>
                <a:tab pos="675640" algn="l"/>
                <a:tab pos="676275" algn="l"/>
              </a:tabLst>
            </a:pPr>
            <a:r>
              <a:rPr sz="4100" spc="60" dirty="0">
                <a:latin typeface="Arial MT"/>
                <a:cs typeface="Arial MT"/>
              </a:rPr>
              <a:t>Attaching</a:t>
            </a:r>
            <a:r>
              <a:rPr sz="4100" spc="5" dirty="0">
                <a:latin typeface="Arial MT"/>
                <a:cs typeface="Arial MT"/>
              </a:rPr>
              <a:t> this </a:t>
            </a:r>
            <a:r>
              <a:rPr sz="4100" spc="-10" dirty="0">
                <a:latin typeface="Arial MT"/>
                <a:cs typeface="Arial MT"/>
              </a:rPr>
              <a:t>role</a:t>
            </a:r>
            <a:r>
              <a:rPr sz="4100" spc="10" dirty="0">
                <a:latin typeface="Arial MT"/>
                <a:cs typeface="Arial MT"/>
              </a:rPr>
              <a:t> </a:t>
            </a:r>
            <a:r>
              <a:rPr sz="4100" spc="5" dirty="0">
                <a:latin typeface="Arial MT"/>
                <a:cs typeface="Arial MT"/>
              </a:rPr>
              <a:t>to </a:t>
            </a:r>
            <a:r>
              <a:rPr sz="4100" spc="10" dirty="0">
                <a:latin typeface="Arial MT"/>
                <a:cs typeface="Arial MT"/>
              </a:rPr>
              <a:t>an </a:t>
            </a:r>
            <a:r>
              <a:rPr sz="4100" spc="-65" dirty="0">
                <a:latin typeface="Arial MT"/>
                <a:cs typeface="Arial MT"/>
              </a:rPr>
              <a:t>EC2</a:t>
            </a:r>
            <a:r>
              <a:rPr sz="4100" spc="5" dirty="0">
                <a:latin typeface="Arial MT"/>
                <a:cs typeface="Arial MT"/>
              </a:rPr>
              <a:t> </a:t>
            </a:r>
            <a:r>
              <a:rPr sz="4100" spc="35" dirty="0">
                <a:latin typeface="Arial MT"/>
                <a:cs typeface="Arial MT"/>
              </a:rPr>
              <a:t>instance</a:t>
            </a:r>
            <a:r>
              <a:rPr sz="4100" spc="5" dirty="0">
                <a:latin typeface="Arial MT"/>
                <a:cs typeface="Arial MT"/>
              </a:rPr>
              <a:t> </a:t>
            </a:r>
            <a:r>
              <a:rPr sz="4100" spc="10" dirty="0">
                <a:latin typeface="Arial MT"/>
                <a:cs typeface="Arial MT"/>
              </a:rPr>
              <a:t>now </a:t>
            </a:r>
            <a:r>
              <a:rPr sz="4100" spc="5" dirty="0">
                <a:latin typeface="Arial MT"/>
                <a:cs typeface="Arial MT"/>
              </a:rPr>
              <a:t>is </a:t>
            </a:r>
            <a:r>
              <a:rPr sz="4100" spc="30" dirty="0">
                <a:latin typeface="Arial MT"/>
                <a:cs typeface="Arial MT"/>
              </a:rPr>
              <a:t>pretty</a:t>
            </a:r>
            <a:r>
              <a:rPr sz="4100" spc="10" dirty="0">
                <a:latin typeface="Arial MT"/>
                <a:cs typeface="Arial MT"/>
              </a:rPr>
              <a:t> easy:</a:t>
            </a:r>
            <a:endParaRPr sz="4100">
              <a:latin typeface="Arial MT"/>
              <a:cs typeface="Arial MT"/>
            </a:endParaRPr>
          </a:p>
        </p:txBody>
      </p:sp>
      <p:pic>
        <p:nvPicPr>
          <p:cNvPr id="3" name="object 3"/>
          <p:cNvPicPr/>
          <p:nvPr/>
        </p:nvPicPr>
        <p:blipFill>
          <a:blip r:embed="rId2" cstate="print"/>
          <a:stretch>
            <a:fillRect/>
          </a:stretch>
        </p:blipFill>
        <p:spPr>
          <a:xfrm>
            <a:off x="1198444" y="3193847"/>
            <a:ext cx="17310268" cy="5387608"/>
          </a:xfrm>
          <a:prstGeom prst="rect">
            <a:avLst/>
          </a:prstGeom>
        </p:spPr>
      </p:pic>
      <p:sp>
        <p:nvSpPr>
          <p:cNvPr id="4" name="object 4"/>
          <p:cNvSpPr txBox="1"/>
          <p:nvPr/>
        </p:nvSpPr>
        <p:spPr>
          <a:xfrm>
            <a:off x="1245563" y="3220024"/>
            <a:ext cx="17216120" cy="529399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25"/>
              </a:spcBef>
            </a:pPr>
            <a:endParaRPr sz="270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1037082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408940">
              <a:lnSpc>
                <a:spcPts val="2460"/>
              </a:lnSpc>
            </a:pPr>
            <a:r>
              <a:rPr sz="2150" spc="5" dirty="0">
                <a:latin typeface="Arial MT"/>
                <a:cs typeface="Arial MT"/>
              </a:rPr>
              <a:t>subnet_id</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dirty="0">
                <a:latin typeface="Arial MT"/>
                <a:cs typeface="Arial MT"/>
              </a:rPr>
              <a:t>"${aws_subnet.main-public-1.id}"</a:t>
            </a:r>
            <a:endParaRPr sz="2150">
              <a:latin typeface="Arial MT"/>
              <a:cs typeface="Arial MT"/>
            </a:endParaRPr>
          </a:p>
          <a:p>
            <a:pPr marL="408940" marR="8959850">
              <a:lnSpc>
                <a:spcPts val="2560"/>
              </a:lnSpc>
              <a:spcBef>
                <a:spcPts val="90"/>
              </a:spcBef>
            </a:pPr>
            <a:r>
              <a:rPr sz="2150" spc="10" dirty="0">
                <a:latin typeface="Arial MT"/>
                <a:cs typeface="Arial MT"/>
              </a:rPr>
              <a:t>vpc_security_group_ids</a:t>
            </a:r>
            <a:r>
              <a:rPr sz="2150" spc="40" dirty="0">
                <a:latin typeface="Arial MT"/>
                <a:cs typeface="Arial MT"/>
              </a:rPr>
              <a:t> </a:t>
            </a:r>
            <a:r>
              <a:rPr sz="2150" spc="155" dirty="0">
                <a:latin typeface="Arial MT"/>
                <a:cs typeface="Arial MT"/>
              </a:rPr>
              <a:t>=</a:t>
            </a:r>
            <a:r>
              <a:rPr sz="2150" spc="45" dirty="0">
                <a:latin typeface="Arial MT"/>
                <a:cs typeface="Arial MT"/>
              </a:rPr>
              <a:t> </a:t>
            </a:r>
            <a:r>
              <a:rPr sz="2150" spc="-5" dirty="0">
                <a:latin typeface="Arial MT"/>
                <a:cs typeface="Arial MT"/>
              </a:rPr>
              <a:t>["${aws_security_group.allow-ssh.id}"] </a:t>
            </a:r>
            <a:r>
              <a:rPr sz="2150" spc="-585" dirty="0">
                <a:latin typeface="Arial MT"/>
                <a:cs typeface="Arial MT"/>
              </a:rPr>
              <a:t> </a:t>
            </a:r>
            <a:r>
              <a:rPr sz="2150" spc="-20" dirty="0">
                <a:latin typeface="Arial MT"/>
                <a:cs typeface="Arial MT"/>
              </a:rPr>
              <a:t>key_name</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"${aws_key_pair.mykeypair.key_name}"</a:t>
            </a:r>
            <a:endParaRPr sz="2150">
              <a:latin typeface="Arial MT"/>
              <a:cs typeface="Arial MT"/>
            </a:endParaRPr>
          </a:p>
          <a:p>
            <a:pPr>
              <a:lnSpc>
                <a:spcPct val="100000"/>
              </a:lnSpc>
              <a:spcBef>
                <a:spcPts val="30"/>
              </a:spcBef>
            </a:pPr>
            <a:endParaRPr sz="2100">
              <a:latin typeface="Arial MT"/>
              <a:cs typeface="Arial MT"/>
            </a:endParaRPr>
          </a:p>
          <a:p>
            <a:pPr marL="484505">
              <a:lnSpc>
                <a:spcPts val="2570"/>
              </a:lnSpc>
            </a:pPr>
            <a:r>
              <a:rPr sz="2150" spc="-5" dirty="0">
                <a:latin typeface="Arial MT"/>
                <a:cs typeface="Arial MT"/>
              </a:rPr>
              <a:t>#</a:t>
            </a:r>
            <a:r>
              <a:rPr sz="2150" spc="-40" dirty="0">
                <a:latin typeface="Arial MT"/>
                <a:cs typeface="Arial MT"/>
              </a:rPr>
              <a:t> </a:t>
            </a:r>
            <a:r>
              <a:rPr sz="2150" spc="-15" dirty="0">
                <a:latin typeface="Arial MT"/>
                <a:cs typeface="Arial MT"/>
              </a:rPr>
              <a:t>role:</a:t>
            </a:r>
            <a:endParaRPr sz="2150">
              <a:latin typeface="Arial MT"/>
              <a:cs typeface="Arial MT"/>
            </a:endParaRPr>
          </a:p>
          <a:p>
            <a:pPr marL="445770">
              <a:lnSpc>
                <a:spcPts val="2555"/>
              </a:lnSpc>
            </a:pPr>
            <a:r>
              <a:rPr sz="2150" spc="-10" dirty="0">
                <a:latin typeface="Arial MT"/>
                <a:cs typeface="Arial MT"/>
              </a:rPr>
              <a:t>iam_instance_profile</a:t>
            </a:r>
            <a:r>
              <a:rPr sz="2150" spc="65" dirty="0">
                <a:latin typeface="Arial MT"/>
                <a:cs typeface="Arial MT"/>
              </a:rPr>
              <a:t> </a:t>
            </a:r>
            <a:r>
              <a:rPr sz="2150" spc="155" dirty="0">
                <a:latin typeface="Arial MT"/>
                <a:cs typeface="Arial MT"/>
              </a:rPr>
              <a:t>=</a:t>
            </a:r>
            <a:r>
              <a:rPr sz="2150" spc="70" dirty="0">
                <a:latin typeface="Arial MT"/>
                <a:cs typeface="Arial MT"/>
              </a:rPr>
              <a:t> </a:t>
            </a:r>
            <a:r>
              <a:rPr sz="2150" spc="-15" dirty="0">
                <a:latin typeface="Arial MT"/>
                <a:cs typeface="Arial MT"/>
              </a:rPr>
              <a:t>"${aws_iam_instance_profile.</a:t>
            </a:r>
            <a:r>
              <a:rPr sz="2150" b="1" spc="-15" dirty="0">
                <a:latin typeface="Arial"/>
                <a:cs typeface="Arial"/>
              </a:rPr>
              <a:t>s3-mybucket-role-instanceprofile</a:t>
            </a:r>
            <a:r>
              <a:rPr sz="2150" spc="-15" dirty="0">
                <a:latin typeface="Arial MT"/>
                <a:cs typeface="Arial MT"/>
              </a:rPr>
              <a:t>.name}"</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110740" cy="1433195"/>
          </a:xfrm>
          <a:prstGeom prst="rect">
            <a:avLst/>
          </a:prstGeom>
        </p:spPr>
        <p:txBody>
          <a:bodyPr vert="horz" wrap="square" lIns="0" tIns="17145" rIns="0" bIns="0" rtlCol="0">
            <a:spAutoFit/>
          </a:bodyPr>
          <a:lstStyle/>
          <a:p>
            <a:pPr marL="12700">
              <a:lnSpc>
                <a:spcPct val="100000"/>
              </a:lnSpc>
              <a:spcBef>
                <a:spcPts val="135"/>
              </a:spcBef>
            </a:pPr>
            <a:r>
              <a:rPr spc="20" dirty="0"/>
              <a:t>IAM</a:t>
            </a:r>
          </a:p>
        </p:txBody>
      </p:sp>
      <p:sp>
        <p:nvSpPr>
          <p:cNvPr id="3" name="object 3"/>
          <p:cNvSpPr txBox="1"/>
          <p:nvPr/>
        </p:nvSpPr>
        <p:spPr>
          <a:xfrm>
            <a:off x="856939" y="2071903"/>
            <a:ext cx="1089469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25" dirty="0">
                <a:latin typeface="Arial MT"/>
                <a:cs typeface="Arial MT"/>
              </a:rPr>
              <a:t>Creating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85" dirty="0">
                <a:latin typeface="Arial MT"/>
                <a:cs typeface="Arial MT"/>
              </a:rPr>
              <a:t>bucket</a:t>
            </a:r>
            <a:r>
              <a:rPr sz="4100" spc="5" dirty="0">
                <a:latin typeface="Arial MT"/>
                <a:cs typeface="Arial MT"/>
              </a:rPr>
              <a:t> is just</a:t>
            </a:r>
            <a:r>
              <a:rPr sz="4100" spc="10" dirty="0">
                <a:latin typeface="Arial MT"/>
                <a:cs typeface="Arial MT"/>
              </a:rPr>
              <a:t> another</a:t>
            </a:r>
            <a:r>
              <a:rPr sz="4100" spc="5" dirty="0">
                <a:latin typeface="Arial MT"/>
                <a:cs typeface="Arial MT"/>
              </a:rPr>
              <a:t> </a:t>
            </a:r>
            <a:r>
              <a:rPr sz="4100" spc="15" dirty="0">
                <a:latin typeface="Arial MT"/>
                <a:cs typeface="Arial MT"/>
              </a:rPr>
              <a:t>resource:</a:t>
            </a:r>
            <a:endParaRPr sz="4100">
              <a:latin typeface="Arial MT"/>
              <a:cs typeface="Arial MT"/>
            </a:endParaRPr>
          </a:p>
        </p:txBody>
      </p:sp>
      <p:pic>
        <p:nvPicPr>
          <p:cNvPr id="4" name="object 4"/>
          <p:cNvPicPr/>
          <p:nvPr/>
        </p:nvPicPr>
        <p:blipFill>
          <a:blip r:embed="rId2" cstate="print"/>
          <a:stretch>
            <a:fillRect/>
          </a:stretch>
        </p:blipFill>
        <p:spPr>
          <a:xfrm>
            <a:off x="1198444" y="3177043"/>
            <a:ext cx="17310268" cy="4179198"/>
          </a:xfrm>
          <a:prstGeom prst="rect">
            <a:avLst/>
          </a:prstGeom>
        </p:spPr>
      </p:pic>
      <p:sp>
        <p:nvSpPr>
          <p:cNvPr id="5" name="object 5"/>
          <p:cNvSpPr txBox="1"/>
          <p:nvPr/>
        </p:nvSpPr>
        <p:spPr>
          <a:xfrm>
            <a:off x="1245563" y="3203221"/>
            <a:ext cx="17216120" cy="4084954"/>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30"/>
              </a:spcBef>
            </a:pPr>
            <a:endParaRPr sz="2950">
              <a:latin typeface="Times New Roman"/>
              <a:cs typeface="Times New Roman"/>
            </a:endParaRPr>
          </a:p>
          <a:p>
            <a:pPr marL="560070" marR="13199744" indent="-302895" algn="just">
              <a:lnSpc>
                <a:spcPts val="2560"/>
              </a:lnSpc>
            </a:pPr>
            <a:r>
              <a:rPr sz="2150" dirty="0">
                <a:latin typeface="Arial MT"/>
                <a:cs typeface="Arial MT"/>
              </a:rPr>
              <a:t>resource </a:t>
            </a:r>
            <a:r>
              <a:rPr sz="2150" spc="-30" dirty="0">
                <a:latin typeface="Arial MT"/>
                <a:cs typeface="Arial MT"/>
              </a:rPr>
              <a:t>"aws_s3_bucket" </a:t>
            </a:r>
            <a:r>
              <a:rPr sz="2150" spc="-75" dirty="0">
                <a:latin typeface="Arial MT"/>
                <a:cs typeface="Arial MT"/>
              </a:rPr>
              <a:t>"b" </a:t>
            </a:r>
            <a:r>
              <a:rPr sz="2150" spc="-5" dirty="0">
                <a:latin typeface="Arial MT"/>
                <a:cs typeface="Arial MT"/>
              </a:rPr>
              <a:t>{ </a:t>
            </a:r>
            <a:r>
              <a:rPr sz="2150" spc="-585" dirty="0">
                <a:latin typeface="Arial MT"/>
                <a:cs typeface="Arial MT"/>
              </a:rPr>
              <a:t> </a:t>
            </a:r>
            <a:r>
              <a:rPr sz="2150" spc="35" dirty="0">
                <a:latin typeface="Arial MT"/>
                <a:cs typeface="Arial MT"/>
              </a:rPr>
              <a:t>bucket</a:t>
            </a:r>
            <a:r>
              <a:rPr sz="2150" spc="-45" dirty="0">
                <a:latin typeface="Arial MT"/>
                <a:cs typeface="Arial MT"/>
              </a:rPr>
              <a:t> </a:t>
            </a:r>
            <a:r>
              <a:rPr sz="2150" spc="155" dirty="0">
                <a:latin typeface="Arial MT"/>
                <a:cs typeface="Arial MT"/>
              </a:rPr>
              <a:t>=</a:t>
            </a:r>
            <a:r>
              <a:rPr sz="2150" spc="-45" dirty="0">
                <a:latin typeface="Arial MT"/>
                <a:cs typeface="Arial MT"/>
              </a:rPr>
              <a:t> </a:t>
            </a:r>
            <a:r>
              <a:rPr sz="2150" spc="5" dirty="0">
                <a:latin typeface="Arial MT"/>
                <a:cs typeface="Arial MT"/>
              </a:rPr>
              <a:t>"mybucket-c29df1" </a:t>
            </a:r>
            <a:r>
              <a:rPr sz="2150" spc="-585" dirty="0">
                <a:latin typeface="Arial MT"/>
                <a:cs typeface="Arial MT"/>
              </a:rPr>
              <a:t> </a:t>
            </a:r>
            <a:r>
              <a:rPr sz="2150" spc="35" dirty="0">
                <a:latin typeface="Arial MT"/>
                <a:cs typeface="Arial MT"/>
              </a:rPr>
              <a:t>acl</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"private"</a:t>
            </a:r>
            <a:endParaRPr sz="2150">
              <a:latin typeface="Arial MT"/>
              <a:cs typeface="Arial MT"/>
            </a:endParaRPr>
          </a:p>
          <a:p>
            <a:pPr>
              <a:lnSpc>
                <a:spcPct val="100000"/>
              </a:lnSpc>
              <a:spcBef>
                <a:spcPts val="25"/>
              </a:spcBef>
            </a:pPr>
            <a:endParaRPr sz="2100">
              <a:latin typeface="Arial MT"/>
              <a:cs typeface="Arial MT"/>
            </a:endParaRPr>
          </a:p>
          <a:p>
            <a:pPr marL="560070">
              <a:lnSpc>
                <a:spcPts val="2570"/>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862965">
              <a:lnSpc>
                <a:spcPts val="2555"/>
              </a:lnSpc>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"mybucket-c29df1"</a:t>
            </a:r>
            <a:endParaRPr sz="2150">
              <a:latin typeface="Arial MT"/>
              <a:cs typeface="Arial MT"/>
            </a:endParaRPr>
          </a:p>
          <a:p>
            <a:pPr marL="56007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98444" y="3177043"/>
            <a:ext cx="17310735" cy="7383145"/>
            <a:chOff x="1198444" y="3177043"/>
            <a:chExt cx="17310735" cy="7383145"/>
          </a:xfrm>
        </p:grpSpPr>
        <p:pic>
          <p:nvPicPr>
            <p:cNvPr id="3" name="object 3"/>
            <p:cNvPicPr/>
            <p:nvPr/>
          </p:nvPicPr>
          <p:blipFill>
            <a:blip r:embed="rId2" cstate="print"/>
            <a:stretch>
              <a:fillRect/>
            </a:stretch>
          </p:blipFill>
          <p:spPr>
            <a:xfrm>
              <a:off x="1198444" y="3177043"/>
              <a:ext cx="17310268" cy="7382803"/>
            </a:xfrm>
            <a:prstGeom prst="rect">
              <a:avLst/>
            </a:prstGeom>
          </p:spPr>
        </p:pic>
        <p:sp>
          <p:nvSpPr>
            <p:cNvPr id="4" name="object 4"/>
            <p:cNvSpPr/>
            <p:nvPr/>
          </p:nvSpPr>
          <p:spPr>
            <a:xfrm>
              <a:off x="1245563" y="3203221"/>
              <a:ext cx="17216120" cy="7289165"/>
            </a:xfrm>
            <a:custGeom>
              <a:avLst/>
              <a:gdLst/>
              <a:ahLst/>
              <a:cxnLst/>
              <a:rect l="l" t="t" r="r" b="b"/>
              <a:pathLst>
                <a:path w="17216120" h="7289165">
                  <a:moveTo>
                    <a:pt x="17216030" y="0"/>
                  </a:moveTo>
                  <a:lnTo>
                    <a:pt x="0" y="0"/>
                  </a:lnTo>
                  <a:lnTo>
                    <a:pt x="0" y="7288565"/>
                  </a:lnTo>
                  <a:lnTo>
                    <a:pt x="17216030" y="7288565"/>
                  </a:lnTo>
                  <a:lnTo>
                    <a:pt x="17216030" y="0"/>
                  </a:lnTo>
                  <a:close/>
                </a:path>
              </a:pathLst>
            </a:custGeom>
            <a:solidFill>
              <a:srgbClr val="DCDEE0"/>
            </a:solidFill>
          </p:spPr>
          <p:txBody>
            <a:bodyPr wrap="square" lIns="0" tIns="0" rIns="0" bIns="0" rtlCol="0"/>
            <a:lstStyle/>
            <a:p>
              <a:endParaRPr/>
            </a:p>
          </p:txBody>
        </p:sp>
        <p:sp>
          <p:nvSpPr>
            <p:cNvPr id="5" name="object 5"/>
            <p:cNvSpPr/>
            <p:nvPr/>
          </p:nvSpPr>
          <p:spPr>
            <a:xfrm>
              <a:off x="1245563" y="3203221"/>
              <a:ext cx="17216120" cy="7289165"/>
            </a:xfrm>
            <a:custGeom>
              <a:avLst/>
              <a:gdLst/>
              <a:ahLst/>
              <a:cxnLst/>
              <a:rect l="l" t="t" r="r" b="b"/>
              <a:pathLst>
                <a:path w="17216120" h="7289165">
                  <a:moveTo>
                    <a:pt x="0" y="0"/>
                  </a:moveTo>
                  <a:lnTo>
                    <a:pt x="17216030" y="0"/>
                  </a:lnTo>
                  <a:lnTo>
                    <a:pt x="17216030" y="7288565"/>
                  </a:lnTo>
                  <a:lnTo>
                    <a:pt x="0" y="7288565"/>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p:nvPr/>
        </p:nvSpPr>
        <p:spPr>
          <a:xfrm>
            <a:off x="690138" y="178904"/>
            <a:ext cx="16052800" cy="10082530"/>
          </a:xfrm>
          <a:prstGeom prst="rect">
            <a:avLst/>
          </a:prstGeom>
        </p:spPr>
        <p:txBody>
          <a:bodyPr vert="horz" wrap="square" lIns="0" tIns="17145" rIns="0" bIns="0" rtlCol="0">
            <a:spAutoFit/>
          </a:bodyPr>
          <a:lstStyle/>
          <a:p>
            <a:pPr marL="50800">
              <a:lnSpc>
                <a:spcPct val="100000"/>
              </a:lnSpc>
              <a:spcBef>
                <a:spcPts val="135"/>
              </a:spcBef>
            </a:pPr>
            <a:r>
              <a:rPr sz="9200" spc="20" dirty="0">
                <a:latin typeface="Arial MT"/>
                <a:cs typeface="Arial MT"/>
              </a:rPr>
              <a:t>IAM</a:t>
            </a:r>
            <a:endParaRPr sz="9200">
              <a:latin typeface="Arial MT"/>
              <a:cs typeface="Arial MT"/>
            </a:endParaRPr>
          </a:p>
          <a:p>
            <a:pPr marL="688340" indent="-509905">
              <a:lnSpc>
                <a:spcPct val="100000"/>
              </a:lnSpc>
              <a:spcBef>
                <a:spcPts val="3850"/>
              </a:spcBef>
              <a:buSzPct val="75609"/>
              <a:buChar char="•"/>
              <a:tabLst>
                <a:tab pos="688340" algn="l"/>
                <a:tab pos="688975" algn="l"/>
              </a:tabLst>
            </a:pPr>
            <a:r>
              <a:rPr sz="4100" spc="10" dirty="0">
                <a:latin typeface="Arial MT"/>
                <a:cs typeface="Arial MT"/>
              </a:rPr>
              <a:t>Now</a:t>
            </a:r>
            <a:r>
              <a:rPr sz="4100" spc="5" dirty="0">
                <a:latin typeface="Arial MT"/>
                <a:cs typeface="Arial MT"/>
              </a:rPr>
              <a:t> </a:t>
            </a:r>
            <a:r>
              <a:rPr sz="4100" spc="10" dirty="0">
                <a:latin typeface="Arial MT"/>
                <a:cs typeface="Arial MT"/>
              </a:rPr>
              <a:t>we</a:t>
            </a:r>
            <a:r>
              <a:rPr sz="4100" spc="5" dirty="0">
                <a:latin typeface="Arial MT"/>
                <a:cs typeface="Arial MT"/>
              </a:rPr>
              <a:t> </a:t>
            </a:r>
            <a:r>
              <a:rPr sz="4100" spc="65" dirty="0">
                <a:latin typeface="Arial MT"/>
                <a:cs typeface="Arial MT"/>
              </a:rPr>
              <a:t>need</a:t>
            </a:r>
            <a:r>
              <a:rPr sz="4100" spc="10" dirty="0">
                <a:latin typeface="Arial MT"/>
                <a:cs typeface="Arial MT"/>
              </a:rPr>
              <a:t> </a:t>
            </a:r>
            <a:r>
              <a:rPr sz="4100" spc="5" dirty="0">
                <a:latin typeface="Arial MT"/>
                <a:cs typeface="Arial MT"/>
              </a:rPr>
              <a:t>to </a:t>
            </a:r>
            <a:r>
              <a:rPr sz="4100" spc="160" dirty="0">
                <a:latin typeface="Arial MT"/>
                <a:cs typeface="Arial MT"/>
              </a:rPr>
              <a:t>add</a:t>
            </a:r>
            <a:r>
              <a:rPr sz="4100" spc="5" dirty="0">
                <a:latin typeface="Arial MT"/>
                <a:cs typeface="Arial MT"/>
              </a:rPr>
              <a:t> </a:t>
            </a:r>
            <a:r>
              <a:rPr sz="4100" spc="10" dirty="0">
                <a:latin typeface="Arial MT"/>
                <a:cs typeface="Arial MT"/>
              </a:rPr>
              <a:t>some </a:t>
            </a:r>
            <a:r>
              <a:rPr sz="4100" spc="35" dirty="0">
                <a:latin typeface="Arial MT"/>
                <a:cs typeface="Arial MT"/>
              </a:rPr>
              <a:t>permissions</a:t>
            </a:r>
            <a:r>
              <a:rPr sz="4100" spc="5" dirty="0">
                <a:latin typeface="Arial MT"/>
                <a:cs typeface="Arial MT"/>
              </a:rPr>
              <a:t> </a:t>
            </a:r>
            <a:r>
              <a:rPr sz="4100" spc="55" dirty="0">
                <a:latin typeface="Arial MT"/>
                <a:cs typeface="Arial MT"/>
              </a:rPr>
              <a:t>using</a:t>
            </a:r>
            <a:r>
              <a:rPr sz="4100" spc="10" dirty="0">
                <a:latin typeface="Arial MT"/>
                <a:cs typeface="Arial MT"/>
              </a:rPr>
              <a:t> a</a:t>
            </a:r>
            <a:r>
              <a:rPr sz="4100" spc="5" dirty="0">
                <a:latin typeface="Arial MT"/>
                <a:cs typeface="Arial MT"/>
              </a:rPr>
              <a:t> </a:t>
            </a:r>
            <a:r>
              <a:rPr sz="4100" spc="85" dirty="0">
                <a:latin typeface="Arial MT"/>
                <a:cs typeface="Arial MT"/>
              </a:rPr>
              <a:t>policy</a:t>
            </a:r>
            <a:r>
              <a:rPr sz="4100" spc="5" dirty="0">
                <a:latin typeface="Arial MT"/>
                <a:cs typeface="Arial MT"/>
              </a:rPr>
              <a:t> </a:t>
            </a:r>
            <a:r>
              <a:rPr sz="4100" spc="60" dirty="0">
                <a:latin typeface="Arial MT"/>
                <a:cs typeface="Arial MT"/>
              </a:rPr>
              <a:t>document:</a:t>
            </a:r>
            <a:endParaRPr sz="4100">
              <a:latin typeface="Arial MT"/>
              <a:cs typeface="Arial MT"/>
            </a:endParaRPr>
          </a:p>
          <a:p>
            <a:pPr>
              <a:lnSpc>
                <a:spcPct val="100000"/>
              </a:lnSpc>
              <a:spcBef>
                <a:spcPts val="55"/>
              </a:spcBef>
            </a:pPr>
            <a:endParaRPr sz="4950">
              <a:latin typeface="Arial MT"/>
              <a:cs typeface="Arial MT"/>
            </a:endParaRPr>
          </a:p>
          <a:p>
            <a:pPr marL="1115695" marR="8110855" indent="-302895">
              <a:lnSpc>
                <a:spcPts val="2560"/>
              </a:lnSpc>
            </a:pPr>
            <a:r>
              <a:rPr sz="2150" dirty="0">
                <a:latin typeface="Arial MT"/>
                <a:cs typeface="Arial MT"/>
              </a:rPr>
              <a:t>resource</a:t>
            </a:r>
            <a:r>
              <a:rPr sz="2150" spc="-5" dirty="0">
                <a:latin typeface="Arial MT"/>
                <a:cs typeface="Arial MT"/>
              </a:rPr>
              <a:t> </a:t>
            </a:r>
            <a:r>
              <a:rPr sz="2150" spc="-30" dirty="0">
                <a:latin typeface="Arial MT"/>
                <a:cs typeface="Arial MT"/>
              </a:rPr>
              <a:t>"aws_iam_role_policy"</a:t>
            </a:r>
            <a:r>
              <a:rPr sz="2150" dirty="0">
                <a:latin typeface="Arial MT"/>
                <a:cs typeface="Arial MT"/>
              </a:rPr>
              <a:t> "s3-mybucket-role-policy"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b="1" spc="-15" dirty="0">
                <a:latin typeface="Arial"/>
                <a:cs typeface="Arial"/>
              </a:rPr>
              <a:t>"s3-mybucket-role-policy</a:t>
            </a:r>
            <a:r>
              <a:rPr sz="2150" spc="-15" dirty="0">
                <a:latin typeface="Arial MT"/>
                <a:cs typeface="Arial MT"/>
              </a:rPr>
              <a:t>"</a:t>
            </a:r>
            <a:endParaRPr sz="2150">
              <a:latin typeface="Arial MT"/>
              <a:cs typeface="Arial MT"/>
            </a:endParaRPr>
          </a:p>
          <a:p>
            <a:pPr marL="1115695">
              <a:lnSpc>
                <a:spcPts val="2460"/>
              </a:lnSpc>
            </a:pPr>
            <a:r>
              <a:rPr sz="2150" spc="-15" dirty="0">
                <a:latin typeface="Arial MT"/>
                <a:cs typeface="Arial MT"/>
              </a:rPr>
              <a:t>role</a:t>
            </a:r>
            <a:r>
              <a:rPr sz="2150" spc="-5" dirty="0">
                <a:latin typeface="Arial MT"/>
                <a:cs typeface="Arial MT"/>
              </a:rPr>
              <a:t> </a:t>
            </a:r>
            <a:r>
              <a:rPr sz="2150" spc="155" dirty="0">
                <a:latin typeface="Arial MT"/>
                <a:cs typeface="Arial MT"/>
              </a:rPr>
              <a:t>=</a:t>
            </a:r>
            <a:r>
              <a:rPr sz="2150" dirty="0">
                <a:latin typeface="Arial MT"/>
                <a:cs typeface="Arial MT"/>
              </a:rPr>
              <a:t> </a:t>
            </a:r>
            <a:r>
              <a:rPr sz="2150" spc="-20" dirty="0">
                <a:latin typeface="Arial MT"/>
                <a:cs typeface="Arial MT"/>
              </a:rPr>
              <a:t>"${aws_iam_role.</a:t>
            </a:r>
            <a:r>
              <a:rPr sz="2150" b="1" spc="-20" dirty="0">
                <a:latin typeface="Arial"/>
                <a:cs typeface="Arial"/>
              </a:rPr>
              <a:t>s3-mybucket-role</a:t>
            </a:r>
            <a:r>
              <a:rPr sz="2150" spc="-20" dirty="0">
                <a:latin typeface="Arial MT"/>
                <a:cs typeface="Arial MT"/>
              </a:rPr>
              <a:t>.id}"</a:t>
            </a:r>
            <a:endParaRPr sz="2150">
              <a:latin typeface="Arial MT"/>
              <a:cs typeface="Arial MT"/>
            </a:endParaRPr>
          </a:p>
          <a:p>
            <a:pPr marL="1115695">
              <a:lnSpc>
                <a:spcPts val="2555"/>
              </a:lnSpc>
            </a:pPr>
            <a:r>
              <a:rPr sz="2150" spc="35" dirty="0">
                <a:latin typeface="Arial MT"/>
                <a:cs typeface="Arial MT"/>
              </a:rPr>
              <a:t>policy</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&lt;&lt;EOF</a:t>
            </a:r>
            <a:endParaRPr sz="2150">
              <a:latin typeface="Arial MT"/>
              <a:cs typeface="Arial MT"/>
            </a:endParaRPr>
          </a:p>
          <a:p>
            <a:pPr marL="812800">
              <a:lnSpc>
                <a:spcPts val="2555"/>
              </a:lnSpc>
            </a:pPr>
            <a:r>
              <a:rPr sz="2150" spc="-5" dirty="0">
                <a:latin typeface="Arial MT"/>
                <a:cs typeface="Arial MT"/>
              </a:rPr>
              <a:t>{</a:t>
            </a:r>
            <a:endParaRPr sz="2150">
              <a:latin typeface="Arial MT"/>
              <a:cs typeface="Arial MT"/>
            </a:endParaRPr>
          </a:p>
          <a:p>
            <a:pPr marL="1115695">
              <a:lnSpc>
                <a:spcPts val="2555"/>
              </a:lnSpc>
            </a:pPr>
            <a:r>
              <a:rPr sz="2150" spc="-60" dirty="0">
                <a:latin typeface="Arial MT"/>
                <a:cs typeface="Arial MT"/>
              </a:rPr>
              <a:t>"Version":</a:t>
            </a:r>
            <a:r>
              <a:rPr sz="2150" spc="-45" dirty="0">
                <a:latin typeface="Arial MT"/>
                <a:cs typeface="Arial MT"/>
              </a:rPr>
              <a:t> </a:t>
            </a:r>
            <a:r>
              <a:rPr sz="2150" spc="-30" dirty="0">
                <a:latin typeface="Arial MT"/>
                <a:cs typeface="Arial MT"/>
              </a:rPr>
              <a:t>"2012-10-17",</a:t>
            </a:r>
            <a:endParaRPr sz="2150">
              <a:latin typeface="Arial MT"/>
              <a:cs typeface="Arial MT"/>
            </a:endParaRPr>
          </a:p>
          <a:p>
            <a:pPr marL="1115695">
              <a:lnSpc>
                <a:spcPts val="2555"/>
              </a:lnSpc>
            </a:pPr>
            <a:r>
              <a:rPr sz="2150" spc="-45" dirty="0">
                <a:latin typeface="Arial MT"/>
                <a:cs typeface="Arial MT"/>
              </a:rPr>
              <a:t>"Statement":</a:t>
            </a:r>
            <a:r>
              <a:rPr sz="2150" spc="-25" dirty="0">
                <a:latin typeface="Arial MT"/>
                <a:cs typeface="Arial MT"/>
              </a:rPr>
              <a:t> </a:t>
            </a:r>
            <a:r>
              <a:rPr sz="2150" spc="114" dirty="0">
                <a:latin typeface="Arial MT"/>
                <a:cs typeface="Arial MT"/>
              </a:rPr>
              <a:t>[</a:t>
            </a:r>
            <a:endParaRPr sz="2150">
              <a:latin typeface="Arial MT"/>
              <a:cs typeface="Arial MT"/>
            </a:endParaRPr>
          </a:p>
          <a:p>
            <a:pPr marL="1418590">
              <a:lnSpc>
                <a:spcPts val="2555"/>
              </a:lnSpc>
            </a:pPr>
            <a:r>
              <a:rPr sz="2150" spc="-5" dirty="0">
                <a:latin typeface="Arial MT"/>
                <a:cs typeface="Arial MT"/>
              </a:rPr>
              <a:t>{</a:t>
            </a:r>
            <a:endParaRPr sz="2150">
              <a:latin typeface="Arial MT"/>
              <a:cs typeface="Arial MT"/>
            </a:endParaRPr>
          </a:p>
          <a:p>
            <a:pPr marL="1720850" marR="12451715">
              <a:lnSpc>
                <a:spcPts val="2560"/>
              </a:lnSpc>
              <a:spcBef>
                <a:spcPts val="90"/>
              </a:spcBef>
            </a:pPr>
            <a:r>
              <a:rPr sz="2150" spc="-45" dirty="0">
                <a:latin typeface="Arial MT"/>
                <a:cs typeface="Arial MT"/>
              </a:rPr>
              <a:t>"Effect":</a:t>
            </a:r>
            <a:r>
              <a:rPr sz="2150" spc="-85" dirty="0">
                <a:latin typeface="Arial MT"/>
                <a:cs typeface="Arial MT"/>
              </a:rPr>
              <a:t> </a:t>
            </a:r>
            <a:r>
              <a:rPr sz="2150" spc="-45" dirty="0">
                <a:latin typeface="Arial MT"/>
                <a:cs typeface="Arial MT"/>
              </a:rPr>
              <a:t>"Allow", </a:t>
            </a:r>
            <a:r>
              <a:rPr sz="2150" spc="-580" dirty="0">
                <a:latin typeface="Arial MT"/>
                <a:cs typeface="Arial MT"/>
              </a:rPr>
              <a:t> </a:t>
            </a:r>
            <a:r>
              <a:rPr sz="2150" spc="-30" dirty="0">
                <a:latin typeface="Arial MT"/>
                <a:cs typeface="Arial MT"/>
              </a:rPr>
              <a:t>"Action":</a:t>
            </a:r>
            <a:r>
              <a:rPr sz="2150" spc="-15" dirty="0">
                <a:latin typeface="Arial MT"/>
                <a:cs typeface="Arial MT"/>
              </a:rPr>
              <a:t> </a:t>
            </a:r>
            <a:r>
              <a:rPr sz="2150" spc="114" dirty="0">
                <a:latin typeface="Arial MT"/>
                <a:cs typeface="Arial MT"/>
              </a:rPr>
              <a:t>[</a:t>
            </a:r>
            <a:endParaRPr sz="2150">
              <a:latin typeface="Arial MT"/>
              <a:cs typeface="Arial MT"/>
            </a:endParaRPr>
          </a:p>
          <a:p>
            <a:pPr marL="1871980">
              <a:lnSpc>
                <a:spcPts val="2460"/>
              </a:lnSpc>
            </a:pPr>
            <a:r>
              <a:rPr sz="2150" b="1" spc="-5" dirty="0">
                <a:latin typeface="Arial"/>
                <a:cs typeface="Arial"/>
              </a:rPr>
              <a:t>"s3:*"</a:t>
            </a:r>
            <a:endParaRPr sz="2150">
              <a:latin typeface="Arial"/>
              <a:cs typeface="Arial"/>
            </a:endParaRPr>
          </a:p>
          <a:p>
            <a:pPr marL="1720850">
              <a:lnSpc>
                <a:spcPts val="2555"/>
              </a:lnSpc>
            </a:pPr>
            <a:r>
              <a:rPr sz="2150" spc="55" dirty="0">
                <a:latin typeface="Arial MT"/>
                <a:cs typeface="Arial MT"/>
              </a:rPr>
              <a:t>],</a:t>
            </a:r>
            <a:endParaRPr sz="2150">
              <a:latin typeface="Arial MT"/>
              <a:cs typeface="Arial MT"/>
            </a:endParaRPr>
          </a:p>
          <a:p>
            <a:pPr marL="1871980" marR="9813925" indent="-151130">
              <a:lnSpc>
                <a:spcPts val="2560"/>
              </a:lnSpc>
              <a:spcBef>
                <a:spcPts val="90"/>
              </a:spcBef>
            </a:pPr>
            <a:r>
              <a:rPr sz="2150" spc="-40" dirty="0">
                <a:latin typeface="Arial MT"/>
                <a:cs typeface="Arial MT"/>
              </a:rPr>
              <a:t>"Resource":</a:t>
            </a:r>
            <a:r>
              <a:rPr sz="2150" spc="-10" dirty="0">
                <a:latin typeface="Arial MT"/>
                <a:cs typeface="Arial MT"/>
              </a:rPr>
              <a:t> </a:t>
            </a:r>
            <a:r>
              <a:rPr sz="2150" spc="114" dirty="0">
                <a:latin typeface="Arial MT"/>
                <a:cs typeface="Arial MT"/>
              </a:rPr>
              <a:t>[ </a:t>
            </a:r>
            <a:r>
              <a:rPr sz="2150" spc="120" dirty="0">
                <a:latin typeface="Arial MT"/>
                <a:cs typeface="Arial MT"/>
              </a:rPr>
              <a:t> </a:t>
            </a:r>
            <a:r>
              <a:rPr sz="2150" b="1" spc="-5" dirty="0">
                <a:latin typeface="Arial"/>
                <a:cs typeface="Arial"/>
              </a:rPr>
              <a:t>"arn:aws:s3:::mybucket-c29df1", </a:t>
            </a:r>
            <a:r>
              <a:rPr sz="2150" b="1" dirty="0">
                <a:latin typeface="Arial"/>
                <a:cs typeface="Arial"/>
              </a:rPr>
              <a:t> </a:t>
            </a:r>
            <a:r>
              <a:rPr sz="2150" b="1" spc="-5" dirty="0">
                <a:latin typeface="Arial"/>
                <a:cs typeface="Arial"/>
              </a:rPr>
              <a:t>"ar</a:t>
            </a:r>
            <a:r>
              <a:rPr sz="2150" b="1" spc="-10" dirty="0">
                <a:latin typeface="Arial"/>
                <a:cs typeface="Arial"/>
              </a:rPr>
              <a:t>n</a:t>
            </a:r>
            <a:r>
              <a:rPr sz="2150" b="1" spc="-5" dirty="0">
                <a:latin typeface="Arial"/>
                <a:cs typeface="Arial"/>
              </a:rPr>
              <a:t>:a</a:t>
            </a:r>
            <a:r>
              <a:rPr sz="2150" b="1" spc="-10" dirty="0">
                <a:latin typeface="Arial"/>
                <a:cs typeface="Arial"/>
              </a:rPr>
              <a:t>w</a:t>
            </a:r>
            <a:r>
              <a:rPr sz="2150" b="1" spc="-5" dirty="0">
                <a:latin typeface="Arial"/>
                <a:cs typeface="Arial"/>
              </a:rPr>
              <a:t>s:s3:::my</a:t>
            </a:r>
            <a:r>
              <a:rPr sz="2150" b="1" spc="-10" dirty="0">
                <a:latin typeface="Arial"/>
                <a:cs typeface="Arial"/>
              </a:rPr>
              <a:t>bu</a:t>
            </a:r>
            <a:r>
              <a:rPr sz="2150" b="1" spc="-5" dirty="0">
                <a:latin typeface="Arial"/>
                <a:cs typeface="Arial"/>
              </a:rPr>
              <a:t>cket-c29</a:t>
            </a:r>
            <a:r>
              <a:rPr sz="2150" b="1" spc="-10" dirty="0">
                <a:latin typeface="Arial"/>
                <a:cs typeface="Arial"/>
              </a:rPr>
              <a:t>d</a:t>
            </a:r>
            <a:r>
              <a:rPr sz="2150" b="1" spc="-5" dirty="0">
                <a:latin typeface="Arial"/>
                <a:cs typeface="Arial"/>
              </a:rPr>
              <a:t>f1</a:t>
            </a:r>
            <a:r>
              <a:rPr sz="2150" b="1" spc="-10" dirty="0">
                <a:latin typeface="Arial"/>
                <a:cs typeface="Arial"/>
              </a:rPr>
              <a:t>/*</a:t>
            </a:r>
            <a:r>
              <a:rPr sz="2150" b="1" spc="-5" dirty="0">
                <a:latin typeface="Arial"/>
                <a:cs typeface="Arial"/>
              </a:rPr>
              <a:t>"</a:t>
            </a:r>
            <a:endParaRPr sz="2150">
              <a:latin typeface="Arial"/>
              <a:cs typeface="Arial"/>
            </a:endParaRPr>
          </a:p>
          <a:p>
            <a:pPr marL="1720850">
              <a:lnSpc>
                <a:spcPts val="2455"/>
              </a:lnSpc>
            </a:pPr>
            <a:r>
              <a:rPr sz="2150" spc="114" dirty="0">
                <a:latin typeface="Arial MT"/>
                <a:cs typeface="Arial MT"/>
              </a:rPr>
              <a:t>]</a:t>
            </a:r>
            <a:endParaRPr sz="2150">
              <a:latin typeface="Arial MT"/>
              <a:cs typeface="Arial MT"/>
            </a:endParaRPr>
          </a:p>
          <a:p>
            <a:pPr marL="1418590">
              <a:lnSpc>
                <a:spcPts val="2555"/>
              </a:lnSpc>
            </a:pPr>
            <a:r>
              <a:rPr sz="2150" spc="-5" dirty="0">
                <a:latin typeface="Arial MT"/>
                <a:cs typeface="Arial MT"/>
              </a:rPr>
              <a:t>}</a:t>
            </a:r>
            <a:endParaRPr sz="2150">
              <a:latin typeface="Arial MT"/>
              <a:cs typeface="Arial MT"/>
            </a:endParaRPr>
          </a:p>
          <a:p>
            <a:pPr marL="1115695">
              <a:lnSpc>
                <a:spcPts val="2555"/>
              </a:lnSpc>
            </a:pPr>
            <a:r>
              <a:rPr sz="2150" spc="114" dirty="0">
                <a:latin typeface="Arial MT"/>
                <a:cs typeface="Arial MT"/>
              </a:rPr>
              <a:t>]</a:t>
            </a:r>
            <a:endParaRPr sz="2150">
              <a:latin typeface="Arial MT"/>
              <a:cs typeface="Arial MT"/>
            </a:endParaRPr>
          </a:p>
          <a:p>
            <a:pPr marL="812800" marR="14701519">
              <a:lnSpc>
                <a:spcPts val="2560"/>
              </a:lnSpc>
              <a:spcBef>
                <a:spcPts val="90"/>
              </a:spcBef>
            </a:pPr>
            <a:r>
              <a:rPr sz="2150" spc="-5" dirty="0">
                <a:latin typeface="Arial MT"/>
                <a:cs typeface="Arial MT"/>
              </a:rPr>
              <a:t>} </a:t>
            </a:r>
            <a:r>
              <a:rPr sz="2150" dirty="0">
                <a:latin typeface="Arial MT"/>
                <a:cs typeface="Arial MT"/>
              </a:rPr>
              <a:t> </a:t>
            </a:r>
            <a:r>
              <a:rPr sz="2150" spc="-85" dirty="0">
                <a:latin typeface="Arial MT"/>
                <a:cs typeface="Arial MT"/>
              </a:rPr>
              <a:t>EOF</a:t>
            </a:r>
            <a:endParaRPr sz="2150">
              <a:latin typeface="Arial MT"/>
              <a:cs typeface="Arial MT"/>
            </a:endParaRPr>
          </a:p>
          <a:p>
            <a:pPr marL="812800">
              <a:lnSpc>
                <a:spcPts val="24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989601" y="6086317"/>
            <a:ext cx="2125345"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IAM</a:t>
            </a:r>
            <a:r>
              <a:rPr sz="3600" spc="-65" dirty="0">
                <a:latin typeface="Arial MT"/>
                <a:cs typeface="Arial MT"/>
              </a:rPr>
              <a:t> </a:t>
            </a:r>
            <a:r>
              <a:rPr sz="3600" spc="-30" dirty="0">
                <a:latin typeface="Arial MT"/>
                <a:cs typeface="Arial MT"/>
              </a:rPr>
              <a:t>Roles</a:t>
            </a:r>
            <a:endParaRPr sz="3600">
              <a:latin typeface="Arial MT"/>
              <a:cs typeface="Arial MT"/>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7556" y="4212926"/>
            <a:ext cx="6217920" cy="1433195"/>
          </a:xfrm>
          <a:prstGeom prst="rect">
            <a:avLst/>
          </a:prstGeom>
        </p:spPr>
        <p:txBody>
          <a:bodyPr vert="horz" wrap="square" lIns="0" tIns="17145" rIns="0" bIns="0" rtlCol="0">
            <a:spAutoFit/>
          </a:bodyPr>
          <a:lstStyle/>
          <a:p>
            <a:pPr marL="12700">
              <a:lnSpc>
                <a:spcPct val="100000"/>
              </a:lnSpc>
              <a:spcBef>
                <a:spcPts val="135"/>
              </a:spcBef>
            </a:pPr>
            <a:r>
              <a:rPr sz="9200" spc="105" dirty="0">
                <a:latin typeface="Arial MT"/>
                <a:cs typeface="Arial MT"/>
              </a:rPr>
              <a:t>Autoscaling</a:t>
            </a:r>
            <a:endParaRPr sz="9200">
              <a:latin typeface="Arial MT"/>
              <a:cs typeface="Arial MT"/>
            </a:endParaRPr>
          </a:p>
        </p:txBody>
      </p:sp>
      <p:sp>
        <p:nvSpPr>
          <p:cNvPr id="3" name="object 3"/>
          <p:cNvSpPr txBox="1"/>
          <p:nvPr/>
        </p:nvSpPr>
        <p:spPr>
          <a:xfrm>
            <a:off x="6975108" y="6086317"/>
            <a:ext cx="6154420"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Autoscaling</a:t>
            </a:r>
            <a:r>
              <a:rPr sz="3600" spc="-10" dirty="0">
                <a:latin typeface="Arial MT"/>
                <a:cs typeface="Arial MT"/>
              </a:rPr>
              <a:t> </a:t>
            </a:r>
            <a:r>
              <a:rPr sz="3600" spc="35" dirty="0">
                <a:latin typeface="Arial MT"/>
                <a:cs typeface="Arial MT"/>
              </a:rPr>
              <a:t>instances</a:t>
            </a:r>
            <a:r>
              <a:rPr sz="3600" spc="-10" dirty="0">
                <a:latin typeface="Arial MT"/>
                <a:cs typeface="Arial MT"/>
              </a:rPr>
              <a:t> </a:t>
            </a:r>
            <a:r>
              <a:rPr sz="3600" spc="10" dirty="0">
                <a:latin typeface="Arial MT"/>
                <a:cs typeface="Arial MT"/>
              </a:rPr>
              <a:t>in</a:t>
            </a:r>
            <a:r>
              <a:rPr sz="3600" spc="-10" dirty="0">
                <a:latin typeface="Arial MT"/>
                <a:cs typeface="Arial MT"/>
              </a:rPr>
              <a:t> </a:t>
            </a:r>
            <a:r>
              <a:rPr sz="3600" spc="-160" dirty="0">
                <a:latin typeface="Arial MT"/>
                <a:cs typeface="Arial MT"/>
              </a:rPr>
              <a:t>AWS</a:t>
            </a:r>
            <a:endParaRPr sz="3600">
              <a:latin typeface="Arial MT"/>
              <a:cs typeface="Arial MT"/>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858"/>
            <a:ext cx="17907635" cy="8156575"/>
          </a:xfrm>
          <a:prstGeom prst="rect">
            <a:avLst/>
          </a:prstGeom>
        </p:spPr>
        <p:txBody>
          <a:bodyPr vert="horz" wrap="square" lIns="0" tIns="13970" rIns="0" bIns="0" rtlCol="0">
            <a:spAutoFit/>
          </a:bodyPr>
          <a:lstStyle/>
          <a:p>
            <a:pPr marL="467995" marR="376555" indent="-443230">
              <a:lnSpc>
                <a:spcPct val="100600"/>
              </a:lnSpc>
              <a:spcBef>
                <a:spcPts val="110"/>
              </a:spcBef>
              <a:buSzPct val="74647"/>
              <a:buChar char="•"/>
              <a:tabLst>
                <a:tab pos="467995" algn="l"/>
                <a:tab pos="468630" algn="l"/>
              </a:tabLst>
            </a:pPr>
            <a:r>
              <a:rPr sz="3550" spc="15" dirty="0">
                <a:latin typeface="Arial MT"/>
                <a:cs typeface="Arial MT"/>
              </a:rPr>
              <a:t>In </a:t>
            </a:r>
            <a:r>
              <a:rPr sz="3550" spc="-150" dirty="0">
                <a:latin typeface="Arial MT"/>
                <a:cs typeface="Arial MT"/>
              </a:rPr>
              <a:t>AWS</a:t>
            </a:r>
            <a:r>
              <a:rPr sz="3550" spc="20" dirty="0">
                <a:latin typeface="Arial MT"/>
                <a:cs typeface="Arial MT"/>
              </a:rPr>
              <a:t> </a:t>
            </a:r>
            <a:r>
              <a:rPr sz="3550" spc="50" dirty="0">
                <a:latin typeface="Arial MT"/>
                <a:cs typeface="Arial MT"/>
              </a:rPr>
              <a:t>autoscaling</a:t>
            </a:r>
            <a:r>
              <a:rPr sz="3550" spc="15" dirty="0">
                <a:latin typeface="Arial MT"/>
                <a:cs typeface="Arial MT"/>
              </a:rPr>
              <a:t> </a:t>
            </a:r>
            <a:r>
              <a:rPr sz="3550" spc="70" dirty="0">
                <a:latin typeface="Arial MT"/>
                <a:cs typeface="Arial MT"/>
              </a:rPr>
              <a:t>groups</a:t>
            </a:r>
            <a:r>
              <a:rPr sz="3550" spc="20" dirty="0">
                <a:latin typeface="Arial MT"/>
                <a:cs typeface="Arial MT"/>
              </a:rPr>
              <a:t> </a:t>
            </a:r>
            <a:r>
              <a:rPr sz="3550" spc="85" dirty="0">
                <a:latin typeface="Arial MT"/>
                <a:cs typeface="Arial MT"/>
              </a:rPr>
              <a:t>can</a:t>
            </a:r>
            <a:r>
              <a:rPr sz="3550" spc="15" dirty="0">
                <a:latin typeface="Arial MT"/>
                <a:cs typeface="Arial MT"/>
              </a:rPr>
              <a:t> </a:t>
            </a:r>
            <a:r>
              <a:rPr sz="3550" spc="114" dirty="0">
                <a:latin typeface="Arial MT"/>
                <a:cs typeface="Arial MT"/>
              </a:rPr>
              <a:t>be</a:t>
            </a:r>
            <a:r>
              <a:rPr sz="3550" spc="20" dirty="0">
                <a:latin typeface="Arial MT"/>
                <a:cs typeface="Arial MT"/>
              </a:rPr>
              <a:t> </a:t>
            </a:r>
            <a:r>
              <a:rPr sz="3550" spc="60" dirty="0">
                <a:latin typeface="Arial MT"/>
                <a:cs typeface="Arial MT"/>
              </a:rPr>
              <a:t>created</a:t>
            </a:r>
            <a:r>
              <a:rPr sz="3550" spc="15" dirty="0">
                <a:latin typeface="Arial MT"/>
                <a:cs typeface="Arial MT"/>
              </a:rPr>
              <a:t> to</a:t>
            </a:r>
            <a:r>
              <a:rPr sz="3550" spc="20" dirty="0">
                <a:latin typeface="Arial MT"/>
                <a:cs typeface="Arial MT"/>
              </a:rPr>
              <a:t> </a:t>
            </a:r>
            <a:r>
              <a:rPr sz="3550" b="1" spc="15" dirty="0">
                <a:latin typeface="Arial"/>
                <a:cs typeface="Arial"/>
              </a:rPr>
              <a:t>automatically</a:t>
            </a:r>
            <a:r>
              <a:rPr sz="3550" b="1" spc="20" dirty="0">
                <a:latin typeface="Arial"/>
                <a:cs typeface="Arial"/>
              </a:rPr>
              <a:t> </a:t>
            </a:r>
            <a:r>
              <a:rPr sz="3550" b="1" spc="15" dirty="0">
                <a:latin typeface="Arial"/>
                <a:cs typeface="Arial"/>
              </a:rPr>
              <a:t>add/remove </a:t>
            </a:r>
            <a:r>
              <a:rPr sz="3550" spc="35" dirty="0">
                <a:latin typeface="Arial MT"/>
                <a:cs typeface="Arial MT"/>
              </a:rPr>
              <a:t>instances </a:t>
            </a:r>
            <a:r>
              <a:rPr sz="3550" spc="-969" dirty="0">
                <a:latin typeface="Arial MT"/>
                <a:cs typeface="Arial MT"/>
              </a:rPr>
              <a:t> </a:t>
            </a:r>
            <a:r>
              <a:rPr sz="3550" spc="20" dirty="0">
                <a:latin typeface="Arial MT"/>
                <a:cs typeface="Arial MT"/>
              </a:rPr>
              <a:t>when</a:t>
            </a:r>
            <a:r>
              <a:rPr sz="3550" spc="5" dirty="0">
                <a:latin typeface="Arial MT"/>
                <a:cs typeface="Arial MT"/>
              </a:rPr>
              <a:t> </a:t>
            </a:r>
            <a:r>
              <a:rPr sz="3550" spc="50" dirty="0">
                <a:latin typeface="Arial MT"/>
                <a:cs typeface="Arial MT"/>
              </a:rPr>
              <a:t>certain</a:t>
            </a:r>
            <a:r>
              <a:rPr sz="3550" spc="10" dirty="0">
                <a:latin typeface="Arial MT"/>
                <a:cs typeface="Arial MT"/>
              </a:rPr>
              <a:t> </a:t>
            </a:r>
            <a:r>
              <a:rPr sz="3550" spc="25" dirty="0">
                <a:latin typeface="Arial MT"/>
                <a:cs typeface="Arial MT"/>
              </a:rPr>
              <a:t>thresholds</a:t>
            </a:r>
            <a:r>
              <a:rPr sz="3550" spc="10" dirty="0">
                <a:latin typeface="Arial MT"/>
                <a:cs typeface="Arial MT"/>
              </a:rPr>
              <a:t> </a:t>
            </a:r>
            <a:r>
              <a:rPr sz="3550" spc="-5" dirty="0">
                <a:latin typeface="Arial MT"/>
                <a:cs typeface="Arial MT"/>
              </a:rPr>
              <a:t>are</a:t>
            </a:r>
            <a:r>
              <a:rPr sz="3550" spc="10" dirty="0">
                <a:latin typeface="Arial MT"/>
                <a:cs typeface="Arial MT"/>
              </a:rPr>
              <a:t> </a:t>
            </a:r>
            <a:r>
              <a:rPr sz="3550" spc="65" dirty="0">
                <a:latin typeface="Arial MT"/>
                <a:cs typeface="Arial MT"/>
              </a:rPr>
              <a:t>reached</a:t>
            </a:r>
            <a:endParaRPr sz="3550">
              <a:latin typeface="Arial MT"/>
              <a:cs typeface="Arial MT"/>
            </a:endParaRPr>
          </a:p>
          <a:p>
            <a:pPr>
              <a:lnSpc>
                <a:spcPct val="100000"/>
              </a:lnSpc>
              <a:spcBef>
                <a:spcPts val="10"/>
              </a:spcBef>
              <a:buFont typeface="Arial MT"/>
              <a:buChar char="•"/>
            </a:pPr>
            <a:endParaRPr sz="3700">
              <a:latin typeface="Arial MT"/>
              <a:cs typeface="Arial MT"/>
            </a:endParaRPr>
          </a:p>
          <a:p>
            <a:pPr marL="1200785" lvl="1" indent="-443230">
              <a:lnSpc>
                <a:spcPct val="100000"/>
              </a:lnSpc>
              <a:buSzPct val="74647"/>
              <a:buChar char="•"/>
              <a:tabLst>
                <a:tab pos="1200785" algn="l"/>
                <a:tab pos="1201420" algn="l"/>
              </a:tabLst>
            </a:pPr>
            <a:r>
              <a:rPr sz="3550" spc="60" dirty="0">
                <a:latin typeface="Arial MT"/>
                <a:cs typeface="Arial MT"/>
              </a:rPr>
              <a:t>e.g.</a:t>
            </a:r>
            <a:r>
              <a:rPr sz="3550" spc="15" dirty="0">
                <a:latin typeface="Arial MT"/>
                <a:cs typeface="Arial MT"/>
              </a:rPr>
              <a:t> your</a:t>
            </a:r>
            <a:r>
              <a:rPr sz="3550" spc="20" dirty="0">
                <a:latin typeface="Arial MT"/>
                <a:cs typeface="Arial MT"/>
              </a:rPr>
              <a:t> </a:t>
            </a:r>
            <a:r>
              <a:rPr sz="3550" spc="65" dirty="0">
                <a:latin typeface="Arial MT"/>
                <a:cs typeface="Arial MT"/>
              </a:rPr>
              <a:t>application</a:t>
            </a:r>
            <a:r>
              <a:rPr sz="3550" spc="20" dirty="0">
                <a:latin typeface="Arial MT"/>
                <a:cs typeface="Arial MT"/>
              </a:rPr>
              <a:t> </a:t>
            </a:r>
            <a:r>
              <a:rPr sz="3550" spc="15" dirty="0">
                <a:latin typeface="Arial MT"/>
                <a:cs typeface="Arial MT"/>
              </a:rPr>
              <a:t>layer</a:t>
            </a:r>
            <a:r>
              <a:rPr sz="3550" spc="20" dirty="0">
                <a:latin typeface="Arial MT"/>
                <a:cs typeface="Arial MT"/>
              </a:rPr>
              <a:t> </a:t>
            </a:r>
            <a:r>
              <a:rPr sz="3550" spc="85" dirty="0">
                <a:latin typeface="Arial MT"/>
                <a:cs typeface="Arial MT"/>
              </a:rPr>
              <a:t>can</a:t>
            </a:r>
            <a:r>
              <a:rPr sz="3550" spc="15" dirty="0">
                <a:latin typeface="Arial MT"/>
                <a:cs typeface="Arial MT"/>
              </a:rPr>
              <a:t> </a:t>
            </a:r>
            <a:r>
              <a:rPr sz="3550" spc="114" dirty="0">
                <a:latin typeface="Arial MT"/>
                <a:cs typeface="Arial MT"/>
              </a:rPr>
              <a:t>be</a:t>
            </a:r>
            <a:r>
              <a:rPr sz="3550" spc="20" dirty="0">
                <a:latin typeface="Arial MT"/>
                <a:cs typeface="Arial MT"/>
              </a:rPr>
              <a:t> </a:t>
            </a:r>
            <a:r>
              <a:rPr sz="3550" b="1" spc="10" dirty="0">
                <a:latin typeface="Arial"/>
                <a:cs typeface="Arial"/>
              </a:rPr>
              <a:t>scaled</a:t>
            </a:r>
            <a:r>
              <a:rPr sz="3550" b="1" spc="20" dirty="0">
                <a:latin typeface="Arial"/>
                <a:cs typeface="Arial"/>
              </a:rPr>
              <a:t> </a:t>
            </a:r>
            <a:r>
              <a:rPr sz="3550" b="1" spc="15" dirty="0">
                <a:latin typeface="Arial"/>
                <a:cs typeface="Arial"/>
              </a:rPr>
              <a:t>out </a:t>
            </a:r>
            <a:r>
              <a:rPr sz="3550" spc="20" dirty="0">
                <a:latin typeface="Arial MT"/>
                <a:cs typeface="Arial MT"/>
              </a:rPr>
              <a:t>when</a:t>
            </a:r>
            <a:r>
              <a:rPr sz="3550" spc="15" dirty="0">
                <a:latin typeface="Arial MT"/>
                <a:cs typeface="Arial MT"/>
              </a:rPr>
              <a:t> you</a:t>
            </a:r>
            <a:r>
              <a:rPr sz="3550" spc="20" dirty="0">
                <a:latin typeface="Arial MT"/>
                <a:cs typeface="Arial MT"/>
              </a:rPr>
              <a:t> </a:t>
            </a:r>
            <a:r>
              <a:rPr sz="3550" spc="15" dirty="0">
                <a:latin typeface="Arial MT"/>
                <a:cs typeface="Arial MT"/>
              </a:rPr>
              <a:t>have</a:t>
            </a:r>
            <a:r>
              <a:rPr sz="3550" spc="20" dirty="0">
                <a:latin typeface="Arial MT"/>
                <a:cs typeface="Arial MT"/>
              </a:rPr>
              <a:t> </a:t>
            </a:r>
            <a:r>
              <a:rPr sz="3550" dirty="0">
                <a:latin typeface="Arial MT"/>
                <a:cs typeface="Arial MT"/>
              </a:rPr>
              <a:t>more</a:t>
            </a:r>
            <a:r>
              <a:rPr sz="3550" spc="20" dirty="0">
                <a:latin typeface="Arial MT"/>
                <a:cs typeface="Arial MT"/>
              </a:rPr>
              <a:t> </a:t>
            </a:r>
            <a:r>
              <a:rPr sz="3550" spc="10" dirty="0">
                <a:latin typeface="Arial MT"/>
                <a:cs typeface="Arial MT"/>
              </a:rPr>
              <a:t>visitors</a:t>
            </a:r>
            <a:endParaRPr sz="3550">
              <a:latin typeface="Arial MT"/>
              <a:cs typeface="Arial MT"/>
            </a:endParaRPr>
          </a:p>
          <a:p>
            <a:pPr lvl="1">
              <a:lnSpc>
                <a:spcPct val="100000"/>
              </a:lnSpc>
              <a:spcBef>
                <a:spcPts val="5"/>
              </a:spcBef>
              <a:buFont typeface="Arial MT"/>
              <a:buChar char="•"/>
            </a:pPr>
            <a:endParaRPr sz="3700">
              <a:latin typeface="Arial MT"/>
              <a:cs typeface="Arial MT"/>
            </a:endParaRPr>
          </a:p>
          <a:p>
            <a:pPr marL="467995" indent="-443230">
              <a:lnSpc>
                <a:spcPct val="100000"/>
              </a:lnSpc>
              <a:spcBef>
                <a:spcPts val="5"/>
              </a:spcBef>
              <a:buSzPct val="74647"/>
              <a:buChar char="•"/>
              <a:tabLst>
                <a:tab pos="467995" algn="l"/>
                <a:tab pos="468630" algn="l"/>
              </a:tabLst>
            </a:pPr>
            <a:r>
              <a:rPr sz="3550" spc="-280" dirty="0">
                <a:latin typeface="Arial MT"/>
                <a:cs typeface="Arial MT"/>
              </a:rPr>
              <a:t>To</a:t>
            </a:r>
            <a:r>
              <a:rPr sz="3550" spc="10" dirty="0">
                <a:latin typeface="Arial MT"/>
                <a:cs typeface="Arial MT"/>
              </a:rPr>
              <a:t> </a:t>
            </a:r>
            <a:r>
              <a:rPr sz="3550" spc="15" dirty="0">
                <a:latin typeface="Arial MT"/>
                <a:cs typeface="Arial MT"/>
              </a:rPr>
              <a:t>set</a:t>
            </a:r>
            <a:r>
              <a:rPr sz="3550" spc="10" dirty="0">
                <a:latin typeface="Arial MT"/>
                <a:cs typeface="Arial MT"/>
              </a:rPr>
              <a:t> </a:t>
            </a:r>
            <a:r>
              <a:rPr sz="3550" spc="114" dirty="0">
                <a:latin typeface="Arial MT"/>
                <a:cs typeface="Arial MT"/>
              </a:rPr>
              <a:t>up</a:t>
            </a:r>
            <a:r>
              <a:rPr sz="3550" spc="15" dirty="0">
                <a:latin typeface="Arial MT"/>
                <a:cs typeface="Arial MT"/>
              </a:rPr>
              <a:t> </a:t>
            </a:r>
            <a:r>
              <a:rPr sz="3550" spc="50" dirty="0">
                <a:latin typeface="Arial MT"/>
                <a:cs typeface="Arial MT"/>
              </a:rPr>
              <a:t>autoscaling</a:t>
            </a:r>
            <a:r>
              <a:rPr sz="3550" spc="10" dirty="0">
                <a:latin typeface="Arial MT"/>
                <a:cs typeface="Arial MT"/>
              </a:rPr>
              <a:t> in </a:t>
            </a:r>
            <a:r>
              <a:rPr sz="3550" spc="-150" dirty="0">
                <a:latin typeface="Arial MT"/>
                <a:cs typeface="Arial MT"/>
              </a:rPr>
              <a:t>AWS</a:t>
            </a:r>
            <a:r>
              <a:rPr sz="3550" spc="15" dirty="0">
                <a:latin typeface="Arial MT"/>
                <a:cs typeface="Arial MT"/>
              </a:rPr>
              <a:t> you</a:t>
            </a:r>
            <a:r>
              <a:rPr sz="3550" spc="10" dirty="0">
                <a:latin typeface="Arial MT"/>
                <a:cs typeface="Arial MT"/>
              </a:rPr>
              <a:t> </a:t>
            </a:r>
            <a:r>
              <a:rPr sz="3550" spc="65" dirty="0">
                <a:latin typeface="Arial MT"/>
                <a:cs typeface="Arial MT"/>
              </a:rPr>
              <a:t>need</a:t>
            </a:r>
            <a:r>
              <a:rPr sz="3550" spc="10" dirty="0">
                <a:latin typeface="Arial MT"/>
                <a:cs typeface="Arial MT"/>
              </a:rPr>
              <a:t> </a:t>
            </a:r>
            <a:r>
              <a:rPr sz="3550" spc="15" dirty="0">
                <a:latin typeface="Arial MT"/>
                <a:cs typeface="Arial MT"/>
              </a:rPr>
              <a:t>to </a:t>
            </a:r>
            <a:r>
              <a:rPr sz="3550" spc="55" dirty="0">
                <a:latin typeface="Arial MT"/>
                <a:cs typeface="Arial MT"/>
              </a:rPr>
              <a:t>setup</a:t>
            </a:r>
            <a:r>
              <a:rPr sz="3550" spc="10" dirty="0">
                <a:latin typeface="Arial MT"/>
                <a:cs typeface="Arial MT"/>
              </a:rPr>
              <a:t> </a:t>
            </a:r>
            <a:r>
              <a:rPr sz="3550" spc="15" dirty="0">
                <a:latin typeface="Arial MT"/>
                <a:cs typeface="Arial MT"/>
              </a:rPr>
              <a:t>at</a:t>
            </a:r>
            <a:r>
              <a:rPr sz="3550" spc="10" dirty="0">
                <a:latin typeface="Arial MT"/>
                <a:cs typeface="Arial MT"/>
              </a:rPr>
              <a:t> </a:t>
            </a:r>
            <a:r>
              <a:rPr sz="3550" spc="15" dirty="0">
                <a:latin typeface="Arial MT"/>
                <a:cs typeface="Arial MT"/>
              </a:rPr>
              <a:t>least </a:t>
            </a:r>
            <a:r>
              <a:rPr sz="3550" b="1" spc="20" dirty="0">
                <a:latin typeface="Arial"/>
                <a:cs typeface="Arial"/>
              </a:rPr>
              <a:t>2</a:t>
            </a:r>
            <a:r>
              <a:rPr sz="3550" b="1" spc="10" dirty="0">
                <a:latin typeface="Arial"/>
                <a:cs typeface="Arial"/>
              </a:rPr>
              <a:t> </a:t>
            </a:r>
            <a:r>
              <a:rPr sz="3550" b="1" spc="15" dirty="0">
                <a:latin typeface="Arial"/>
                <a:cs typeface="Arial"/>
              </a:rPr>
              <a:t>resources</a:t>
            </a:r>
            <a:r>
              <a:rPr sz="3550" spc="15" dirty="0">
                <a:latin typeface="Arial MT"/>
                <a:cs typeface="Arial MT"/>
              </a:rPr>
              <a:t>:</a:t>
            </a:r>
            <a:endParaRPr sz="3550">
              <a:latin typeface="Arial MT"/>
              <a:cs typeface="Arial MT"/>
            </a:endParaRPr>
          </a:p>
          <a:p>
            <a:pPr>
              <a:lnSpc>
                <a:spcPct val="100000"/>
              </a:lnSpc>
              <a:spcBef>
                <a:spcPts val="5"/>
              </a:spcBef>
              <a:buFont typeface="Arial MT"/>
              <a:buChar char="•"/>
            </a:pPr>
            <a:endParaRPr sz="3700">
              <a:latin typeface="Arial MT"/>
              <a:cs typeface="Arial MT"/>
            </a:endParaRPr>
          </a:p>
          <a:p>
            <a:pPr marL="1200785" lvl="1" indent="-443230">
              <a:lnSpc>
                <a:spcPct val="100000"/>
              </a:lnSpc>
              <a:buSzPct val="74647"/>
              <a:buChar char="•"/>
              <a:tabLst>
                <a:tab pos="1200785" algn="l"/>
                <a:tab pos="1201420" algn="l"/>
              </a:tabLst>
            </a:pPr>
            <a:r>
              <a:rPr sz="3550" spc="20" dirty="0">
                <a:latin typeface="Arial MT"/>
                <a:cs typeface="Arial MT"/>
              </a:rPr>
              <a:t>An</a:t>
            </a:r>
            <a:r>
              <a:rPr sz="3550" spc="-10" dirty="0">
                <a:latin typeface="Arial MT"/>
                <a:cs typeface="Arial MT"/>
              </a:rPr>
              <a:t> </a:t>
            </a:r>
            <a:r>
              <a:rPr sz="3550" spc="-150" dirty="0">
                <a:latin typeface="Arial MT"/>
                <a:cs typeface="Arial MT"/>
              </a:rPr>
              <a:t>AWS</a:t>
            </a:r>
            <a:r>
              <a:rPr sz="3550" spc="-5" dirty="0">
                <a:latin typeface="Arial MT"/>
                <a:cs typeface="Arial MT"/>
              </a:rPr>
              <a:t> </a:t>
            </a:r>
            <a:r>
              <a:rPr sz="3550" b="1" spc="15" dirty="0">
                <a:latin typeface="Arial"/>
                <a:cs typeface="Arial"/>
              </a:rPr>
              <a:t>launch</a:t>
            </a:r>
            <a:r>
              <a:rPr sz="3550" b="1" spc="-5" dirty="0">
                <a:latin typeface="Arial"/>
                <a:cs typeface="Arial"/>
              </a:rPr>
              <a:t> </a:t>
            </a:r>
            <a:r>
              <a:rPr sz="3550" b="1" spc="15" dirty="0">
                <a:latin typeface="Arial"/>
                <a:cs typeface="Arial"/>
              </a:rPr>
              <a:t>configuration</a:t>
            </a:r>
            <a:endParaRPr sz="3550">
              <a:latin typeface="Arial"/>
              <a:cs typeface="Arial"/>
            </a:endParaRPr>
          </a:p>
          <a:p>
            <a:pPr lvl="1">
              <a:lnSpc>
                <a:spcPct val="100000"/>
              </a:lnSpc>
              <a:spcBef>
                <a:spcPts val="40"/>
              </a:spcBef>
              <a:buFont typeface="Arial MT"/>
              <a:buChar char="•"/>
            </a:pPr>
            <a:endParaRPr sz="3650">
              <a:latin typeface="Arial"/>
              <a:cs typeface="Arial"/>
            </a:endParaRPr>
          </a:p>
          <a:p>
            <a:pPr marL="1933575" marR="1308100" lvl="2" indent="-443230">
              <a:lnSpc>
                <a:spcPct val="100600"/>
              </a:lnSpc>
              <a:spcBef>
                <a:spcPts val="5"/>
              </a:spcBef>
              <a:buSzPct val="74647"/>
              <a:buChar char="•"/>
              <a:tabLst>
                <a:tab pos="1933575" algn="l"/>
                <a:tab pos="1934210" algn="l"/>
              </a:tabLst>
            </a:pPr>
            <a:r>
              <a:rPr sz="3550" spc="35" dirty="0">
                <a:latin typeface="Arial MT"/>
                <a:cs typeface="Arial MT"/>
              </a:rPr>
              <a:t>Specifies</a:t>
            </a:r>
            <a:r>
              <a:rPr sz="3550" spc="15" dirty="0">
                <a:latin typeface="Arial MT"/>
                <a:cs typeface="Arial MT"/>
              </a:rPr>
              <a:t> the </a:t>
            </a:r>
            <a:r>
              <a:rPr sz="3550" spc="50" dirty="0">
                <a:latin typeface="Arial MT"/>
                <a:cs typeface="Arial MT"/>
              </a:rPr>
              <a:t>properties</a:t>
            </a:r>
            <a:r>
              <a:rPr sz="3550" spc="15" dirty="0">
                <a:latin typeface="Arial MT"/>
                <a:cs typeface="Arial MT"/>
              </a:rPr>
              <a:t> of the </a:t>
            </a:r>
            <a:r>
              <a:rPr sz="3550" spc="40" dirty="0">
                <a:latin typeface="Arial MT"/>
                <a:cs typeface="Arial MT"/>
              </a:rPr>
              <a:t>instance</a:t>
            </a:r>
            <a:r>
              <a:rPr sz="3550" spc="15" dirty="0">
                <a:latin typeface="Arial MT"/>
                <a:cs typeface="Arial MT"/>
              </a:rPr>
              <a:t> to </a:t>
            </a:r>
            <a:r>
              <a:rPr sz="3550" spc="114" dirty="0">
                <a:latin typeface="Arial MT"/>
                <a:cs typeface="Arial MT"/>
              </a:rPr>
              <a:t>be</a:t>
            </a:r>
            <a:r>
              <a:rPr sz="3550" spc="15" dirty="0">
                <a:latin typeface="Arial MT"/>
                <a:cs typeface="Arial MT"/>
              </a:rPr>
              <a:t> </a:t>
            </a:r>
            <a:r>
              <a:rPr sz="3550" spc="65" dirty="0">
                <a:latin typeface="Arial MT"/>
                <a:cs typeface="Arial MT"/>
              </a:rPr>
              <a:t>launched</a:t>
            </a:r>
            <a:r>
              <a:rPr sz="3550" spc="15" dirty="0">
                <a:latin typeface="Arial MT"/>
                <a:cs typeface="Arial MT"/>
              </a:rPr>
              <a:t> (AMI ID, </a:t>
            </a:r>
            <a:r>
              <a:rPr sz="3550" spc="40" dirty="0">
                <a:latin typeface="Arial MT"/>
                <a:cs typeface="Arial MT"/>
              </a:rPr>
              <a:t>security </a:t>
            </a:r>
            <a:r>
              <a:rPr sz="3550" spc="-969" dirty="0">
                <a:latin typeface="Arial MT"/>
                <a:cs typeface="Arial MT"/>
              </a:rPr>
              <a:t> </a:t>
            </a:r>
            <a:r>
              <a:rPr sz="3550" spc="70" dirty="0">
                <a:latin typeface="Arial MT"/>
                <a:cs typeface="Arial MT"/>
              </a:rPr>
              <a:t>group,</a:t>
            </a:r>
            <a:r>
              <a:rPr sz="3550" spc="5" dirty="0">
                <a:latin typeface="Arial MT"/>
                <a:cs typeface="Arial MT"/>
              </a:rPr>
              <a:t> </a:t>
            </a:r>
            <a:r>
              <a:rPr sz="3550" spc="65" dirty="0">
                <a:latin typeface="Arial MT"/>
                <a:cs typeface="Arial MT"/>
              </a:rPr>
              <a:t>etc)</a:t>
            </a:r>
            <a:endParaRPr sz="3550">
              <a:latin typeface="Arial MT"/>
              <a:cs typeface="Arial MT"/>
            </a:endParaRPr>
          </a:p>
          <a:p>
            <a:pPr lvl="2">
              <a:lnSpc>
                <a:spcPct val="100000"/>
              </a:lnSpc>
              <a:spcBef>
                <a:spcPts val="5"/>
              </a:spcBef>
              <a:buFont typeface="Arial MT"/>
              <a:buChar char="•"/>
            </a:pPr>
            <a:endParaRPr sz="3700">
              <a:latin typeface="Arial MT"/>
              <a:cs typeface="Arial MT"/>
            </a:endParaRPr>
          </a:p>
          <a:p>
            <a:pPr marL="1200785" lvl="1" indent="-443230">
              <a:lnSpc>
                <a:spcPct val="100000"/>
              </a:lnSpc>
              <a:spcBef>
                <a:spcPts val="5"/>
              </a:spcBef>
              <a:buSzPct val="74647"/>
              <a:buChar char="•"/>
              <a:tabLst>
                <a:tab pos="1200785" algn="l"/>
                <a:tab pos="1201420" algn="l"/>
              </a:tabLst>
            </a:pPr>
            <a:r>
              <a:rPr sz="3550" spc="20" dirty="0">
                <a:latin typeface="Arial MT"/>
                <a:cs typeface="Arial MT"/>
              </a:rPr>
              <a:t>An</a:t>
            </a:r>
            <a:r>
              <a:rPr sz="3550" spc="-15" dirty="0">
                <a:latin typeface="Arial MT"/>
                <a:cs typeface="Arial MT"/>
              </a:rPr>
              <a:t> </a:t>
            </a:r>
            <a:r>
              <a:rPr sz="3550" b="1" spc="15" dirty="0">
                <a:latin typeface="Arial"/>
                <a:cs typeface="Arial"/>
              </a:rPr>
              <a:t>autoscaling</a:t>
            </a:r>
            <a:r>
              <a:rPr sz="3550" b="1" spc="-15" dirty="0">
                <a:latin typeface="Arial"/>
                <a:cs typeface="Arial"/>
              </a:rPr>
              <a:t> </a:t>
            </a:r>
            <a:r>
              <a:rPr sz="3550" b="1" spc="15" dirty="0">
                <a:latin typeface="Arial"/>
                <a:cs typeface="Arial"/>
              </a:rPr>
              <a:t>group</a:t>
            </a:r>
            <a:endParaRPr sz="3550">
              <a:latin typeface="Arial"/>
              <a:cs typeface="Arial"/>
            </a:endParaRPr>
          </a:p>
          <a:p>
            <a:pPr lvl="1">
              <a:lnSpc>
                <a:spcPct val="100000"/>
              </a:lnSpc>
              <a:spcBef>
                <a:spcPts val="5"/>
              </a:spcBef>
              <a:buFont typeface="Arial MT"/>
              <a:buChar char="•"/>
            </a:pPr>
            <a:endParaRPr sz="3700">
              <a:latin typeface="Arial"/>
              <a:cs typeface="Arial"/>
            </a:endParaRPr>
          </a:p>
          <a:p>
            <a:pPr marL="1933575" lvl="2" indent="-443230">
              <a:lnSpc>
                <a:spcPct val="100000"/>
              </a:lnSpc>
              <a:buSzPct val="74647"/>
              <a:buChar char="•"/>
              <a:tabLst>
                <a:tab pos="1933575" algn="l"/>
                <a:tab pos="1934210" algn="l"/>
              </a:tabLst>
            </a:pPr>
            <a:r>
              <a:rPr sz="3550" spc="35" dirty="0">
                <a:latin typeface="Arial MT"/>
                <a:cs typeface="Arial MT"/>
              </a:rPr>
              <a:t>Specifies</a:t>
            </a:r>
            <a:r>
              <a:rPr sz="3550" spc="15" dirty="0">
                <a:latin typeface="Arial MT"/>
                <a:cs typeface="Arial MT"/>
              </a:rPr>
              <a:t> the </a:t>
            </a:r>
            <a:r>
              <a:rPr sz="3550" spc="70" dirty="0">
                <a:latin typeface="Arial MT"/>
                <a:cs typeface="Arial MT"/>
              </a:rPr>
              <a:t>scaling</a:t>
            </a:r>
            <a:r>
              <a:rPr sz="3550" spc="15" dirty="0">
                <a:latin typeface="Arial MT"/>
                <a:cs typeface="Arial MT"/>
              </a:rPr>
              <a:t> </a:t>
            </a:r>
            <a:r>
              <a:rPr sz="3550" spc="50" dirty="0">
                <a:latin typeface="Arial MT"/>
                <a:cs typeface="Arial MT"/>
              </a:rPr>
              <a:t>properties</a:t>
            </a:r>
            <a:r>
              <a:rPr sz="3550" spc="15" dirty="0">
                <a:latin typeface="Arial MT"/>
                <a:cs typeface="Arial MT"/>
              </a:rPr>
              <a:t> (min </a:t>
            </a:r>
            <a:r>
              <a:rPr sz="3550" spc="35" dirty="0">
                <a:latin typeface="Arial MT"/>
                <a:cs typeface="Arial MT"/>
              </a:rPr>
              <a:t>instances,</a:t>
            </a:r>
            <a:r>
              <a:rPr sz="3550" spc="20" dirty="0">
                <a:latin typeface="Arial MT"/>
                <a:cs typeface="Arial MT"/>
              </a:rPr>
              <a:t> max</a:t>
            </a:r>
            <a:r>
              <a:rPr sz="3550" spc="15" dirty="0">
                <a:latin typeface="Arial MT"/>
                <a:cs typeface="Arial MT"/>
              </a:rPr>
              <a:t> </a:t>
            </a:r>
            <a:r>
              <a:rPr sz="3550" spc="35" dirty="0">
                <a:latin typeface="Arial MT"/>
                <a:cs typeface="Arial MT"/>
              </a:rPr>
              <a:t>instances,</a:t>
            </a:r>
            <a:r>
              <a:rPr sz="3550" spc="15" dirty="0">
                <a:latin typeface="Arial MT"/>
                <a:cs typeface="Arial MT"/>
              </a:rPr>
              <a:t> health </a:t>
            </a:r>
            <a:r>
              <a:rPr sz="3550" spc="75" dirty="0">
                <a:latin typeface="Arial MT"/>
                <a:cs typeface="Arial MT"/>
              </a:rPr>
              <a:t>checks)</a:t>
            </a:r>
            <a:endParaRPr sz="3550">
              <a:latin typeface="Arial MT"/>
              <a:cs typeface="Arial MT"/>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651730" cy="689737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70" dirty="0">
                <a:latin typeface="Arial MT"/>
                <a:cs typeface="Arial MT"/>
              </a:rPr>
              <a:t>Once</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50" dirty="0">
                <a:latin typeface="Arial MT"/>
                <a:cs typeface="Arial MT"/>
              </a:rPr>
              <a:t>autoscaling</a:t>
            </a:r>
            <a:r>
              <a:rPr sz="4100" spc="5" dirty="0">
                <a:latin typeface="Arial MT"/>
                <a:cs typeface="Arial MT"/>
              </a:rPr>
              <a:t> </a:t>
            </a:r>
            <a:r>
              <a:rPr sz="4100" spc="85" dirty="0">
                <a:latin typeface="Arial MT"/>
                <a:cs typeface="Arial MT"/>
              </a:rPr>
              <a:t>group</a:t>
            </a:r>
            <a:r>
              <a:rPr sz="4100" spc="5" dirty="0">
                <a:latin typeface="Arial MT"/>
                <a:cs typeface="Arial MT"/>
              </a:rPr>
              <a:t> is </a:t>
            </a:r>
            <a:r>
              <a:rPr sz="4100" spc="45" dirty="0">
                <a:latin typeface="Arial MT"/>
                <a:cs typeface="Arial MT"/>
              </a:rPr>
              <a:t>setup,</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50" dirty="0">
                <a:latin typeface="Arial MT"/>
                <a:cs typeface="Arial MT"/>
              </a:rPr>
              <a:t>autoscaling</a:t>
            </a:r>
            <a:r>
              <a:rPr sz="4100" spc="5" dirty="0">
                <a:latin typeface="Arial MT"/>
                <a:cs typeface="Arial MT"/>
              </a:rPr>
              <a:t> </a:t>
            </a:r>
            <a:r>
              <a:rPr sz="4100" spc="65" dirty="0">
                <a:latin typeface="Arial MT"/>
                <a:cs typeface="Arial MT"/>
              </a:rPr>
              <a:t>policies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5" dirty="0">
                <a:latin typeface="Arial MT"/>
                <a:cs typeface="Arial MT"/>
              </a:rPr>
              <a:t>A</a:t>
            </a:r>
            <a:r>
              <a:rPr sz="4100" spc="5" dirty="0">
                <a:latin typeface="Arial MT"/>
                <a:cs typeface="Arial MT"/>
              </a:rPr>
              <a:t> </a:t>
            </a:r>
            <a:r>
              <a:rPr sz="4100" spc="85" dirty="0">
                <a:latin typeface="Arial MT"/>
                <a:cs typeface="Arial MT"/>
              </a:rPr>
              <a:t>policy</a:t>
            </a:r>
            <a:r>
              <a:rPr sz="4100" spc="5" dirty="0">
                <a:latin typeface="Arial MT"/>
                <a:cs typeface="Arial MT"/>
              </a:rPr>
              <a:t> is </a:t>
            </a:r>
            <a:r>
              <a:rPr sz="4100" spc="75" dirty="0">
                <a:latin typeface="Arial MT"/>
                <a:cs typeface="Arial MT"/>
              </a:rPr>
              <a:t>triggered</a:t>
            </a:r>
            <a:r>
              <a:rPr sz="4100" spc="5" dirty="0">
                <a:latin typeface="Arial MT"/>
                <a:cs typeface="Arial MT"/>
              </a:rPr>
              <a:t> </a:t>
            </a:r>
            <a:r>
              <a:rPr sz="4100" spc="100" dirty="0">
                <a:latin typeface="Arial MT"/>
                <a:cs typeface="Arial MT"/>
              </a:rPr>
              <a:t>based</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 </a:t>
            </a:r>
            <a:r>
              <a:rPr sz="4100" spc="25" dirty="0">
                <a:latin typeface="Arial MT"/>
                <a:cs typeface="Arial MT"/>
              </a:rPr>
              <a:t>threshold</a:t>
            </a:r>
            <a:r>
              <a:rPr sz="4100" spc="5" dirty="0">
                <a:latin typeface="Arial MT"/>
                <a:cs typeface="Arial MT"/>
              </a:rPr>
              <a:t> </a:t>
            </a:r>
            <a:r>
              <a:rPr sz="4100" spc="15" dirty="0">
                <a:latin typeface="Arial MT"/>
                <a:cs typeface="Arial MT"/>
              </a:rPr>
              <a:t>(CloudWatch</a:t>
            </a:r>
            <a:r>
              <a:rPr sz="4100" spc="5" dirty="0">
                <a:latin typeface="Arial MT"/>
                <a:cs typeface="Arial MT"/>
              </a:rPr>
              <a:t> </a:t>
            </a:r>
            <a:r>
              <a:rPr sz="4100" spc="20" dirty="0">
                <a:latin typeface="Arial MT"/>
                <a:cs typeface="Arial MT"/>
              </a:rPr>
              <a:t>Alarm)</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An</a:t>
            </a:r>
            <a:r>
              <a:rPr sz="4100" dirty="0">
                <a:latin typeface="Arial MT"/>
                <a:cs typeface="Arial MT"/>
              </a:rPr>
              <a:t> </a:t>
            </a:r>
            <a:r>
              <a:rPr sz="4100" spc="30" dirty="0">
                <a:latin typeface="Arial MT"/>
                <a:cs typeface="Arial MT"/>
              </a:rPr>
              <a:t>adjustment</a:t>
            </a:r>
            <a:r>
              <a:rPr sz="4100" dirty="0">
                <a:latin typeface="Arial MT"/>
                <a:cs typeface="Arial MT"/>
              </a:rPr>
              <a:t> </a:t>
            </a:r>
            <a:r>
              <a:rPr sz="4100" spc="5" dirty="0">
                <a:latin typeface="Arial MT"/>
                <a:cs typeface="Arial MT"/>
              </a:rPr>
              <a:t>will</a:t>
            </a:r>
            <a:r>
              <a:rPr sz="4100" dirty="0">
                <a:latin typeface="Arial MT"/>
                <a:cs typeface="Arial MT"/>
              </a:rPr>
              <a:t> </a:t>
            </a:r>
            <a:r>
              <a:rPr sz="4100" spc="125" dirty="0">
                <a:latin typeface="Arial MT"/>
                <a:cs typeface="Arial MT"/>
              </a:rPr>
              <a:t>be</a:t>
            </a:r>
            <a:r>
              <a:rPr sz="4100" dirty="0">
                <a:latin typeface="Arial MT"/>
                <a:cs typeface="Arial MT"/>
              </a:rPr>
              <a:t> </a:t>
            </a:r>
            <a:r>
              <a:rPr sz="4100" spc="65" dirty="0">
                <a:latin typeface="Arial MT"/>
                <a:cs typeface="Arial MT"/>
              </a:rPr>
              <a:t>executed</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2000250" marR="172720" lvl="2" indent="-509270">
              <a:lnSpc>
                <a:spcPct val="100499"/>
              </a:lnSpc>
              <a:buSzPct val="75609"/>
              <a:buChar char="•"/>
              <a:tabLst>
                <a:tab pos="2000250" algn="l"/>
                <a:tab pos="2000885" algn="l"/>
              </a:tabLst>
            </a:pPr>
            <a:r>
              <a:rPr sz="4100" spc="65" dirty="0">
                <a:latin typeface="Arial MT"/>
                <a:cs typeface="Arial MT"/>
              </a:rPr>
              <a:t>e.g.</a:t>
            </a:r>
            <a:r>
              <a:rPr sz="4100" spc="5" dirty="0">
                <a:latin typeface="Arial MT"/>
                <a:cs typeface="Arial MT"/>
              </a:rPr>
              <a:t> if </a:t>
            </a:r>
            <a:r>
              <a:rPr sz="4100" spc="10" dirty="0">
                <a:latin typeface="Arial MT"/>
                <a:cs typeface="Arial MT"/>
              </a:rPr>
              <a:t>the</a:t>
            </a:r>
            <a:r>
              <a:rPr sz="4100" spc="5" dirty="0">
                <a:latin typeface="Arial MT"/>
                <a:cs typeface="Arial MT"/>
              </a:rPr>
              <a:t> </a:t>
            </a:r>
            <a:r>
              <a:rPr sz="4100" spc="40" dirty="0">
                <a:latin typeface="Arial MT"/>
                <a:cs typeface="Arial MT"/>
              </a:rPr>
              <a:t>average</a:t>
            </a:r>
            <a:r>
              <a:rPr sz="4100" spc="10" dirty="0">
                <a:latin typeface="Arial MT"/>
                <a:cs typeface="Arial MT"/>
              </a:rPr>
              <a:t> </a:t>
            </a:r>
            <a:r>
              <a:rPr sz="4100" spc="-65" dirty="0">
                <a:latin typeface="Arial MT"/>
                <a:cs typeface="Arial MT"/>
              </a:rPr>
              <a:t>CPU</a:t>
            </a:r>
            <a:r>
              <a:rPr sz="4100" spc="5" dirty="0">
                <a:latin typeface="Arial MT"/>
                <a:cs typeface="Arial MT"/>
              </a:rPr>
              <a:t> utilization is </a:t>
            </a:r>
            <a:r>
              <a:rPr sz="4100" spc="-10" dirty="0">
                <a:latin typeface="Arial MT"/>
                <a:cs typeface="Arial MT"/>
              </a:rPr>
              <a:t>more</a:t>
            </a:r>
            <a:r>
              <a:rPr sz="4100" spc="10" dirty="0">
                <a:latin typeface="Arial MT"/>
                <a:cs typeface="Arial MT"/>
              </a:rPr>
              <a:t> than</a:t>
            </a:r>
            <a:r>
              <a:rPr sz="4100" spc="5" dirty="0">
                <a:latin typeface="Arial MT"/>
                <a:cs typeface="Arial MT"/>
              </a:rPr>
              <a:t> </a:t>
            </a:r>
            <a:r>
              <a:rPr sz="4100" spc="10" dirty="0">
                <a:latin typeface="Arial MT"/>
                <a:cs typeface="Arial MT"/>
              </a:rPr>
              <a:t>20%,</a:t>
            </a:r>
            <a:r>
              <a:rPr sz="4100" spc="5" dirty="0">
                <a:latin typeface="Arial MT"/>
                <a:cs typeface="Arial MT"/>
              </a:rPr>
              <a:t> </a:t>
            </a:r>
            <a:r>
              <a:rPr sz="4100" spc="10" dirty="0">
                <a:latin typeface="Arial MT"/>
                <a:cs typeface="Arial MT"/>
              </a:rPr>
              <a:t>then</a:t>
            </a:r>
            <a:r>
              <a:rPr sz="4100" spc="5" dirty="0">
                <a:latin typeface="Arial MT"/>
                <a:cs typeface="Arial MT"/>
              </a:rPr>
              <a:t> </a:t>
            </a:r>
            <a:r>
              <a:rPr sz="4100" spc="55" dirty="0">
                <a:latin typeface="Arial MT"/>
                <a:cs typeface="Arial MT"/>
              </a:rPr>
              <a:t>scale</a:t>
            </a:r>
            <a:r>
              <a:rPr sz="4100" spc="10" dirty="0">
                <a:latin typeface="Arial MT"/>
                <a:cs typeface="Arial MT"/>
              </a:rPr>
              <a:t> </a:t>
            </a:r>
            <a:r>
              <a:rPr sz="4100" spc="125" dirty="0">
                <a:latin typeface="Arial MT"/>
                <a:cs typeface="Arial MT"/>
              </a:rPr>
              <a:t>up </a:t>
            </a:r>
            <a:r>
              <a:rPr sz="4100" spc="-1125" dirty="0">
                <a:latin typeface="Arial MT"/>
                <a:cs typeface="Arial MT"/>
              </a:rPr>
              <a:t> </a:t>
            </a:r>
            <a:r>
              <a:rPr sz="4100" spc="120" dirty="0">
                <a:latin typeface="Arial MT"/>
                <a:cs typeface="Arial MT"/>
              </a:rPr>
              <a:t>by</a:t>
            </a:r>
            <a:r>
              <a:rPr sz="4100" dirty="0">
                <a:latin typeface="Arial MT"/>
                <a:cs typeface="Arial MT"/>
              </a:rPr>
              <a:t> </a:t>
            </a:r>
            <a:r>
              <a:rPr sz="4100" spc="165" dirty="0">
                <a:latin typeface="Arial MT"/>
                <a:cs typeface="Arial MT"/>
              </a:rPr>
              <a:t>+1</a:t>
            </a:r>
            <a:r>
              <a:rPr sz="4100" spc="5" dirty="0">
                <a:latin typeface="Arial MT"/>
                <a:cs typeface="Arial MT"/>
              </a:rPr>
              <a:t> </a:t>
            </a:r>
            <a:r>
              <a:rPr sz="4100" spc="35" dirty="0">
                <a:latin typeface="Arial MT"/>
                <a:cs typeface="Arial MT"/>
              </a:rPr>
              <a:t>instances</a:t>
            </a:r>
            <a:endParaRPr sz="4100">
              <a:latin typeface="Arial MT"/>
              <a:cs typeface="Arial MT"/>
            </a:endParaRPr>
          </a:p>
          <a:p>
            <a:pPr lvl="2">
              <a:lnSpc>
                <a:spcPct val="100000"/>
              </a:lnSpc>
              <a:spcBef>
                <a:spcPts val="45"/>
              </a:spcBef>
              <a:buFont typeface="Arial MT"/>
              <a:buChar char="•"/>
            </a:pPr>
            <a:endParaRPr sz="4200">
              <a:latin typeface="Arial MT"/>
              <a:cs typeface="Arial MT"/>
            </a:endParaRPr>
          </a:p>
          <a:p>
            <a:pPr marL="2000250" marR="46990" lvl="2" indent="-509270">
              <a:lnSpc>
                <a:spcPct val="100499"/>
              </a:lnSpc>
              <a:buSzPct val="75609"/>
              <a:buChar char="•"/>
              <a:tabLst>
                <a:tab pos="2000250" algn="l"/>
                <a:tab pos="2000885" algn="l"/>
              </a:tabLst>
            </a:pPr>
            <a:r>
              <a:rPr sz="4100" spc="65" dirty="0">
                <a:latin typeface="Arial MT"/>
                <a:cs typeface="Arial MT"/>
              </a:rPr>
              <a:t>e.g.</a:t>
            </a:r>
            <a:r>
              <a:rPr sz="4100" spc="5" dirty="0">
                <a:latin typeface="Arial MT"/>
                <a:cs typeface="Arial MT"/>
              </a:rPr>
              <a:t> if</a:t>
            </a:r>
            <a:r>
              <a:rPr sz="4100" spc="10" dirty="0">
                <a:latin typeface="Arial MT"/>
                <a:cs typeface="Arial MT"/>
              </a:rPr>
              <a:t> the</a:t>
            </a:r>
            <a:r>
              <a:rPr sz="4100" spc="5" dirty="0">
                <a:latin typeface="Arial MT"/>
                <a:cs typeface="Arial MT"/>
              </a:rPr>
              <a:t> </a:t>
            </a:r>
            <a:r>
              <a:rPr sz="4100" spc="40" dirty="0">
                <a:latin typeface="Arial MT"/>
                <a:cs typeface="Arial MT"/>
              </a:rPr>
              <a:t>average</a:t>
            </a:r>
            <a:r>
              <a:rPr sz="4100" spc="10" dirty="0">
                <a:latin typeface="Arial MT"/>
                <a:cs typeface="Arial MT"/>
              </a:rPr>
              <a:t> </a:t>
            </a:r>
            <a:r>
              <a:rPr sz="4100" spc="-65" dirty="0">
                <a:latin typeface="Arial MT"/>
                <a:cs typeface="Arial MT"/>
              </a:rPr>
              <a:t>CPU</a:t>
            </a:r>
            <a:r>
              <a:rPr sz="4100" spc="5" dirty="0">
                <a:latin typeface="Arial MT"/>
                <a:cs typeface="Arial MT"/>
              </a:rPr>
              <a:t> utilization</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5" dirty="0">
                <a:latin typeface="Arial MT"/>
                <a:cs typeface="Arial MT"/>
              </a:rPr>
              <a:t>less </a:t>
            </a:r>
            <a:r>
              <a:rPr sz="4100" spc="10" dirty="0">
                <a:latin typeface="Arial MT"/>
                <a:cs typeface="Arial MT"/>
              </a:rPr>
              <a:t>than 5%,</a:t>
            </a:r>
            <a:r>
              <a:rPr sz="4100" spc="5" dirty="0">
                <a:latin typeface="Arial MT"/>
                <a:cs typeface="Arial MT"/>
              </a:rPr>
              <a:t> </a:t>
            </a:r>
            <a:r>
              <a:rPr sz="4100" spc="10" dirty="0">
                <a:latin typeface="Arial MT"/>
                <a:cs typeface="Arial MT"/>
              </a:rPr>
              <a:t>then </a:t>
            </a:r>
            <a:r>
              <a:rPr sz="4100" spc="55" dirty="0">
                <a:latin typeface="Arial MT"/>
                <a:cs typeface="Arial MT"/>
              </a:rPr>
              <a:t>scale</a:t>
            </a:r>
            <a:r>
              <a:rPr sz="4100" spc="10" dirty="0">
                <a:latin typeface="Arial MT"/>
                <a:cs typeface="Arial MT"/>
              </a:rPr>
              <a:t> </a:t>
            </a:r>
            <a:r>
              <a:rPr sz="4100" spc="65" dirty="0">
                <a:latin typeface="Arial MT"/>
                <a:cs typeface="Arial MT"/>
              </a:rPr>
              <a:t>down </a:t>
            </a:r>
            <a:r>
              <a:rPr sz="4100" spc="-1125" dirty="0">
                <a:latin typeface="Arial MT"/>
                <a:cs typeface="Arial MT"/>
              </a:rPr>
              <a:t> </a:t>
            </a:r>
            <a:r>
              <a:rPr sz="4100" spc="120" dirty="0">
                <a:latin typeface="Arial MT"/>
                <a:cs typeface="Arial MT"/>
              </a:rPr>
              <a:t>by</a:t>
            </a:r>
            <a:r>
              <a:rPr sz="4100" dirty="0">
                <a:latin typeface="Arial MT"/>
                <a:cs typeface="Arial MT"/>
              </a:rPr>
              <a:t> </a:t>
            </a:r>
            <a:r>
              <a:rPr sz="4100" spc="5" dirty="0">
                <a:latin typeface="Arial MT"/>
                <a:cs typeface="Arial MT"/>
              </a:rPr>
              <a:t>-1 </a:t>
            </a:r>
            <a:r>
              <a:rPr sz="4100" spc="35" dirty="0">
                <a:latin typeface="Arial MT"/>
                <a:cs typeface="Arial MT"/>
              </a:rPr>
              <a:t>instances</a:t>
            </a:r>
            <a:endParaRPr sz="4100">
              <a:latin typeface="Arial MT"/>
              <a:cs typeface="Arial MT"/>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830219"/>
            <a:ext cx="20104100" cy="8478520"/>
            <a:chOff x="0" y="2830219"/>
            <a:chExt cx="20104100" cy="8478520"/>
          </a:xfrm>
        </p:grpSpPr>
        <p:pic>
          <p:nvPicPr>
            <p:cNvPr id="3" name="object 3"/>
            <p:cNvPicPr/>
            <p:nvPr/>
          </p:nvPicPr>
          <p:blipFill>
            <a:blip r:embed="rId2" cstate="print"/>
            <a:stretch>
              <a:fillRect/>
            </a:stretch>
          </p:blipFill>
          <p:spPr>
            <a:xfrm>
              <a:off x="1198444" y="2830219"/>
              <a:ext cx="17310268" cy="7881876"/>
            </a:xfrm>
            <a:prstGeom prst="rect">
              <a:avLst/>
            </a:prstGeom>
          </p:spPr>
        </p:pic>
        <p:sp>
          <p:nvSpPr>
            <p:cNvPr id="4" name="object 4"/>
            <p:cNvSpPr/>
            <p:nvPr/>
          </p:nvSpPr>
          <p:spPr>
            <a:xfrm>
              <a:off x="1245563" y="2856396"/>
              <a:ext cx="17216120" cy="7787640"/>
            </a:xfrm>
            <a:custGeom>
              <a:avLst/>
              <a:gdLst/>
              <a:ahLst/>
              <a:cxnLst/>
              <a:rect l="l" t="t" r="r" b="b"/>
              <a:pathLst>
                <a:path w="17216120" h="7787640">
                  <a:moveTo>
                    <a:pt x="17216030" y="0"/>
                  </a:moveTo>
                  <a:lnTo>
                    <a:pt x="0" y="0"/>
                  </a:lnTo>
                  <a:lnTo>
                    <a:pt x="0" y="7787638"/>
                  </a:lnTo>
                  <a:lnTo>
                    <a:pt x="17216030" y="7787638"/>
                  </a:lnTo>
                  <a:lnTo>
                    <a:pt x="17216030" y="0"/>
                  </a:lnTo>
                  <a:close/>
                </a:path>
              </a:pathLst>
            </a:custGeom>
            <a:solidFill>
              <a:srgbClr val="DCDEE0"/>
            </a:solidFill>
          </p:spPr>
          <p:txBody>
            <a:bodyPr wrap="square" lIns="0" tIns="0" rIns="0" bIns="0" rtlCol="0"/>
            <a:lstStyle/>
            <a:p>
              <a:endParaRPr/>
            </a:p>
          </p:txBody>
        </p:sp>
        <p:sp>
          <p:nvSpPr>
            <p:cNvPr id="5" name="object 5"/>
            <p:cNvSpPr/>
            <p:nvPr/>
          </p:nvSpPr>
          <p:spPr>
            <a:xfrm>
              <a:off x="1245563" y="2856396"/>
              <a:ext cx="17216120" cy="7787640"/>
            </a:xfrm>
            <a:custGeom>
              <a:avLst/>
              <a:gdLst/>
              <a:ahLst/>
              <a:cxnLst/>
              <a:rect l="l" t="t" r="r" b="b"/>
              <a:pathLst>
                <a:path w="17216120" h="7787640">
                  <a:moveTo>
                    <a:pt x="0" y="0"/>
                  </a:moveTo>
                  <a:lnTo>
                    <a:pt x="17216030" y="0"/>
                  </a:lnTo>
                  <a:lnTo>
                    <a:pt x="17216030" y="7787638"/>
                  </a:lnTo>
                  <a:lnTo>
                    <a:pt x="0" y="7787638"/>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7" name="object 7"/>
          <p:cNvSpPr txBox="1"/>
          <p:nvPr/>
        </p:nvSpPr>
        <p:spPr>
          <a:xfrm>
            <a:off x="856939" y="2068657"/>
            <a:ext cx="17527905"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35" dirty="0">
                <a:latin typeface="Arial MT"/>
                <a:cs typeface="Arial MT"/>
              </a:rPr>
              <a:t>First</a:t>
            </a:r>
            <a:r>
              <a:rPr sz="3850" spc="5" dirty="0">
                <a:latin typeface="Arial MT"/>
                <a:cs typeface="Arial MT"/>
              </a:rPr>
              <a:t> </a:t>
            </a:r>
            <a:r>
              <a:rPr sz="3850" spc="10" dirty="0">
                <a:latin typeface="Arial MT"/>
                <a:cs typeface="Arial MT"/>
              </a:rPr>
              <a:t>the </a:t>
            </a:r>
            <a:r>
              <a:rPr sz="3850" spc="45" dirty="0">
                <a:latin typeface="Arial MT"/>
                <a:cs typeface="Arial MT"/>
              </a:rPr>
              <a:t>launch</a:t>
            </a:r>
            <a:r>
              <a:rPr sz="3850" spc="10" dirty="0">
                <a:latin typeface="Arial MT"/>
                <a:cs typeface="Arial MT"/>
              </a:rPr>
              <a:t> </a:t>
            </a:r>
            <a:r>
              <a:rPr sz="3850" spc="40" dirty="0">
                <a:latin typeface="Arial MT"/>
                <a:cs typeface="Arial MT"/>
              </a:rPr>
              <a:t>configuration</a:t>
            </a:r>
            <a:r>
              <a:rPr sz="3850" spc="10" dirty="0">
                <a:latin typeface="Arial MT"/>
                <a:cs typeface="Arial MT"/>
              </a:rPr>
              <a:t> </a:t>
            </a:r>
            <a:r>
              <a:rPr sz="3850" spc="80" dirty="0">
                <a:latin typeface="Arial MT"/>
                <a:cs typeface="Arial MT"/>
              </a:rPr>
              <a:t>and</a:t>
            </a:r>
            <a:r>
              <a:rPr sz="3850" spc="10" dirty="0">
                <a:latin typeface="Arial MT"/>
                <a:cs typeface="Arial MT"/>
              </a:rPr>
              <a:t> the</a:t>
            </a:r>
            <a:r>
              <a:rPr sz="3850" spc="5" dirty="0">
                <a:latin typeface="Arial MT"/>
                <a:cs typeface="Arial MT"/>
              </a:rPr>
              <a:t> </a:t>
            </a:r>
            <a:r>
              <a:rPr sz="3850" spc="50" dirty="0">
                <a:latin typeface="Arial MT"/>
                <a:cs typeface="Arial MT"/>
              </a:rPr>
              <a:t>autoscaling</a:t>
            </a:r>
            <a:r>
              <a:rPr sz="3850" spc="10" dirty="0">
                <a:latin typeface="Arial MT"/>
                <a:cs typeface="Arial MT"/>
              </a:rPr>
              <a:t> </a:t>
            </a:r>
            <a:r>
              <a:rPr sz="3850" spc="80" dirty="0">
                <a:latin typeface="Arial MT"/>
                <a:cs typeface="Arial MT"/>
              </a:rPr>
              <a:t>group</a:t>
            </a:r>
            <a:r>
              <a:rPr sz="3850" spc="10" dirty="0">
                <a:latin typeface="Arial MT"/>
                <a:cs typeface="Arial MT"/>
              </a:rPr>
              <a:t> </a:t>
            </a:r>
            <a:r>
              <a:rPr sz="3850" spc="55" dirty="0">
                <a:latin typeface="Arial MT"/>
                <a:cs typeface="Arial MT"/>
              </a:rPr>
              <a:t>needs</a:t>
            </a:r>
            <a:r>
              <a:rPr sz="3850" spc="10" dirty="0">
                <a:latin typeface="Arial MT"/>
                <a:cs typeface="Arial MT"/>
              </a:rPr>
              <a:t> to </a:t>
            </a:r>
            <a:r>
              <a:rPr sz="3850" spc="114" dirty="0">
                <a:latin typeface="Arial MT"/>
                <a:cs typeface="Arial MT"/>
              </a:rPr>
              <a:t>be</a:t>
            </a:r>
            <a:r>
              <a:rPr sz="3850" spc="5" dirty="0">
                <a:latin typeface="Arial MT"/>
                <a:cs typeface="Arial MT"/>
              </a:rPr>
              <a:t> </a:t>
            </a:r>
            <a:r>
              <a:rPr sz="3850" spc="55" dirty="0">
                <a:latin typeface="Arial MT"/>
                <a:cs typeface="Arial MT"/>
              </a:rPr>
              <a:t>created:</a:t>
            </a:r>
            <a:endParaRPr sz="3850">
              <a:latin typeface="Arial MT"/>
              <a:cs typeface="Arial MT"/>
            </a:endParaRPr>
          </a:p>
        </p:txBody>
      </p:sp>
      <p:sp>
        <p:nvSpPr>
          <p:cNvPr id="8" name="object 8"/>
          <p:cNvSpPr txBox="1"/>
          <p:nvPr/>
        </p:nvSpPr>
        <p:spPr>
          <a:xfrm>
            <a:off x="1490708" y="2997044"/>
            <a:ext cx="7581265" cy="352425"/>
          </a:xfrm>
          <a:prstGeom prst="rect">
            <a:avLst/>
          </a:prstGeom>
        </p:spPr>
        <p:txBody>
          <a:bodyPr vert="horz" wrap="square" lIns="0" tIns="11430" rIns="0" bIns="0" rtlCol="0">
            <a:spAutoFit/>
          </a:bodyPr>
          <a:lstStyle/>
          <a:p>
            <a:pPr marL="12700">
              <a:lnSpc>
                <a:spcPct val="100000"/>
              </a:lnSpc>
              <a:spcBef>
                <a:spcPts val="90"/>
              </a:spcBef>
            </a:pPr>
            <a:r>
              <a:rPr sz="2150" dirty="0">
                <a:latin typeface="Arial MT"/>
                <a:cs typeface="Arial MT"/>
              </a:rPr>
              <a:t>resource</a:t>
            </a:r>
            <a:r>
              <a:rPr sz="2150" spc="20" dirty="0">
                <a:latin typeface="Arial MT"/>
                <a:cs typeface="Arial MT"/>
              </a:rPr>
              <a:t> </a:t>
            </a:r>
            <a:r>
              <a:rPr sz="2150" spc="-15" dirty="0">
                <a:latin typeface="Arial MT"/>
                <a:cs typeface="Arial MT"/>
              </a:rPr>
              <a:t>"aws_launch_configuration"</a:t>
            </a:r>
            <a:r>
              <a:rPr sz="2150" spc="20" dirty="0">
                <a:latin typeface="Arial MT"/>
                <a:cs typeface="Arial MT"/>
              </a:rPr>
              <a:t> </a:t>
            </a:r>
            <a:r>
              <a:rPr sz="2150" dirty="0">
                <a:latin typeface="Arial MT"/>
                <a:cs typeface="Arial MT"/>
              </a:rPr>
              <a:t>"example-launchconfig"</a:t>
            </a:r>
            <a:r>
              <a:rPr sz="2150" spc="20" dirty="0">
                <a:latin typeface="Arial MT"/>
                <a:cs typeface="Arial MT"/>
              </a:rPr>
              <a:t> </a:t>
            </a:r>
            <a:r>
              <a:rPr sz="2150" spc="-5" dirty="0">
                <a:latin typeface="Arial MT"/>
                <a:cs typeface="Arial MT"/>
              </a:rPr>
              <a:t>{</a:t>
            </a:r>
            <a:endParaRPr sz="2150">
              <a:latin typeface="Arial MT"/>
              <a:cs typeface="Arial MT"/>
            </a:endParaRPr>
          </a:p>
        </p:txBody>
      </p:sp>
      <p:sp>
        <p:nvSpPr>
          <p:cNvPr id="9" name="object 9"/>
          <p:cNvSpPr txBox="1"/>
          <p:nvPr/>
        </p:nvSpPr>
        <p:spPr>
          <a:xfrm>
            <a:off x="1642075" y="3321641"/>
            <a:ext cx="1972310" cy="1651000"/>
          </a:xfrm>
          <a:prstGeom prst="rect">
            <a:avLst/>
          </a:prstGeom>
        </p:spPr>
        <p:txBody>
          <a:bodyPr vert="horz" wrap="square" lIns="0" tIns="24765" rIns="0" bIns="0" rtlCol="0">
            <a:spAutoFit/>
          </a:bodyPr>
          <a:lstStyle/>
          <a:p>
            <a:pPr marL="12700" marR="5080">
              <a:lnSpc>
                <a:spcPts val="2560"/>
              </a:lnSpc>
              <a:spcBef>
                <a:spcPts val="195"/>
              </a:spcBef>
            </a:pPr>
            <a:r>
              <a:rPr sz="2150" spc="-10" dirty="0">
                <a:latin typeface="Arial MT"/>
                <a:cs typeface="Arial MT"/>
              </a:rPr>
              <a:t>name_prefix </a:t>
            </a:r>
            <a:r>
              <a:rPr sz="2150" spc="-5" dirty="0">
                <a:latin typeface="Arial MT"/>
                <a:cs typeface="Arial MT"/>
              </a:rPr>
              <a:t> </a:t>
            </a:r>
            <a:r>
              <a:rPr sz="2150" spc="10" dirty="0">
                <a:latin typeface="Arial MT"/>
                <a:cs typeface="Arial MT"/>
              </a:rPr>
              <a:t>image_id </a:t>
            </a:r>
            <a:r>
              <a:rPr sz="2150" spc="15" dirty="0">
                <a:latin typeface="Arial MT"/>
                <a:cs typeface="Arial MT"/>
              </a:rPr>
              <a:t> </a:t>
            </a:r>
            <a:r>
              <a:rPr sz="2150" spc="5" dirty="0">
                <a:latin typeface="Arial MT"/>
                <a:cs typeface="Arial MT"/>
              </a:rPr>
              <a:t>instance_type </a:t>
            </a:r>
            <a:r>
              <a:rPr sz="2150" spc="10" dirty="0">
                <a:latin typeface="Arial MT"/>
                <a:cs typeface="Arial MT"/>
              </a:rPr>
              <a:t> </a:t>
            </a:r>
            <a:r>
              <a:rPr sz="2150" spc="-20" dirty="0">
                <a:latin typeface="Arial MT"/>
                <a:cs typeface="Arial MT"/>
              </a:rPr>
              <a:t>key_name </a:t>
            </a:r>
            <a:r>
              <a:rPr sz="2150" spc="-15" dirty="0">
                <a:latin typeface="Arial MT"/>
                <a:cs typeface="Arial MT"/>
              </a:rPr>
              <a:t> </a:t>
            </a:r>
            <a:r>
              <a:rPr sz="2150" spc="5" dirty="0">
                <a:latin typeface="Arial MT"/>
                <a:cs typeface="Arial MT"/>
              </a:rPr>
              <a:t>security_g</a:t>
            </a:r>
            <a:r>
              <a:rPr sz="2150" spc="-35" dirty="0">
                <a:latin typeface="Arial MT"/>
                <a:cs typeface="Arial MT"/>
              </a:rPr>
              <a:t>r</a:t>
            </a:r>
            <a:r>
              <a:rPr sz="2150" spc="25" dirty="0">
                <a:latin typeface="Arial MT"/>
                <a:cs typeface="Arial MT"/>
              </a:rPr>
              <a:t>oups</a:t>
            </a:r>
            <a:endParaRPr sz="2150">
              <a:latin typeface="Arial MT"/>
              <a:cs typeface="Arial MT"/>
            </a:endParaRPr>
          </a:p>
        </p:txBody>
      </p:sp>
      <p:sp>
        <p:nvSpPr>
          <p:cNvPr id="10" name="object 10"/>
          <p:cNvSpPr txBox="1"/>
          <p:nvPr/>
        </p:nvSpPr>
        <p:spPr>
          <a:xfrm>
            <a:off x="3745153" y="3321641"/>
            <a:ext cx="5187315" cy="1651000"/>
          </a:xfrm>
          <a:prstGeom prst="rect">
            <a:avLst/>
          </a:prstGeom>
        </p:spPr>
        <p:txBody>
          <a:bodyPr vert="horz" wrap="square" lIns="0" tIns="11430" rIns="0" bIns="0" rtlCol="0">
            <a:spAutoFit/>
          </a:bodyPr>
          <a:lstStyle/>
          <a:p>
            <a:pPr marL="158750">
              <a:lnSpc>
                <a:spcPts val="2570"/>
              </a:lnSpc>
              <a:spcBef>
                <a:spcPts val="90"/>
              </a:spcBef>
            </a:pPr>
            <a:r>
              <a:rPr sz="2150" spc="155" dirty="0">
                <a:latin typeface="Arial MT"/>
                <a:cs typeface="Arial MT"/>
              </a:rPr>
              <a:t>=</a:t>
            </a:r>
            <a:r>
              <a:rPr sz="2150" spc="-15" dirty="0">
                <a:latin typeface="Arial MT"/>
                <a:cs typeface="Arial MT"/>
              </a:rPr>
              <a:t> </a:t>
            </a:r>
            <a:r>
              <a:rPr sz="2150" dirty="0">
                <a:latin typeface="Arial MT"/>
                <a:cs typeface="Arial MT"/>
              </a:rPr>
              <a:t>"example-launchconfig"</a:t>
            </a:r>
            <a:endParaRPr sz="2150">
              <a:latin typeface="Arial MT"/>
              <a:cs typeface="Arial MT"/>
            </a:endParaRPr>
          </a:p>
          <a:p>
            <a:pPr marL="12700">
              <a:lnSpc>
                <a:spcPts val="2555"/>
              </a:lnSpc>
            </a:pP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a:t>
            </a:r>
            <a:endParaRPr sz="2150">
              <a:latin typeface="Arial MT"/>
              <a:cs typeface="Arial MT"/>
            </a:endParaRPr>
          </a:p>
          <a:p>
            <a:pPr marL="209550">
              <a:lnSpc>
                <a:spcPts val="2555"/>
              </a:lnSpc>
            </a:pPr>
            <a:r>
              <a:rPr sz="2150" spc="155" dirty="0">
                <a:latin typeface="Arial MT"/>
                <a:cs typeface="Arial MT"/>
              </a:rPr>
              <a:t>=</a:t>
            </a:r>
            <a:r>
              <a:rPr sz="2150" spc="-40" dirty="0">
                <a:latin typeface="Arial MT"/>
                <a:cs typeface="Arial MT"/>
              </a:rPr>
              <a:t> </a:t>
            </a:r>
            <a:r>
              <a:rPr sz="2150" spc="-30" dirty="0">
                <a:latin typeface="Arial MT"/>
                <a:cs typeface="Arial MT"/>
              </a:rPr>
              <a:t>"t2.micro"</a:t>
            </a:r>
            <a:endParaRPr sz="2150">
              <a:latin typeface="Arial MT"/>
              <a:cs typeface="Arial MT"/>
            </a:endParaRPr>
          </a:p>
          <a:p>
            <a:pPr marL="133985">
              <a:lnSpc>
                <a:spcPts val="2555"/>
              </a:lnSpc>
            </a:pPr>
            <a:r>
              <a:rPr sz="2150" spc="155" dirty="0">
                <a:latin typeface="Arial MT"/>
                <a:cs typeface="Arial MT"/>
              </a:rPr>
              <a:t>=</a:t>
            </a:r>
            <a:r>
              <a:rPr sz="2150" spc="-5" dirty="0">
                <a:latin typeface="Arial MT"/>
                <a:cs typeface="Arial MT"/>
              </a:rPr>
              <a:t> </a:t>
            </a:r>
            <a:r>
              <a:rPr sz="2150" spc="-30" dirty="0">
                <a:latin typeface="Arial MT"/>
                <a:cs typeface="Arial MT"/>
              </a:rPr>
              <a:t>"${aws_key_pair.mykeypair.key_name}"</a:t>
            </a:r>
            <a:endParaRPr sz="2150">
              <a:latin typeface="Arial MT"/>
              <a:cs typeface="Arial MT"/>
            </a:endParaRPr>
          </a:p>
          <a:p>
            <a:pPr marL="309880">
              <a:lnSpc>
                <a:spcPts val="2570"/>
              </a:lnSpc>
            </a:pPr>
            <a:r>
              <a:rPr sz="2150" spc="155" dirty="0">
                <a:latin typeface="Arial MT"/>
                <a:cs typeface="Arial MT"/>
              </a:rPr>
              <a:t>=</a:t>
            </a:r>
            <a:r>
              <a:rPr sz="2150" spc="60" dirty="0">
                <a:latin typeface="Arial MT"/>
                <a:cs typeface="Arial MT"/>
              </a:rPr>
              <a:t> </a:t>
            </a:r>
            <a:r>
              <a:rPr sz="2150" spc="-5" dirty="0">
                <a:latin typeface="Arial MT"/>
                <a:cs typeface="Arial MT"/>
              </a:rPr>
              <a:t>["${aws_security_group.allow-ssh.id}"]</a:t>
            </a:r>
            <a:endParaRPr sz="2150">
              <a:latin typeface="Arial MT"/>
              <a:cs typeface="Arial MT"/>
            </a:endParaRPr>
          </a:p>
        </p:txBody>
      </p:sp>
      <p:sp>
        <p:nvSpPr>
          <p:cNvPr id="11" name="object 11"/>
          <p:cNvSpPr txBox="1"/>
          <p:nvPr/>
        </p:nvSpPr>
        <p:spPr>
          <a:xfrm>
            <a:off x="1490708" y="4944628"/>
            <a:ext cx="11263630" cy="1651000"/>
          </a:xfrm>
          <a:prstGeom prst="rect">
            <a:avLst/>
          </a:prstGeom>
        </p:spPr>
        <p:txBody>
          <a:bodyPr vert="horz" wrap="square" lIns="0" tIns="11430" rIns="0" bIns="0" rtlCol="0">
            <a:spAutoFit/>
          </a:bodyPr>
          <a:lstStyle/>
          <a:p>
            <a:pPr marL="12700">
              <a:lnSpc>
                <a:spcPts val="2570"/>
              </a:lnSpc>
              <a:spcBef>
                <a:spcPts val="90"/>
              </a:spcBef>
            </a:pPr>
            <a:r>
              <a:rPr sz="2150" spc="-5" dirty="0">
                <a:latin typeface="Arial MT"/>
                <a:cs typeface="Arial MT"/>
              </a:rPr>
              <a:t>}</a:t>
            </a:r>
            <a:endParaRPr sz="2150">
              <a:latin typeface="Arial MT"/>
              <a:cs typeface="Arial MT"/>
            </a:endParaRPr>
          </a:p>
          <a:p>
            <a:pPr marL="163830" marR="4131310" indent="-151765">
              <a:lnSpc>
                <a:spcPts val="2560"/>
              </a:lnSpc>
              <a:spcBef>
                <a:spcPts val="90"/>
              </a:spcBef>
              <a:tabLst>
                <a:tab pos="2131060" algn="l"/>
              </a:tabLst>
            </a:pPr>
            <a:r>
              <a:rPr sz="2150" dirty="0">
                <a:latin typeface="Arial MT"/>
                <a:cs typeface="Arial MT"/>
              </a:rPr>
              <a:t>resource </a:t>
            </a:r>
            <a:r>
              <a:rPr sz="2150" spc="-10" dirty="0">
                <a:latin typeface="Arial MT"/>
                <a:cs typeface="Arial MT"/>
              </a:rPr>
              <a:t>"aws_autoscaling_group" </a:t>
            </a:r>
            <a:r>
              <a:rPr sz="2150" spc="-5" dirty="0">
                <a:latin typeface="Arial MT"/>
                <a:cs typeface="Arial MT"/>
              </a:rPr>
              <a:t>"example-autoscaling" { </a:t>
            </a:r>
            <a:r>
              <a:rPr sz="2150" spc="-585"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spc="-5" dirty="0">
                <a:latin typeface="Arial MT"/>
                <a:cs typeface="Arial MT"/>
              </a:rPr>
              <a:t>"example-autoscaling"</a:t>
            </a:r>
            <a:endParaRPr sz="2150">
              <a:latin typeface="Arial MT"/>
              <a:cs typeface="Arial MT"/>
            </a:endParaRPr>
          </a:p>
          <a:p>
            <a:pPr marL="163830">
              <a:lnSpc>
                <a:spcPts val="2460"/>
              </a:lnSpc>
              <a:tabLst>
                <a:tab pos="2675255" algn="l"/>
              </a:tabLst>
            </a:pPr>
            <a:r>
              <a:rPr sz="2150" dirty="0">
                <a:latin typeface="Arial MT"/>
                <a:cs typeface="Arial MT"/>
              </a:rPr>
              <a:t>vpc_zone_identifier	</a:t>
            </a:r>
            <a:r>
              <a:rPr sz="2150" spc="155" dirty="0">
                <a:latin typeface="Arial MT"/>
                <a:cs typeface="Arial MT"/>
              </a:rPr>
              <a:t>=</a:t>
            </a:r>
            <a:r>
              <a:rPr sz="2150" spc="95" dirty="0">
                <a:latin typeface="Arial MT"/>
                <a:cs typeface="Arial MT"/>
              </a:rPr>
              <a:t> </a:t>
            </a:r>
            <a:r>
              <a:rPr sz="2150" dirty="0">
                <a:latin typeface="Arial MT"/>
                <a:cs typeface="Arial MT"/>
              </a:rPr>
              <a:t>["${aws_subnet.main-public-1.id}",</a:t>
            </a:r>
            <a:r>
              <a:rPr sz="2150" spc="95" dirty="0">
                <a:latin typeface="Arial MT"/>
                <a:cs typeface="Arial MT"/>
              </a:rPr>
              <a:t> </a:t>
            </a:r>
            <a:r>
              <a:rPr sz="2150" dirty="0">
                <a:latin typeface="Arial MT"/>
                <a:cs typeface="Arial MT"/>
              </a:rPr>
              <a:t>"${aws_subnet.main-public-2.id}"]</a:t>
            </a:r>
            <a:endParaRPr sz="2150">
              <a:latin typeface="Arial MT"/>
              <a:cs typeface="Arial MT"/>
            </a:endParaRPr>
          </a:p>
          <a:p>
            <a:pPr marL="163830">
              <a:lnSpc>
                <a:spcPts val="2570"/>
              </a:lnSpc>
            </a:pPr>
            <a:r>
              <a:rPr sz="2150" spc="5" dirty="0">
                <a:latin typeface="Arial MT"/>
                <a:cs typeface="Arial MT"/>
              </a:rPr>
              <a:t>launch_configuration</a:t>
            </a:r>
            <a:r>
              <a:rPr sz="2150" spc="1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"${aws_launch_configuration.example-launchconfig.name}"</a:t>
            </a:r>
            <a:endParaRPr sz="2150">
              <a:latin typeface="Arial MT"/>
              <a:cs typeface="Arial MT"/>
            </a:endParaRPr>
          </a:p>
        </p:txBody>
      </p:sp>
      <p:sp>
        <p:nvSpPr>
          <p:cNvPr id="12" name="object 12"/>
          <p:cNvSpPr txBox="1"/>
          <p:nvPr/>
        </p:nvSpPr>
        <p:spPr>
          <a:xfrm>
            <a:off x="1642075" y="6567616"/>
            <a:ext cx="1160145" cy="676910"/>
          </a:xfrm>
          <a:prstGeom prst="rect">
            <a:avLst/>
          </a:prstGeom>
        </p:spPr>
        <p:txBody>
          <a:bodyPr vert="horz" wrap="square" lIns="0" tIns="24765" rIns="0" bIns="0" rtlCol="0">
            <a:spAutoFit/>
          </a:bodyPr>
          <a:lstStyle/>
          <a:p>
            <a:pPr marL="12700" marR="5080">
              <a:lnSpc>
                <a:spcPts val="2560"/>
              </a:lnSpc>
              <a:spcBef>
                <a:spcPts val="195"/>
              </a:spcBef>
            </a:pPr>
            <a:r>
              <a:rPr sz="2150" spc="-20" dirty="0">
                <a:latin typeface="Arial MT"/>
                <a:cs typeface="Arial MT"/>
              </a:rPr>
              <a:t>min_size </a:t>
            </a:r>
            <a:r>
              <a:rPr sz="2150" spc="-585" dirty="0">
                <a:latin typeface="Arial MT"/>
                <a:cs typeface="Arial MT"/>
              </a:rPr>
              <a:t> </a:t>
            </a:r>
            <a:r>
              <a:rPr sz="2150" spc="-20" dirty="0">
                <a:latin typeface="Arial MT"/>
                <a:cs typeface="Arial MT"/>
              </a:rPr>
              <a:t>max_size</a:t>
            </a:r>
            <a:endParaRPr sz="2150">
              <a:latin typeface="Arial MT"/>
              <a:cs typeface="Arial MT"/>
            </a:endParaRPr>
          </a:p>
        </p:txBody>
      </p:sp>
      <p:sp>
        <p:nvSpPr>
          <p:cNvPr id="13" name="object 13"/>
          <p:cNvSpPr txBox="1"/>
          <p:nvPr/>
        </p:nvSpPr>
        <p:spPr>
          <a:xfrm>
            <a:off x="3684715" y="6567616"/>
            <a:ext cx="508000" cy="676910"/>
          </a:xfrm>
          <a:prstGeom prst="rect">
            <a:avLst/>
          </a:prstGeom>
        </p:spPr>
        <p:txBody>
          <a:bodyPr vert="horz" wrap="square" lIns="0" tIns="11430" rIns="0" bIns="0" rtlCol="0">
            <a:spAutoFit/>
          </a:bodyPr>
          <a:lstStyle/>
          <a:p>
            <a:pPr marL="12700">
              <a:lnSpc>
                <a:spcPts val="2570"/>
              </a:lnSpc>
              <a:spcBef>
                <a:spcPts val="90"/>
              </a:spcBef>
            </a:pPr>
            <a:r>
              <a:rPr sz="2150" spc="155" dirty="0">
                <a:latin typeface="Arial MT"/>
                <a:cs typeface="Arial MT"/>
              </a:rPr>
              <a:t>=</a:t>
            </a:r>
            <a:r>
              <a:rPr sz="2150" spc="-50" dirty="0">
                <a:latin typeface="Arial MT"/>
                <a:cs typeface="Arial MT"/>
              </a:rPr>
              <a:t> </a:t>
            </a:r>
            <a:r>
              <a:rPr sz="2150" spc="-5" dirty="0">
                <a:latin typeface="Arial MT"/>
                <a:cs typeface="Arial MT"/>
              </a:rPr>
              <a:t>1</a:t>
            </a:r>
            <a:endParaRPr sz="2150">
              <a:latin typeface="Arial MT"/>
              <a:cs typeface="Arial MT"/>
            </a:endParaRPr>
          </a:p>
          <a:p>
            <a:pPr marL="88265">
              <a:lnSpc>
                <a:spcPts val="2570"/>
              </a:lnSpc>
            </a:pPr>
            <a:r>
              <a:rPr sz="2150" spc="155" dirty="0">
                <a:latin typeface="Arial MT"/>
                <a:cs typeface="Arial MT"/>
              </a:rPr>
              <a:t>=</a:t>
            </a:r>
            <a:r>
              <a:rPr sz="2150" spc="-90" dirty="0">
                <a:latin typeface="Arial MT"/>
                <a:cs typeface="Arial MT"/>
              </a:rPr>
              <a:t> </a:t>
            </a:r>
            <a:r>
              <a:rPr sz="2150" spc="-5" dirty="0">
                <a:latin typeface="Arial MT"/>
                <a:cs typeface="Arial MT"/>
              </a:rPr>
              <a:t>2</a:t>
            </a:r>
            <a:endParaRPr sz="2150">
              <a:latin typeface="Arial MT"/>
              <a:cs typeface="Arial MT"/>
            </a:endParaRPr>
          </a:p>
        </p:txBody>
      </p:sp>
      <p:sp>
        <p:nvSpPr>
          <p:cNvPr id="14" name="object 14"/>
          <p:cNvSpPr txBox="1"/>
          <p:nvPr/>
        </p:nvSpPr>
        <p:spPr>
          <a:xfrm>
            <a:off x="1490708" y="7216810"/>
            <a:ext cx="4351655" cy="3274060"/>
          </a:xfrm>
          <a:prstGeom prst="rect">
            <a:avLst/>
          </a:prstGeom>
        </p:spPr>
        <p:txBody>
          <a:bodyPr vert="horz" wrap="square" lIns="0" tIns="24765" rIns="0" bIns="0" rtlCol="0">
            <a:spAutoFit/>
          </a:bodyPr>
          <a:lstStyle/>
          <a:p>
            <a:pPr marL="163830" marR="5080">
              <a:lnSpc>
                <a:spcPts val="2560"/>
              </a:lnSpc>
              <a:spcBef>
                <a:spcPts val="195"/>
              </a:spcBef>
            </a:pPr>
            <a:r>
              <a:rPr sz="2150" spc="10" dirty="0">
                <a:latin typeface="Arial MT"/>
                <a:cs typeface="Arial MT"/>
              </a:rPr>
              <a:t>health_check_grace_period</a:t>
            </a:r>
            <a:r>
              <a:rPr sz="2150" spc="-45" dirty="0">
                <a:latin typeface="Arial MT"/>
                <a:cs typeface="Arial MT"/>
              </a:rPr>
              <a:t> </a:t>
            </a:r>
            <a:r>
              <a:rPr sz="2150" spc="155" dirty="0">
                <a:latin typeface="Arial MT"/>
                <a:cs typeface="Arial MT"/>
              </a:rPr>
              <a:t>=</a:t>
            </a:r>
            <a:r>
              <a:rPr sz="2150" spc="-40" dirty="0">
                <a:latin typeface="Arial MT"/>
                <a:cs typeface="Arial MT"/>
              </a:rPr>
              <a:t> </a:t>
            </a:r>
            <a:r>
              <a:rPr sz="2150" spc="-5" dirty="0">
                <a:latin typeface="Arial MT"/>
                <a:cs typeface="Arial MT"/>
              </a:rPr>
              <a:t>300 </a:t>
            </a:r>
            <a:r>
              <a:rPr sz="2150" spc="-580" dirty="0">
                <a:latin typeface="Arial MT"/>
                <a:cs typeface="Arial MT"/>
              </a:rPr>
              <a:t> </a:t>
            </a:r>
            <a:r>
              <a:rPr sz="2150" dirty="0">
                <a:latin typeface="Arial MT"/>
                <a:cs typeface="Arial MT"/>
              </a:rPr>
              <a:t>health_check_type </a:t>
            </a:r>
            <a:r>
              <a:rPr sz="2150" spc="155" dirty="0">
                <a:latin typeface="Arial MT"/>
                <a:cs typeface="Arial MT"/>
              </a:rPr>
              <a:t>= </a:t>
            </a:r>
            <a:r>
              <a:rPr sz="2150" spc="-95" dirty="0">
                <a:latin typeface="Arial MT"/>
                <a:cs typeface="Arial MT"/>
              </a:rPr>
              <a:t>"EC2" </a:t>
            </a:r>
            <a:r>
              <a:rPr sz="2150" spc="-90" dirty="0">
                <a:latin typeface="Arial MT"/>
                <a:cs typeface="Arial MT"/>
              </a:rPr>
              <a:t> </a:t>
            </a:r>
            <a:r>
              <a:rPr sz="2150" dirty="0">
                <a:latin typeface="Arial MT"/>
                <a:cs typeface="Arial MT"/>
              </a:rPr>
              <a:t>force_delete</a:t>
            </a:r>
            <a:r>
              <a:rPr sz="2150" spc="-10" dirty="0">
                <a:latin typeface="Arial MT"/>
                <a:cs typeface="Arial MT"/>
              </a:rPr>
              <a:t> </a:t>
            </a:r>
            <a:r>
              <a:rPr sz="2150" spc="155" dirty="0">
                <a:latin typeface="Arial MT"/>
                <a:cs typeface="Arial MT"/>
              </a:rPr>
              <a:t>=</a:t>
            </a:r>
            <a:r>
              <a:rPr sz="2150" spc="-5" dirty="0">
                <a:latin typeface="Arial MT"/>
                <a:cs typeface="Arial MT"/>
              </a:rPr>
              <a:t> true</a:t>
            </a:r>
            <a:endParaRPr sz="2150">
              <a:latin typeface="Arial MT"/>
              <a:cs typeface="Arial MT"/>
            </a:endParaRPr>
          </a:p>
          <a:p>
            <a:pPr>
              <a:lnSpc>
                <a:spcPct val="100000"/>
              </a:lnSpc>
              <a:spcBef>
                <a:spcPts val="25"/>
              </a:spcBef>
            </a:pPr>
            <a:endParaRPr sz="2100">
              <a:latin typeface="Arial MT"/>
              <a:cs typeface="Arial MT"/>
            </a:endParaRPr>
          </a:p>
          <a:p>
            <a:pPr marL="163830">
              <a:lnSpc>
                <a:spcPts val="2570"/>
              </a:lnSpc>
            </a:pPr>
            <a:r>
              <a:rPr sz="2150" spc="35" dirty="0">
                <a:latin typeface="Arial MT"/>
                <a:cs typeface="Arial MT"/>
              </a:rPr>
              <a:t>tag</a:t>
            </a:r>
            <a:r>
              <a:rPr sz="2150" spc="-50" dirty="0">
                <a:latin typeface="Arial MT"/>
                <a:cs typeface="Arial MT"/>
              </a:rPr>
              <a:t> </a:t>
            </a:r>
            <a:r>
              <a:rPr sz="2150" spc="-5" dirty="0">
                <a:latin typeface="Arial MT"/>
                <a:cs typeface="Arial MT"/>
              </a:rPr>
              <a:t>{</a:t>
            </a:r>
            <a:endParaRPr sz="2150">
              <a:latin typeface="Arial MT"/>
              <a:cs typeface="Arial MT"/>
            </a:endParaRPr>
          </a:p>
          <a:p>
            <a:pPr marL="466725">
              <a:lnSpc>
                <a:spcPts val="2555"/>
              </a:lnSpc>
            </a:pPr>
            <a:r>
              <a:rPr sz="2150" spc="-5" dirty="0">
                <a:latin typeface="Arial MT"/>
                <a:cs typeface="Arial MT"/>
              </a:rPr>
              <a:t>key</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60" dirty="0">
                <a:latin typeface="Arial MT"/>
                <a:cs typeface="Arial MT"/>
              </a:rPr>
              <a:t>"Name"</a:t>
            </a:r>
            <a:endParaRPr sz="2150">
              <a:latin typeface="Arial MT"/>
              <a:cs typeface="Arial MT"/>
            </a:endParaRPr>
          </a:p>
          <a:p>
            <a:pPr marL="466725" marR="494665">
              <a:lnSpc>
                <a:spcPts val="2560"/>
              </a:lnSpc>
              <a:spcBef>
                <a:spcPts val="90"/>
              </a:spcBef>
            </a:pPr>
            <a:r>
              <a:rPr sz="2150" spc="-5" dirty="0">
                <a:latin typeface="Arial MT"/>
                <a:cs typeface="Arial MT"/>
              </a:rPr>
              <a:t>value </a:t>
            </a:r>
            <a:r>
              <a:rPr sz="2150" spc="155" dirty="0">
                <a:latin typeface="Arial MT"/>
                <a:cs typeface="Arial MT"/>
              </a:rPr>
              <a:t>= </a:t>
            </a:r>
            <a:r>
              <a:rPr sz="2150" spc="-15" dirty="0">
                <a:latin typeface="Arial MT"/>
                <a:cs typeface="Arial MT"/>
              </a:rPr>
              <a:t>"ec2 </a:t>
            </a:r>
            <a:r>
              <a:rPr sz="2150" spc="-10" dirty="0">
                <a:latin typeface="Arial MT"/>
                <a:cs typeface="Arial MT"/>
              </a:rPr>
              <a:t>instance" </a:t>
            </a:r>
            <a:r>
              <a:rPr sz="2150" spc="-5" dirty="0">
                <a:latin typeface="Arial MT"/>
                <a:cs typeface="Arial MT"/>
              </a:rPr>
              <a:t> </a:t>
            </a:r>
            <a:r>
              <a:rPr sz="2150" spc="5" dirty="0">
                <a:latin typeface="Arial MT"/>
                <a:cs typeface="Arial MT"/>
              </a:rPr>
              <a:t>propagate_at_launch</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true</a:t>
            </a:r>
            <a:endParaRPr sz="2150">
              <a:latin typeface="Arial MT"/>
              <a:cs typeface="Arial MT"/>
            </a:endParaRPr>
          </a:p>
          <a:p>
            <a:pPr marL="163830">
              <a:lnSpc>
                <a:spcPts val="2460"/>
              </a:lnSpc>
            </a:pPr>
            <a:r>
              <a:rPr sz="2150" spc="-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3" name="object 3"/>
          <p:cNvSpPr txBox="1"/>
          <p:nvPr/>
        </p:nvSpPr>
        <p:spPr>
          <a:xfrm>
            <a:off x="856939" y="2068657"/>
            <a:ext cx="12567285"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310" dirty="0">
                <a:latin typeface="Arial MT"/>
                <a:cs typeface="Arial MT"/>
              </a:rPr>
              <a:t>To</a:t>
            </a:r>
            <a:r>
              <a:rPr sz="3850" spc="15" dirty="0">
                <a:latin typeface="Arial MT"/>
                <a:cs typeface="Arial MT"/>
              </a:rPr>
              <a:t> </a:t>
            </a:r>
            <a:r>
              <a:rPr sz="3850" spc="35" dirty="0">
                <a:latin typeface="Arial MT"/>
                <a:cs typeface="Arial MT"/>
              </a:rPr>
              <a:t>create</a:t>
            </a:r>
            <a:r>
              <a:rPr sz="3850" spc="15" dirty="0">
                <a:latin typeface="Arial MT"/>
                <a:cs typeface="Arial MT"/>
              </a:rPr>
              <a:t> </a:t>
            </a:r>
            <a:r>
              <a:rPr sz="3850" spc="10" dirty="0">
                <a:latin typeface="Arial MT"/>
                <a:cs typeface="Arial MT"/>
              </a:rPr>
              <a:t>a</a:t>
            </a:r>
            <a:r>
              <a:rPr sz="3850" spc="15" dirty="0">
                <a:latin typeface="Arial MT"/>
                <a:cs typeface="Arial MT"/>
              </a:rPr>
              <a:t> policy, </a:t>
            </a:r>
            <a:r>
              <a:rPr sz="3850" spc="10" dirty="0">
                <a:latin typeface="Arial MT"/>
                <a:cs typeface="Arial MT"/>
              </a:rPr>
              <a:t>you</a:t>
            </a:r>
            <a:r>
              <a:rPr sz="3850" spc="15" dirty="0">
                <a:latin typeface="Arial MT"/>
                <a:cs typeface="Arial MT"/>
              </a:rPr>
              <a:t> </a:t>
            </a:r>
            <a:r>
              <a:rPr sz="3850" spc="65" dirty="0">
                <a:latin typeface="Arial MT"/>
                <a:cs typeface="Arial MT"/>
              </a:rPr>
              <a:t>need</a:t>
            </a:r>
            <a:r>
              <a:rPr sz="3850" spc="15" dirty="0">
                <a:latin typeface="Arial MT"/>
                <a:cs typeface="Arial MT"/>
              </a:rPr>
              <a:t> </a:t>
            </a:r>
            <a:r>
              <a:rPr sz="3850" spc="10" dirty="0">
                <a:latin typeface="Arial MT"/>
                <a:cs typeface="Arial MT"/>
              </a:rPr>
              <a:t>a</a:t>
            </a:r>
            <a:r>
              <a:rPr sz="3850" spc="20" dirty="0">
                <a:latin typeface="Arial MT"/>
                <a:cs typeface="Arial MT"/>
              </a:rPr>
              <a:t> </a:t>
            </a:r>
            <a:r>
              <a:rPr sz="3850" spc="25" dirty="0">
                <a:latin typeface="Arial MT"/>
                <a:cs typeface="Arial MT"/>
              </a:rPr>
              <a:t>aws_autoscaling_policy:</a:t>
            </a:r>
            <a:endParaRPr sz="3850">
              <a:latin typeface="Arial MT"/>
              <a:cs typeface="Arial MT"/>
            </a:endParaRPr>
          </a:p>
        </p:txBody>
      </p:sp>
      <p:pic>
        <p:nvPicPr>
          <p:cNvPr id="4" name="object 4"/>
          <p:cNvPicPr/>
          <p:nvPr/>
        </p:nvPicPr>
        <p:blipFill>
          <a:blip r:embed="rId2" cstate="print"/>
          <a:stretch>
            <a:fillRect/>
          </a:stretch>
        </p:blipFill>
        <p:spPr>
          <a:xfrm>
            <a:off x="1198444" y="3166784"/>
            <a:ext cx="17310268" cy="3583386"/>
          </a:xfrm>
          <a:prstGeom prst="rect">
            <a:avLst/>
          </a:prstGeom>
        </p:spPr>
      </p:pic>
      <p:sp>
        <p:nvSpPr>
          <p:cNvPr id="5" name="object 5"/>
          <p:cNvSpPr txBox="1"/>
          <p:nvPr/>
        </p:nvSpPr>
        <p:spPr>
          <a:xfrm>
            <a:off x="1245563" y="3192961"/>
            <a:ext cx="17216120" cy="3489325"/>
          </a:xfrm>
          <a:prstGeom prst="rect">
            <a:avLst/>
          </a:prstGeom>
          <a:solidFill>
            <a:srgbClr val="DCDEE0"/>
          </a:solidFill>
          <a:ln w="10470">
            <a:solidFill>
              <a:srgbClr val="A6AAA9"/>
            </a:solidFill>
          </a:ln>
        </p:spPr>
        <p:txBody>
          <a:bodyPr vert="horz" wrap="square" lIns="0" tIns="2540" rIns="0" bIns="0" rtlCol="0">
            <a:spAutoFit/>
          </a:bodyPr>
          <a:lstStyle/>
          <a:p>
            <a:pPr>
              <a:lnSpc>
                <a:spcPct val="100000"/>
              </a:lnSpc>
              <a:spcBef>
                <a:spcPts val="20"/>
              </a:spcBef>
            </a:pPr>
            <a:endParaRPr sz="3050">
              <a:latin typeface="Times New Roman"/>
              <a:cs typeface="Times New Roman"/>
            </a:endParaRPr>
          </a:p>
          <a:p>
            <a:pPr marL="408940" marR="9955530" indent="-151765">
              <a:lnSpc>
                <a:spcPts val="2560"/>
              </a:lnSpc>
              <a:tabLst>
                <a:tab pos="2527935" algn="l"/>
              </a:tabLst>
            </a:pPr>
            <a:r>
              <a:rPr sz="2150" dirty="0">
                <a:latin typeface="Arial MT"/>
                <a:cs typeface="Arial MT"/>
              </a:rPr>
              <a:t>resource</a:t>
            </a:r>
            <a:r>
              <a:rPr sz="2150" spc="-10" dirty="0">
                <a:latin typeface="Arial MT"/>
                <a:cs typeface="Arial MT"/>
              </a:rPr>
              <a:t> "aws_autoscaling_policy" </a:t>
            </a:r>
            <a:r>
              <a:rPr sz="2150" spc="10" dirty="0">
                <a:latin typeface="Arial MT"/>
                <a:cs typeface="Arial MT"/>
              </a:rPr>
              <a:t>"example-cpu-policy"</a:t>
            </a:r>
            <a:r>
              <a:rPr sz="2150" spc="-1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spc="10" dirty="0">
                <a:latin typeface="Arial MT"/>
                <a:cs typeface="Arial MT"/>
              </a:rPr>
              <a:t>"example-cpu-policy"</a:t>
            </a:r>
            <a:endParaRPr sz="2150">
              <a:latin typeface="Arial MT"/>
              <a:cs typeface="Arial MT"/>
            </a:endParaRPr>
          </a:p>
          <a:p>
            <a:pPr marL="408940">
              <a:lnSpc>
                <a:spcPts val="2460"/>
              </a:lnSpc>
            </a:pPr>
            <a:r>
              <a:rPr sz="2150" spc="5" dirty="0">
                <a:latin typeface="Arial MT"/>
                <a:cs typeface="Arial MT"/>
              </a:rPr>
              <a:t>autoscaling_group_name</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"${aws_autoscaling_group.example-autoscaling.name}"</a:t>
            </a:r>
            <a:endParaRPr sz="2150">
              <a:latin typeface="Arial MT"/>
              <a:cs typeface="Arial MT"/>
            </a:endParaRPr>
          </a:p>
          <a:p>
            <a:pPr marL="408940" marR="11489690">
              <a:lnSpc>
                <a:spcPts val="2560"/>
              </a:lnSpc>
              <a:spcBef>
                <a:spcPts val="90"/>
              </a:spcBef>
              <a:tabLst>
                <a:tab pos="3026410" algn="l"/>
                <a:tab pos="3147060" algn="l"/>
              </a:tabLst>
            </a:pPr>
            <a:r>
              <a:rPr sz="2150" dirty="0">
                <a:latin typeface="Arial MT"/>
                <a:cs typeface="Arial MT"/>
              </a:rPr>
              <a:t>adjustment_type	</a:t>
            </a:r>
            <a:r>
              <a:rPr sz="2150" spc="155" dirty="0">
                <a:latin typeface="Arial MT"/>
                <a:cs typeface="Arial MT"/>
              </a:rPr>
              <a:t>=</a:t>
            </a:r>
            <a:r>
              <a:rPr sz="2150" spc="-45" dirty="0">
                <a:latin typeface="Arial MT"/>
                <a:cs typeface="Arial MT"/>
              </a:rPr>
              <a:t> </a:t>
            </a:r>
            <a:r>
              <a:rPr sz="2150" spc="-5" dirty="0">
                <a:latin typeface="Arial MT"/>
                <a:cs typeface="Arial MT"/>
              </a:rPr>
              <a:t>"ChangeInCapacity" </a:t>
            </a:r>
            <a:r>
              <a:rPr sz="2150" spc="-585" dirty="0">
                <a:latin typeface="Arial MT"/>
                <a:cs typeface="Arial MT"/>
              </a:rPr>
              <a:t> </a:t>
            </a:r>
            <a:r>
              <a:rPr sz="2150" spc="5" dirty="0">
                <a:latin typeface="Arial MT"/>
                <a:cs typeface="Arial MT"/>
              </a:rPr>
              <a:t>scaling_adjustment		</a:t>
            </a:r>
            <a:r>
              <a:rPr sz="2150" spc="155" dirty="0">
                <a:latin typeface="Arial MT"/>
                <a:cs typeface="Arial MT"/>
              </a:rPr>
              <a:t>=</a:t>
            </a:r>
            <a:r>
              <a:rPr sz="2150" spc="-10" dirty="0">
                <a:latin typeface="Arial MT"/>
                <a:cs typeface="Arial MT"/>
              </a:rPr>
              <a:t> </a:t>
            </a:r>
            <a:r>
              <a:rPr sz="2150" spc="-114" dirty="0">
                <a:latin typeface="Arial MT"/>
                <a:cs typeface="Arial MT"/>
              </a:rPr>
              <a:t>"1"</a:t>
            </a:r>
            <a:endParaRPr sz="2150">
              <a:latin typeface="Arial MT"/>
              <a:cs typeface="Arial MT"/>
            </a:endParaRPr>
          </a:p>
          <a:p>
            <a:pPr marL="408940">
              <a:lnSpc>
                <a:spcPts val="2460"/>
              </a:lnSpc>
              <a:tabLst>
                <a:tab pos="2724150" algn="l"/>
              </a:tabLst>
            </a:pPr>
            <a:r>
              <a:rPr sz="2150" spc="25" dirty="0">
                <a:latin typeface="Arial MT"/>
                <a:cs typeface="Arial MT"/>
              </a:rPr>
              <a:t>cooldown	</a:t>
            </a:r>
            <a:r>
              <a:rPr sz="2150" spc="155" dirty="0">
                <a:latin typeface="Arial MT"/>
                <a:cs typeface="Arial MT"/>
              </a:rPr>
              <a:t>=</a:t>
            </a:r>
            <a:r>
              <a:rPr sz="2150" spc="-50" dirty="0">
                <a:latin typeface="Arial MT"/>
                <a:cs typeface="Arial MT"/>
              </a:rPr>
              <a:t> </a:t>
            </a:r>
            <a:r>
              <a:rPr sz="2150" spc="-70" dirty="0">
                <a:latin typeface="Arial MT"/>
                <a:cs typeface="Arial MT"/>
              </a:rPr>
              <a:t>"300"</a:t>
            </a:r>
            <a:endParaRPr sz="2150">
              <a:latin typeface="Arial MT"/>
              <a:cs typeface="Arial MT"/>
            </a:endParaRPr>
          </a:p>
          <a:p>
            <a:pPr marL="408940">
              <a:lnSpc>
                <a:spcPts val="2555"/>
              </a:lnSpc>
              <a:tabLst>
                <a:tab pos="2708910" algn="l"/>
              </a:tabLst>
            </a:pPr>
            <a:r>
              <a:rPr sz="2150" spc="15" dirty="0">
                <a:latin typeface="Arial MT"/>
                <a:cs typeface="Arial MT"/>
              </a:rPr>
              <a:t>policy_type	</a:t>
            </a:r>
            <a:r>
              <a:rPr sz="2150" spc="155" dirty="0">
                <a:latin typeface="Arial MT"/>
                <a:cs typeface="Arial MT"/>
              </a:rPr>
              <a:t>=</a:t>
            </a:r>
            <a:r>
              <a:rPr sz="2150" spc="-35" dirty="0">
                <a:latin typeface="Arial MT"/>
                <a:cs typeface="Arial MT"/>
              </a:rPr>
              <a:t> </a:t>
            </a:r>
            <a:r>
              <a:rPr sz="2150" spc="-20" dirty="0">
                <a:latin typeface="Arial MT"/>
                <a:cs typeface="Arial MT"/>
              </a:rPr>
              <a:t>"SimpleScaling"</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3" name="object 3"/>
          <p:cNvSpPr txBox="1"/>
          <p:nvPr/>
        </p:nvSpPr>
        <p:spPr>
          <a:xfrm>
            <a:off x="856939" y="2071903"/>
            <a:ext cx="1532572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35" dirty="0">
                <a:latin typeface="Arial MT"/>
                <a:cs typeface="Arial MT"/>
              </a:rPr>
              <a:t>Then,</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10" dirty="0">
                <a:latin typeface="Arial MT"/>
                <a:cs typeface="Arial MT"/>
              </a:rPr>
              <a:t> </a:t>
            </a:r>
            <a:r>
              <a:rPr sz="4100" spc="35" dirty="0">
                <a:latin typeface="Arial MT"/>
                <a:cs typeface="Arial MT"/>
              </a:rPr>
              <a:t>create</a:t>
            </a:r>
            <a:r>
              <a:rPr sz="4100" spc="10" dirty="0">
                <a:latin typeface="Arial MT"/>
                <a:cs typeface="Arial MT"/>
              </a:rPr>
              <a:t> a </a:t>
            </a:r>
            <a:r>
              <a:rPr sz="4100" spc="15" dirty="0">
                <a:latin typeface="Arial MT"/>
                <a:cs typeface="Arial MT"/>
              </a:rPr>
              <a:t>CloudWatch</a:t>
            </a:r>
            <a:r>
              <a:rPr sz="4100" spc="10" dirty="0">
                <a:latin typeface="Arial MT"/>
                <a:cs typeface="Arial MT"/>
              </a:rPr>
              <a:t> </a:t>
            </a:r>
            <a:r>
              <a:rPr sz="4100" spc="20" dirty="0">
                <a:latin typeface="Arial MT"/>
                <a:cs typeface="Arial MT"/>
              </a:rPr>
              <a:t>alarm</a:t>
            </a:r>
            <a:r>
              <a:rPr sz="4100" spc="5" dirty="0">
                <a:latin typeface="Arial MT"/>
                <a:cs typeface="Arial MT"/>
              </a:rPr>
              <a:t> </a:t>
            </a:r>
            <a:r>
              <a:rPr sz="4100" spc="55" dirty="0">
                <a:latin typeface="Arial MT"/>
                <a:cs typeface="Arial MT"/>
              </a:rPr>
              <a:t>which</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70" dirty="0">
                <a:latin typeface="Arial MT"/>
                <a:cs typeface="Arial MT"/>
              </a:rPr>
              <a:t>trigger</a:t>
            </a:r>
            <a:r>
              <a:rPr sz="4100" spc="10" dirty="0">
                <a:latin typeface="Arial MT"/>
                <a:cs typeface="Arial MT"/>
              </a:rPr>
              <a:t> the </a:t>
            </a:r>
            <a:r>
              <a:rPr sz="4100" spc="-1125" dirty="0">
                <a:latin typeface="Arial MT"/>
                <a:cs typeface="Arial MT"/>
              </a:rPr>
              <a:t> </a:t>
            </a:r>
            <a:r>
              <a:rPr sz="4100" spc="50" dirty="0">
                <a:latin typeface="Arial MT"/>
                <a:cs typeface="Arial MT"/>
              </a:rPr>
              <a:t>autoscaling</a:t>
            </a:r>
            <a:r>
              <a:rPr sz="4100" dirty="0">
                <a:latin typeface="Arial MT"/>
                <a:cs typeface="Arial MT"/>
              </a:rPr>
              <a:t> </a:t>
            </a:r>
            <a:r>
              <a:rPr sz="4100" spc="85" dirty="0">
                <a:latin typeface="Arial MT"/>
                <a:cs typeface="Arial MT"/>
              </a:rPr>
              <a:t>policy</a:t>
            </a:r>
            <a:endParaRPr sz="4100">
              <a:latin typeface="Arial MT"/>
              <a:cs typeface="Arial MT"/>
            </a:endParaRPr>
          </a:p>
        </p:txBody>
      </p:sp>
      <p:pic>
        <p:nvPicPr>
          <p:cNvPr id="4" name="object 4"/>
          <p:cNvPicPr/>
          <p:nvPr/>
        </p:nvPicPr>
        <p:blipFill>
          <a:blip r:embed="rId2" cstate="print"/>
          <a:stretch>
            <a:fillRect/>
          </a:stretch>
        </p:blipFill>
        <p:spPr>
          <a:xfrm>
            <a:off x="1198444" y="3634625"/>
            <a:ext cx="17310268" cy="6274407"/>
          </a:xfrm>
          <a:prstGeom prst="rect">
            <a:avLst/>
          </a:prstGeom>
        </p:spPr>
      </p:pic>
      <p:sp>
        <p:nvSpPr>
          <p:cNvPr id="5" name="object 5"/>
          <p:cNvSpPr txBox="1"/>
          <p:nvPr/>
        </p:nvSpPr>
        <p:spPr>
          <a:xfrm>
            <a:off x="1245563" y="3660802"/>
            <a:ext cx="17216120" cy="6180455"/>
          </a:xfrm>
          <a:prstGeom prst="rect">
            <a:avLst/>
          </a:prstGeom>
          <a:solidFill>
            <a:srgbClr val="DCDEE0"/>
          </a:solidFill>
          <a:ln w="10470">
            <a:solidFill>
              <a:srgbClr val="A6AAA9"/>
            </a:solidFill>
          </a:ln>
        </p:spPr>
        <p:txBody>
          <a:bodyPr vert="horz" wrap="square" lIns="0" tIns="165100" rIns="0" bIns="0" rtlCol="0">
            <a:spAutoFit/>
          </a:bodyPr>
          <a:lstStyle/>
          <a:p>
            <a:pPr marL="408940" marR="9144000" indent="-151765">
              <a:lnSpc>
                <a:spcPts val="2560"/>
              </a:lnSpc>
              <a:spcBef>
                <a:spcPts val="1300"/>
              </a:spcBef>
              <a:tabLst>
                <a:tab pos="2668270" algn="l"/>
              </a:tabLst>
            </a:pPr>
            <a:r>
              <a:rPr sz="2150" dirty="0">
                <a:latin typeface="Arial MT"/>
                <a:cs typeface="Arial MT"/>
              </a:rPr>
              <a:t>resource </a:t>
            </a:r>
            <a:r>
              <a:rPr sz="2150" spc="-10" dirty="0">
                <a:latin typeface="Arial MT"/>
                <a:cs typeface="Arial MT"/>
              </a:rPr>
              <a:t>"aws_cloudwatch_metric_alarm"</a:t>
            </a:r>
            <a:r>
              <a:rPr sz="2150" spc="5" dirty="0">
                <a:latin typeface="Arial MT"/>
                <a:cs typeface="Arial MT"/>
              </a:rPr>
              <a:t> </a:t>
            </a:r>
            <a:r>
              <a:rPr sz="2150" spc="-5" dirty="0">
                <a:latin typeface="Arial MT"/>
                <a:cs typeface="Arial MT"/>
              </a:rPr>
              <a:t>"example-cpu-alarm"</a:t>
            </a:r>
            <a:r>
              <a:rPr sz="2150" dirty="0">
                <a:latin typeface="Arial MT"/>
                <a:cs typeface="Arial MT"/>
              </a:rPr>
              <a:t> </a:t>
            </a:r>
            <a:r>
              <a:rPr sz="2150" spc="-5" dirty="0">
                <a:latin typeface="Arial MT"/>
                <a:cs typeface="Arial MT"/>
              </a:rPr>
              <a:t>{ </a:t>
            </a:r>
            <a:r>
              <a:rPr sz="2150" spc="-580" dirty="0">
                <a:latin typeface="Arial MT"/>
                <a:cs typeface="Arial MT"/>
              </a:rPr>
              <a:t> </a:t>
            </a:r>
            <a:r>
              <a:rPr sz="2150" spc="-15" dirty="0">
                <a:latin typeface="Arial MT"/>
                <a:cs typeface="Arial MT"/>
              </a:rPr>
              <a:t>alarm_name	</a:t>
            </a:r>
            <a:r>
              <a:rPr sz="2150" spc="155" dirty="0">
                <a:latin typeface="Arial MT"/>
                <a:cs typeface="Arial MT"/>
              </a:rPr>
              <a:t>=</a:t>
            </a:r>
            <a:r>
              <a:rPr sz="2150" spc="-10" dirty="0">
                <a:latin typeface="Arial MT"/>
                <a:cs typeface="Arial MT"/>
              </a:rPr>
              <a:t> </a:t>
            </a:r>
            <a:r>
              <a:rPr sz="2150" spc="-5" dirty="0">
                <a:latin typeface="Arial MT"/>
                <a:cs typeface="Arial MT"/>
              </a:rPr>
              <a:t>"example-cpu-alarm"</a:t>
            </a:r>
            <a:endParaRPr sz="2150">
              <a:latin typeface="Arial MT"/>
              <a:cs typeface="Arial MT"/>
            </a:endParaRPr>
          </a:p>
          <a:p>
            <a:pPr marL="408940">
              <a:lnSpc>
                <a:spcPts val="2460"/>
              </a:lnSpc>
              <a:tabLst>
                <a:tab pos="2818765" algn="l"/>
              </a:tabLst>
            </a:pPr>
            <a:r>
              <a:rPr sz="2150" spc="10" dirty="0">
                <a:latin typeface="Arial MT"/>
                <a:cs typeface="Arial MT"/>
              </a:rPr>
              <a:t>alarm_description	</a:t>
            </a:r>
            <a:r>
              <a:rPr sz="2150" spc="155" dirty="0">
                <a:latin typeface="Arial MT"/>
                <a:cs typeface="Arial MT"/>
              </a:rPr>
              <a:t>=</a:t>
            </a:r>
            <a:r>
              <a:rPr sz="2150" spc="-10" dirty="0">
                <a:latin typeface="Arial MT"/>
                <a:cs typeface="Arial MT"/>
              </a:rPr>
              <a:t> </a:t>
            </a:r>
            <a:r>
              <a:rPr sz="2150" spc="-5" dirty="0">
                <a:latin typeface="Arial MT"/>
                <a:cs typeface="Arial MT"/>
              </a:rPr>
              <a:t>"example-cpu-alarm"</a:t>
            </a:r>
            <a:endParaRPr sz="2150">
              <a:latin typeface="Arial MT"/>
              <a:cs typeface="Arial MT"/>
            </a:endParaRPr>
          </a:p>
          <a:p>
            <a:pPr marL="408940" marR="9714865">
              <a:lnSpc>
                <a:spcPts val="2560"/>
              </a:lnSpc>
              <a:spcBef>
                <a:spcPts val="90"/>
              </a:spcBef>
              <a:tabLst>
                <a:tab pos="2860040" algn="l"/>
              </a:tabLst>
            </a:pPr>
            <a:r>
              <a:rPr sz="2150" spc="5" dirty="0">
                <a:latin typeface="Arial MT"/>
                <a:cs typeface="Arial MT"/>
              </a:rPr>
              <a:t>comparison_operator</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35" dirty="0">
                <a:latin typeface="Arial MT"/>
                <a:cs typeface="Arial MT"/>
              </a:rPr>
              <a:t>"GreaterThanOrEqualToThreshold" </a:t>
            </a:r>
            <a:r>
              <a:rPr sz="2150" spc="-580" dirty="0">
                <a:latin typeface="Arial MT"/>
                <a:cs typeface="Arial MT"/>
              </a:rPr>
              <a:t> </a:t>
            </a:r>
            <a:r>
              <a:rPr sz="2150" dirty="0">
                <a:latin typeface="Arial MT"/>
                <a:cs typeface="Arial MT"/>
              </a:rPr>
              <a:t>evaluation_periods	</a:t>
            </a:r>
            <a:r>
              <a:rPr sz="2150" spc="155" dirty="0">
                <a:latin typeface="Arial MT"/>
                <a:cs typeface="Arial MT"/>
              </a:rPr>
              <a:t>=</a:t>
            </a:r>
            <a:r>
              <a:rPr sz="2150" spc="-10" dirty="0">
                <a:latin typeface="Arial MT"/>
                <a:cs typeface="Arial MT"/>
              </a:rPr>
              <a:t> </a:t>
            </a:r>
            <a:r>
              <a:rPr sz="2150" spc="-114" dirty="0">
                <a:latin typeface="Arial MT"/>
                <a:cs typeface="Arial MT"/>
              </a:rPr>
              <a:t>"2"</a:t>
            </a:r>
            <a:endParaRPr sz="2150">
              <a:latin typeface="Arial MT"/>
              <a:cs typeface="Arial MT"/>
            </a:endParaRPr>
          </a:p>
          <a:p>
            <a:pPr marL="408940">
              <a:lnSpc>
                <a:spcPts val="2460"/>
              </a:lnSpc>
              <a:tabLst>
                <a:tab pos="2663190" algn="l"/>
              </a:tabLst>
            </a:pPr>
            <a:r>
              <a:rPr sz="2150" spc="-5" dirty="0">
                <a:latin typeface="Arial MT"/>
                <a:cs typeface="Arial MT"/>
              </a:rPr>
              <a:t>metric_name	</a:t>
            </a:r>
            <a:r>
              <a:rPr sz="2150" spc="155" dirty="0">
                <a:latin typeface="Arial MT"/>
                <a:cs typeface="Arial MT"/>
              </a:rPr>
              <a:t>=</a:t>
            </a:r>
            <a:r>
              <a:rPr sz="2150" spc="-25" dirty="0">
                <a:latin typeface="Arial MT"/>
                <a:cs typeface="Arial MT"/>
              </a:rPr>
              <a:t> </a:t>
            </a:r>
            <a:r>
              <a:rPr sz="2150" spc="-35" dirty="0">
                <a:latin typeface="Arial MT"/>
                <a:cs typeface="Arial MT"/>
              </a:rPr>
              <a:t>"CPUUtilization"</a:t>
            </a:r>
            <a:endParaRPr sz="2150">
              <a:latin typeface="Arial MT"/>
              <a:cs typeface="Arial MT"/>
            </a:endParaRPr>
          </a:p>
          <a:p>
            <a:pPr marL="408940" marR="12952095">
              <a:lnSpc>
                <a:spcPts val="2560"/>
              </a:lnSpc>
              <a:spcBef>
                <a:spcPts val="90"/>
              </a:spcBef>
              <a:tabLst>
                <a:tab pos="2254885" algn="l"/>
                <a:tab pos="2679065" algn="l"/>
              </a:tabLst>
            </a:pPr>
            <a:r>
              <a:rPr sz="2150" spc="20" dirty="0">
                <a:latin typeface="Arial MT"/>
                <a:cs typeface="Arial MT"/>
              </a:rPr>
              <a:t>namespace		</a:t>
            </a:r>
            <a:r>
              <a:rPr sz="2150" spc="155" dirty="0">
                <a:latin typeface="Arial MT"/>
                <a:cs typeface="Arial MT"/>
              </a:rPr>
              <a:t>=</a:t>
            </a:r>
            <a:r>
              <a:rPr sz="2150" spc="-90" dirty="0">
                <a:latin typeface="Arial MT"/>
                <a:cs typeface="Arial MT"/>
              </a:rPr>
              <a:t> "AWS/EC2" </a:t>
            </a:r>
            <a:r>
              <a:rPr sz="2150" spc="-585" dirty="0">
                <a:latin typeface="Arial MT"/>
                <a:cs typeface="Arial MT"/>
              </a:rPr>
              <a:t> </a:t>
            </a:r>
            <a:r>
              <a:rPr sz="2150" spc="35" dirty="0">
                <a:latin typeface="Arial MT"/>
                <a:cs typeface="Arial MT"/>
              </a:rPr>
              <a:t>period	</a:t>
            </a:r>
            <a:r>
              <a:rPr sz="2150" spc="155" dirty="0">
                <a:latin typeface="Arial MT"/>
                <a:cs typeface="Arial MT"/>
              </a:rPr>
              <a:t>=</a:t>
            </a:r>
            <a:r>
              <a:rPr sz="2150" spc="-15" dirty="0">
                <a:latin typeface="Arial MT"/>
                <a:cs typeface="Arial MT"/>
              </a:rPr>
              <a:t> </a:t>
            </a:r>
            <a:r>
              <a:rPr sz="2150" spc="-70" dirty="0">
                <a:latin typeface="Arial MT"/>
                <a:cs typeface="Arial MT"/>
              </a:rPr>
              <a:t>"120"</a:t>
            </a:r>
            <a:endParaRPr sz="2150">
              <a:latin typeface="Arial MT"/>
              <a:cs typeface="Arial MT"/>
            </a:endParaRPr>
          </a:p>
          <a:p>
            <a:pPr marL="408940">
              <a:lnSpc>
                <a:spcPts val="2460"/>
              </a:lnSpc>
              <a:tabLst>
                <a:tab pos="2164080" algn="l"/>
              </a:tabLst>
            </a:pPr>
            <a:r>
              <a:rPr sz="2150" spc="10" dirty="0">
                <a:latin typeface="Arial MT"/>
                <a:cs typeface="Arial MT"/>
              </a:rPr>
              <a:t>statistic	</a:t>
            </a:r>
            <a:r>
              <a:rPr sz="2150" spc="155" dirty="0">
                <a:latin typeface="Arial MT"/>
                <a:cs typeface="Arial MT"/>
              </a:rPr>
              <a:t>=</a:t>
            </a:r>
            <a:r>
              <a:rPr sz="2150" spc="-35" dirty="0">
                <a:latin typeface="Arial MT"/>
                <a:cs typeface="Arial MT"/>
              </a:rPr>
              <a:t> "Average"</a:t>
            </a:r>
            <a:endParaRPr sz="2150">
              <a:latin typeface="Arial MT"/>
              <a:cs typeface="Arial MT"/>
            </a:endParaRPr>
          </a:p>
          <a:p>
            <a:pPr marL="408940">
              <a:lnSpc>
                <a:spcPts val="2570"/>
              </a:lnSpc>
              <a:tabLst>
                <a:tab pos="2371090" algn="l"/>
              </a:tabLst>
            </a:pPr>
            <a:r>
              <a:rPr sz="2150" spc="5" dirty="0">
                <a:latin typeface="Arial MT"/>
                <a:cs typeface="Arial MT"/>
              </a:rPr>
              <a:t>threshold	</a:t>
            </a:r>
            <a:r>
              <a:rPr sz="2150" spc="155" dirty="0">
                <a:latin typeface="Arial MT"/>
                <a:cs typeface="Arial MT"/>
              </a:rPr>
              <a:t>=</a:t>
            </a:r>
            <a:r>
              <a:rPr sz="2150" spc="-45" dirty="0">
                <a:latin typeface="Arial MT"/>
                <a:cs typeface="Arial MT"/>
              </a:rPr>
              <a:t> </a:t>
            </a:r>
            <a:r>
              <a:rPr sz="2150" spc="-90" dirty="0">
                <a:latin typeface="Arial MT"/>
                <a:cs typeface="Arial MT"/>
              </a:rPr>
              <a:t>"30"</a:t>
            </a:r>
            <a:endParaRPr sz="2150">
              <a:latin typeface="Arial MT"/>
              <a:cs typeface="Arial MT"/>
            </a:endParaRPr>
          </a:p>
          <a:p>
            <a:pPr>
              <a:lnSpc>
                <a:spcPct val="100000"/>
              </a:lnSpc>
              <a:spcBef>
                <a:spcPts val="5"/>
              </a:spcBef>
            </a:pPr>
            <a:endParaRPr sz="2200">
              <a:latin typeface="Arial MT"/>
              <a:cs typeface="Arial MT"/>
            </a:endParaRPr>
          </a:p>
          <a:p>
            <a:pPr marL="408940">
              <a:lnSpc>
                <a:spcPts val="2570"/>
              </a:lnSpc>
            </a:pPr>
            <a:r>
              <a:rPr sz="2150" spc="5" dirty="0">
                <a:latin typeface="Arial MT"/>
                <a:cs typeface="Arial MT"/>
              </a:rPr>
              <a:t>dimensions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10" dirty="0">
                <a:latin typeface="Arial MT"/>
                <a:cs typeface="Arial MT"/>
              </a:rPr>
              <a:t>"AutoScalingGroupName"</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"${aws_autoscaling_group.example-autoscaling.name}"</a:t>
            </a:r>
            <a:endParaRPr sz="2150">
              <a:latin typeface="Arial MT"/>
              <a:cs typeface="Arial MT"/>
            </a:endParaRPr>
          </a:p>
          <a:p>
            <a:pPr marL="408940">
              <a:lnSpc>
                <a:spcPts val="25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408940">
              <a:lnSpc>
                <a:spcPts val="2570"/>
              </a:lnSpc>
            </a:pPr>
            <a:r>
              <a:rPr sz="2150" spc="10" dirty="0">
                <a:latin typeface="Arial MT"/>
                <a:cs typeface="Arial MT"/>
              </a:rPr>
              <a:t>actions_enabled</a:t>
            </a:r>
            <a:r>
              <a:rPr sz="2150" spc="-25"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true</a:t>
            </a:r>
            <a:endParaRPr sz="2150">
              <a:latin typeface="Arial MT"/>
              <a:cs typeface="Arial MT"/>
            </a:endParaRPr>
          </a:p>
          <a:p>
            <a:pPr marL="408940">
              <a:lnSpc>
                <a:spcPts val="2555"/>
              </a:lnSpc>
              <a:tabLst>
                <a:tab pos="2335530" algn="l"/>
              </a:tabLst>
            </a:pPr>
            <a:r>
              <a:rPr sz="2150" spc="-5" dirty="0">
                <a:latin typeface="Arial MT"/>
                <a:cs typeface="Arial MT"/>
              </a:rPr>
              <a:t>alarm_actions	</a:t>
            </a:r>
            <a:r>
              <a:rPr sz="2150" spc="155" dirty="0">
                <a:latin typeface="Arial MT"/>
                <a:cs typeface="Arial MT"/>
              </a:rPr>
              <a:t>=</a:t>
            </a:r>
            <a:r>
              <a:rPr sz="2150" spc="45" dirty="0">
                <a:latin typeface="Arial MT"/>
                <a:cs typeface="Arial MT"/>
              </a:rPr>
              <a:t> </a:t>
            </a:r>
            <a:r>
              <a:rPr sz="2150" dirty="0">
                <a:latin typeface="Arial MT"/>
                <a:cs typeface="Arial MT"/>
              </a:rPr>
              <a:t>["${aws_autoscaling_policy.example-cpu-policy.arn}"]</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defined">
            <a:extLst>
              <a:ext uri="{FF2B5EF4-FFF2-40B4-BE49-F238E27FC236}">
                <a16:creationId xmlns:a16="http://schemas.microsoft.com/office/drawing/2014/main" id="{61F0E6C0-C4A7-4FBE-8327-61763141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050" y="244475"/>
            <a:ext cx="10715867" cy="1036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7037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17920" cy="1433195"/>
          </a:xfrm>
          <a:prstGeom prst="rect">
            <a:avLst/>
          </a:prstGeom>
        </p:spPr>
        <p:txBody>
          <a:bodyPr vert="horz" wrap="square" lIns="0" tIns="17145" rIns="0" bIns="0" rtlCol="0">
            <a:spAutoFit/>
          </a:bodyPr>
          <a:lstStyle/>
          <a:p>
            <a:pPr marL="12700">
              <a:lnSpc>
                <a:spcPct val="100000"/>
              </a:lnSpc>
              <a:spcBef>
                <a:spcPts val="135"/>
              </a:spcBef>
            </a:pPr>
            <a:r>
              <a:rPr spc="105" dirty="0"/>
              <a:t>Autoscaling</a:t>
            </a:r>
          </a:p>
        </p:txBody>
      </p:sp>
      <p:sp>
        <p:nvSpPr>
          <p:cNvPr id="3" name="object 3"/>
          <p:cNvSpPr txBox="1"/>
          <p:nvPr/>
        </p:nvSpPr>
        <p:spPr>
          <a:xfrm>
            <a:off x="856939" y="2071903"/>
            <a:ext cx="1709102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5" dirty="0">
                <a:latin typeface="Arial MT"/>
                <a:cs typeface="Arial MT"/>
              </a:rPr>
              <a:t>If</a:t>
            </a:r>
            <a:r>
              <a:rPr sz="4100" spc="10" dirty="0">
                <a:latin typeface="Arial MT"/>
                <a:cs typeface="Arial MT"/>
              </a:rPr>
              <a:t> you want </a:t>
            </a:r>
            <a:r>
              <a:rPr sz="4100" spc="5" dirty="0">
                <a:latin typeface="Arial MT"/>
                <a:cs typeface="Arial MT"/>
              </a:rPr>
              <a:t>to</a:t>
            </a:r>
            <a:r>
              <a:rPr sz="4100" spc="10" dirty="0">
                <a:latin typeface="Arial MT"/>
                <a:cs typeface="Arial MT"/>
              </a:rPr>
              <a:t> </a:t>
            </a:r>
            <a:r>
              <a:rPr sz="4100" spc="30" dirty="0">
                <a:latin typeface="Arial MT"/>
                <a:cs typeface="Arial MT"/>
              </a:rPr>
              <a:t>receive</a:t>
            </a:r>
            <a:r>
              <a:rPr sz="4100" spc="10" dirty="0">
                <a:latin typeface="Arial MT"/>
                <a:cs typeface="Arial MT"/>
              </a:rPr>
              <a:t> an </a:t>
            </a:r>
            <a:r>
              <a:rPr sz="4100" spc="20" dirty="0">
                <a:latin typeface="Arial MT"/>
                <a:cs typeface="Arial MT"/>
              </a:rPr>
              <a:t>alert</a:t>
            </a:r>
            <a:r>
              <a:rPr sz="4100" spc="10" dirty="0">
                <a:latin typeface="Arial MT"/>
                <a:cs typeface="Arial MT"/>
              </a:rPr>
              <a:t> </a:t>
            </a:r>
            <a:r>
              <a:rPr sz="4100" spc="50" dirty="0">
                <a:latin typeface="Arial MT"/>
                <a:cs typeface="Arial MT"/>
              </a:rPr>
              <a:t>(e.g.</a:t>
            </a:r>
            <a:r>
              <a:rPr sz="4100" spc="10" dirty="0">
                <a:latin typeface="Arial MT"/>
                <a:cs typeface="Arial MT"/>
              </a:rPr>
              <a:t> </a:t>
            </a:r>
            <a:r>
              <a:rPr sz="4100" spc="5" dirty="0">
                <a:latin typeface="Arial MT"/>
                <a:cs typeface="Arial MT"/>
              </a:rPr>
              <a:t>email)</a:t>
            </a:r>
            <a:r>
              <a:rPr sz="4100" spc="10" dirty="0">
                <a:latin typeface="Arial MT"/>
                <a:cs typeface="Arial MT"/>
              </a:rPr>
              <a:t> when </a:t>
            </a:r>
            <a:r>
              <a:rPr sz="4100" spc="50" dirty="0">
                <a:latin typeface="Arial MT"/>
                <a:cs typeface="Arial MT"/>
              </a:rPr>
              <a:t>autoscaling</a:t>
            </a:r>
            <a:r>
              <a:rPr sz="4100" spc="10" dirty="0">
                <a:latin typeface="Arial MT"/>
                <a:cs typeface="Arial MT"/>
              </a:rPr>
              <a:t> </a:t>
            </a:r>
            <a:r>
              <a:rPr sz="4100" spc="5" dirty="0">
                <a:latin typeface="Arial MT"/>
                <a:cs typeface="Arial MT"/>
              </a:rPr>
              <a:t>is</a:t>
            </a:r>
            <a:r>
              <a:rPr sz="4100" spc="15" dirty="0">
                <a:latin typeface="Arial MT"/>
                <a:cs typeface="Arial MT"/>
              </a:rPr>
              <a:t> </a:t>
            </a:r>
            <a:r>
              <a:rPr sz="4100" spc="35" dirty="0">
                <a:latin typeface="Arial MT"/>
                <a:cs typeface="Arial MT"/>
              </a:rPr>
              <a:t>invoked, </a:t>
            </a:r>
            <a:r>
              <a:rPr sz="4100" spc="-1125" dirty="0">
                <a:latin typeface="Arial MT"/>
                <a:cs typeface="Arial MT"/>
              </a:rPr>
              <a:t> </a:t>
            </a:r>
            <a:r>
              <a:rPr sz="4100" spc="65" dirty="0">
                <a:latin typeface="Arial MT"/>
                <a:cs typeface="Arial MT"/>
              </a:rPr>
              <a:t>need</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40" dirty="0">
                <a:latin typeface="Arial MT"/>
                <a:cs typeface="Arial MT"/>
              </a:rPr>
              <a:t>SNS</a:t>
            </a:r>
            <a:r>
              <a:rPr sz="4100" spc="10" dirty="0">
                <a:latin typeface="Arial MT"/>
                <a:cs typeface="Arial MT"/>
              </a:rPr>
              <a:t> </a:t>
            </a:r>
            <a:r>
              <a:rPr sz="4100" spc="100" dirty="0">
                <a:latin typeface="Arial MT"/>
                <a:cs typeface="Arial MT"/>
              </a:rPr>
              <a:t>topic</a:t>
            </a:r>
            <a:r>
              <a:rPr sz="4100" spc="5" dirty="0">
                <a:latin typeface="Arial MT"/>
                <a:cs typeface="Arial MT"/>
              </a:rPr>
              <a:t> (Simple </a:t>
            </a:r>
            <a:r>
              <a:rPr sz="4100" spc="25" dirty="0">
                <a:latin typeface="Arial MT"/>
                <a:cs typeface="Arial MT"/>
              </a:rPr>
              <a:t>Notification</a:t>
            </a:r>
            <a:r>
              <a:rPr sz="4100" spc="5" dirty="0">
                <a:latin typeface="Arial MT"/>
                <a:cs typeface="Arial MT"/>
              </a:rPr>
              <a:t> Service):</a:t>
            </a:r>
            <a:endParaRPr sz="4100">
              <a:latin typeface="Arial MT"/>
              <a:cs typeface="Arial MT"/>
            </a:endParaRPr>
          </a:p>
        </p:txBody>
      </p:sp>
      <p:pic>
        <p:nvPicPr>
          <p:cNvPr id="4" name="object 4"/>
          <p:cNvPicPr/>
          <p:nvPr/>
        </p:nvPicPr>
        <p:blipFill>
          <a:blip r:embed="rId2" cstate="print"/>
          <a:stretch>
            <a:fillRect/>
          </a:stretch>
        </p:blipFill>
        <p:spPr>
          <a:xfrm>
            <a:off x="1198444" y="6556752"/>
            <a:ext cx="17310268" cy="3396389"/>
          </a:xfrm>
          <a:prstGeom prst="rect">
            <a:avLst/>
          </a:prstGeom>
        </p:spPr>
      </p:pic>
      <p:sp>
        <p:nvSpPr>
          <p:cNvPr id="5" name="object 5"/>
          <p:cNvSpPr txBox="1"/>
          <p:nvPr/>
        </p:nvSpPr>
        <p:spPr>
          <a:xfrm>
            <a:off x="1245563" y="6582929"/>
            <a:ext cx="17216120" cy="3302635"/>
          </a:xfrm>
          <a:prstGeom prst="rect">
            <a:avLst/>
          </a:prstGeom>
          <a:solidFill>
            <a:srgbClr val="DCDEE0"/>
          </a:solidFill>
          <a:ln w="10470">
            <a:solidFill>
              <a:srgbClr val="A6AAA9"/>
            </a:solidFill>
          </a:ln>
        </p:spPr>
        <p:txBody>
          <a:bodyPr vert="horz" wrap="square" lIns="0" tIns="173355" rIns="0" bIns="0" rtlCol="0">
            <a:spAutoFit/>
          </a:bodyPr>
          <a:lstStyle/>
          <a:p>
            <a:pPr marL="257810">
              <a:lnSpc>
                <a:spcPts val="2570"/>
              </a:lnSpc>
              <a:spcBef>
                <a:spcPts val="1365"/>
              </a:spcBef>
            </a:pPr>
            <a:r>
              <a:rPr sz="2150" dirty="0">
                <a:latin typeface="Arial MT"/>
                <a:cs typeface="Arial MT"/>
              </a:rPr>
              <a:t>resource</a:t>
            </a:r>
            <a:r>
              <a:rPr sz="2150" spc="20" dirty="0">
                <a:latin typeface="Arial MT"/>
                <a:cs typeface="Arial MT"/>
              </a:rPr>
              <a:t> </a:t>
            </a:r>
            <a:r>
              <a:rPr sz="2150" spc="-15" dirty="0">
                <a:latin typeface="Arial MT"/>
                <a:cs typeface="Arial MT"/>
              </a:rPr>
              <a:t>"aws_autoscaling_notification"</a:t>
            </a:r>
            <a:r>
              <a:rPr sz="2150" spc="25" dirty="0">
                <a:latin typeface="Arial MT"/>
                <a:cs typeface="Arial MT"/>
              </a:rPr>
              <a:t> </a:t>
            </a:r>
            <a:r>
              <a:rPr sz="2150" spc="-20" dirty="0">
                <a:latin typeface="Arial MT"/>
                <a:cs typeface="Arial MT"/>
              </a:rPr>
              <a:t>"example-notify"</a:t>
            </a:r>
            <a:r>
              <a:rPr sz="2150" spc="25" dirty="0">
                <a:latin typeface="Arial MT"/>
                <a:cs typeface="Arial MT"/>
              </a:rPr>
              <a:t> </a:t>
            </a:r>
            <a:r>
              <a:rPr sz="2150" spc="-5" dirty="0">
                <a:latin typeface="Arial MT"/>
                <a:cs typeface="Arial MT"/>
              </a:rPr>
              <a:t>{</a:t>
            </a:r>
            <a:endParaRPr sz="2150">
              <a:latin typeface="Arial MT"/>
              <a:cs typeface="Arial MT"/>
            </a:endParaRPr>
          </a:p>
          <a:p>
            <a:pPr marL="408940" marR="7869555">
              <a:lnSpc>
                <a:spcPts val="2560"/>
              </a:lnSpc>
              <a:spcBef>
                <a:spcPts val="90"/>
              </a:spcBef>
              <a:tabLst>
                <a:tab pos="1926589" algn="l"/>
              </a:tabLst>
            </a:pPr>
            <a:r>
              <a:rPr sz="2150" dirty="0">
                <a:latin typeface="Arial MT"/>
                <a:cs typeface="Arial MT"/>
              </a:rPr>
              <a:t>group_names</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5" dirty="0">
                <a:latin typeface="Arial MT"/>
                <a:cs typeface="Arial MT"/>
              </a:rPr>
              <a:t>["${aws_autoscaling_group.example-autoscaling.name}"] </a:t>
            </a:r>
            <a:r>
              <a:rPr sz="2150" spc="-585" dirty="0">
                <a:latin typeface="Arial MT"/>
                <a:cs typeface="Arial MT"/>
              </a:rPr>
              <a:t> </a:t>
            </a:r>
            <a:r>
              <a:rPr sz="2150" spc="10" dirty="0">
                <a:latin typeface="Arial MT"/>
                <a:cs typeface="Arial MT"/>
              </a:rPr>
              <a:t>topic_arn	</a:t>
            </a:r>
            <a:r>
              <a:rPr sz="2150" spc="155" dirty="0">
                <a:latin typeface="Arial MT"/>
                <a:cs typeface="Arial MT"/>
              </a:rPr>
              <a:t>=</a:t>
            </a:r>
            <a:r>
              <a:rPr sz="2150" spc="-5" dirty="0">
                <a:latin typeface="Arial MT"/>
                <a:cs typeface="Arial MT"/>
              </a:rPr>
              <a:t> "${aws_sns_topic.example-cpu-sns.arn}"</a:t>
            </a:r>
            <a:endParaRPr sz="2150">
              <a:latin typeface="Arial MT"/>
              <a:cs typeface="Arial MT"/>
            </a:endParaRPr>
          </a:p>
          <a:p>
            <a:pPr marL="408940">
              <a:lnSpc>
                <a:spcPts val="2460"/>
              </a:lnSpc>
              <a:tabLst>
                <a:tab pos="2012950" algn="l"/>
              </a:tabLst>
            </a:pPr>
            <a:r>
              <a:rPr sz="2150" spc="5" dirty="0">
                <a:latin typeface="Arial MT"/>
                <a:cs typeface="Arial MT"/>
              </a:rPr>
              <a:t>notifications	</a:t>
            </a:r>
            <a:r>
              <a:rPr sz="2150" spc="155" dirty="0">
                <a:latin typeface="Arial MT"/>
                <a:cs typeface="Arial MT"/>
              </a:rPr>
              <a:t>=</a:t>
            </a:r>
            <a:r>
              <a:rPr sz="2150" spc="-50" dirty="0">
                <a:latin typeface="Arial MT"/>
                <a:cs typeface="Arial MT"/>
              </a:rPr>
              <a:t> </a:t>
            </a:r>
            <a:r>
              <a:rPr sz="2150" spc="114" dirty="0">
                <a:latin typeface="Arial MT"/>
                <a:cs typeface="Arial MT"/>
              </a:rPr>
              <a:t>[</a:t>
            </a:r>
            <a:endParaRPr sz="2150">
              <a:latin typeface="Arial MT"/>
              <a:cs typeface="Arial MT"/>
            </a:endParaRPr>
          </a:p>
          <a:p>
            <a:pPr marL="560070" marR="10742295">
              <a:lnSpc>
                <a:spcPts val="2560"/>
              </a:lnSpc>
              <a:spcBef>
                <a:spcPts val="90"/>
              </a:spcBef>
            </a:pPr>
            <a:r>
              <a:rPr sz="2150" spc="-35" dirty="0">
                <a:latin typeface="Arial MT"/>
                <a:cs typeface="Arial MT"/>
              </a:rPr>
              <a:t>"autoscaling:EC2_INSTANCE_LAUNCH", </a:t>
            </a:r>
            <a:r>
              <a:rPr sz="2150" spc="-30" dirty="0">
                <a:latin typeface="Arial MT"/>
                <a:cs typeface="Arial MT"/>
              </a:rPr>
              <a:t> </a:t>
            </a:r>
            <a:r>
              <a:rPr sz="2150" spc="-55" dirty="0">
                <a:latin typeface="Arial MT"/>
                <a:cs typeface="Arial MT"/>
              </a:rPr>
              <a:t>"autoscaling:EC2_INSTANCE_TERMINATE", </a:t>
            </a:r>
            <a:r>
              <a:rPr sz="2150" spc="-50" dirty="0">
                <a:latin typeface="Arial MT"/>
                <a:cs typeface="Arial MT"/>
              </a:rPr>
              <a:t> </a:t>
            </a:r>
            <a:r>
              <a:rPr sz="2150" spc="-20" dirty="0">
                <a:latin typeface="Arial MT"/>
                <a:cs typeface="Arial MT"/>
              </a:rPr>
              <a:t>"autoscaling:EC2_INS</a:t>
            </a:r>
            <a:r>
              <a:rPr sz="2150" spc="-325" dirty="0">
                <a:latin typeface="Arial MT"/>
                <a:cs typeface="Arial MT"/>
              </a:rPr>
              <a:t>T</a:t>
            </a:r>
            <a:r>
              <a:rPr sz="2150" spc="-60" dirty="0">
                <a:latin typeface="Arial MT"/>
                <a:cs typeface="Arial MT"/>
              </a:rPr>
              <a:t>ANCE_LAUNCH_ERROR"</a:t>
            </a:r>
            <a:endParaRPr sz="2150">
              <a:latin typeface="Arial MT"/>
              <a:cs typeface="Arial MT"/>
            </a:endParaRPr>
          </a:p>
          <a:p>
            <a:pPr marL="408940">
              <a:lnSpc>
                <a:spcPts val="2455"/>
              </a:lnSpc>
            </a:pPr>
            <a:r>
              <a:rPr sz="2150" spc="114"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p:nvPr/>
        </p:nvSpPr>
        <p:spPr>
          <a:xfrm>
            <a:off x="856939" y="580595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1365940" y="5718257"/>
            <a:ext cx="14653260" cy="654050"/>
          </a:xfrm>
          <a:prstGeom prst="rect">
            <a:avLst/>
          </a:prstGeom>
        </p:spPr>
        <p:txBody>
          <a:bodyPr vert="horz" wrap="square" lIns="0" tIns="15240" rIns="0" bIns="0" rtlCol="0">
            <a:spAutoFit/>
          </a:bodyPr>
          <a:lstStyle/>
          <a:p>
            <a:pPr marL="12700">
              <a:lnSpc>
                <a:spcPct val="100000"/>
              </a:lnSpc>
              <a:spcBef>
                <a:spcPts val="120"/>
              </a:spcBef>
            </a:pPr>
            <a:r>
              <a:rPr sz="4100" spc="-50" dirty="0">
                <a:latin typeface="Arial MT"/>
                <a:cs typeface="Arial MT"/>
              </a:rPr>
              <a:t>That</a:t>
            </a:r>
            <a:r>
              <a:rPr sz="4100" spc="5" dirty="0">
                <a:latin typeface="Arial MT"/>
                <a:cs typeface="Arial MT"/>
              </a:rPr>
              <a:t> </a:t>
            </a:r>
            <a:r>
              <a:rPr sz="4100" spc="-140" dirty="0">
                <a:latin typeface="Arial MT"/>
                <a:cs typeface="Arial MT"/>
              </a:rPr>
              <a:t>SNS</a:t>
            </a:r>
            <a:r>
              <a:rPr sz="4100" spc="5" dirty="0">
                <a:latin typeface="Arial MT"/>
                <a:cs typeface="Arial MT"/>
              </a:rPr>
              <a:t> </a:t>
            </a:r>
            <a:r>
              <a:rPr sz="4100" spc="100" dirty="0">
                <a:latin typeface="Arial MT"/>
                <a:cs typeface="Arial MT"/>
              </a:rPr>
              <a:t>topic</a:t>
            </a:r>
            <a:r>
              <a:rPr sz="4100" spc="5" dirty="0">
                <a:latin typeface="Arial MT"/>
                <a:cs typeface="Arial MT"/>
              </a:rPr>
              <a:t> </a:t>
            </a:r>
            <a:r>
              <a:rPr sz="4100" spc="55" dirty="0">
                <a:latin typeface="Arial MT"/>
                <a:cs typeface="Arial MT"/>
              </a:rPr>
              <a:t>needs</a:t>
            </a:r>
            <a:r>
              <a:rPr sz="4100" spc="5" dirty="0">
                <a:latin typeface="Arial MT"/>
                <a:cs typeface="Arial MT"/>
              </a:rPr>
              <a:t> to</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attached</a:t>
            </a:r>
            <a:r>
              <a:rPr sz="4100" spc="5" dirty="0">
                <a:latin typeface="Arial MT"/>
                <a:cs typeface="Arial MT"/>
              </a:rPr>
              <a:t> to </a:t>
            </a:r>
            <a:r>
              <a:rPr sz="4100" spc="10" dirty="0">
                <a:latin typeface="Arial MT"/>
                <a:cs typeface="Arial MT"/>
              </a:rPr>
              <a:t>the </a:t>
            </a:r>
            <a:r>
              <a:rPr sz="4100" spc="50" dirty="0">
                <a:latin typeface="Arial MT"/>
                <a:cs typeface="Arial MT"/>
              </a:rPr>
              <a:t>autoscaling</a:t>
            </a:r>
            <a:r>
              <a:rPr sz="4100" spc="5" dirty="0">
                <a:latin typeface="Arial MT"/>
                <a:cs typeface="Arial MT"/>
              </a:rPr>
              <a:t> </a:t>
            </a:r>
            <a:r>
              <a:rPr sz="4100" spc="70" dirty="0">
                <a:latin typeface="Arial MT"/>
                <a:cs typeface="Arial MT"/>
              </a:rPr>
              <a:t>group:</a:t>
            </a:r>
            <a:endParaRPr sz="4100">
              <a:latin typeface="Arial MT"/>
              <a:cs typeface="Arial MT"/>
            </a:endParaRPr>
          </a:p>
        </p:txBody>
      </p:sp>
      <p:pic>
        <p:nvPicPr>
          <p:cNvPr id="8" name="object 8"/>
          <p:cNvPicPr/>
          <p:nvPr/>
        </p:nvPicPr>
        <p:blipFill>
          <a:blip r:embed="rId3" cstate="print"/>
          <a:stretch>
            <a:fillRect/>
          </a:stretch>
        </p:blipFill>
        <p:spPr>
          <a:xfrm>
            <a:off x="1198444" y="3556906"/>
            <a:ext cx="17310268" cy="1904509"/>
          </a:xfrm>
          <a:prstGeom prst="rect">
            <a:avLst/>
          </a:prstGeom>
        </p:spPr>
      </p:pic>
      <p:sp>
        <p:nvSpPr>
          <p:cNvPr id="9" name="object 9"/>
          <p:cNvSpPr txBox="1"/>
          <p:nvPr/>
        </p:nvSpPr>
        <p:spPr>
          <a:xfrm>
            <a:off x="1245563" y="3583083"/>
            <a:ext cx="17216120" cy="1810385"/>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1750">
              <a:latin typeface="Times New Roman"/>
              <a:cs typeface="Times New Roman"/>
            </a:endParaRPr>
          </a:p>
          <a:p>
            <a:pPr marL="408940" marR="11362690" indent="-151765">
              <a:lnSpc>
                <a:spcPts val="2560"/>
              </a:lnSpc>
              <a:tabLst>
                <a:tab pos="1771014" algn="l"/>
              </a:tabLst>
            </a:pPr>
            <a:r>
              <a:rPr sz="2150" dirty="0">
                <a:latin typeface="Arial MT"/>
                <a:cs typeface="Arial MT"/>
              </a:rPr>
              <a:t>resource</a:t>
            </a:r>
            <a:r>
              <a:rPr sz="2150" spc="5" dirty="0">
                <a:latin typeface="Arial MT"/>
                <a:cs typeface="Arial MT"/>
              </a:rPr>
              <a:t> </a:t>
            </a:r>
            <a:r>
              <a:rPr sz="2150" spc="-30" dirty="0">
                <a:latin typeface="Arial MT"/>
                <a:cs typeface="Arial MT"/>
              </a:rPr>
              <a:t>"aws_sns_topic"</a:t>
            </a:r>
            <a:r>
              <a:rPr sz="2150" spc="10" dirty="0">
                <a:latin typeface="Arial MT"/>
                <a:cs typeface="Arial MT"/>
              </a:rPr>
              <a:t> </a:t>
            </a:r>
            <a:r>
              <a:rPr sz="2150" spc="-5" dirty="0">
                <a:latin typeface="Arial MT"/>
                <a:cs typeface="Arial MT"/>
              </a:rPr>
              <a:t>"example-cpu-sns"</a:t>
            </a:r>
            <a:r>
              <a:rPr sz="2150" spc="5"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spc="-5" dirty="0">
                <a:latin typeface="Arial MT"/>
                <a:cs typeface="Arial MT"/>
              </a:rPr>
              <a:t>"sg-cpu-sns"</a:t>
            </a:r>
            <a:endParaRPr sz="2150">
              <a:latin typeface="Arial MT"/>
              <a:cs typeface="Arial MT"/>
            </a:endParaRPr>
          </a:p>
          <a:p>
            <a:pPr marL="408940">
              <a:lnSpc>
                <a:spcPts val="2460"/>
              </a:lnSpc>
            </a:pPr>
            <a:r>
              <a:rPr sz="2150" spc="5" dirty="0">
                <a:latin typeface="Arial MT"/>
                <a:cs typeface="Arial MT"/>
              </a:rPr>
              <a:t>display_name</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10" dirty="0">
                <a:latin typeface="Arial MT"/>
                <a:cs typeface="Arial MT"/>
              </a:rPr>
              <a:t>"example </a:t>
            </a:r>
            <a:r>
              <a:rPr sz="2150" spc="-45" dirty="0">
                <a:latin typeface="Arial MT"/>
                <a:cs typeface="Arial MT"/>
              </a:rPr>
              <a:t>ASG</a:t>
            </a:r>
            <a:r>
              <a:rPr sz="2150" spc="-15" dirty="0">
                <a:latin typeface="Arial MT"/>
                <a:cs typeface="Arial MT"/>
              </a:rPr>
              <a:t> </a:t>
            </a:r>
            <a:r>
              <a:rPr sz="2150" spc="-85" dirty="0">
                <a:latin typeface="Arial MT"/>
                <a:cs typeface="Arial MT"/>
              </a:rPr>
              <a:t>SNS</a:t>
            </a:r>
            <a:r>
              <a:rPr sz="2150" spc="-10" dirty="0">
                <a:latin typeface="Arial MT"/>
                <a:cs typeface="Arial MT"/>
              </a:rPr>
              <a:t> </a:t>
            </a:r>
            <a:r>
              <a:rPr sz="2150" spc="5" dirty="0">
                <a:latin typeface="Arial MT"/>
                <a:cs typeface="Arial MT"/>
              </a:rPr>
              <a:t>topic"</a:t>
            </a:r>
            <a:endParaRPr sz="2150">
              <a:latin typeface="Arial MT"/>
              <a:cs typeface="Arial MT"/>
            </a:endParaRPr>
          </a:p>
          <a:p>
            <a:pPr marL="257810">
              <a:lnSpc>
                <a:spcPts val="2570"/>
              </a:lnSpc>
            </a:pPr>
            <a:r>
              <a:rPr sz="2150" spc="-5" dirty="0">
                <a:latin typeface="Arial MT"/>
                <a:cs typeface="Arial MT"/>
              </a:rPr>
              <a:t>} # email </a:t>
            </a:r>
            <a:r>
              <a:rPr sz="2150" spc="25" dirty="0">
                <a:latin typeface="Arial MT"/>
                <a:cs typeface="Arial MT"/>
              </a:rPr>
              <a:t>subscription</a:t>
            </a:r>
            <a:r>
              <a:rPr sz="2150" dirty="0">
                <a:latin typeface="Arial MT"/>
                <a:cs typeface="Arial MT"/>
              </a:rPr>
              <a:t> </a:t>
            </a:r>
            <a:r>
              <a:rPr sz="2150" spc="-5" dirty="0">
                <a:latin typeface="Arial MT"/>
                <a:cs typeface="Arial MT"/>
              </a:rPr>
              <a:t>is </a:t>
            </a:r>
            <a:r>
              <a:rPr sz="2150" spc="5" dirty="0">
                <a:latin typeface="Arial MT"/>
                <a:cs typeface="Arial MT"/>
              </a:rPr>
              <a:t>currently</a:t>
            </a:r>
            <a:r>
              <a:rPr sz="2150" spc="-5" dirty="0">
                <a:latin typeface="Arial MT"/>
                <a:cs typeface="Arial MT"/>
              </a:rPr>
              <a:t> </a:t>
            </a:r>
            <a:r>
              <a:rPr sz="2150" spc="30" dirty="0">
                <a:latin typeface="Arial MT"/>
                <a:cs typeface="Arial MT"/>
              </a:rPr>
              <a:t>unsupported</a:t>
            </a:r>
            <a:r>
              <a:rPr sz="2150" spc="-5" dirty="0">
                <a:latin typeface="Arial MT"/>
                <a:cs typeface="Arial MT"/>
              </a:rPr>
              <a:t> in</a:t>
            </a:r>
            <a:r>
              <a:rPr sz="2150" dirty="0">
                <a:latin typeface="Arial MT"/>
                <a:cs typeface="Arial MT"/>
              </a:rPr>
              <a:t> terraform</a:t>
            </a:r>
            <a:r>
              <a:rPr sz="2150" spc="-5" dirty="0">
                <a:latin typeface="Arial MT"/>
                <a:cs typeface="Arial MT"/>
              </a:rPr>
              <a:t> </a:t>
            </a:r>
            <a:r>
              <a:rPr sz="2150" spc="35" dirty="0">
                <a:latin typeface="Arial MT"/>
                <a:cs typeface="Arial MT"/>
              </a:rPr>
              <a:t>and</a:t>
            </a:r>
            <a:r>
              <a:rPr sz="2150" spc="-5" dirty="0">
                <a:latin typeface="Arial MT"/>
                <a:cs typeface="Arial MT"/>
              </a:rPr>
              <a:t> </a:t>
            </a:r>
            <a:r>
              <a:rPr sz="2150" spc="35" dirty="0">
                <a:latin typeface="Arial MT"/>
                <a:cs typeface="Arial MT"/>
              </a:rPr>
              <a:t>can</a:t>
            </a:r>
            <a:r>
              <a:rPr sz="2150" spc="-5" dirty="0">
                <a:latin typeface="Arial MT"/>
                <a:cs typeface="Arial MT"/>
              </a:rPr>
              <a:t> </a:t>
            </a:r>
            <a:r>
              <a:rPr sz="2150" spc="55" dirty="0">
                <a:latin typeface="Arial MT"/>
                <a:cs typeface="Arial MT"/>
              </a:rPr>
              <a:t>be</a:t>
            </a:r>
            <a:r>
              <a:rPr sz="2150" dirty="0">
                <a:latin typeface="Arial MT"/>
                <a:cs typeface="Arial MT"/>
              </a:rPr>
              <a:t> </a:t>
            </a:r>
            <a:r>
              <a:rPr sz="2150" spc="25" dirty="0">
                <a:latin typeface="Arial MT"/>
                <a:cs typeface="Arial MT"/>
              </a:rPr>
              <a:t>done</a:t>
            </a:r>
            <a:r>
              <a:rPr sz="2150" spc="-5" dirty="0">
                <a:latin typeface="Arial MT"/>
                <a:cs typeface="Arial MT"/>
              </a:rPr>
              <a:t> </a:t>
            </a:r>
            <a:r>
              <a:rPr sz="2150" spc="20" dirty="0">
                <a:latin typeface="Arial MT"/>
                <a:cs typeface="Arial MT"/>
              </a:rPr>
              <a:t>using</a:t>
            </a:r>
            <a:r>
              <a:rPr sz="2150" spc="-5" dirty="0">
                <a:latin typeface="Arial MT"/>
                <a:cs typeface="Arial MT"/>
              </a:rPr>
              <a:t> the </a:t>
            </a:r>
            <a:r>
              <a:rPr sz="2150" spc="-114" dirty="0">
                <a:latin typeface="Arial MT"/>
                <a:cs typeface="Arial MT"/>
              </a:rPr>
              <a:t>AWS</a:t>
            </a:r>
            <a:r>
              <a:rPr sz="2150" dirty="0">
                <a:latin typeface="Arial MT"/>
                <a:cs typeface="Arial MT"/>
              </a:rPr>
              <a:t> </a:t>
            </a:r>
            <a:r>
              <a:rPr sz="2150" spc="-20" dirty="0">
                <a:latin typeface="Arial MT"/>
                <a:cs typeface="Arial MT"/>
              </a:rPr>
              <a:t>Web</a:t>
            </a:r>
            <a:r>
              <a:rPr sz="2150" spc="-5" dirty="0">
                <a:latin typeface="Arial MT"/>
                <a:cs typeface="Arial MT"/>
              </a:rPr>
              <a:t> Console</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823052" y="6086317"/>
            <a:ext cx="2458085"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Autoscaling</a:t>
            </a:r>
            <a:endParaRPr sz="3600">
              <a:latin typeface="Arial MT"/>
              <a:cs typeface="Arial MT"/>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87589" y="4212926"/>
            <a:ext cx="7717790" cy="1433195"/>
          </a:xfrm>
          <a:prstGeom prst="rect">
            <a:avLst/>
          </a:prstGeom>
        </p:spPr>
        <p:txBody>
          <a:bodyPr vert="horz" wrap="square" lIns="0" tIns="17145" rIns="0" bIns="0" rtlCol="0">
            <a:spAutoFit/>
          </a:bodyPr>
          <a:lstStyle/>
          <a:p>
            <a:pPr marL="12700">
              <a:lnSpc>
                <a:spcPct val="100000"/>
              </a:lnSpc>
              <a:spcBef>
                <a:spcPts val="135"/>
              </a:spcBef>
            </a:pPr>
            <a:r>
              <a:rPr sz="9200" spc="140" dirty="0">
                <a:latin typeface="Arial MT"/>
                <a:cs typeface="Arial MT"/>
              </a:rPr>
              <a:t>Load</a:t>
            </a:r>
            <a:r>
              <a:rPr sz="9200" spc="-65" dirty="0">
                <a:latin typeface="Arial MT"/>
                <a:cs typeface="Arial MT"/>
              </a:rPr>
              <a:t> </a:t>
            </a:r>
            <a:r>
              <a:rPr sz="9200" spc="80" dirty="0">
                <a:latin typeface="Arial MT"/>
                <a:cs typeface="Arial MT"/>
              </a:rPr>
              <a:t>Balancer</a:t>
            </a:r>
            <a:endParaRPr sz="9200">
              <a:latin typeface="Arial MT"/>
              <a:cs typeface="Arial MT"/>
            </a:endParaRPr>
          </a:p>
        </p:txBody>
      </p:sp>
      <p:sp>
        <p:nvSpPr>
          <p:cNvPr id="3" name="object 3"/>
          <p:cNvSpPr txBox="1"/>
          <p:nvPr/>
        </p:nvSpPr>
        <p:spPr>
          <a:xfrm>
            <a:off x="6159635" y="6086317"/>
            <a:ext cx="7785100" cy="578485"/>
          </a:xfrm>
          <a:prstGeom prst="rect">
            <a:avLst/>
          </a:prstGeom>
        </p:spPr>
        <p:txBody>
          <a:bodyPr vert="horz" wrap="square" lIns="0" tIns="15875" rIns="0" bIns="0" rtlCol="0">
            <a:spAutoFit/>
          </a:bodyPr>
          <a:lstStyle/>
          <a:p>
            <a:pPr marL="12700">
              <a:lnSpc>
                <a:spcPct val="100000"/>
              </a:lnSpc>
              <a:spcBef>
                <a:spcPts val="125"/>
              </a:spcBef>
            </a:pPr>
            <a:r>
              <a:rPr sz="3600" spc="60" dirty="0">
                <a:latin typeface="Arial MT"/>
                <a:cs typeface="Arial MT"/>
              </a:rPr>
              <a:t>Load</a:t>
            </a:r>
            <a:r>
              <a:rPr sz="3600" spc="-5" dirty="0">
                <a:latin typeface="Arial MT"/>
                <a:cs typeface="Arial MT"/>
              </a:rPr>
              <a:t> </a:t>
            </a:r>
            <a:r>
              <a:rPr sz="3600" spc="55" dirty="0">
                <a:latin typeface="Arial MT"/>
                <a:cs typeface="Arial MT"/>
              </a:rPr>
              <a:t>Balancing</a:t>
            </a:r>
            <a:r>
              <a:rPr sz="3600" dirty="0">
                <a:latin typeface="Arial MT"/>
                <a:cs typeface="Arial MT"/>
              </a:rPr>
              <a:t> </a:t>
            </a:r>
            <a:r>
              <a:rPr sz="3600" spc="50" dirty="0">
                <a:latin typeface="Arial MT"/>
                <a:cs typeface="Arial MT"/>
              </a:rPr>
              <a:t>autoscaled</a:t>
            </a:r>
            <a:r>
              <a:rPr sz="3600" dirty="0">
                <a:latin typeface="Arial MT"/>
                <a:cs typeface="Arial MT"/>
              </a:rPr>
              <a:t> </a:t>
            </a:r>
            <a:r>
              <a:rPr sz="3600" spc="35" dirty="0">
                <a:latin typeface="Arial MT"/>
                <a:cs typeface="Arial MT"/>
              </a:rPr>
              <a:t>instances</a:t>
            </a:r>
            <a:endParaRPr sz="3600">
              <a:latin typeface="Arial MT"/>
              <a:cs typeface="Arial MT"/>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717790" cy="1433195"/>
          </a:xfrm>
          <a:prstGeom prst="rect">
            <a:avLst/>
          </a:prstGeom>
        </p:spPr>
        <p:txBody>
          <a:bodyPr vert="horz" wrap="square" lIns="0" tIns="17145" rIns="0" bIns="0" rtlCol="0">
            <a:spAutoFit/>
          </a:bodyPr>
          <a:lstStyle/>
          <a:p>
            <a:pPr marL="12700">
              <a:lnSpc>
                <a:spcPct val="100000"/>
              </a:lnSpc>
              <a:spcBef>
                <a:spcPts val="135"/>
              </a:spcBef>
            </a:pPr>
            <a:r>
              <a:rPr spc="140" dirty="0"/>
              <a:t>Load</a:t>
            </a:r>
            <a:r>
              <a:rPr spc="-65" dirty="0"/>
              <a:t> </a:t>
            </a:r>
            <a:r>
              <a:rPr spc="80" dirty="0"/>
              <a:t>Balancer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68657"/>
            <a:ext cx="17842230" cy="8213725"/>
          </a:xfrm>
          <a:prstGeom prst="rect">
            <a:avLst/>
          </a:prstGeom>
        </p:spPr>
        <p:txBody>
          <a:bodyPr vert="horz" wrap="square" lIns="0" tIns="15875" rIns="0" bIns="0" rtlCol="0">
            <a:spAutoFit/>
          </a:bodyPr>
          <a:lstStyle/>
          <a:p>
            <a:pPr marL="503555" marR="43180" indent="-478790">
              <a:lnSpc>
                <a:spcPct val="100000"/>
              </a:lnSpc>
              <a:spcBef>
                <a:spcPts val="125"/>
              </a:spcBef>
              <a:buSzPct val="75324"/>
              <a:buChar char="•"/>
              <a:tabLst>
                <a:tab pos="503555" algn="l"/>
                <a:tab pos="504190" algn="l"/>
              </a:tabLst>
            </a:pPr>
            <a:r>
              <a:rPr sz="3850" spc="15" dirty="0">
                <a:latin typeface="Arial MT"/>
                <a:cs typeface="Arial MT"/>
              </a:rPr>
              <a:t>Now</a:t>
            </a:r>
            <a:r>
              <a:rPr sz="3850" spc="5" dirty="0">
                <a:latin typeface="Arial MT"/>
                <a:cs typeface="Arial MT"/>
              </a:rPr>
              <a:t> </a:t>
            </a:r>
            <a:r>
              <a:rPr sz="3850" spc="10" dirty="0">
                <a:latin typeface="Arial MT"/>
                <a:cs typeface="Arial MT"/>
              </a:rPr>
              <a:t>that you’ve </a:t>
            </a:r>
            <a:r>
              <a:rPr sz="3850" spc="50" dirty="0">
                <a:latin typeface="Arial MT"/>
                <a:cs typeface="Arial MT"/>
              </a:rPr>
              <a:t>autoscaled</a:t>
            </a:r>
            <a:r>
              <a:rPr sz="3850" spc="10" dirty="0">
                <a:latin typeface="Arial MT"/>
                <a:cs typeface="Arial MT"/>
              </a:rPr>
              <a:t> </a:t>
            </a:r>
            <a:r>
              <a:rPr sz="3850" spc="30" dirty="0">
                <a:latin typeface="Arial MT"/>
                <a:cs typeface="Arial MT"/>
              </a:rPr>
              <a:t>instances,</a:t>
            </a:r>
            <a:r>
              <a:rPr sz="3850" spc="10" dirty="0">
                <a:latin typeface="Arial MT"/>
                <a:cs typeface="Arial MT"/>
              </a:rPr>
              <a:t> you </a:t>
            </a:r>
            <a:r>
              <a:rPr sz="3850" spc="50" dirty="0">
                <a:latin typeface="Arial MT"/>
                <a:cs typeface="Arial MT"/>
              </a:rPr>
              <a:t>might</a:t>
            </a:r>
            <a:r>
              <a:rPr sz="3850" spc="10" dirty="0">
                <a:latin typeface="Arial MT"/>
                <a:cs typeface="Arial MT"/>
              </a:rPr>
              <a:t> want to </a:t>
            </a:r>
            <a:r>
              <a:rPr sz="3850" spc="80" dirty="0">
                <a:latin typeface="Arial MT"/>
                <a:cs typeface="Arial MT"/>
              </a:rPr>
              <a:t>put</a:t>
            </a:r>
            <a:r>
              <a:rPr sz="3850" spc="10" dirty="0">
                <a:latin typeface="Arial MT"/>
                <a:cs typeface="Arial MT"/>
              </a:rPr>
              <a:t> a </a:t>
            </a:r>
            <a:r>
              <a:rPr sz="3850" spc="65" dirty="0">
                <a:latin typeface="Arial MT"/>
                <a:cs typeface="Arial MT"/>
              </a:rPr>
              <a:t>loadbalancer</a:t>
            </a:r>
            <a:r>
              <a:rPr sz="3850" spc="10" dirty="0">
                <a:latin typeface="Arial MT"/>
                <a:cs typeface="Arial MT"/>
              </a:rPr>
              <a:t> </a:t>
            </a:r>
            <a:r>
              <a:rPr sz="3850" spc="5" dirty="0">
                <a:latin typeface="Arial MT"/>
                <a:cs typeface="Arial MT"/>
              </a:rPr>
              <a:t>in </a:t>
            </a:r>
            <a:r>
              <a:rPr sz="3850" spc="-1055" dirty="0">
                <a:latin typeface="Arial MT"/>
                <a:cs typeface="Arial MT"/>
              </a:rPr>
              <a:t> </a:t>
            </a:r>
            <a:r>
              <a:rPr sz="3850" spc="-5" dirty="0">
                <a:latin typeface="Arial MT"/>
                <a:cs typeface="Arial MT"/>
              </a:rPr>
              <a:t>front</a:t>
            </a:r>
            <a:r>
              <a:rPr sz="3850" dirty="0">
                <a:latin typeface="Arial MT"/>
                <a:cs typeface="Arial MT"/>
              </a:rPr>
              <a:t> </a:t>
            </a:r>
            <a:r>
              <a:rPr sz="3850" spc="10" dirty="0">
                <a:latin typeface="Arial MT"/>
                <a:cs typeface="Arial MT"/>
              </a:rPr>
              <a:t>of</a:t>
            </a:r>
            <a:r>
              <a:rPr sz="3850" spc="5" dirty="0">
                <a:latin typeface="Arial MT"/>
                <a:cs typeface="Arial MT"/>
              </a:rPr>
              <a:t> it</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503555" marR="17780" indent="-478790">
              <a:lnSpc>
                <a:spcPct val="100000"/>
              </a:lnSpc>
              <a:spcBef>
                <a:spcPts val="5"/>
              </a:spcBef>
              <a:buSzPct val="75324"/>
              <a:buChar char="•"/>
              <a:tabLst>
                <a:tab pos="503555" algn="l"/>
                <a:tab pos="504190" algn="l"/>
              </a:tabLst>
            </a:pPr>
            <a:r>
              <a:rPr sz="3850" spc="-60" dirty="0">
                <a:latin typeface="Arial MT"/>
                <a:cs typeface="Arial MT"/>
              </a:rPr>
              <a:t>The</a:t>
            </a:r>
            <a:r>
              <a:rPr sz="3850" spc="15" dirty="0">
                <a:latin typeface="Arial MT"/>
                <a:cs typeface="Arial MT"/>
              </a:rPr>
              <a:t> </a:t>
            </a:r>
            <a:r>
              <a:rPr sz="3850" spc="-175" dirty="0">
                <a:latin typeface="Arial MT"/>
                <a:cs typeface="Arial MT"/>
              </a:rPr>
              <a:t>AWS</a:t>
            </a:r>
            <a:r>
              <a:rPr sz="3850" spc="15" dirty="0">
                <a:latin typeface="Arial MT"/>
                <a:cs typeface="Arial MT"/>
              </a:rPr>
              <a:t> </a:t>
            </a:r>
            <a:r>
              <a:rPr sz="3850" spc="10" dirty="0">
                <a:latin typeface="Arial MT"/>
                <a:cs typeface="Arial MT"/>
              </a:rPr>
              <a:t>Elastic</a:t>
            </a:r>
            <a:r>
              <a:rPr sz="3850" spc="15" dirty="0">
                <a:latin typeface="Arial MT"/>
                <a:cs typeface="Arial MT"/>
              </a:rPr>
              <a:t> </a:t>
            </a:r>
            <a:r>
              <a:rPr sz="3850" spc="65" dirty="0">
                <a:latin typeface="Arial MT"/>
                <a:cs typeface="Arial MT"/>
              </a:rPr>
              <a:t>Load</a:t>
            </a:r>
            <a:r>
              <a:rPr sz="3850" spc="15" dirty="0">
                <a:latin typeface="Arial MT"/>
                <a:cs typeface="Arial MT"/>
              </a:rPr>
              <a:t> </a:t>
            </a:r>
            <a:r>
              <a:rPr sz="3850" spc="35" dirty="0">
                <a:latin typeface="Arial MT"/>
                <a:cs typeface="Arial MT"/>
              </a:rPr>
              <a:t>Balancer</a:t>
            </a:r>
            <a:r>
              <a:rPr sz="3850" spc="15" dirty="0">
                <a:latin typeface="Arial MT"/>
                <a:cs typeface="Arial MT"/>
              </a:rPr>
              <a:t> </a:t>
            </a:r>
            <a:r>
              <a:rPr sz="3850" spc="-35" dirty="0">
                <a:latin typeface="Arial MT"/>
                <a:cs typeface="Arial MT"/>
              </a:rPr>
              <a:t>(ELB)</a:t>
            </a:r>
            <a:r>
              <a:rPr sz="3850" spc="20" dirty="0">
                <a:latin typeface="Arial MT"/>
                <a:cs typeface="Arial MT"/>
              </a:rPr>
              <a:t> </a:t>
            </a:r>
            <a:r>
              <a:rPr sz="3850" spc="25" dirty="0">
                <a:latin typeface="Arial MT"/>
                <a:cs typeface="Arial MT"/>
              </a:rPr>
              <a:t>automatically</a:t>
            </a:r>
            <a:r>
              <a:rPr sz="3850" spc="15" dirty="0">
                <a:latin typeface="Arial MT"/>
                <a:cs typeface="Arial MT"/>
              </a:rPr>
              <a:t> </a:t>
            </a:r>
            <a:r>
              <a:rPr sz="3850" spc="45" dirty="0">
                <a:latin typeface="Arial MT"/>
                <a:cs typeface="Arial MT"/>
              </a:rPr>
              <a:t>distributes</a:t>
            </a:r>
            <a:r>
              <a:rPr sz="3850" spc="15" dirty="0">
                <a:latin typeface="Arial MT"/>
                <a:cs typeface="Arial MT"/>
              </a:rPr>
              <a:t> </a:t>
            </a:r>
            <a:r>
              <a:rPr sz="3850" spc="65" dirty="0">
                <a:latin typeface="Arial MT"/>
                <a:cs typeface="Arial MT"/>
              </a:rPr>
              <a:t>incoming</a:t>
            </a:r>
            <a:r>
              <a:rPr sz="3850" spc="15" dirty="0">
                <a:latin typeface="Arial MT"/>
                <a:cs typeface="Arial MT"/>
              </a:rPr>
              <a:t> </a:t>
            </a:r>
            <a:r>
              <a:rPr sz="3850" spc="25" dirty="0">
                <a:latin typeface="Arial MT"/>
                <a:cs typeface="Arial MT"/>
              </a:rPr>
              <a:t>traffic </a:t>
            </a:r>
            <a:r>
              <a:rPr sz="3850" spc="-1055" dirty="0">
                <a:latin typeface="Arial MT"/>
                <a:cs typeface="Arial MT"/>
              </a:rPr>
              <a:t> </a:t>
            </a:r>
            <a:r>
              <a:rPr sz="3850" spc="35" dirty="0">
                <a:latin typeface="Arial MT"/>
                <a:cs typeface="Arial MT"/>
              </a:rPr>
              <a:t>across</a:t>
            </a:r>
            <a:r>
              <a:rPr sz="3850" dirty="0">
                <a:latin typeface="Arial MT"/>
                <a:cs typeface="Arial MT"/>
              </a:rPr>
              <a:t> </a:t>
            </a:r>
            <a:r>
              <a:rPr sz="3850" spc="35" dirty="0">
                <a:latin typeface="Arial MT"/>
                <a:cs typeface="Arial MT"/>
              </a:rPr>
              <a:t>multiple</a:t>
            </a:r>
            <a:r>
              <a:rPr sz="3850" spc="5" dirty="0">
                <a:latin typeface="Arial MT"/>
                <a:cs typeface="Arial MT"/>
              </a:rPr>
              <a:t> </a:t>
            </a:r>
            <a:r>
              <a:rPr sz="3850" spc="-60" dirty="0">
                <a:latin typeface="Arial MT"/>
                <a:cs typeface="Arial MT"/>
              </a:rPr>
              <a:t>EC2</a:t>
            </a:r>
            <a:r>
              <a:rPr sz="3850" spc="5" dirty="0">
                <a:latin typeface="Arial MT"/>
                <a:cs typeface="Arial MT"/>
              </a:rPr>
              <a:t> </a:t>
            </a:r>
            <a:r>
              <a:rPr sz="3850" spc="35" dirty="0">
                <a:latin typeface="Arial MT"/>
                <a:cs typeface="Arial MT"/>
              </a:rPr>
              <a:t>instances</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1236345" lvl="1" indent="-478790">
              <a:lnSpc>
                <a:spcPct val="100000"/>
              </a:lnSpc>
              <a:buSzPct val="75324"/>
              <a:buChar char="•"/>
              <a:tabLst>
                <a:tab pos="1236345" algn="l"/>
                <a:tab pos="1236980" algn="l"/>
              </a:tabLst>
            </a:pPr>
            <a:r>
              <a:rPr sz="3850" spc="-60" dirty="0">
                <a:latin typeface="Arial MT"/>
                <a:cs typeface="Arial MT"/>
              </a:rPr>
              <a:t>The</a:t>
            </a:r>
            <a:r>
              <a:rPr sz="3850" spc="5" dirty="0">
                <a:latin typeface="Arial MT"/>
                <a:cs typeface="Arial MT"/>
              </a:rPr>
              <a:t> </a:t>
            </a:r>
            <a:r>
              <a:rPr sz="3850" spc="-60" dirty="0">
                <a:latin typeface="Arial MT"/>
                <a:cs typeface="Arial MT"/>
              </a:rPr>
              <a:t>ELB</a:t>
            </a:r>
            <a:r>
              <a:rPr sz="3850" spc="10" dirty="0">
                <a:latin typeface="Arial MT"/>
                <a:cs typeface="Arial MT"/>
              </a:rPr>
              <a:t> </a:t>
            </a:r>
            <a:r>
              <a:rPr sz="3850" spc="5" dirty="0">
                <a:latin typeface="Arial MT"/>
                <a:cs typeface="Arial MT"/>
              </a:rPr>
              <a:t>itself</a:t>
            </a:r>
            <a:r>
              <a:rPr sz="3850" spc="10" dirty="0">
                <a:latin typeface="Arial MT"/>
                <a:cs typeface="Arial MT"/>
              </a:rPr>
              <a:t> </a:t>
            </a:r>
            <a:r>
              <a:rPr sz="3850" spc="45" dirty="0">
                <a:latin typeface="Arial MT"/>
                <a:cs typeface="Arial MT"/>
              </a:rPr>
              <a:t>scales</a:t>
            </a:r>
            <a:r>
              <a:rPr sz="3850" spc="10" dirty="0">
                <a:latin typeface="Arial MT"/>
                <a:cs typeface="Arial MT"/>
              </a:rPr>
              <a:t> when you</a:t>
            </a:r>
            <a:r>
              <a:rPr sz="3850" spc="5" dirty="0">
                <a:latin typeface="Arial MT"/>
                <a:cs typeface="Arial MT"/>
              </a:rPr>
              <a:t> </a:t>
            </a:r>
            <a:r>
              <a:rPr sz="3850" spc="30" dirty="0">
                <a:latin typeface="Arial MT"/>
                <a:cs typeface="Arial MT"/>
              </a:rPr>
              <a:t>receive</a:t>
            </a:r>
            <a:r>
              <a:rPr sz="3850" spc="10" dirty="0">
                <a:latin typeface="Arial MT"/>
                <a:cs typeface="Arial MT"/>
              </a:rPr>
              <a:t> </a:t>
            </a:r>
            <a:r>
              <a:rPr sz="3850" spc="-5" dirty="0">
                <a:latin typeface="Arial MT"/>
                <a:cs typeface="Arial MT"/>
              </a:rPr>
              <a:t>more</a:t>
            </a:r>
            <a:r>
              <a:rPr sz="3850" spc="10" dirty="0">
                <a:latin typeface="Arial MT"/>
                <a:cs typeface="Arial MT"/>
              </a:rPr>
              <a:t> </a:t>
            </a:r>
            <a:r>
              <a:rPr sz="3850" spc="25" dirty="0">
                <a:latin typeface="Arial MT"/>
                <a:cs typeface="Arial MT"/>
              </a:rPr>
              <a:t>traffic</a:t>
            </a:r>
            <a:endParaRPr sz="3850">
              <a:latin typeface="Arial MT"/>
              <a:cs typeface="Arial MT"/>
            </a:endParaRPr>
          </a:p>
          <a:p>
            <a:pPr lvl="1">
              <a:lnSpc>
                <a:spcPct val="100000"/>
              </a:lnSpc>
              <a:spcBef>
                <a:spcPts val="35"/>
              </a:spcBef>
              <a:buFont typeface="Arial MT"/>
              <a:buChar char="•"/>
            </a:pPr>
            <a:endParaRPr sz="3950">
              <a:latin typeface="Arial MT"/>
              <a:cs typeface="Arial MT"/>
            </a:endParaRPr>
          </a:p>
          <a:p>
            <a:pPr marL="1236345" lvl="1" indent="-478790">
              <a:lnSpc>
                <a:spcPct val="100000"/>
              </a:lnSpc>
              <a:buSzPct val="75324"/>
              <a:buChar char="•"/>
              <a:tabLst>
                <a:tab pos="1236345" algn="l"/>
                <a:tab pos="1236980" algn="l"/>
              </a:tabLst>
            </a:pPr>
            <a:r>
              <a:rPr sz="3850" spc="-60" dirty="0">
                <a:latin typeface="Arial MT"/>
                <a:cs typeface="Arial MT"/>
              </a:rPr>
              <a:t>The</a:t>
            </a:r>
            <a:r>
              <a:rPr sz="3850" spc="-5" dirty="0">
                <a:latin typeface="Arial MT"/>
                <a:cs typeface="Arial MT"/>
              </a:rPr>
              <a:t> </a:t>
            </a:r>
            <a:r>
              <a:rPr sz="3850" spc="-60" dirty="0">
                <a:latin typeface="Arial MT"/>
                <a:cs typeface="Arial MT"/>
              </a:rPr>
              <a:t>ELB</a:t>
            </a:r>
            <a:r>
              <a:rPr sz="3850" dirty="0">
                <a:latin typeface="Arial MT"/>
                <a:cs typeface="Arial MT"/>
              </a:rPr>
              <a:t> </a:t>
            </a:r>
            <a:r>
              <a:rPr sz="3850" spc="5" dirty="0">
                <a:latin typeface="Arial MT"/>
                <a:cs typeface="Arial MT"/>
              </a:rPr>
              <a:t>will</a:t>
            </a:r>
            <a:r>
              <a:rPr sz="3850" dirty="0">
                <a:latin typeface="Arial MT"/>
                <a:cs typeface="Arial MT"/>
              </a:rPr>
              <a:t> </a:t>
            </a:r>
            <a:r>
              <a:rPr sz="3850" spc="50" dirty="0">
                <a:latin typeface="Arial MT"/>
                <a:cs typeface="Arial MT"/>
              </a:rPr>
              <a:t>healthcheck</a:t>
            </a:r>
            <a:r>
              <a:rPr sz="3850" spc="-5" dirty="0">
                <a:latin typeface="Arial MT"/>
                <a:cs typeface="Arial MT"/>
              </a:rPr>
              <a:t> </a:t>
            </a:r>
            <a:r>
              <a:rPr sz="3850" spc="10" dirty="0">
                <a:latin typeface="Arial MT"/>
                <a:cs typeface="Arial MT"/>
              </a:rPr>
              <a:t>your</a:t>
            </a:r>
            <a:r>
              <a:rPr sz="3850" dirty="0">
                <a:latin typeface="Arial MT"/>
                <a:cs typeface="Arial MT"/>
              </a:rPr>
              <a:t> </a:t>
            </a:r>
            <a:r>
              <a:rPr sz="3850" spc="35" dirty="0">
                <a:latin typeface="Arial MT"/>
                <a:cs typeface="Arial MT"/>
              </a:rPr>
              <a:t>instances</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lvl="1" indent="-478790">
              <a:lnSpc>
                <a:spcPct val="100000"/>
              </a:lnSpc>
              <a:buSzPct val="75324"/>
              <a:buChar char="•"/>
              <a:tabLst>
                <a:tab pos="1236345" algn="l"/>
                <a:tab pos="1236980" algn="l"/>
              </a:tabLst>
            </a:pPr>
            <a:r>
              <a:rPr sz="3850" spc="5" dirty="0">
                <a:latin typeface="Arial MT"/>
                <a:cs typeface="Arial MT"/>
              </a:rPr>
              <a:t>If</a:t>
            </a:r>
            <a:r>
              <a:rPr sz="3850" spc="10" dirty="0">
                <a:latin typeface="Arial MT"/>
                <a:cs typeface="Arial MT"/>
              </a:rPr>
              <a:t> an </a:t>
            </a:r>
            <a:r>
              <a:rPr sz="3850" spc="35" dirty="0">
                <a:latin typeface="Arial MT"/>
                <a:cs typeface="Arial MT"/>
              </a:rPr>
              <a:t>instance</a:t>
            </a:r>
            <a:r>
              <a:rPr sz="3850" spc="10" dirty="0">
                <a:latin typeface="Arial MT"/>
                <a:cs typeface="Arial MT"/>
              </a:rPr>
              <a:t> </a:t>
            </a:r>
            <a:r>
              <a:rPr sz="3850" spc="5" dirty="0">
                <a:latin typeface="Arial MT"/>
                <a:cs typeface="Arial MT"/>
              </a:rPr>
              <a:t>fails</a:t>
            </a:r>
            <a:r>
              <a:rPr sz="3850" spc="10" dirty="0">
                <a:latin typeface="Arial MT"/>
                <a:cs typeface="Arial MT"/>
              </a:rPr>
              <a:t> </a:t>
            </a:r>
            <a:r>
              <a:rPr sz="3850" spc="5" dirty="0">
                <a:latin typeface="Arial MT"/>
                <a:cs typeface="Arial MT"/>
              </a:rPr>
              <a:t>its</a:t>
            </a:r>
            <a:r>
              <a:rPr sz="3850" spc="10" dirty="0">
                <a:latin typeface="Arial MT"/>
                <a:cs typeface="Arial MT"/>
              </a:rPr>
              <a:t> </a:t>
            </a:r>
            <a:r>
              <a:rPr sz="3850" spc="45" dirty="0">
                <a:latin typeface="Arial MT"/>
                <a:cs typeface="Arial MT"/>
              </a:rPr>
              <a:t>healthcheck,</a:t>
            </a:r>
            <a:r>
              <a:rPr sz="3850" spc="10" dirty="0">
                <a:latin typeface="Arial MT"/>
                <a:cs typeface="Arial MT"/>
              </a:rPr>
              <a:t> no </a:t>
            </a:r>
            <a:r>
              <a:rPr sz="3850" spc="25" dirty="0">
                <a:latin typeface="Arial MT"/>
                <a:cs typeface="Arial MT"/>
              </a:rPr>
              <a:t>traffic</a:t>
            </a:r>
            <a:r>
              <a:rPr sz="3850" spc="10" dirty="0">
                <a:latin typeface="Arial MT"/>
                <a:cs typeface="Arial MT"/>
              </a:rPr>
              <a:t> </a:t>
            </a:r>
            <a:r>
              <a:rPr sz="3850" spc="5" dirty="0">
                <a:latin typeface="Arial MT"/>
                <a:cs typeface="Arial MT"/>
              </a:rPr>
              <a:t>will</a:t>
            </a:r>
            <a:r>
              <a:rPr sz="3850" spc="10" dirty="0">
                <a:latin typeface="Arial MT"/>
                <a:cs typeface="Arial MT"/>
              </a:rPr>
              <a:t> </a:t>
            </a:r>
            <a:r>
              <a:rPr sz="3850" spc="114" dirty="0">
                <a:latin typeface="Arial MT"/>
                <a:cs typeface="Arial MT"/>
              </a:rPr>
              <a:t>be</a:t>
            </a:r>
            <a:r>
              <a:rPr sz="3850" spc="15" dirty="0">
                <a:latin typeface="Arial MT"/>
                <a:cs typeface="Arial MT"/>
              </a:rPr>
              <a:t> </a:t>
            </a:r>
            <a:r>
              <a:rPr sz="3850" spc="10" dirty="0">
                <a:latin typeface="Arial MT"/>
                <a:cs typeface="Arial MT"/>
              </a:rPr>
              <a:t>sent to </a:t>
            </a:r>
            <a:r>
              <a:rPr sz="3850" spc="5" dirty="0">
                <a:latin typeface="Arial MT"/>
                <a:cs typeface="Arial MT"/>
              </a:rPr>
              <a:t>it</a:t>
            </a:r>
            <a:endParaRPr sz="3850">
              <a:latin typeface="Arial MT"/>
              <a:cs typeface="Arial MT"/>
            </a:endParaRPr>
          </a:p>
          <a:p>
            <a:pPr lvl="1">
              <a:lnSpc>
                <a:spcPct val="100000"/>
              </a:lnSpc>
              <a:spcBef>
                <a:spcPts val="35"/>
              </a:spcBef>
              <a:buFont typeface="Arial MT"/>
              <a:buChar char="•"/>
            </a:pPr>
            <a:endParaRPr sz="3950">
              <a:latin typeface="Arial MT"/>
              <a:cs typeface="Arial MT"/>
            </a:endParaRPr>
          </a:p>
          <a:p>
            <a:pPr marL="1236345" marR="1790700" lvl="1" indent="-478790">
              <a:lnSpc>
                <a:spcPct val="100000"/>
              </a:lnSpc>
              <a:buSzPct val="75324"/>
              <a:buChar char="•"/>
              <a:tabLst>
                <a:tab pos="1236345" algn="l"/>
                <a:tab pos="1236980" algn="l"/>
              </a:tabLst>
            </a:pPr>
            <a:r>
              <a:rPr sz="3850" spc="5" dirty="0">
                <a:latin typeface="Arial MT"/>
                <a:cs typeface="Arial MT"/>
              </a:rPr>
              <a:t>If </a:t>
            </a:r>
            <a:r>
              <a:rPr sz="3850" spc="10" dirty="0">
                <a:latin typeface="Arial MT"/>
                <a:cs typeface="Arial MT"/>
              </a:rPr>
              <a:t>a new </a:t>
            </a:r>
            <a:r>
              <a:rPr sz="3850" spc="35" dirty="0">
                <a:latin typeface="Arial MT"/>
                <a:cs typeface="Arial MT"/>
              </a:rPr>
              <a:t>instances </a:t>
            </a:r>
            <a:r>
              <a:rPr sz="3850" spc="5" dirty="0">
                <a:latin typeface="Arial MT"/>
                <a:cs typeface="Arial MT"/>
              </a:rPr>
              <a:t>is </a:t>
            </a:r>
            <a:r>
              <a:rPr sz="3850" spc="140" dirty="0">
                <a:latin typeface="Arial MT"/>
                <a:cs typeface="Arial MT"/>
              </a:rPr>
              <a:t>added </a:t>
            </a:r>
            <a:r>
              <a:rPr sz="3850" spc="114" dirty="0">
                <a:latin typeface="Arial MT"/>
                <a:cs typeface="Arial MT"/>
              </a:rPr>
              <a:t>by </a:t>
            </a:r>
            <a:r>
              <a:rPr sz="3850" spc="10" dirty="0">
                <a:latin typeface="Arial MT"/>
                <a:cs typeface="Arial MT"/>
              </a:rPr>
              <a:t>the </a:t>
            </a:r>
            <a:r>
              <a:rPr sz="3850" spc="50" dirty="0">
                <a:latin typeface="Arial MT"/>
                <a:cs typeface="Arial MT"/>
              </a:rPr>
              <a:t>autoscaling </a:t>
            </a:r>
            <a:r>
              <a:rPr sz="3850" spc="70" dirty="0">
                <a:latin typeface="Arial MT"/>
                <a:cs typeface="Arial MT"/>
              </a:rPr>
              <a:t>group, </a:t>
            </a:r>
            <a:r>
              <a:rPr sz="3850" spc="10" dirty="0">
                <a:latin typeface="Arial MT"/>
                <a:cs typeface="Arial MT"/>
              </a:rPr>
              <a:t>the </a:t>
            </a:r>
            <a:r>
              <a:rPr sz="3850" spc="-60" dirty="0">
                <a:latin typeface="Arial MT"/>
                <a:cs typeface="Arial MT"/>
              </a:rPr>
              <a:t>ELB </a:t>
            </a:r>
            <a:r>
              <a:rPr sz="3850" spc="5" dirty="0">
                <a:latin typeface="Arial MT"/>
                <a:cs typeface="Arial MT"/>
              </a:rPr>
              <a:t>will </a:t>
            </a:r>
            <a:r>
              <a:rPr sz="3850" spc="10" dirty="0">
                <a:latin typeface="Arial MT"/>
                <a:cs typeface="Arial MT"/>
              </a:rPr>
              <a:t> </a:t>
            </a:r>
            <a:r>
              <a:rPr sz="3850" spc="25" dirty="0">
                <a:latin typeface="Arial MT"/>
                <a:cs typeface="Arial MT"/>
              </a:rPr>
              <a:t>automatically</a:t>
            </a:r>
            <a:r>
              <a:rPr sz="3850" spc="5" dirty="0">
                <a:latin typeface="Arial MT"/>
                <a:cs typeface="Arial MT"/>
              </a:rPr>
              <a:t> </a:t>
            </a:r>
            <a:r>
              <a:rPr sz="3850" spc="155" dirty="0">
                <a:latin typeface="Arial MT"/>
                <a:cs typeface="Arial MT"/>
              </a:rPr>
              <a:t>add</a:t>
            </a:r>
            <a:r>
              <a:rPr sz="3850" spc="10" dirty="0">
                <a:latin typeface="Arial MT"/>
                <a:cs typeface="Arial MT"/>
              </a:rPr>
              <a:t> the new </a:t>
            </a:r>
            <a:r>
              <a:rPr sz="3850" spc="35" dirty="0">
                <a:latin typeface="Arial MT"/>
                <a:cs typeface="Arial MT"/>
              </a:rPr>
              <a:t>instances</a:t>
            </a:r>
            <a:r>
              <a:rPr sz="3850" spc="10" dirty="0">
                <a:latin typeface="Arial MT"/>
                <a:cs typeface="Arial MT"/>
              </a:rPr>
              <a:t> </a:t>
            </a:r>
            <a:r>
              <a:rPr sz="3850" spc="80" dirty="0">
                <a:latin typeface="Arial MT"/>
                <a:cs typeface="Arial MT"/>
              </a:rPr>
              <a:t>and</a:t>
            </a:r>
            <a:r>
              <a:rPr sz="3850" spc="10" dirty="0">
                <a:latin typeface="Arial MT"/>
                <a:cs typeface="Arial MT"/>
              </a:rPr>
              <a:t> </a:t>
            </a:r>
            <a:r>
              <a:rPr sz="3850" spc="5" dirty="0">
                <a:latin typeface="Arial MT"/>
                <a:cs typeface="Arial MT"/>
              </a:rPr>
              <a:t>will</a:t>
            </a:r>
            <a:r>
              <a:rPr sz="3850" spc="10" dirty="0">
                <a:latin typeface="Arial MT"/>
                <a:cs typeface="Arial MT"/>
              </a:rPr>
              <a:t> </a:t>
            </a:r>
            <a:r>
              <a:rPr sz="3850" spc="20" dirty="0">
                <a:latin typeface="Arial MT"/>
                <a:cs typeface="Arial MT"/>
              </a:rPr>
              <a:t>start</a:t>
            </a:r>
            <a:r>
              <a:rPr sz="3850" spc="10" dirty="0">
                <a:latin typeface="Arial MT"/>
                <a:cs typeface="Arial MT"/>
              </a:rPr>
              <a:t> </a:t>
            </a:r>
            <a:r>
              <a:rPr sz="3850" spc="55" dirty="0">
                <a:latin typeface="Arial MT"/>
                <a:cs typeface="Arial MT"/>
              </a:rPr>
              <a:t>healthchecking</a:t>
            </a:r>
            <a:r>
              <a:rPr sz="3850" spc="10" dirty="0">
                <a:latin typeface="Arial MT"/>
                <a:cs typeface="Arial MT"/>
              </a:rPr>
              <a:t> </a:t>
            </a:r>
            <a:r>
              <a:rPr sz="3850" spc="5" dirty="0">
                <a:latin typeface="Arial MT"/>
                <a:cs typeface="Arial MT"/>
              </a:rPr>
              <a:t>it</a:t>
            </a:r>
            <a:endParaRPr sz="3850">
              <a:latin typeface="Arial MT"/>
              <a:cs typeface="Arial M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717790" cy="1433195"/>
          </a:xfrm>
          <a:prstGeom prst="rect">
            <a:avLst/>
          </a:prstGeom>
        </p:spPr>
        <p:txBody>
          <a:bodyPr vert="horz" wrap="square" lIns="0" tIns="17145" rIns="0" bIns="0" rtlCol="0">
            <a:spAutoFit/>
          </a:bodyPr>
          <a:lstStyle/>
          <a:p>
            <a:pPr marL="12700">
              <a:lnSpc>
                <a:spcPct val="100000"/>
              </a:lnSpc>
              <a:spcBef>
                <a:spcPts val="135"/>
              </a:spcBef>
            </a:pPr>
            <a:r>
              <a:rPr spc="140" dirty="0"/>
              <a:t>Load</a:t>
            </a:r>
            <a:r>
              <a:rPr spc="-65" dirty="0"/>
              <a:t> </a:t>
            </a:r>
            <a:r>
              <a:rPr spc="80" dirty="0"/>
              <a:t>Balancer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39421"/>
            <a:ext cx="17136110" cy="814387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The</a:t>
            </a:r>
            <a:r>
              <a:rPr sz="4100" dirty="0">
                <a:latin typeface="Arial MT"/>
                <a:cs typeface="Arial MT"/>
              </a:rPr>
              <a:t> </a:t>
            </a:r>
            <a:r>
              <a:rPr sz="4100" spc="-65" dirty="0">
                <a:latin typeface="Arial MT"/>
                <a:cs typeface="Arial MT"/>
              </a:rPr>
              <a:t>ELB</a:t>
            </a:r>
            <a:r>
              <a:rPr sz="4100" spc="5" dirty="0">
                <a:latin typeface="Arial MT"/>
                <a:cs typeface="Arial MT"/>
              </a:rPr>
              <a:t> </a:t>
            </a:r>
            <a:r>
              <a:rPr sz="4100" spc="85" dirty="0">
                <a:latin typeface="Arial MT"/>
                <a:cs typeface="Arial MT"/>
              </a:rPr>
              <a:t>can</a:t>
            </a:r>
            <a:r>
              <a:rPr sz="4100" dirty="0">
                <a:latin typeface="Arial MT"/>
                <a:cs typeface="Arial MT"/>
              </a:rPr>
              <a:t> </a:t>
            </a:r>
            <a:r>
              <a:rPr sz="4100" spc="5" dirty="0">
                <a:latin typeface="Arial MT"/>
                <a:cs typeface="Arial MT"/>
              </a:rPr>
              <a:t>also </a:t>
            </a:r>
            <a:r>
              <a:rPr sz="4100" spc="125" dirty="0">
                <a:latin typeface="Arial MT"/>
                <a:cs typeface="Arial MT"/>
              </a:rPr>
              <a:t>be</a:t>
            </a:r>
            <a:r>
              <a:rPr sz="4100" dirty="0">
                <a:latin typeface="Arial MT"/>
                <a:cs typeface="Arial MT"/>
              </a:rPr>
              <a:t> </a:t>
            </a:r>
            <a:r>
              <a:rPr sz="4100" spc="65" dirty="0">
                <a:latin typeface="Arial MT"/>
                <a:cs typeface="Arial MT"/>
              </a:rPr>
              <a:t>used</a:t>
            </a:r>
            <a:r>
              <a:rPr sz="4100" spc="5" dirty="0">
                <a:latin typeface="Arial MT"/>
                <a:cs typeface="Arial MT"/>
              </a:rPr>
              <a:t> </a:t>
            </a:r>
            <a:r>
              <a:rPr sz="4100" spc="10" dirty="0">
                <a:latin typeface="Arial MT"/>
                <a:cs typeface="Arial MT"/>
              </a:rPr>
              <a:t>as</a:t>
            </a:r>
            <a:r>
              <a:rPr sz="4100" dirty="0">
                <a:latin typeface="Arial MT"/>
                <a:cs typeface="Arial MT"/>
              </a:rPr>
              <a:t> </a:t>
            </a:r>
            <a:r>
              <a:rPr sz="4100" spc="-140" dirty="0">
                <a:latin typeface="Arial MT"/>
                <a:cs typeface="Arial MT"/>
              </a:rPr>
              <a:t>SSL</a:t>
            </a:r>
            <a:r>
              <a:rPr sz="4100" spc="5" dirty="0">
                <a:latin typeface="Arial MT"/>
                <a:cs typeface="Arial MT"/>
              </a:rPr>
              <a:t> </a:t>
            </a:r>
            <a:r>
              <a:rPr sz="4100" spc="15" dirty="0">
                <a:latin typeface="Arial MT"/>
                <a:cs typeface="Arial MT"/>
              </a:rPr>
              <a:t>terminator</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It</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30" dirty="0">
                <a:latin typeface="Arial MT"/>
                <a:cs typeface="Arial MT"/>
              </a:rPr>
              <a:t>offload</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60" dirty="0">
                <a:latin typeface="Arial MT"/>
                <a:cs typeface="Arial MT"/>
              </a:rPr>
              <a:t>encryption</a:t>
            </a:r>
            <a:r>
              <a:rPr sz="4100" spc="5" dirty="0">
                <a:latin typeface="Arial MT"/>
                <a:cs typeface="Arial MT"/>
              </a:rPr>
              <a:t> </a:t>
            </a:r>
            <a:r>
              <a:rPr sz="4100" spc="10" dirty="0">
                <a:latin typeface="Arial MT"/>
                <a:cs typeface="Arial MT"/>
              </a:rPr>
              <a:t>away</a:t>
            </a:r>
            <a:r>
              <a:rPr sz="4100" spc="5" dirty="0">
                <a:latin typeface="Arial MT"/>
                <a:cs typeface="Arial MT"/>
              </a:rPr>
              <a:t> </a:t>
            </a:r>
            <a:r>
              <a:rPr sz="4100" spc="-10" dirty="0">
                <a:latin typeface="Arial MT"/>
                <a:cs typeface="Arial MT"/>
              </a:rPr>
              <a:t>from</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65" dirty="0">
                <a:latin typeface="Arial MT"/>
                <a:cs typeface="Arial MT"/>
              </a:rPr>
              <a:t>EC2</a:t>
            </a:r>
            <a:r>
              <a:rPr sz="4100" spc="5" dirty="0">
                <a:latin typeface="Arial MT"/>
                <a:cs typeface="Arial MT"/>
              </a:rPr>
              <a:t> </a:t>
            </a:r>
            <a:r>
              <a:rPr sz="4100" spc="35" dirty="0">
                <a:latin typeface="Arial MT"/>
                <a:cs typeface="Arial MT"/>
              </a:rPr>
              <a:t>instances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90" dirty="0">
                <a:latin typeface="Arial MT"/>
                <a:cs typeface="Arial MT"/>
              </a:rPr>
              <a:t>AWS</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even</a:t>
            </a:r>
            <a:r>
              <a:rPr sz="4100" spc="5" dirty="0">
                <a:latin typeface="Arial MT"/>
                <a:cs typeface="Arial MT"/>
              </a:rPr>
              <a:t> </a:t>
            </a:r>
            <a:r>
              <a:rPr sz="4100" spc="50" dirty="0">
                <a:latin typeface="Arial MT"/>
                <a:cs typeface="Arial MT"/>
              </a:rPr>
              <a:t>manage</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140" dirty="0">
                <a:latin typeface="Arial MT"/>
                <a:cs typeface="Arial MT"/>
              </a:rPr>
              <a:t>SSL</a:t>
            </a:r>
            <a:r>
              <a:rPr sz="4100" spc="5" dirty="0">
                <a:latin typeface="Arial MT"/>
                <a:cs typeface="Arial MT"/>
              </a:rPr>
              <a:t> </a:t>
            </a:r>
            <a:r>
              <a:rPr sz="4100" spc="50" dirty="0">
                <a:latin typeface="Arial MT"/>
                <a:cs typeface="Arial MT"/>
              </a:rPr>
              <a:t>certificates</a:t>
            </a:r>
            <a:r>
              <a:rPr sz="4100" dirty="0">
                <a:latin typeface="Arial MT"/>
                <a:cs typeface="Arial MT"/>
              </a:rPr>
              <a:t> </a:t>
            </a:r>
            <a:r>
              <a:rPr sz="4100" spc="5" dirty="0">
                <a:latin typeface="Arial MT"/>
                <a:cs typeface="Arial MT"/>
              </a:rPr>
              <a:t>for </a:t>
            </a:r>
            <a:r>
              <a:rPr sz="4100" spc="10" dirty="0">
                <a:latin typeface="Arial MT"/>
                <a:cs typeface="Arial MT"/>
              </a:rPr>
              <a:t>you</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901065" indent="-509270">
              <a:lnSpc>
                <a:spcPct val="100499"/>
              </a:lnSpc>
              <a:buSzPct val="75609"/>
              <a:buChar char="•"/>
              <a:tabLst>
                <a:tab pos="534035" algn="l"/>
                <a:tab pos="534670" algn="l"/>
              </a:tabLst>
            </a:pPr>
            <a:r>
              <a:rPr sz="4100" spc="-45" dirty="0">
                <a:latin typeface="Arial MT"/>
                <a:cs typeface="Arial MT"/>
              </a:rPr>
              <a:t>ELBs</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70" dirty="0">
                <a:latin typeface="Arial MT"/>
                <a:cs typeface="Arial MT"/>
              </a:rPr>
              <a:t>spread</a:t>
            </a:r>
            <a:r>
              <a:rPr sz="4100" spc="10" dirty="0">
                <a:latin typeface="Arial MT"/>
                <a:cs typeface="Arial MT"/>
              </a:rPr>
              <a:t> over</a:t>
            </a:r>
            <a:r>
              <a:rPr sz="4100" spc="5" dirty="0">
                <a:latin typeface="Arial MT"/>
                <a:cs typeface="Arial MT"/>
              </a:rPr>
              <a:t> </a:t>
            </a:r>
            <a:r>
              <a:rPr sz="4100" spc="35" dirty="0">
                <a:latin typeface="Arial MT"/>
                <a:cs typeface="Arial MT"/>
              </a:rPr>
              <a:t>multiple</a:t>
            </a:r>
            <a:r>
              <a:rPr sz="4100" spc="10" dirty="0">
                <a:latin typeface="Arial MT"/>
                <a:cs typeface="Arial MT"/>
              </a:rPr>
              <a:t> </a:t>
            </a:r>
            <a:r>
              <a:rPr sz="4100" spc="20" dirty="0">
                <a:latin typeface="Arial MT"/>
                <a:cs typeface="Arial MT"/>
              </a:rPr>
              <a:t>Availability</a:t>
            </a:r>
            <a:r>
              <a:rPr sz="4100" spc="5" dirty="0">
                <a:latin typeface="Arial MT"/>
                <a:cs typeface="Arial MT"/>
              </a:rPr>
              <a:t> </a:t>
            </a:r>
            <a:r>
              <a:rPr sz="4100" spc="10" dirty="0">
                <a:latin typeface="Arial MT"/>
                <a:cs typeface="Arial MT"/>
              </a:rPr>
              <a:t>Zones </a:t>
            </a:r>
            <a:r>
              <a:rPr sz="4100" spc="5" dirty="0">
                <a:latin typeface="Arial MT"/>
                <a:cs typeface="Arial MT"/>
              </a:rPr>
              <a:t>for</a:t>
            </a:r>
            <a:r>
              <a:rPr sz="4100" spc="10" dirty="0">
                <a:latin typeface="Arial MT"/>
                <a:cs typeface="Arial MT"/>
              </a:rPr>
              <a:t> </a:t>
            </a:r>
            <a:r>
              <a:rPr sz="4100" spc="45" dirty="0">
                <a:latin typeface="Arial MT"/>
                <a:cs typeface="Arial MT"/>
              </a:rPr>
              <a:t>higher</a:t>
            </a:r>
            <a:r>
              <a:rPr sz="4100" spc="5" dirty="0">
                <a:latin typeface="Arial MT"/>
                <a:cs typeface="Arial MT"/>
              </a:rPr>
              <a:t> fault </a:t>
            </a:r>
            <a:r>
              <a:rPr sz="4100" spc="-1125" dirty="0">
                <a:latin typeface="Arial MT"/>
                <a:cs typeface="Arial MT"/>
              </a:rPr>
              <a:t> </a:t>
            </a:r>
            <a:r>
              <a:rPr sz="4100" spc="35" dirty="0">
                <a:latin typeface="Arial MT"/>
                <a:cs typeface="Arial MT"/>
              </a:rPr>
              <a:t>tolerance</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346710" indent="-509270">
              <a:lnSpc>
                <a:spcPct val="100499"/>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5" dirty="0">
                <a:latin typeface="Arial MT"/>
                <a:cs typeface="Arial MT"/>
              </a:rPr>
              <a:t>in</a:t>
            </a:r>
            <a:r>
              <a:rPr sz="4100" spc="10" dirty="0">
                <a:latin typeface="Arial MT"/>
                <a:cs typeface="Arial MT"/>
              </a:rPr>
              <a:t> </a:t>
            </a:r>
            <a:r>
              <a:rPr sz="4100" spc="40" dirty="0">
                <a:latin typeface="Arial MT"/>
                <a:cs typeface="Arial MT"/>
              </a:rPr>
              <a:t>general</a:t>
            </a:r>
            <a:r>
              <a:rPr sz="4100" spc="10" dirty="0">
                <a:latin typeface="Arial MT"/>
                <a:cs typeface="Arial MT"/>
              </a:rPr>
              <a:t> </a:t>
            </a:r>
            <a:r>
              <a:rPr sz="4100" spc="40" dirty="0">
                <a:latin typeface="Arial MT"/>
                <a:cs typeface="Arial MT"/>
              </a:rPr>
              <a:t>achieve</a:t>
            </a:r>
            <a:r>
              <a:rPr sz="4100" spc="10" dirty="0">
                <a:latin typeface="Arial MT"/>
                <a:cs typeface="Arial MT"/>
              </a:rPr>
              <a:t> </a:t>
            </a:r>
            <a:r>
              <a:rPr sz="4100" spc="45" dirty="0">
                <a:latin typeface="Arial MT"/>
                <a:cs typeface="Arial MT"/>
              </a:rPr>
              <a:t>higher</a:t>
            </a:r>
            <a:r>
              <a:rPr sz="4100" spc="10" dirty="0">
                <a:latin typeface="Arial MT"/>
                <a:cs typeface="Arial MT"/>
              </a:rPr>
              <a:t> </a:t>
            </a:r>
            <a:r>
              <a:rPr sz="4100" spc="5" dirty="0">
                <a:latin typeface="Arial MT"/>
                <a:cs typeface="Arial MT"/>
              </a:rPr>
              <a:t>levels</a:t>
            </a:r>
            <a:r>
              <a:rPr sz="4100" spc="10" dirty="0">
                <a:latin typeface="Arial MT"/>
                <a:cs typeface="Arial MT"/>
              </a:rPr>
              <a:t> </a:t>
            </a:r>
            <a:r>
              <a:rPr sz="4100" spc="5" dirty="0">
                <a:latin typeface="Arial MT"/>
                <a:cs typeface="Arial MT"/>
              </a:rPr>
              <a:t>of</a:t>
            </a:r>
            <a:r>
              <a:rPr sz="4100" spc="15" dirty="0">
                <a:latin typeface="Arial MT"/>
                <a:cs typeface="Arial MT"/>
              </a:rPr>
              <a:t> </a:t>
            </a:r>
            <a:r>
              <a:rPr sz="4100" spc="5" dirty="0">
                <a:latin typeface="Arial MT"/>
                <a:cs typeface="Arial MT"/>
              </a:rPr>
              <a:t>fault</a:t>
            </a:r>
            <a:r>
              <a:rPr sz="4100" spc="10" dirty="0">
                <a:latin typeface="Arial MT"/>
                <a:cs typeface="Arial MT"/>
              </a:rPr>
              <a:t> </a:t>
            </a:r>
            <a:r>
              <a:rPr sz="4100" spc="35" dirty="0">
                <a:latin typeface="Arial MT"/>
                <a:cs typeface="Arial MT"/>
              </a:rPr>
              <a:t>tolerance</a:t>
            </a:r>
            <a:r>
              <a:rPr sz="4100" spc="10" dirty="0">
                <a:latin typeface="Arial MT"/>
                <a:cs typeface="Arial MT"/>
              </a:rPr>
              <a:t> </a:t>
            </a:r>
            <a:r>
              <a:rPr sz="4100" spc="5" dirty="0">
                <a:latin typeface="Arial MT"/>
                <a:cs typeface="Arial MT"/>
              </a:rPr>
              <a:t>with</a:t>
            </a:r>
            <a:r>
              <a:rPr sz="4100" spc="10" dirty="0">
                <a:latin typeface="Arial MT"/>
                <a:cs typeface="Arial MT"/>
              </a:rPr>
              <a:t> an </a:t>
            </a:r>
            <a:r>
              <a:rPr sz="4100" spc="-65" dirty="0">
                <a:latin typeface="Arial MT"/>
                <a:cs typeface="Arial MT"/>
              </a:rPr>
              <a:t>ELB </a:t>
            </a:r>
            <a:r>
              <a:rPr sz="4100" spc="-1125" dirty="0">
                <a:latin typeface="Arial MT"/>
                <a:cs typeface="Arial MT"/>
              </a:rPr>
              <a:t> </a:t>
            </a:r>
            <a:r>
              <a:rPr sz="4100" spc="30" dirty="0">
                <a:latin typeface="Arial MT"/>
                <a:cs typeface="Arial MT"/>
              </a:rPr>
              <a:t>routing</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30" dirty="0">
                <a:latin typeface="Arial MT"/>
                <a:cs typeface="Arial MT"/>
              </a:rPr>
              <a:t>traffic</a:t>
            </a:r>
            <a:r>
              <a:rPr sz="4100" spc="5" dirty="0">
                <a:latin typeface="Arial MT"/>
                <a:cs typeface="Arial MT"/>
              </a:rPr>
              <a:t> for </a:t>
            </a:r>
            <a:r>
              <a:rPr sz="4100" spc="10" dirty="0">
                <a:latin typeface="Arial MT"/>
                <a:cs typeface="Arial MT"/>
              </a:rPr>
              <a:t>your</a:t>
            </a:r>
            <a:r>
              <a:rPr sz="4100" dirty="0">
                <a:latin typeface="Arial MT"/>
                <a:cs typeface="Arial MT"/>
              </a:rPr>
              <a:t> </a:t>
            </a:r>
            <a:r>
              <a:rPr sz="4100" spc="70" dirty="0">
                <a:latin typeface="Arial MT"/>
                <a:cs typeface="Arial MT"/>
              </a:rPr>
              <a:t>application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ELB</a:t>
            </a:r>
            <a:r>
              <a:rPr sz="4100" spc="5" dirty="0">
                <a:latin typeface="Arial MT"/>
                <a:cs typeface="Arial MT"/>
              </a:rPr>
              <a:t> is </a:t>
            </a:r>
            <a:r>
              <a:rPr sz="4100" spc="75" dirty="0">
                <a:latin typeface="Arial MT"/>
                <a:cs typeface="Arial MT"/>
              </a:rPr>
              <a:t>comparable</a:t>
            </a:r>
            <a:r>
              <a:rPr sz="4100" spc="10" dirty="0">
                <a:latin typeface="Arial MT"/>
                <a:cs typeface="Arial MT"/>
              </a:rPr>
              <a:t> </a:t>
            </a:r>
            <a:r>
              <a:rPr sz="4100" spc="5" dirty="0">
                <a:latin typeface="Arial MT"/>
                <a:cs typeface="Arial MT"/>
              </a:rPr>
              <a:t>to </a:t>
            </a:r>
            <a:r>
              <a:rPr sz="4100" spc="10" dirty="0">
                <a:latin typeface="Arial MT"/>
                <a:cs typeface="Arial MT"/>
              </a:rPr>
              <a:t>a</a:t>
            </a:r>
            <a:r>
              <a:rPr sz="4100" spc="5" dirty="0">
                <a:latin typeface="Arial MT"/>
                <a:cs typeface="Arial MT"/>
              </a:rPr>
              <a:t> </a:t>
            </a:r>
            <a:r>
              <a:rPr sz="4100" spc="55" dirty="0">
                <a:latin typeface="Arial MT"/>
                <a:cs typeface="Arial MT"/>
              </a:rPr>
              <a:t>nginx</a:t>
            </a:r>
            <a:r>
              <a:rPr sz="4100" spc="10" dirty="0">
                <a:latin typeface="Arial MT"/>
                <a:cs typeface="Arial MT"/>
              </a:rPr>
              <a:t> </a:t>
            </a:r>
            <a:r>
              <a:rPr sz="4100" spc="5" dirty="0">
                <a:latin typeface="Arial MT"/>
                <a:cs typeface="Arial MT"/>
              </a:rPr>
              <a:t>/ </a:t>
            </a:r>
            <a:r>
              <a:rPr sz="4100" spc="-20" dirty="0">
                <a:latin typeface="Arial MT"/>
                <a:cs typeface="Arial MT"/>
              </a:rPr>
              <a:t>haproxy,</a:t>
            </a:r>
            <a:r>
              <a:rPr sz="4100" spc="10" dirty="0">
                <a:latin typeface="Arial MT"/>
                <a:cs typeface="Arial MT"/>
              </a:rPr>
              <a:t> </a:t>
            </a:r>
            <a:r>
              <a:rPr sz="4100" spc="85" dirty="0">
                <a:latin typeface="Arial MT"/>
                <a:cs typeface="Arial MT"/>
              </a:rPr>
              <a:t>but</a:t>
            </a:r>
            <a:r>
              <a:rPr sz="4100" spc="5" dirty="0">
                <a:latin typeface="Arial MT"/>
                <a:cs typeface="Arial MT"/>
              </a:rPr>
              <a:t> </a:t>
            </a:r>
            <a:r>
              <a:rPr sz="4100" spc="10" dirty="0">
                <a:latin typeface="Arial MT"/>
                <a:cs typeface="Arial MT"/>
              </a:rPr>
              <a:t>then</a:t>
            </a:r>
            <a:r>
              <a:rPr sz="4100" spc="5" dirty="0">
                <a:latin typeface="Arial MT"/>
                <a:cs typeface="Arial MT"/>
              </a:rPr>
              <a:t> </a:t>
            </a:r>
            <a:r>
              <a:rPr sz="4100" spc="85" dirty="0">
                <a:latin typeface="Arial MT"/>
                <a:cs typeface="Arial MT"/>
              </a:rPr>
              <a:t>provided</a:t>
            </a:r>
            <a:r>
              <a:rPr sz="4100" spc="10" dirty="0">
                <a:latin typeface="Arial MT"/>
                <a:cs typeface="Arial MT"/>
              </a:rPr>
              <a:t> as</a:t>
            </a:r>
            <a:r>
              <a:rPr sz="4100" spc="5" dirty="0">
                <a:latin typeface="Arial MT"/>
                <a:cs typeface="Arial MT"/>
              </a:rPr>
              <a:t> </a:t>
            </a:r>
            <a:r>
              <a:rPr sz="4100" spc="10" dirty="0">
                <a:latin typeface="Arial MT"/>
                <a:cs typeface="Arial MT"/>
              </a:rPr>
              <a:t>a </a:t>
            </a:r>
            <a:r>
              <a:rPr sz="4100" spc="40" dirty="0">
                <a:latin typeface="Arial MT"/>
                <a:cs typeface="Arial MT"/>
              </a:rPr>
              <a:t>service</a:t>
            </a:r>
            <a:endParaRPr sz="4100">
              <a:latin typeface="Arial MT"/>
              <a:cs typeface="Arial M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717790" cy="1433195"/>
          </a:xfrm>
          <a:prstGeom prst="rect">
            <a:avLst/>
          </a:prstGeom>
        </p:spPr>
        <p:txBody>
          <a:bodyPr vert="horz" wrap="square" lIns="0" tIns="17145" rIns="0" bIns="0" rtlCol="0">
            <a:spAutoFit/>
          </a:bodyPr>
          <a:lstStyle/>
          <a:p>
            <a:pPr marL="12700">
              <a:lnSpc>
                <a:spcPct val="100000"/>
              </a:lnSpc>
              <a:spcBef>
                <a:spcPts val="135"/>
              </a:spcBef>
            </a:pPr>
            <a:r>
              <a:rPr spc="140" dirty="0"/>
              <a:t>Load</a:t>
            </a:r>
            <a:r>
              <a:rPr spc="-65" dirty="0"/>
              <a:t> </a:t>
            </a:r>
            <a:r>
              <a:rPr spc="80" dirty="0"/>
              <a:t>Balancer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067872"/>
            <a:ext cx="17856835" cy="8027670"/>
          </a:xfrm>
          <a:prstGeom prst="rect">
            <a:avLst/>
          </a:prstGeom>
        </p:spPr>
        <p:txBody>
          <a:bodyPr vert="horz" wrap="square" lIns="0" tIns="16510" rIns="0" bIns="0" rtlCol="0">
            <a:spAutoFit/>
          </a:bodyPr>
          <a:lstStyle/>
          <a:p>
            <a:pPr marL="503555" marR="5886450" indent="-503555" algn="r">
              <a:lnSpc>
                <a:spcPct val="100000"/>
              </a:lnSpc>
              <a:spcBef>
                <a:spcPts val="130"/>
              </a:spcBef>
              <a:buSzPct val="75308"/>
              <a:buChar char="•"/>
              <a:tabLst>
                <a:tab pos="503555" algn="l"/>
                <a:tab pos="504190" algn="l"/>
              </a:tabLst>
            </a:pPr>
            <a:r>
              <a:rPr sz="4050" spc="-180" dirty="0">
                <a:latin typeface="Arial MT"/>
                <a:cs typeface="Arial MT"/>
              </a:rPr>
              <a:t>AWS</a:t>
            </a:r>
            <a:r>
              <a:rPr sz="4050" spc="10" dirty="0">
                <a:latin typeface="Arial MT"/>
                <a:cs typeface="Arial MT"/>
              </a:rPr>
              <a:t> </a:t>
            </a:r>
            <a:r>
              <a:rPr sz="4050" spc="60" dirty="0">
                <a:latin typeface="Arial MT"/>
                <a:cs typeface="Arial MT"/>
              </a:rPr>
              <a:t>provides</a:t>
            </a:r>
            <a:r>
              <a:rPr sz="4050" spc="10" dirty="0">
                <a:latin typeface="Arial MT"/>
                <a:cs typeface="Arial MT"/>
              </a:rPr>
              <a:t> </a:t>
            </a:r>
            <a:r>
              <a:rPr sz="4050" spc="15" dirty="0">
                <a:latin typeface="Arial MT"/>
                <a:cs typeface="Arial MT"/>
              </a:rPr>
              <a:t>2</a:t>
            </a:r>
            <a:r>
              <a:rPr sz="4050" spc="10" dirty="0">
                <a:latin typeface="Arial MT"/>
                <a:cs typeface="Arial MT"/>
              </a:rPr>
              <a:t> </a:t>
            </a:r>
            <a:r>
              <a:rPr sz="4050" spc="20" dirty="0">
                <a:latin typeface="Arial MT"/>
                <a:cs typeface="Arial MT"/>
              </a:rPr>
              <a:t>different</a:t>
            </a:r>
            <a:r>
              <a:rPr sz="4050" spc="10" dirty="0">
                <a:latin typeface="Arial MT"/>
                <a:cs typeface="Arial MT"/>
              </a:rPr>
              <a:t> </a:t>
            </a:r>
            <a:r>
              <a:rPr sz="4050" spc="55" dirty="0">
                <a:latin typeface="Arial MT"/>
                <a:cs typeface="Arial MT"/>
              </a:rPr>
              <a:t>types</a:t>
            </a:r>
            <a:r>
              <a:rPr sz="4050" spc="10" dirty="0">
                <a:latin typeface="Arial MT"/>
                <a:cs typeface="Arial MT"/>
              </a:rPr>
              <a:t> of </a:t>
            </a:r>
            <a:r>
              <a:rPr sz="4050" spc="70" dirty="0">
                <a:latin typeface="Arial MT"/>
                <a:cs typeface="Arial MT"/>
              </a:rPr>
              <a:t>load</a:t>
            </a:r>
            <a:r>
              <a:rPr sz="4050" spc="10" dirty="0">
                <a:latin typeface="Arial MT"/>
                <a:cs typeface="Arial MT"/>
              </a:rPr>
              <a:t> </a:t>
            </a:r>
            <a:r>
              <a:rPr sz="4050" spc="55" dirty="0">
                <a:latin typeface="Arial MT"/>
                <a:cs typeface="Arial MT"/>
              </a:rPr>
              <a:t>balancers:</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1249045" lvl="1" indent="-504190">
              <a:lnSpc>
                <a:spcPct val="100000"/>
              </a:lnSpc>
              <a:spcBef>
                <a:spcPts val="5"/>
              </a:spcBef>
              <a:buSzPct val="75308"/>
              <a:buChar char="•"/>
              <a:tabLst>
                <a:tab pos="1249045" algn="l"/>
                <a:tab pos="1249680" algn="l"/>
              </a:tabLst>
            </a:pPr>
            <a:r>
              <a:rPr sz="4050" spc="-60" dirty="0">
                <a:latin typeface="Arial MT"/>
                <a:cs typeface="Arial MT"/>
              </a:rPr>
              <a:t>The</a:t>
            </a:r>
            <a:r>
              <a:rPr sz="4050" spc="-5" dirty="0">
                <a:latin typeface="Arial MT"/>
                <a:cs typeface="Arial MT"/>
              </a:rPr>
              <a:t> </a:t>
            </a:r>
            <a:r>
              <a:rPr sz="4050" spc="45" dirty="0">
                <a:latin typeface="Arial MT"/>
                <a:cs typeface="Arial MT"/>
              </a:rPr>
              <a:t>Classic</a:t>
            </a:r>
            <a:r>
              <a:rPr sz="4050" spc="-5" dirty="0">
                <a:latin typeface="Arial MT"/>
                <a:cs typeface="Arial MT"/>
              </a:rPr>
              <a:t> </a:t>
            </a:r>
            <a:r>
              <a:rPr sz="4050" spc="70" dirty="0">
                <a:latin typeface="Arial MT"/>
                <a:cs typeface="Arial MT"/>
              </a:rPr>
              <a:t>Load</a:t>
            </a:r>
            <a:r>
              <a:rPr sz="4050" dirty="0">
                <a:latin typeface="Arial MT"/>
                <a:cs typeface="Arial MT"/>
              </a:rPr>
              <a:t> </a:t>
            </a:r>
            <a:r>
              <a:rPr sz="4050" spc="40" dirty="0">
                <a:latin typeface="Arial MT"/>
                <a:cs typeface="Arial MT"/>
              </a:rPr>
              <a:t>Balancer</a:t>
            </a:r>
            <a:r>
              <a:rPr sz="4050" spc="-5" dirty="0">
                <a:latin typeface="Arial MT"/>
                <a:cs typeface="Arial MT"/>
              </a:rPr>
              <a:t> </a:t>
            </a:r>
            <a:r>
              <a:rPr sz="4050" spc="-30" dirty="0">
                <a:latin typeface="Arial MT"/>
                <a:cs typeface="Arial MT"/>
              </a:rPr>
              <a:t>(ELB)</a:t>
            </a:r>
            <a:endParaRPr sz="4050">
              <a:latin typeface="Arial MT"/>
              <a:cs typeface="Arial MT"/>
            </a:endParaRPr>
          </a:p>
          <a:p>
            <a:pPr lvl="1">
              <a:lnSpc>
                <a:spcPct val="100000"/>
              </a:lnSpc>
              <a:spcBef>
                <a:spcPts val="50"/>
              </a:spcBef>
              <a:buFont typeface="Arial MT"/>
              <a:buChar char="•"/>
            </a:pPr>
            <a:endParaRPr sz="4150">
              <a:latin typeface="Arial MT"/>
              <a:cs typeface="Arial MT"/>
            </a:endParaRPr>
          </a:p>
          <a:p>
            <a:pPr marL="503555" marR="5812155" lvl="2" indent="-503555" algn="r">
              <a:lnSpc>
                <a:spcPct val="100000"/>
              </a:lnSpc>
              <a:buSzPct val="75308"/>
              <a:buChar char="•"/>
              <a:tabLst>
                <a:tab pos="503555" algn="l"/>
                <a:tab pos="504190" algn="l"/>
              </a:tabLst>
            </a:pPr>
            <a:r>
              <a:rPr sz="4050" spc="-25" dirty="0">
                <a:latin typeface="Arial MT"/>
                <a:cs typeface="Arial MT"/>
              </a:rPr>
              <a:t>Routes</a:t>
            </a:r>
            <a:r>
              <a:rPr sz="4050" spc="5" dirty="0">
                <a:latin typeface="Arial MT"/>
                <a:cs typeface="Arial MT"/>
              </a:rPr>
              <a:t> </a:t>
            </a:r>
            <a:r>
              <a:rPr sz="4050" spc="30" dirty="0">
                <a:latin typeface="Arial MT"/>
                <a:cs typeface="Arial MT"/>
              </a:rPr>
              <a:t>traffic</a:t>
            </a:r>
            <a:r>
              <a:rPr sz="4050" spc="5" dirty="0">
                <a:latin typeface="Arial MT"/>
                <a:cs typeface="Arial MT"/>
              </a:rPr>
              <a:t> </a:t>
            </a:r>
            <a:r>
              <a:rPr sz="4050" spc="105" dirty="0">
                <a:latin typeface="Arial MT"/>
                <a:cs typeface="Arial MT"/>
              </a:rPr>
              <a:t>based</a:t>
            </a:r>
            <a:r>
              <a:rPr sz="4050" spc="5" dirty="0">
                <a:latin typeface="Arial MT"/>
                <a:cs typeface="Arial MT"/>
              </a:rPr>
              <a:t> </a:t>
            </a:r>
            <a:r>
              <a:rPr sz="4050" spc="15" dirty="0">
                <a:latin typeface="Arial MT"/>
                <a:cs typeface="Arial MT"/>
              </a:rPr>
              <a:t>on</a:t>
            </a:r>
            <a:r>
              <a:rPr sz="4050" spc="5" dirty="0">
                <a:latin typeface="Arial MT"/>
                <a:cs typeface="Arial MT"/>
              </a:rPr>
              <a:t> </a:t>
            </a:r>
            <a:r>
              <a:rPr sz="4050" spc="15" dirty="0">
                <a:latin typeface="Arial MT"/>
                <a:cs typeface="Arial MT"/>
              </a:rPr>
              <a:t>network</a:t>
            </a:r>
            <a:r>
              <a:rPr sz="4050" spc="5" dirty="0">
                <a:latin typeface="Arial MT"/>
                <a:cs typeface="Arial MT"/>
              </a:rPr>
              <a:t> </a:t>
            </a:r>
            <a:r>
              <a:rPr sz="4050" spc="20" dirty="0">
                <a:latin typeface="Arial MT"/>
                <a:cs typeface="Arial MT"/>
              </a:rPr>
              <a:t>information</a:t>
            </a:r>
            <a:endParaRPr sz="4050">
              <a:latin typeface="Arial MT"/>
              <a:cs typeface="Arial MT"/>
            </a:endParaRPr>
          </a:p>
          <a:p>
            <a:pPr lvl="2">
              <a:lnSpc>
                <a:spcPct val="100000"/>
              </a:lnSpc>
              <a:spcBef>
                <a:spcPts val="55"/>
              </a:spcBef>
              <a:buFont typeface="Arial MT"/>
              <a:buChar char="•"/>
            </a:pPr>
            <a:endParaRPr sz="4150">
              <a:latin typeface="Arial MT"/>
              <a:cs typeface="Arial MT"/>
            </a:endParaRPr>
          </a:p>
          <a:p>
            <a:pPr marL="1982470" lvl="2" indent="-504825">
              <a:lnSpc>
                <a:spcPct val="100000"/>
              </a:lnSpc>
              <a:buSzPct val="75308"/>
              <a:buChar char="•"/>
              <a:tabLst>
                <a:tab pos="1982470" algn="l"/>
                <a:tab pos="1983105" algn="l"/>
              </a:tabLst>
            </a:pPr>
            <a:r>
              <a:rPr sz="4050" spc="65" dirty="0">
                <a:latin typeface="Arial MT"/>
                <a:cs typeface="Arial MT"/>
              </a:rPr>
              <a:t>e.g.</a:t>
            </a:r>
            <a:r>
              <a:rPr sz="4050" spc="10" dirty="0">
                <a:latin typeface="Arial MT"/>
                <a:cs typeface="Arial MT"/>
              </a:rPr>
              <a:t> </a:t>
            </a:r>
            <a:r>
              <a:rPr sz="4050" spc="30" dirty="0">
                <a:latin typeface="Arial MT"/>
                <a:cs typeface="Arial MT"/>
              </a:rPr>
              <a:t>forwards</a:t>
            </a:r>
            <a:r>
              <a:rPr sz="4050" spc="15" dirty="0">
                <a:latin typeface="Arial MT"/>
                <a:cs typeface="Arial MT"/>
              </a:rPr>
              <a:t> </a:t>
            </a:r>
            <a:r>
              <a:rPr sz="4050" spc="5" dirty="0">
                <a:latin typeface="Arial MT"/>
                <a:cs typeface="Arial MT"/>
              </a:rPr>
              <a:t>all</a:t>
            </a:r>
            <a:r>
              <a:rPr sz="4050" spc="15" dirty="0">
                <a:latin typeface="Arial MT"/>
                <a:cs typeface="Arial MT"/>
              </a:rPr>
              <a:t> </a:t>
            </a:r>
            <a:r>
              <a:rPr sz="4050" spc="30" dirty="0">
                <a:latin typeface="Arial MT"/>
                <a:cs typeface="Arial MT"/>
              </a:rPr>
              <a:t>traffic</a:t>
            </a:r>
            <a:r>
              <a:rPr sz="4050" spc="15" dirty="0">
                <a:latin typeface="Arial MT"/>
                <a:cs typeface="Arial MT"/>
              </a:rPr>
              <a:t> </a:t>
            </a:r>
            <a:r>
              <a:rPr sz="4050" spc="-5" dirty="0">
                <a:latin typeface="Arial MT"/>
                <a:cs typeface="Arial MT"/>
              </a:rPr>
              <a:t>from</a:t>
            </a:r>
            <a:r>
              <a:rPr sz="4050" spc="15" dirty="0">
                <a:latin typeface="Arial MT"/>
                <a:cs typeface="Arial MT"/>
              </a:rPr>
              <a:t> </a:t>
            </a:r>
            <a:r>
              <a:rPr sz="4050" spc="85" dirty="0">
                <a:latin typeface="Arial MT"/>
                <a:cs typeface="Arial MT"/>
              </a:rPr>
              <a:t>port</a:t>
            </a:r>
            <a:r>
              <a:rPr sz="4050" spc="15" dirty="0">
                <a:latin typeface="Arial MT"/>
                <a:cs typeface="Arial MT"/>
              </a:rPr>
              <a:t> 80 </a:t>
            </a:r>
            <a:r>
              <a:rPr sz="4050" spc="-100" dirty="0">
                <a:latin typeface="Arial MT"/>
                <a:cs typeface="Arial MT"/>
              </a:rPr>
              <a:t>(HTTP)</a:t>
            </a:r>
            <a:r>
              <a:rPr sz="4050" spc="15" dirty="0">
                <a:latin typeface="Arial MT"/>
                <a:cs typeface="Arial MT"/>
              </a:rPr>
              <a:t> </a:t>
            </a:r>
            <a:r>
              <a:rPr sz="4050" spc="10" dirty="0">
                <a:latin typeface="Arial MT"/>
                <a:cs typeface="Arial MT"/>
              </a:rPr>
              <a:t>to </a:t>
            </a:r>
            <a:r>
              <a:rPr sz="4050" spc="85" dirty="0">
                <a:latin typeface="Arial MT"/>
                <a:cs typeface="Arial MT"/>
              </a:rPr>
              <a:t>port</a:t>
            </a:r>
            <a:r>
              <a:rPr sz="4050" spc="15" dirty="0">
                <a:latin typeface="Arial MT"/>
                <a:cs typeface="Arial MT"/>
              </a:rPr>
              <a:t> 8080 </a:t>
            </a:r>
            <a:r>
              <a:rPr sz="4050" spc="60" dirty="0">
                <a:latin typeface="Arial MT"/>
                <a:cs typeface="Arial MT"/>
              </a:rPr>
              <a:t>(application)</a:t>
            </a:r>
            <a:endParaRPr sz="4050">
              <a:latin typeface="Arial MT"/>
              <a:cs typeface="Arial MT"/>
            </a:endParaRPr>
          </a:p>
          <a:p>
            <a:pPr lvl="2">
              <a:lnSpc>
                <a:spcPct val="100000"/>
              </a:lnSpc>
              <a:spcBef>
                <a:spcPts val="50"/>
              </a:spcBef>
              <a:buFont typeface="Arial MT"/>
              <a:buChar char="•"/>
            </a:pPr>
            <a:endParaRPr sz="4150">
              <a:latin typeface="Arial MT"/>
              <a:cs typeface="Arial MT"/>
            </a:endParaRPr>
          </a:p>
          <a:p>
            <a:pPr marL="1249045" lvl="1" indent="-504190">
              <a:lnSpc>
                <a:spcPct val="100000"/>
              </a:lnSpc>
              <a:spcBef>
                <a:spcPts val="5"/>
              </a:spcBef>
              <a:buSzPct val="75308"/>
              <a:buChar char="•"/>
              <a:tabLst>
                <a:tab pos="1249045" algn="l"/>
                <a:tab pos="1249680" algn="l"/>
              </a:tabLst>
            </a:pPr>
            <a:r>
              <a:rPr sz="4050" spc="-60" dirty="0">
                <a:latin typeface="Arial MT"/>
                <a:cs typeface="Arial MT"/>
              </a:rPr>
              <a:t>The</a:t>
            </a:r>
            <a:r>
              <a:rPr sz="4050" spc="-5" dirty="0">
                <a:latin typeface="Arial MT"/>
                <a:cs typeface="Arial MT"/>
              </a:rPr>
              <a:t> </a:t>
            </a:r>
            <a:r>
              <a:rPr sz="4050" spc="75" dirty="0">
                <a:latin typeface="Arial MT"/>
                <a:cs typeface="Arial MT"/>
              </a:rPr>
              <a:t>Application</a:t>
            </a:r>
            <a:r>
              <a:rPr sz="4050" spc="-5" dirty="0">
                <a:latin typeface="Arial MT"/>
                <a:cs typeface="Arial MT"/>
              </a:rPr>
              <a:t> </a:t>
            </a:r>
            <a:r>
              <a:rPr sz="4050" spc="70" dirty="0">
                <a:latin typeface="Arial MT"/>
                <a:cs typeface="Arial MT"/>
              </a:rPr>
              <a:t>Load</a:t>
            </a:r>
            <a:r>
              <a:rPr sz="4050" spc="-5" dirty="0">
                <a:latin typeface="Arial MT"/>
                <a:cs typeface="Arial MT"/>
              </a:rPr>
              <a:t> </a:t>
            </a:r>
            <a:r>
              <a:rPr sz="4050" spc="40" dirty="0">
                <a:latin typeface="Arial MT"/>
                <a:cs typeface="Arial MT"/>
              </a:rPr>
              <a:t>Balancer</a:t>
            </a:r>
            <a:r>
              <a:rPr sz="4050" spc="-5" dirty="0">
                <a:latin typeface="Arial MT"/>
                <a:cs typeface="Arial MT"/>
              </a:rPr>
              <a:t> </a:t>
            </a:r>
            <a:r>
              <a:rPr sz="4050" spc="15" dirty="0">
                <a:latin typeface="Arial MT"/>
                <a:cs typeface="Arial MT"/>
              </a:rPr>
              <a:t>(ALB)</a:t>
            </a:r>
            <a:endParaRPr sz="4050">
              <a:latin typeface="Arial MT"/>
              <a:cs typeface="Arial MT"/>
            </a:endParaRPr>
          </a:p>
          <a:p>
            <a:pPr lvl="1">
              <a:lnSpc>
                <a:spcPct val="100000"/>
              </a:lnSpc>
              <a:spcBef>
                <a:spcPts val="50"/>
              </a:spcBef>
              <a:buFont typeface="Arial MT"/>
              <a:buChar char="•"/>
            </a:pPr>
            <a:endParaRPr sz="4150">
              <a:latin typeface="Arial MT"/>
              <a:cs typeface="Arial MT"/>
            </a:endParaRPr>
          </a:p>
          <a:p>
            <a:pPr marL="1982470" lvl="2" indent="-504825">
              <a:lnSpc>
                <a:spcPct val="100000"/>
              </a:lnSpc>
              <a:buSzPct val="75308"/>
              <a:buChar char="•"/>
              <a:tabLst>
                <a:tab pos="1982470" algn="l"/>
                <a:tab pos="1983105" algn="l"/>
              </a:tabLst>
            </a:pPr>
            <a:r>
              <a:rPr sz="4050" spc="-25" dirty="0">
                <a:latin typeface="Arial MT"/>
                <a:cs typeface="Arial MT"/>
              </a:rPr>
              <a:t>Routes</a:t>
            </a:r>
            <a:r>
              <a:rPr sz="4050" spc="5" dirty="0">
                <a:latin typeface="Arial MT"/>
                <a:cs typeface="Arial MT"/>
              </a:rPr>
              <a:t> </a:t>
            </a:r>
            <a:r>
              <a:rPr sz="4050" spc="30" dirty="0">
                <a:latin typeface="Arial MT"/>
                <a:cs typeface="Arial MT"/>
              </a:rPr>
              <a:t>traffic</a:t>
            </a:r>
            <a:r>
              <a:rPr sz="4050" spc="5" dirty="0">
                <a:latin typeface="Arial MT"/>
                <a:cs typeface="Arial MT"/>
              </a:rPr>
              <a:t> </a:t>
            </a:r>
            <a:r>
              <a:rPr sz="4050" spc="105" dirty="0">
                <a:latin typeface="Arial MT"/>
                <a:cs typeface="Arial MT"/>
              </a:rPr>
              <a:t>based</a:t>
            </a:r>
            <a:r>
              <a:rPr sz="4050" spc="10" dirty="0">
                <a:latin typeface="Arial MT"/>
                <a:cs typeface="Arial MT"/>
              </a:rPr>
              <a:t> </a:t>
            </a:r>
            <a:r>
              <a:rPr sz="4050" spc="15" dirty="0">
                <a:latin typeface="Arial MT"/>
                <a:cs typeface="Arial MT"/>
              </a:rPr>
              <a:t>on</a:t>
            </a:r>
            <a:r>
              <a:rPr sz="4050" spc="5" dirty="0">
                <a:latin typeface="Arial MT"/>
                <a:cs typeface="Arial MT"/>
              </a:rPr>
              <a:t> </a:t>
            </a:r>
            <a:r>
              <a:rPr sz="4050" spc="70" dirty="0">
                <a:latin typeface="Arial MT"/>
                <a:cs typeface="Arial MT"/>
              </a:rPr>
              <a:t>application</a:t>
            </a:r>
            <a:r>
              <a:rPr sz="4050" spc="10" dirty="0">
                <a:latin typeface="Arial MT"/>
                <a:cs typeface="Arial MT"/>
              </a:rPr>
              <a:t> level</a:t>
            </a:r>
            <a:r>
              <a:rPr sz="4050" spc="5" dirty="0">
                <a:latin typeface="Arial MT"/>
                <a:cs typeface="Arial MT"/>
              </a:rPr>
              <a:t> </a:t>
            </a:r>
            <a:r>
              <a:rPr sz="4050" spc="20" dirty="0">
                <a:latin typeface="Arial MT"/>
                <a:cs typeface="Arial MT"/>
              </a:rPr>
              <a:t>information</a:t>
            </a:r>
            <a:endParaRPr sz="4050">
              <a:latin typeface="Arial MT"/>
              <a:cs typeface="Arial MT"/>
            </a:endParaRPr>
          </a:p>
          <a:p>
            <a:pPr lvl="2">
              <a:lnSpc>
                <a:spcPct val="100000"/>
              </a:lnSpc>
              <a:spcBef>
                <a:spcPts val="55"/>
              </a:spcBef>
              <a:buFont typeface="Arial MT"/>
              <a:buChar char="•"/>
            </a:pPr>
            <a:endParaRPr sz="4150">
              <a:latin typeface="Arial MT"/>
              <a:cs typeface="Arial MT"/>
            </a:endParaRPr>
          </a:p>
          <a:p>
            <a:pPr marL="1982470" lvl="2" indent="-504825">
              <a:lnSpc>
                <a:spcPct val="100000"/>
              </a:lnSpc>
              <a:buSzPct val="75308"/>
              <a:buChar char="•"/>
              <a:tabLst>
                <a:tab pos="1982470" algn="l"/>
                <a:tab pos="1983105" algn="l"/>
              </a:tabLst>
            </a:pPr>
            <a:r>
              <a:rPr sz="4050" spc="65" dirty="0">
                <a:latin typeface="Arial MT"/>
                <a:cs typeface="Arial MT"/>
              </a:rPr>
              <a:t>e.g.</a:t>
            </a:r>
            <a:r>
              <a:rPr sz="4050" spc="5" dirty="0">
                <a:latin typeface="Arial MT"/>
                <a:cs typeface="Arial MT"/>
              </a:rPr>
              <a:t> </a:t>
            </a:r>
            <a:r>
              <a:rPr sz="4050" spc="90" dirty="0">
                <a:latin typeface="Arial MT"/>
                <a:cs typeface="Arial MT"/>
              </a:rPr>
              <a:t>can</a:t>
            </a:r>
            <a:r>
              <a:rPr sz="4050" spc="10" dirty="0">
                <a:latin typeface="Arial MT"/>
                <a:cs typeface="Arial MT"/>
              </a:rPr>
              <a:t> </a:t>
            </a:r>
            <a:r>
              <a:rPr sz="4050" spc="-5" dirty="0">
                <a:latin typeface="Arial MT"/>
                <a:cs typeface="Arial MT"/>
              </a:rPr>
              <a:t>route</a:t>
            </a:r>
            <a:r>
              <a:rPr sz="4050" spc="10" dirty="0">
                <a:latin typeface="Arial MT"/>
                <a:cs typeface="Arial MT"/>
              </a:rPr>
              <a:t> </a:t>
            </a:r>
            <a:r>
              <a:rPr sz="4050" spc="65" dirty="0">
                <a:latin typeface="Arial MT"/>
                <a:cs typeface="Arial MT"/>
              </a:rPr>
              <a:t>/api</a:t>
            </a:r>
            <a:r>
              <a:rPr sz="4050" spc="10" dirty="0">
                <a:latin typeface="Arial MT"/>
                <a:cs typeface="Arial MT"/>
              </a:rPr>
              <a:t> </a:t>
            </a:r>
            <a:r>
              <a:rPr sz="4050" spc="90" dirty="0">
                <a:latin typeface="Arial MT"/>
                <a:cs typeface="Arial MT"/>
              </a:rPr>
              <a:t>and</a:t>
            </a:r>
            <a:r>
              <a:rPr sz="4050" spc="10" dirty="0">
                <a:latin typeface="Arial MT"/>
                <a:cs typeface="Arial MT"/>
              </a:rPr>
              <a:t> </a:t>
            </a:r>
            <a:r>
              <a:rPr sz="4050" spc="40" dirty="0">
                <a:latin typeface="Arial MT"/>
                <a:cs typeface="Arial MT"/>
              </a:rPr>
              <a:t>/website</a:t>
            </a:r>
            <a:r>
              <a:rPr sz="4050" spc="10" dirty="0">
                <a:latin typeface="Arial MT"/>
                <a:cs typeface="Arial MT"/>
              </a:rPr>
              <a:t> to </a:t>
            </a:r>
            <a:r>
              <a:rPr sz="4050" spc="20" dirty="0">
                <a:latin typeface="Arial MT"/>
                <a:cs typeface="Arial MT"/>
              </a:rPr>
              <a:t>different</a:t>
            </a:r>
            <a:r>
              <a:rPr sz="4050" spc="10" dirty="0">
                <a:latin typeface="Arial MT"/>
                <a:cs typeface="Arial MT"/>
              </a:rPr>
              <a:t> </a:t>
            </a:r>
            <a:r>
              <a:rPr sz="4050" spc="-60" dirty="0">
                <a:latin typeface="Arial MT"/>
                <a:cs typeface="Arial MT"/>
              </a:rPr>
              <a:t>EC2</a:t>
            </a:r>
            <a:r>
              <a:rPr sz="4050" spc="5" dirty="0">
                <a:latin typeface="Arial MT"/>
                <a:cs typeface="Arial MT"/>
              </a:rPr>
              <a:t> </a:t>
            </a:r>
            <a:r>
              <a:rPr sz="4050" spc="35" dirty="0">
                <a:latin typeface="Arial MT"/>
                <a:cs typeface="Arial MT"/>
              </a:rPr>
              <a:t>instances</a:t>
            </a:r>
            <a:endParaRPr sz="4050">
              <a:latin typeface="Arial MT"/>
              <a:cs typeface="Arial M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887835" cy="1433195"/>
          </a:xfrm>
          <a:prstGeom prst="rect">
            <a:avLst/>
          </a:prstGeom>
        </p:spPr>
        <p:txBody>
          <a:bodyPr vert="horz" wrap="square" lIns="0" tIns="17145" rIns="0" bIns="0" rtlCol="0">
            <a:spAutoFit/>
          </a:bodyPr>
          <a:lstStyle/>
          <a:p>
            <a:pPr marL="12700">
              <a:lnSpc>
                <a:spcPct val="100000"/>
              </a:lnSpc>
              <a:spcBef>
                <a:spcPts val="135"/>
              </a:spcBef>
            </a:pPr>
            <a:r>
              <a:rPr spc="85" dirty="0"/>
              <a:t>Classic</a:t>
            </a:r>
            <a:r>
              <a:rPr spc="-15" dirty="0"/>
              <a:t> </a:t>
            </a:r>
            <a:r>
              <a:rPr spc="140" dirty="0"/>
              <a:t>Load</a:t>
            </a:r>
            <a:r>
              <a:rPr spc="-15" dirty="0"/>
              <a:t> </a:t>
            </a:r>
            <a:r>
              <a:rPr spc="80" dirty="0"/>
              <a:t>Balancer</a:t>
            </a:r>
          </a:p>
        </p:txBody>
      </p:sp>
      <p:grpSp>
        <p:nvGrpSpPr>
          <p:cNvPr id="3" name="object 3"/>
          <p:cNvGrpSpPr/>
          <p:nvPr/>
        </p:nvGrpSpPr>
        <p:grpSpPr>
          <a:xfrm>
            <a:off x="1181615" y="1988809"/>
            <a:ext cx="17310735" cy="8688705"/>
            <a:chOff x="1181615" y="1988809"/>
            <a:chExt cx="17310735" cy="8688705"/>
          </a:xfrm>
        </p:grpSpPr>
        <p:pic>
          <p:nvPicPr>
            <p:cNvPr id="4" name="object 4"/>
            <p:cNvPicPr/>
            <p:nvPr/>
          </p:nvPicPr>
          <p:blipFill>
            <a:blip r:embed="rId2" cstate="print"/>
            <a:stretch>
              <a:fillRect/>
            </a:stretch>
          </p:blipFill>
          <p:spPr>
            <a:xfrm>
              <a:off x="1181615" y="1988809"/>
              <a:ext cx="17310268" cy="8688297"/>
            </a:xfrm>
            <a:prstGeom prst="rect">
              <a:avLst/>
            </a:prstGeom>
          </p:spPr>
        </p:pic>
        <p:sp>
          <p:nvSpPr>
            <p:cNvPr id="5" name="object 5"/>
            <p:cNvSpPr/>
            <p:nvPr/>
          </p:nvSpPr>
          <p:spPr>
            <a:xfrm>
              <a:off x="1228734" y="2014986"/>
              <a:ext cx="17216120" cy="8594090"/>
            </a:xfrm>
            <a:custGeom>
              <a:avLst/>
              <a:gdLst/>
              <a:ahLst/>
              <a:cxnLst/>
              <a:rect l="l" t="t" r="r" b="b"/>
              <a:pathLst>
                <a:path w="17216120" h="8594090">
                  <a:moveTo>
                    <a:pt x="17216030" y="0"/>
                  </a:moveTo>
                  <a:lnTo>
                    <a:pt x="0" y="0"/>
                  </a:lnTo>
                  <a:lnTo>
                    <a:pt x="0" y="8594059"/>
                  </a:lnTo>
                  <a:lnTo>
                    <a:pt x="17216030" y="8594059"/>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228734" y="2014986"/>
              <a:ext cx="17216120" cy="8594090"/>
            </a:xfrm>
            <a:custGeom>
              <a:avLst/>
              <a:gdLst/>
              <a:ahLst/>
              <a:cxnLst/>
              <a:rect l="l" t="t" r="r" b="b"/>
              <a:pathLst>
                <a:path w="17216120" h="8594090">
                  <a:moveTo>
                    <a:pt x="0" y="0"/>
                  </a:moveTo>
                  <a:lnTo>
                    <a:pt x="17216030" y="0"/>
                  </a:lnTo>
                  <a:lnTo>
                    <a:pt x="17216030" y="8594059"/>
                  </a:lnTo>
                  <a:lnTo>
                    <a:pt x="0" y="8594059"/>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473879" y="2071866"/>
            <a:ext cx="9796145" cy="5546090"/>
          </a:xfrm>
          <a:prstGeom prst="rect">
            <a:avLst/>
          </a:prstGeom>
        </p:spPr>
        <p:txBody>
          <a:bodyPr vert="horz" wrap="square" lIns="0" tIns="24765" rIns="0" bIns="0" rtlCol="0">
            <a:spAutoFit/>
          </a:bodyPr>
          <a:lstStyle/>
          <a:p>
            <a:pPr marL="163830" marR="6260465" indent="-151765">
              <a:lnSpc>
                <a:spcPts val="2560"/>
              </a:lnSpc>
              <a:spcBef>
                <a:spcPts val="195"/>
              </a:spcBef>
            </a:pPr>
            <a:r>
              <a:rPr sz="2150" dirty="0">
                <a:latin typeface="Arial MT"/>
                <a:cs typeface="Arial MT"/>
              </a:rPr>
              <a:t>resource</a:t>
            </a:r>
            <a:r>
              <a:rPr sz="2150" spc="-20" dirty="0">
                <a:latin typeface="Arial MT"/>
                <a:cs typeface="Arial MT"/>
              </a:rPr>
              <a:t> </a:t>
            </a:r>
            <a:r>
              <a:rPr sz="2150" spc="-45" dirty="0">
                <a:latin typeface="Arial MT"/>
                <a:cs typeface="Arial MT"/>
              </a:rPr>
              <a:t>"aws_elb"</a:t>
            </a:r>
            <a:r>
              <a:rPr sz="2150" spc="-20" dirty="0">
                <a:latin typeface="Arial MT"/>
                <a:cs typeface="Arial MT"/>
              </a:rPr>
              <a:t> </a:t>
            </a:r>
            <a:r>
              <a:rPr sz="2150" spc="-30" dirty="0">
                <a:latin typeface="Arial MT"/>
                <a:cs typeface="Arial MT"/>
              </a:rPr>
              <a:t>"my-elb"</a:t>
            </a:r>
            <a:r>
              <a:rPr sz="2150" spc="-15"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"my-elb"</a:t>
            </a:r>
            <a:endParaRPr sz="2150">
              <a:latin typeface="Arial MT"/>
              <a:cs typeface="Arial MT"/>
            </a:endParaRPr>
          </a:p>
          <a:p>
            <a:pPr marL="163830">
              <a:lnSpc>
                <a:spcPts val="2460"/>
              </a:lnSpc>
            </a:pPr>
            <a:r>
              <a:rPr sz="2150" spc="10" dirty="0">
                <a:latin typeface="Arial MT"/>
                <a:cs typeface="Arial MT"/>
              </a:rPr>
              <a:t>subnets</a:t>
            </a:r>
            <a:r>
              <a:rPr sz="2150" spc="65" dirty="0">
                <a:latin typeface="Arial MT"/>
                <a:cs typeface="Arial MT"/>
              </a:rPr>
              <a:t> </a:t>
            </a:r>
            <a:r>
              <a:rPr sz="2150" spc="155" dirty="0">
                <a:latin typeface="Arial MT"/>
                <a:cs typeface="Arial MT"/>
              </a:rPr>
              <a:t>=</a:t>
            </a:r>
            <a:r>
              <a:rPr sz="2150" spc="70" dirty="0">
                <a:latin typeface="Arial MT"/>
                <a:cs typeface="Arial MT"/>
              </a:rPr>
              <a:t> </a:t>
            </a:r>
            <a:r>
              <a:rPr sz="2150" dirty="0">
                <a:latin typeface="Arial MT"/>
                <a:cs typeface="Arial MT"/>
              </a:rPr>
              <a:t>["${aws_subnet.main-public-1.id}",</a:t>
            </a:r>
            <a:r>
              <a:rPr sz="2150" spc="70" dirty="0">
                <a:latin typeface="Arial MT"/>
                <a:cs typeface="Arial MT"/>
              </a:rPr>
              <a:t> </a:t>
            </a:r>
            <a:r>
              <a:rPr sz="2150" dirty="0">
                <a:latin typeface="Arial MT"/>
                <a:cs typeface="Arial MT"/>
              </a:rPr>
              <a:t>"${aws_subnet.main-public-2.id}"]</a:t>
            </a:r>
            <a:endParaRPr sz="2150">
              <a:latin typeface="Arial MT"/>
              <a:cs typeface="Arial MT"/>
            </a:endParaRPr>
          </a:p>
          <a:p>
            <a:pPr marL="163830" marR="1729105">
              <a:lnSpc>
                <a:spcPts val="2560"/>
              </a:lnSpc>
              <a:spcBef>
                <a:spcPts val="90"/>
              </a:spcBef>
            </a:pPr>
            <a:r>
              <a:rPr sz="2150" spc="5" dirty="0">
                <a:latin typeface="Arial MT"/>
                <a:cs typeface="Arial MT"/>
              </a:rPr>
              <a:t>security_groups</a:t>
            </a:r>
            <a:r>
              <a:rPr sz="2150" spc="60" dirty="0">
                <a:latin typeface="Arial MT"/>
                <a:cs typeface="Arial MT"/>
              </a:rPr>
              <a:t> </a:t>
            </a:r>
            <a:r>
              <a:rPr sz="2150" spc="155" dirty="0">
                <a:latin typeface="Arial MT"/>
                <a:cs typeface="Arial MT"/>
              </a:rPr>
              <a:t>=</a:t>
            </a:r>
            <a:r>
              <a:rPr sz="2150" spc="65" dirty="0">
                <a:latin typeface="Arial MT"/>
                <a:cs typeface="Arial MT"/>
              </a:rPr>
              <a:t> </a:t>
            </a:r>
            <a:r>
              <a:rPr sz="2150" spc="5" dirty="0">
                <a:latin typeface="Arial MT"/>
                <a:cs typeface="Arial MT"/>
              </a:rPr>
              <a:t>["${aws_security_group.elb-securitygroup.id}"] </a:t>
            </a:r>
            <a:r>
              <a:rPr sz="2150" spc="-580" dirty="0">
                <a:latin typeface="Arial MT"/>
                <a:cs typeface="Arial MT"/>
              </a:rPr>
              <a:t> </a:t>
            </a:r>
            <a:r>
              <a:rPr sz="2150" spc="-5" dirty="0">
                <a:latin typeface="Arial MT"/>
                <a:cs typeface="Arial MT"/>
              </a:rPr>
              <a:t>listener</a:t>
            </a:r>
            <a:r>
              <a:rPr sz="2150" spc="-10" dirty="0">
                <a:latin typeface="Arial MT"/>
                <a:cs typeface="Arial MT"/>
              </a:rPr>
              <a:t> </a:t>
            </a:r>
            <a:r>
              <a:rPr sz="2150" spc="-5" dirty="0">
                <a:latin typeface="Arial MT"/>
                <a:cs typeface="Arial MT"/>
              </a:rPr>
              <a:t>{</a:t>
            </a:r>
            <a:endParaRPr sz="2150">
              <a:latin typeface="Arial MT"/>
              <a:cs typeface="Arial MT"/>
            </a:endParaRPr>
          </a:p>
          <a:p>
            <a:pPr marL="314960">
              <a:lnSpc>
                <a:spcPts val="2460"/>
              </a:lnSpc>
            </a:pPr>
            <a:r>
              <a:rPr sz="2150" spc="5" dirty="0">
                <a:latin typeface="Arial MT"/>
                <a:cs typeface="Arial MT"/>
              </a:rPr>
              <a:t>instance_port</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80</a:t>
            </a:r>
            <a:endParaRPr sz="2150">
              <a:latin typeface="Arial MT"/>
              <a:cs typeface="Arial MT"/>
            </a:endParaRPr>
          </a:p>
          <a:p>
            <a:pPr marL="314960" marR="6362065">
              <a:lnSpc>
                <a:spcPts val="2560"/>
              </a:lnSpc>
              <a:spcBef>
                <a:spcPts val="90"/>
              </a:spcBef>
            </a:pPr>
            <a:r>
              <a:rPr sz="2150" spc="5" dirty="0">
                <a:latin typeface="Arial MT"/>
                <a:cs typeface="Arial MT"/>
              </a:rPr>
              <a:t>instance_protocol</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spc="-40" dirty="0">
                <a:latin typeface="Arial MT"/>
                <a:cs typeface="Arial MT"/>
              </a:rPr>
              <a:t>"http" </a:t>
            </a:r>
            <a:r>
              <a:rPr sz="2150" spc="-580" dirty="0">
                <a:latin typeface="Arial MT"/>
                <a:cs typeface="Arial MT"/>
              </a:rPr>
              <a:t> </a:t>
            </a:r>
            <a:r>
              <a:rPr sz="2150" spc="15" dirty="0">
                <a:latin typeface="Arial MT"/>
                <a:cs typeface="Arial MT"/>
              </a:rPr>
              <a:t>lb_port</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80</a:t>
            </a:r>
            <a:endParaRPr sz="2150">
              <a:latin typeface="Arial MT"/>
              <a:cs typeface="Arial MT"/>
            </a:endParaRPr>
          </a:p>
          <a:p>
            <a:pPr marL="314960">
              <a:lnSpc>
                <a:spcPts val="2460"/>
              </a:lnSpc>
            </a:pPr>
            <a:r>
              <a:rPr sz="2150" spc="10" dirty="0">
                <a:latin typeface="Arial MT"/>
                <a:cs typeface="Arial MT"/>
              </a:rPr>
              <a:t>lb_protocol</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40" dirty="0">
                <a:latin typeface="Arial MT"/>
                <a:cs typeface="Arial MT"/>
              </a:rPr>
              <a:t>"http"</a:t>
            </a:r>
            <a:endParaRPr sz="2150">
              <a:latin typeface="Arial MT"/>
              <a:cs typeface="Arial MT"/>
            </a:endParaRPr>
          </a:p>
          <a:p>
            <a:pPr marL="163830">
              <a:lnSpc>
                <a:spcPts val="2555"/>
              </a:lnSpc>
            </a:pPr>
            <a:r>
              <a:rPr sz="2150" spc="-5" dirty="0">
                <a:latin typeface="Arial MT"/>
                <a:cs typeface="Arial MT"/>
              </a:rPr>
              <a:t>}</a:t>
            </a:r>
            <a:endParaRPr sz="2150">
              <a:latin typeface="Arial MT"/>
              <a:cs typeface="Arial MT"/>
            </a:endParaRPr>
          </a:p>
          <a:p>
            <a:pPr marL="314960" marR="6846570" indent="-151765">
              <a:lnSpc>
                <a:spcPts val="2560"/>
              </a:lnSpc>
              <a:spcBef>
                <a:spcPts val="90"/>
              </a:spcBef>
            </a:pPr>
            <a:r>
              <a:rPr sz="2150" spc="5" dirty="0">
                <a:latin typeface="Arial MT"/>
                <a:cs typeface="Arial MT"/>
              </a:rPr>
              <a:t>health_check </a:t>
            </a:r>
            <a:r>
              <a:rPr sz="2150" spc="-5" dirty="0">
                <a:latin typeface="Arial MT"/>
                <a:cs typeface="Arial MT"/>
              </a:rPr>
              <a:t>{ </a:t>
            </a:r>
            <a:r>
              <a:rPr sz="2150" dirty="0">
                <a:latin typeface="Arial MT"/>
                <a:cs typeface="Arial MT"/>
              </a:rPr>
              <a:t> </a:t>
            </a:r>
            <a:r>
              <a:rPr sz="2150" spc="-10" dirty="0">
                <a:latin typeface="Arial MT"/>
                <a:cs typeface="Arial MT"/>
              </a:rPr>
              <a:t>healthy_threshold</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5" dirty="0">
                <a:latin typeface="Arial MT"/>
                <a:cs typeface="Arial MT"/>
              </a:rPr>
              <a:t>2</a:t>
            </a:r>
            <a:endParaRPr sz="2150">
              <a:latin typeface="Arial MT"/>
              <a:cs typeface="Arial MT"/>
            </a:endParaRPr>
          </a:p>
          <a:p>
            <a:pPr marL="314960">
              <a:lnSpc>
                <a:spcPts val="2460"/>
              </a:lnSpc>
            </a:pPr>
            <a:r>
              <a:rPr sz="2150" spc="-10" dirty="0">
                <a:latin typeface="Arial MT"/>
                <a:cs typeface="Arial MT"/>
              </a:rPr>
              <a:t>unhealthy_threshold </a:t>
            </a:r>
            <a:r>
              <a:rPr sz="2150" spc="155" dirty="0">
                <a:latin typeface="Arial MT"/>
                <a:cs typeface="Arial MT"/>
              </a:rPr>
              <a:t>=</a:t>
            </a:r>
            <a:r>
              <a:rPr sz="2150" spc="-5" dirty="0">
                <a:latin typeface="Arial MT"/>
                <a:cs typeface="Arial MT"/>
              </a:rPr>
              <a:t> 2</a:t>
            </a:r>
            <a:endParaRPr sz="2150">
              <a:latin typeface="Arial MT"/>
              <a:cs typeface="Arial MT"/>
            </a:endParaRPr>
          </a:p>
          <a:p>
            <a:pPr marL="314960">
              <a:lnSpc>
                <a:spcPts val="2555"/>
              </a:lnSpc>
            </a:pPr>
            <a:r>
              <a:rPr sz="2150" spc="-5" dirty="0">
                <a:latin typeface="Arial MT"/>
                <a:cs typeface="Arial MT"/>
              </a:rPr>
              <a:t>timeout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3</a:t>
            </a:r>
            <a:endParaRPr sz="2150">
              <a:latin typeface="Arial MT"/>
              <a:cs typeface="Arial MT"/>
            </a:endParaRPr>
          </a:p>
          <a:p>
            <a:pPr marL="314960" marR="7159625">
              <a:lnSpc>
                <a:spcPts val="2560"/>
              </a:lnSpc>
              <a:spcBef>
                <a:spcPts val="90"/>
              </a:spcBef>
            </a:pPr>
            <a:r>
              <a:rPr sz="2150" spc="15" dirty="0">
                <a:latin typeface="Arial MT"/>
                <a:cs typeface="Arial MT"/>
              </a:rPr>
              <a:t>target</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75" dirty="0">
                <a:latin typeface="Arial MT"/>
                <a:cs typeface="Arial MT"/>
              </a:rPr>
              <a:t>"HTTP:80/" </a:t>
            </a:r>
            <a:r>
              <a:rPr sz="2150" spc="-580" dirty="0">
                <a:latin typeface="Arial MT"/>
                <a:cs typeface="Arial MT"/>
              </a:rPr>
              <a:t> </a:t>
            </a:r>
            <a:r>
              <a:rPr sz="2150" spc="-5" dirty="0">
                <a:latin typeface="Arial MT"/>
                <a:cs typeface="Arial MT"/>
              </a:rPr>
              <a:t>interval</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30</a:t>
            </a:r>
            <a:endParaRPr sz="2150">
              <a:latin typeface="Arial MT"/>
              <a:cs typeface="Arial MT"/>
            </a:endParaRPr>
          </a:p>
          <a:p>
            <a:pPr marL="163830">
              <a:lnSpc>
                <a:spcPts val="2470"/>
              </a:lnSpc>
            </a:pPr>
            <a:r>
              <a:rPr sz="2150" spc="-5" dirty="0">
                <a:latin typeface="Arial MT"/>
                <a:cs typeface="Arial MT"/>
              </a:rPr>
              <a:t>}</a:t>
            </a:r>
            <a:endParaRPr sz="215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204816" y="7914620"/>
            <a:ext cx="7663180"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r>
              <a:rPr sz="2150" spc="-10" dirty="0">
                <a:latin typeface="Arial MT"/>
                <a:cs typeface="Arial MT"/>
              </a:rPr>
              <a:t> </a:t>
            </a:r>
            <a:r>
              <a:rPr sz="2150" spc="10" dirty="0">
                <a:latin typeface="Arial MT"/>
                <a:cs typeface="Arial MT"/>
              </a:rPr>
              <a:t>optional,</a:t>
            </a:r>
            <a:r>
              <a:rPr sz="2150" spc="-5" dirty="0">
                <a:latin typeface="Arial MT"/>
                <a:cs typeface="Arial MT"/>
              </a:rPr>
              <a:t> you </a:t>
            </a:r>
            <a:r>
              <a:rPr sz="2150" spc="35" dirty="0">
                <a:latin typeface="Arial MT"/>
                <a:cs typeface="Arial MT"/>
              </a:rPr>
              <a:t>can</a:t>
            </a:r>
            <a:r>
              <a:rPr sz="2150" spc="-10" dirty="0">
                <a:latin typeface="Arial MT"/>
                <a:cs typeface="Arial MT"/>
              </a:rPr>
              <a:t> </a:t>
            </a:r>
            <a:r>
              <a:rPr sz="2150" spc="-5" dirty="0">
                <a:latin typeface="Arial MT"/>
                <a:cs typeface="Arial MT"/>
              </a:rPr>
              <a:t>also </a:t>
            </a:r>
            <a:r>
              <a:rPr sz="2150" spc="15" dirty="0">
                <a:latin typeface="Arial MT"/>
                <a:cs typeface="Arial MT"/>
              </a:rPr>
              <a:t>attach</a:t>
            </a:r>
            <a:r>
              <a:rPr sz="2150" spc="-5" dirty="0">
                <a:latin typeface="Arial MT"/>
                <a:cs typeface="Arial MT"/>
              </a:rPr>
              <a:t> an </a:t>
            </a:r>
            <a:r>
              <a:rPr sz="2150" spc="-45" dirty="0">
                <a:latin typeface="Arial MT"/>
                <a:cs typeface="Arial MT"/>
              </a:rPr>
              <a:t>ELB</a:t>
            </a:r>
            <a:r>
              <a:rPr sz="2150" spc="-10" dirty="0">
                <a:latin typeface="Arial MT"/>
                <a:cs typeface="Arial MT"/>
              </a:rPr>
              <a:t> </a:t>
            </a:r>
            <a:r>
              <a:rPr sz="2150" spc="-5" dirty="0">
                <a:latin typeface="Arial MT"/>
                <a:cs typeface="Arial MT"/>
              </a:rPr>
              <a:t>to an </a:t>
            </a:r>
            <a:r>
              <a:rPr sz="2150" spc="15" dirty="0">
                <a:latin typeface="Arial MT"/>
                <a:cs typeface="Arial MT"/>
              </a:rPr>
              <a:t>autoscaling</a:t>
            </a:r>
            <a:r>
              <a:rPr sz="2150" spc="-5" dirty="0">
                <a:latin typeface="Arial MT"/>
                <a:cs typeface="Arial MT"/>
              </a:rPr>
              <a:t> </a:t>
            </a:r>
            <a:r>
              <a:rPr sz="2150" spc="35" dirty="0">
                <a:latin typeface="Arial MT"/>
                <a:cs typeface="Arial MT"/>
              </a:rPr>
              <a:t>group</a:t>
            </a:r>
            <a:endParaRPr sz="2150">
              <a:latin typeface="Arial MT"/>
              <a:cs typeface="Arial MT"/>
            </a:endParaRPr>
          </a:p>
        </p:txBody>
      </p:sp>
      <p:sp>
        <p:nvSpPr>
          <p:cNvPr id="9" name="object 9"/>
          <p:cNvSpPr txBox="1"/>
          <p:nvPr/>
        </p:nvSpPr>
        <p:spPr>
          <a:xfrm>
            <a:off x="1625247" y="7914620"/>
            <a:ext cx="6377940" cy="2299970"/>
          </a:xfrm>
          <a:prstGeom prst="rect">
            <a:avLst/>
          </a:prstGeom>
        </p:spPr>
        <p:txBody>
          <a:bodyPr vert="horz" wrap="square" lIns="0" tIns="24765" rIns="0" bIns="0" rtlCol="0">
            <a:spAutoFit/>
          </a:bodyPr>
          <a:lstStyle/>
          <a:p>
            <a:pPr marL="12700" marR="5080">
              <a:lnSpc>
                <a:spcPts val="2560"/>
              </a:lnSpc>
              <a:spcBef>
                <a:spcPts val="195"/>
              </a:spcBef>
            </a:pPr>
            <a:r>
              <a:rPr sz="2150" spc="10" dirty="0">
                <a:latin typeface="Arial MT"/>
                <a:cs typeface="Arial MT"/>
              </a:rPr>
              <a:t>instances</a:t>
            </a:r>
            <a:r>
              <a:rPr sz="2150" spc="15" dirty="0">
                <a:latin typeface="Arial MT"/>
                <a:cs typeface="Arial MT"/>
              </a:rPr>
              <a:t> </a:t>
            </a:r>
            <a:r>
              <a:rPr sz="2150" spc="155" dirty="0">
                <a:latin typeface="Arial MT"/>
                <a:cs typeface="Arial MT"/>
              </a:rPr>
              <a:t>=</a:t>
            </a:r>
            <a:r>
              <a:rPr sz="2150" spc="20" dirty="0">
                <a:latin typeface="Arial MT"/>
                <a:cs typeface="Arial MT"/>
              </a:rPr>
              <a:t> </a:t>
            </a:r>
            <a:r>
              <a:rPr sz="2150" dirty="0">
                <a:latin typeface="Arial MT"/>
                <a:cs typeface="Arial MT"/>
              </a:rPr>
              <a:t>["${aws_instance.example-instance.id}"] </a:t>
            </a:r>
            <a:r>
              <a:rPr sz="2150" spc="-585" dirty="0">
                <a:latin typeface="Arial MT"/>
                <a:cs typeface="Arial MT"/>
              </a:rPr>
              <a:t> </a:t>
            </a:r>
            <a:r>
              <a:rPr sz="2150" dirty="0">
                <a:latin typeface="Arial MT"/>
                <a:cs typeface="Arial MT"/>
              </a:rPr>
              <a:t>cross_zone_load_balancing </a:t>
            </a:r>
            <a:r>
              <a:rPr sz="2150" spc="155" dirty="0">
                <a:latin typeface="Arial MT"/>
                <a:cs typeface="Arial MT"/>
              </a:rPr>
              <a:t>= </a:t>
            </a:r>
            <a:r>
              <a:rPr sz="2150" spc="-5" dirty="0">
                <a:latin typeface="Arial MT"/>
                <a:cs typeface="Arial MT"/>
              </a:rPr>
              <a:t>true </a:t>
            </a:r>
            <a:r>
              <a:rPr sz="2150" dirty="0">
                <a:latin typeface="Arial MT"/>
                <a:cs typeface="Arial MT"/>
              </a:rPr>
              <a:t> </a:t>
            </a:r>
            <a:r>
              <a:rPr sz="2150" spc="15" dirty="0">
                <a:latin typeface="Arial MT"/>
                <a:cs typeface="Arial MT"/>
              </a:rPr>
              <a:t>connection_draining </a:t>
            </a:r>
            <a:r>
              <a:rPr sz="2150" spc="155" dirty="0">
                <a:latin typeface="Arial MT"/>
                <a:cs typeface="Arial MT"/>
              </a:rPr>
              <a:t>= </a:t>
            </a:r>
            <a:r>
              <a:rPr sz="2150" spc="-5" dirty="0">
                <a:latin typeface="Arial MT"/>
                <a:cs typeface="Arial MT"/>
              </a:rPr>
              <a:t>true </a:t>
            </a:r>
            <a:r>
              <a:rPr sz="2150" dirty="0">
                <a:latin typeface="Arial MT"/>
                <a:cs typeface="Arial MT"/>
              </a:rPr>
              <a:t> </a:t>
            </a:r>
            <a:r>
              <a:rPr sz="2150" spc="5" dirty="0">
                <a:latin typeface="Arial MT"/>
                <a:cs typeface="Arial MT"/>
              </a:rPr>
              <a:t>connection_draining_timeout</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400</a:t>
            </a:r>
            <a:endParaRPr sz="2150">
              <a:latin typeface="Arial MT"/>
              <a:cs typeface="Arial MT"/>
            </a:endParaRPr>
          </a:p>
          <a:p>
            <a:pPr marL="12700">
              <a:lnSpc>
                <a:spcPts val="2450"/>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163830">
              <a:lnSpc>
                <a:spcPts val="2555"/>
              </a:lnSpc>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30" dirty="0">
                <a:latin typeface="Arial MT"/>
                <a:cs typeface="Arial MT"/>
              </a:rPr>
              <a:t>"my-elb"</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
        <p:nvSpPr>
          <p:cNvPr id="10" name="object 10"/>
          <p:cNvSpPr txBox="1"/>
          <p:nvPr/>
        </p:nvSpPr>
        <p:spPr>
          <a:xfrm>
            <a:off x="1473879" y="10186803"/>
            <a:ext cx="11620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2830219"/>
            <a:ext cx="20104100" cy="8478520"/>
            <a:chOff x="0" y="2830219"/>
            <a:chExt cx="20104100" cy="8478520"/>
          </a:xfrm>
        </p:grpSpPr>
        <p:pic>
          <p:nvPicPr>
            <p:cNvPr id="3" name="object 3"/>
            <p:cNvPicPr/>
            <p:nvPr/>
          </p:nvPicPr>
          <p:blipFill>
            <a:blip r:embed="rId2" cstate="print"/>
            <a:stretch>
              <a:fillRect/>
            </a:stretch>
          </p:blipFill>
          <p:spPr>
            <a:xfrm>
              <a:off x="1198444" y="2830219"/>
              <a:ext cx="17310268" cy="7881876"/>
            </a:xfrm>
            <a:prstGeom prst="rect">
              <a:avLst/>
            </a:prstGeom>
          </p:spPr>
        </p:pic>
        <p:sp>
          <p:nvSpPr>
            <p:cNvPr id="4" name="object 4"/>
            <p:cNvSpPr/>
            <p:nvPr/>
          </p:nvSpPr>
          <p:spPr>
            <a:xfrm>
              <a:off x="1245563" y="2856396"/>
              <a:ext cx="17216120" cy="7787640"/>
            </a:xfrm>
            <a:custGeom>
              <a:avLst/>
              <a:gdLst/>
              <a:ahLst/>
              <a:cxnLst/>
              <a:rect l="l" t="t" r="r" b="b"/>
              <a:pathLst>
                <a:path w="17216120" h="7787640">
                  <a:moveTo>
                    <a:pt x="17216030" y="0"/>
                  </a:moveTo>
                  <a:lnTo>
                    <a:pt x="0" y="0"/>
                  </a:lnTo>
                  <a:lnTo>
                    <a:pt x="0" y="7787638"/>
                  </a:lnTo>
                  <a:lnTo>
                    <a:pt x="17216030" y="7787638"/>
                  </a:lnTo>
                  <a:lnTo>
                    <a:pt x="17216030" y="0"/>
                  </a:lnTo>
                  <a:close/>
                </a:path>
              </a:pathLst>
            </a:custGeom>
            <a:solidFill>
              <a:srgbClr val="DCDEE0"/>
            </a:solidFill>
          </p:spPr>
          <p:txBody>
            <a:bodyPr wrap="square" lIns="0" tIns="0" rIns="0" bIns="0" rtlCol="0"/>
            <a:lstStyle/>
            <a:p>
              <a:endParaRPr/>
            </a:p>
          </p:txBody>
        </p:sp>
        <p:sp>
          <p:nvSpPr>
            <p:cNvPr id="5" name="object 5"/>
            <p:cNvSpPr/>
            <p:nvPr/>
          </p:nvSpPr>
          <p:spPr>
            <a:xfrm>
              <a:off x="1245563" y="2856396"/>
              <a:ext cx="17216120" cy="7787640"/>
            </a:xfrm>
            <a:custGeom>
              <a:avLst/>
              <a:gdLst/>
              <a:ahLst/>
              <a:cxnLst/>
              <a:rect l="l" t="t" r="r" b="b"/>
              <a:pathLst>
                <a:path w="17216120" h="7787640">
                  <a:moveTo>
                    <a:pt x="0" y="0"/>
                  </a:moveTo>
                  <a:lnTo>
                    <a:pt x="17216030" y="0"/>
                  </a:lnTo>
                  <a:lnTo>
                    <a:pt x="17216030" y="7787638"/>
                  </a:lnTo>
                  <a:lnTo>
                    <a:pt x="0" y="7787638"/>
                  </a:lnTo>
                  <a:lnTo>
                    <a:pt x="0" y="0"/>
                  </a:lnTo>
                  <a:close/>
                </a:path>
              </a:pathLst>
            </a:custGeom>
            <a:ln w="10470">
              <a:solidFill>
                <a:srgbClr val="A6AAA9"/>
              </a:solidFill>
            </a:ln>
          </p:spPr>
          <p:txBody>
            <a:bodyPr wrap="square" lIns="0" tIns="0" rIns="0" bIns="0" rtlCol="0"/>
            <a:lstStyle/>
            <a:p>
              <a:endParaRPr/>
            </a:p>
          </p:txBody>
        </p:sp>
      </p:grpSp>
      <p:sp>
        <p:nvSpPr>
          <p:cNvPr id="6" name="object 6"/>
          <p:cNvSpPr txBox="1">
            <a:spLocks noGrp="1"/>
          </p:cNvSpPr>
          <p:nvPr>
            <p:ph type="title"/>
          </p:nvPr>
        </p:nvSpPr>
        <p:spPr>
          <a:xfrm>
            <a:off x="728238" y="178904"/>
            <a:ext cx="9664700" cy="1433195"/>
          </a:xfrm>
          <a:prstGeom prst="rect">
            <a:avLst/>
          </a:prstGeom>
        </p:spPr>
        <p:txBody>
          <a:bodyPr vert="horz" wrap="square" lIns="0" tIns="17145" rIns="0" bIns="0" rtlCol="0">
            <a:spAutoFit/>
          </a:bodyPr>
          <a:lstStyle/>
          <a:p>
            <a:pPr marL="12700">
              <a:lnSpc>
                <a:spcPct val="100000"/>
              </a:lnSpc>
              <a:spcBef>
                <a:spcPts val="135"/>
              </a:spcBef>
            </a:pPr>
            <a:r>
              <a:rPr spc="-155" dirty="0"/>
              <a:t>ELB</a:t>
            </a:r>
            <a:r>
              <a:rPr spc="-20" dirty="0"/>
              <a:t> </a:t>
            </a:r>
            <a:r>
              <a:rPr spc="720" dirty="0"/>
              <a:t>+</a:t>
            </a:r>
            <a:r>
              <a:rPr spc="-15" dirty="0"/>
              <a:t> </a:t>
            </a:r>
            <a:r>
              <a:rPr spc="105" dirty="0"/>
              <a:t>autoscaling</a:t>
            </a: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7" name="object 7"/>
          <p:cNvSpPr txBox="1"/>
          <p:nvPr/>
        </p:nvSpPr>
        <p:spPr>
          <a:xfrm>
            <a:off x="856939" y="2068657"/>
            <a:ext cx="11118850"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180" dirty="0">
                <a:latin typeface="Arial MT"/>
                <a:cs typeface="Arial MT"/>
              </a:rPr>
              <a:t>You</a:t>
            </a:r>
            <a:r>
              <a:rPr sz="3850" spc="-5" dirty="0">
                <a:latin typeface="Arial MT"/>
                <a:cs typeface="Arial MT"/>
              </a:rPr>
              <a:t> </a:t>
            </a:r>
            <a:r>
              <a:rPr sz="3850" spc="85" dirty="0">
                <a:latin typeface="Arial MT"/>
                <a:cs typeface="Arial MT"/>
              </a:rPr>
              <a:t>can</a:t>
            </a:r>
            <a:r>
              <a:rPr sz="3850" dirty="0">
                <a:latin typeface="Arial MT"/>
                <a:cs typeface="Arial MT"/>
              </a:rPr>
              <a:t> </a:t>
            </a:r>
            <a:r>
              <a:rPr sz="3850" spc="45" dirty="0">
                <a:latin typeface="Arial MT"/>
                <a:cs typeface="Arial MT"/>
              </a:rPr>
              <a:t>attach</a:t>
            </a:r>
            <a:r>
              <a:rPr sz="3850" dirty="0">
                <a:latin typeface="Arial MT"/>
                <a:cs typeface="Arial MT"/>
              </a:rPr>
              <a:t> </a:t>
            </a:r>
            <a:r>
              <a:rPr sz="3850" spc="10" dirty="0">
                <a:latin typeface="Arial MT"/>
                <a:cs typeface="Arial MT"/>
              </a:rPr>
              <a:t>the</a:t>
            </a:r>
            <a:r>
              <a:rPr sz="3850" dirty="0">
                <a:latin typeface="Arial MT"/>
                <a:cs typeface="Arial MT"/>
              </a:rPr>
              <a:t> </a:t>
            </a:r>
            <a:r>
              <a:rPr sz="3850" spc="-60" dirty="0">
                <a:latin typeface="Arial MT"/>
                <a:cs typeface="Arial MT"/>
              </a:rPr>
              <a:t>ELB</a:t>
            </a:r>
            <a:r>
              <a:rPr sz="3850" dirty="0">
                <a:latin typeface="Arial MT"/>
                <a:cs typeface="Arial MT"/>
              </a:rPr>
              <a:t> </a:t>
            </a:r>
            <a:r>
              <a:rPr sz="3850" spc="10" dirty="0">
                <a:latin typeface="Arial MT"/>
                <a:cs typeface="Arial MT"/>
              </a:rPr>
              <a:t>to</a:t>
            </a:r>
            <a:r>
              <a:rPr sz="3850" spc="-5" dirty="0">
                <a:latin typeface="Arial MT"/>
                <a:cs typeface="Arial MT"/>
              </a:rPr>
              <a:t> </a:t>
            </a:r>
            <a:r>
              <a:rPr sz="3850" spc="10" dirty="0">
                <a:latin typeface="Arial MT"/>
                <a:cs typeface="Arial MT"/>
              </a:rPr>
              <a:t>an</a:t>
            </a:r>
            <a:r>
              <a:rPr sz="3850" dirty="0">
                <a:latin typeface="Arial MT"/>
                <a:cs typeface="Arial MT"/>
              </a:rPr>
              <a:t> </a:t>
            </a:r>
            <a:r>
              <a:rPr sz="3850" spc="50" dirty="0">
                <a:latin typeface="Arial MT"/>
                <a:cs typeface="Arial MT"/>
              </a:rPr>
              <a:t>autoscaling</a:t>
            </a:r>
            <a:r>
              <a:rPr sz="3850" dirty="0">
                <a:latin typeface="Arial MT"/>
                <a:cs typeface="Arial MT"/>
              </a:rPr>
              <a:t> </a:t>
            </a:r>
            <a:r>
              <a:rPr sz="3850" spc="70" dirty="0">
                <a:latin typeface="Arial MT"/>
                <a:cs typeface="Arial MT"/>
              </a:rPr>
              <a:t>group:</a:t>
            </a:r>
            <a:endParaRPr sz="3850">
              <a:latin typeface="Arial MT"/>
              <a:cs typeface="Arial MT"/>
            </a:endParaRPr>
          </a:p>
        </p:txBody>
      </p:sp>
      <p:sp>
        <p:nvSpPr>
          <p:cNvPr id="8" name="object 8"/>
          <p:cNvSpPr txBox="1"/>
          <p:nvPr/>
        </p:nvSpPr>
        <p:spPr>
          <a:xfrm>
            <a:off x="1490708" y="2997044"/>
            <a:ext cx="7581265" cy="352425"/>
          </a:xfrm>
          <a:prstGeom prst="rect">
            <a:avLst/>
          </a:prstGeom>
        </p:spPr>
        <p:txBody>
          <a:bodyPr vert="horz" wrap="square" lIns="0" tIns="11430" rIns="0" bIns="0" rtlCol="0">
            <a:spAutoFit/>
          </a:bodyPr>
          <a:lstStyle/>
          <a:p>
            <a:pPr marL="12700">
              <a:lnSpc>
                <a:spcPct val="100000"/>
              </a:lnSpc>
              <a:spcBef>
                <a:spcPts val="90"/>
              </a:spcBef>
            </a:pPr>
            <a:r>
              <a:rPr sz="2150" dirty="0">
                <a:latin typeface="Arial MT"/>
                <a:cs typeface="Arial MT"/>
              </a:rPr>
              <a:t>resource</a:t>
            </a:r>
            <a:r>
              <a:rPr sz="2150" spc="20" dirty="0">
                <a:latin typeface="Arial MT"/>
                <a:cs typeface="Arial MT"/>
              </a:rPr>
              <a:t> </a:t>
            </a:r>
            <a:r>
              <a:rPr sz="2150" spc="-15" dirty="0">
                <a:latin typeface="Arial MT"/>
                <a:cs typeface="Arial MT"/>
              </a:rPr>
              <a:t>"aws_launch_configuration"</a:t>
            </a:r>
            <a:r>
              <a:rPr sz="2150" spc="20" dirty="0">
                <a:latin typeface="Arial MT"/>
                <a:cs typeface="Arial MT"/>
              </a:rPr>
              <a:t> </a:t>
            </a:r>
            <a:r>
              <a:rPr sz="2150" dirty="0">
                <a:latin typeface="Arial MT"/>
                <a:cs typeface="Arial MT"/>
              </a:rPr>
              <a:t>"example-launchconfig"</a:t>
            </a:r>
            <a:r>
              <a:rPr sz="2150" spc="20" dirty="0">
                <a:latin typeface="Arial MT"/>
                <a:cs typeface="Arial MT"/>
              </a:rPr>
              <a:t> </a:t>
            </a:r>
            <a:r>
              <a:rPr sz="2150" spc="-5" dirty="0">
                <a:latin typeface="Arial MT"/>
                <a:cs typeface="Arial MT"/>
              </a:rPr>
              <a:t>{</a:t>
            </a:r>
            <a:endParaRPr sz="2150">
              <a:latin typeface="Arial MT"/>
              <a:cs typeface="Arial MT"/>
            </a:endParaRPr>
          </a:p>
        </p:txBody>
      </p:sp>
      <p:sp>
        <p:nvSpPr>
          <p:cNvPr id="9" name="object 9"/>
          <p:cNvSpPr txBox="1"/>
          <p:nvPr/>
        </p:nvSpPr>
        <p:spPr>
          <a:xfrm>
            <a:off x="1642075" y="3321641"/>
            <a:ext cx="1972310" cy="1651000"/>
          </a:xfrm>
          <a:prstGeom prst="rect">
            <a:avLst/>
          </a:prstGeom>
        </p:spPr>
        <p:txBody>
          <a:bodyPr vert="horz" wrap="square" lIns="0" tIns="24765" rIns="0" bIns="0" rtlCol="0">
            <a:spAutoFit/>
          </a:bodyPr>
          <a:lstStyle/>
          <a:p>
            <a:pPr marL="12700" marR="5080">
              <a:lnSpc>
                <a:spcPts val="2560"/>
              </a:lnSpc>
              <a:spcBef>
                <a:spcPts val="195"/>
              </a:spcBef>
            </a:pPr>
            <a:r>
              <a:rPr sz="2150" spc="-10" dirty="0">
                <a:latin typeface="Arial MT"/>
                <a:cs typeface="Arial MT"/>
              </a:rPr>
              <a:t>name_prefix </a:t>
            </a:r>
            <a:r>
              <a:rPr sz="2150" spc="-5" dirty="0">
                <a:latin typeface="Arial MT"/>
                <a:cs typeface="Arial MT"/>
              </a:rPr>
              <a:t> </a:t>
            </a:r>
            <a:r>
              <a:rPr sz="2150" spc="10" dirty="0">
                <a:latin typeface="Arial MT"/>
                <a:cs typeface="Arial MT"/>
              </a:rPr>
              <a:t>image_id </a:t>
            </a:r>
            <a:r>
              <a:rPr sz="2150" spc="15" dirty="0">
                <a:latin typeface="Arial MT"/>
                <a:cs typeface="Arial MT"/>
              </a:rPr>
              <a:t> </a:t>
            </a:r>
            <a:r>
              <a:rPr sz="2150" spc="5" dirty="0">
                <a:latin typeface="Arial MT"/>
                <a:cs typeface="Arial MT"/>
              </a:rPr>
              <a:t>instance_type </a:t>
            </a:r>
            <a:r>
              <a:rPr sz="2150" spc="10" dirty="0">
                <a:latin typeface="Arial MT"/>
                <a:cs typeface="Arial MT"/>
              </a:rPr>
              <a:t> </a:t>
            </a:r>
            <a:r>
              <a:rPr sz="2150" spc="-20" dirty="0">
                <a:latin typeface="Arial MT"/>
                <a:cs typeface="Arial MT"/>
              </a:rPr>
              <a:t>key_name </a:t>
            </a:r>
            <a:r>
              <a:rPr sz="2150" spc="-15" dirty="0">
                <a:latin typeface="Arial MT"/>
                <a:cs typeface="Arial MT"/>
              </a:rPr>
              <a:t> </a:t>
            </a:r>
            <a:r>
              <a:rPr sz="2150" spc="5" dirty="0">
                <a:latin typeface="Arial MT"/>
                <a:cs typeface="Arial MT"/>
              </a:rPr>
              <a:t>security_g</a:t>
            </a:r>
            <a:r>
              <a:rPr sz="2150" spc="-35" dirty="0">
                <a:latin typeface="Arial MT"/>
                <a:cs typeface="Arial MT"/>
              </a:rPr>
              <a:t>r</a:t>
            </a:r>
            <a:r>
              <a:rPr sz="2150" spc="25" dirty="0">
                <a:latin typeface="Arial MT"/>
                <a:cs typeface="Arial MT"/>
              </a:rPr>
              <a:t>oups</a:t>
            </a:r>
            <a:endParaRPr sz="2150">
              <a:latin typeface="Arial MT"/>
              <a:cs typeface="Arial MT"/>
            </a:endParaRPr>
          </a:p>
        </p:txBody>
      </p:sp>
      <p:sp>
        <p:nvSpPr>
          <p:cNvPr id="10" name="object 10"/>
          <p:cNvSpPr txBox="1"/>
          <p:nvPr/>
        </p:nvSpPr>
        <p:spPr>
          <a:xfrm>
            <a:off x="3745153" y="3321641"/>
            <a:ext cx="5187315" cy="1651000"/>
          </a:xfrm>
          <a:prstGeom prst="rect">
            <a:avLst/>
          </a:prstGeom>
        </p:spPr>
        <p:txBody>
          <a:bodyPr vert="horz" wrap="square" lIns="0" tIns="11430" rIns="0" bIns="0" rtlCol="0">
            <a:spAutoFit/>
          </a:bodyPr>
          <a:lstStyle/>
          <a:p>
            <a:pPr marL="158750">
              <a:lnSpc>
                <a:spcPts val="2570"/>
              </a:lnSpc>
              <a:spcBef>
                <a:spcPts val="90"/>
              </a:spcBef>
            </a:pPr>
            <a:r>
              <a:rPr sz="2150" spc="155" dirty="0">
                <a:latin typeface="Arial MT"/>
                <a:cs typeface="Arial MT"/>
              </a:rPr>
              <a:t>=</a:t>
            </a:r>
            <a:r>
              <a:rPr sz="2150" spc="-15" dirty="0">
                <a:latin typeface="Arial MT"/>
                <a:cs typeface="Arial MT"/>
              </a:rPr>
              <a:t> </a:t>
            </a:r>
            <a:r>
              <a:rPr sz="2150" dirty="0">
                <a:latin typeface="Arial MT"/>
                <a:cs typeface="Arial MT"/>
              </a:rPr>
              <a:t>"example-launchconfig"</a:t>
            </a:r>
            <a:endParaRPr sz="2150">
              <a:latin typeface="Arial MT"/>
              <a:cs typeface="Arial MT"/>
            </a:endParaRPr>
          </a:p>
          <a:p>
            <a:pPr marL="12700">
              <a:lnSpc>
                <a:spcPts val="2555"/>
              </a:lnSpc>
            </a:pP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a:t>
            </a:r>
            <a:endParaRPr sz="2150">
              <a:latin typeface="Arial MT"/>
              <a:cs typeface="Arial MT"/>
            </a:endParaRPr>
          </a:p>
          <a:p>
            <a:pPr marL="209550">
              <a:lnSpc>
                <a:spcPts val="2555"/>
              </a:lnSpc>
            </a:pPr>
            <a:r>
              <a:rPr sz="2150" spc="155" dirty="0">
                <a:latin typeface="Arial MT"/>
                <a:cs typeface="Arial MT"/>
              </a:rPr>
              <a:t>=</a:t>
            </a:r>
            <a:r>
              <a:rPr sz="2150" spc="-40" dirty="0">
                <a:latin typeface="Arial MT"/>
                <a:cs typeface="Arial MT"/>
              </a:rPr>
              <a:t> </a:t>
            </a:r>
            <a:r>
              <a:rPr sz="2150" spc="-30" dirty="0">
                <a:latin typeface="Arial MT"/>
                <a:cs typeface="Arial MT"/>
              </a:rPr>
              <a:t>"t2.micro"</a:t>
            </a:r>
            <a:endParaRPr sz="2150">
              <a:latin typeface="Arial MT"/>
              <a:cs typeface="Arial MT"/>
            </a:endParaRPr>
          </a:p>
          <a:p>
            <a:pPr marL="133985">
              <a:lnSpc>
                <a:spcPts val="2555"/>
              </a:lnSpc>
            </a:pPr>
            <a:r>
              <a:rPr sz="2150" spc="155" dirty="0">
                <a:latin typeface="Arial MT"/>
                <a:cs typeface="Arial MT"/>
              </a:rPr>
              <a:t>=</a:t>
            </a:r>
            <a:r>
              <a:rPr sz="2150" spc="-5" dirty="0">
                <a:latin typeface="Arial MT"/>
                <a:cs typeface="Arial MT"/>
              </a:rPr>
              <a:t> </a:t>
            </a:r>
            <a:r>
              <a:rPr sz="2150" spc="-30" dirty="0">
                <a:latin typeface="Arial MT"/>
                <a:cs typeface="Arial MT"/>
              </a:rPr>
              <a:t>"${aws_key_pair.mykeypair.key_name}"</a:t>
            </a:r>
            <a:endParaRPr sz="2150">
              <a:latin typeface="Arial MT"/>
              <a:cs typeface="Arial MT"/>
            </a:endParaRPr>
          </a:p>
          <a:p>
            <a:pPr marL="309880">
              <a:lnSpc>
                <a:spcPts val="2570"/>
              </a:lnSpc>
            </a:pPr>
            <a:r>
              <a:rPr sz="2150" spc="155" dirty="0">
                <a:latin typeface="Arial MT"/>
                <a:cs typeface="Arial MT"/>
              </a:rPr>
              <a:t>=</a:t>
            </a:r>
            <a:r>
              <a:rPr sz="2150" spc="60" dirty="0">
                <a:latin typeface="Arial MT"/>
                <a:cs typeface="Arial MT"/>
              </a:rPr>
              <a:t> </a:t>
            </a:r>
            <a:r>
              <a:rPr sz="2150" spc="-5" dirty="0">
                <a:latin typeface="Arial MT"/>
                <a:cs typeface="Arial MT"/>
              </a:rPr>
              <a:t>["${aws_security_group.allow-ssh.id}"]</a:t>
            </a:r>
            <a:endParaRPr sz="2150">
              <a:latin typeface="Arial MT"/>
              <a:cs typeface="Arial MT"/>
            </a:endParaRPr>
          </a:p>
        </p:txBody>
      </p:sp>
      <p:sp>
        <p:nvSpPr>
          <p:cNvPr id="11" name="object 11"/>
          <p:cNvSpPr txBox="1"/>
          <p:nvPr/>
        </p:nvSpPr>
        <p:spPr>
          <a:xfrm>
            <a:off x="1490708" y="4944628"/>
            <a:ext cx="11263630" cy="1651000"/>
          </a:xfrm>
          <a:prstGeom prst="rect">
            <a:avLst/>
          </a:prstGeom>
        </p:spPr>
        <p:txBody>
          <a:bodyPr vert="horz" wrap="square" lIns="0" tIns="11430" rIns="0" bIns="0" rtlCol="0">
            <a:spAutoFit/>
          </a:bodyPr>
          <a:lstStyle/>
          <a:p>
            <a:pPr marL="12700">
              <a:lnSpc>
                <a:spcPts val="2570"/>
              </a:lnSpc>
              <a:spcBef>
                <a:spcPts val="90"/>
              </a:spcBef>
            </a:pPr>
            <a:r>
              <a:rPr sz="2150" spc="-5" dirty="0">
                <a:latin typeface="Arial MT"/>
                <a:cs typeface="Arial MT"/>
              </a:rPr>
              <a:t>}</a:t>
            </a:r>
            <a:endParaRPr sz="2150">
              <a:latin typeface="Arial MT"/>
              <a:cs typeface="Arial MT"/>
            </a:endParaRPr>
          </a:p>
          <a:p>
            <a:pPr marL="163830" marR="4131310" indent="-151765">
              <a:lnSpc>
                <a:spcPts val="2560"/>
              </a:lnSpc>
              <a:spcBef>
                <a:spcPts val="90"/>
              </a:spcBef>
              <a:tabLst>
                <a:tab pos="2131060" algn="l"/>
              </a:tabLst>
            </a:pPr>
            <a:r>
              <a:rPr sz="2150" dirty="0">
                <a:latin typeface="Arial MT"/>
                <a:cs typeface="Arial MT"/>
              </a:rPr>
              <a:t>resource </a:t>
            </a:r>
            <a:r>
              <a:rPr sz="2150" spc="-10" dirty="0">
                <a:latin typeface="Arial MT"/>
                <a:cs typeface="Arial MT"/>
              </a:rPr>
              <a:t>"aws_autoscaling_group" </a:t>
            </a:r>
            <a:r>
              <a:rPr sz="2150" spc="-5" dirty="0">
                <a:latin typeface="Arial MT"/>
                <a:cs typeface="Arial MT"/>
              </a:rPr>
              <a:t>"example-autoscaling" { </a:t>
            </a:r>
            <a:r>
              <a:rPr sz="2150" spc="-585"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spc="-5" dirty="0">
                <a:latin typeface="Arial MT"/>
                <a:cs typeface="Arial MT"/>
              </a:rPr>
              <a:t>"example-autoscaling"</a:t>
            </a:r>
            <a:endParaRPr sz="2150">
              <a:latin typeface="Arial MT"/>
              <a:cs typeface="Arial MT"/>
            </a:endParaRPr>
          </a:p>
          <a:p>
            <a:pPr marL="163830">
              <a:lnSpc>
                <a:spcPts val="2460"/>
              </a:lnSpc>
              <a:tabLst>
                <a:tab pos="2675255" algn="l"/>
              </a:tabLst>
            </a:pPr>
            <a:r>
              <a:rPr sz="2150" dirty="0">
                <a:latin typeface="Arial MT"/>
                <a:cs typeface="Arial MT"/>
              </a:rPr>
              <a:t>vpc_zone_identifier	</a:t>
            </a:r>
            <a:r>
              <a:rPr sz="2150" spc="155" dirty="0">
                <a:latin typeface="Arial MT"/>
                <a:cs typeface="Arial MT"/>
              </a:rPr>
              <a:t>=</a:t>
            </a:r>
            <a:r>
              <a:rPr sz="2150" spc="95" dirty="0">
                <a:latin typeface="Arial MT"/>
                <a:cs typeface="Arial MT"/>
              </a:rPr>
              <a:t> </a:t>
            </a:r>
            <a:r>
              <a:rPr sz="2150" dirty="0">
                <a:latin typeface="Arial MT"/>
                <a:cs typeface="Arial MT"/>
              </a:rPr>
              <a:t>["${aws_subnet.main-public-1.id}",</a:t>
            </a:r>
            <a:r>
              <a:rPr sz="2150" spc="95" dirty="0">
                <a:latin typeface="Arial MT"/>
                <a:cs typeface="Arial MT"/>
              </a:rPr>
              <a:t> </a:t>
            </a:r>
            <a:r>
              <a:rPr sz="2150" dirty="0">
                <a:latin typeface="Arial MT"/>
                <a:cs typeface="Arial MT"/>
              </a:rPr>
              <a:t>"${aws_subnet.main-public-2.id}"]</a:t>
            </a:r>
            <a:endParaRPr sz="2150">
              <a:latin typeface="Arial MT"/>
              <a:cs typeface="Arial MT"/>
            </a:endParaRPr>
          </a:p>
          <a:p>
            <a:pPr marL="163830">
              <a:lnSpc>
                <a:spcPts val="2570"/>
              </a:lnSpc>
            </a:pPr>
            <a:r>
              <a:rPr sz="2150" spc="5" dirty="0">
                <a:latin typeface="Arial MT"/>
                <a:cs typeface="Arial MT"/>
              </a:rPr>
              <a:t>launch_configuration</a:t>
            </a:r>
            <a:r>
              <a:rPr sz="2150" spc="1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"${aws_launch_configuration.example-launchconfig.name}"</a:t>
            </a:r>
            <a:endParaRPr sz="2150">
              <a:latin typeface="Arial MT"/>
              <a:cs typeface="Arial MT"/>
            </a:endParaRPr>
          </a:p>
        </p:txBody>
      </p:sp>
      <p:sp>
        <p:nvSpPr>
          <p:cNvPr id="12" name="object 12"/>
          <p:cNvSpPr txBox="1"/>
          <p:nvPr/>
        </p:nvSpPr>
        <p:spPr>
          <a:xfrm>
            <a:off x="1642075" y="6567616"/>
            <a:ext cx="1160145" cy="676910"/>
          </a:xfrm>
          <a:prstGeom prst="rect">
            <a:avLst/>
          </a:prstGeom>
        </p:spPr>
        <p:txBody>
          <a:bodyPr vert="horz" wrap="square" lIns="0" tIns="24765" rIns="0" bIns="0" rtlCol="0">
            <a:spAutoFit/>
          </a:bodyPr>
          <a:lstStyle/>
          <a:p>
            <a:pPr marL="12700" marR="5080">
              <a:lnSpc>
                <a:spcPts val="2560"/>
              </a:lnSpc>
              <a:spcBef>
                <a:spcPts val="195"/>
              </a:spcBef>
            </a:pPr>
            <a:r>
              <a:rPr sz="2150" spc="-20" dirty="0">
                <a:latin typeface="Arial MT"/>
                <a:cs typeface="Arial MT"/>
              </a:rPr>
              <a:t>min_size </a:t>
            </a:r>
            <a:r>
              <a:rPr sz="2150" spc="-585" dirty="0">
                <a:latin typeface="Arial MT"/>
                <a:cs typeface="Arial MT"/>
              </a:rPr>
              <a:t> </a:t>
            </a:r>
            <a:r>
              <a:rPr sz="2150" spc="-20" dirty="0">
                <a:latin typeface="Arial MT"/>
                <a:cs typeface="Arial MT"/>
              </a:rPr>
              <a:t>max_size</a:t>
            </a:r>
            <a:endParaRPr sz="2150">
              <a:latin typeface="Arial MT"/>
              <a:cs typeface="Arial MT"/>
            </a:endParaRPr>
          </a:p>
        </p:txBody>
      </p:sp>
      <p:sp>
        <p:nvSpPr>
          <p:cNvPr id="13" name="object 13"/>
          <p:cNvSpPr txBox="1"/>
          <p:nvPr/>
        </p:nvSpPr>
        <p:spPr>
          <a:xfrm>
            <a:off x="3684715" y="6567616"/>
            <a:ext cx="508000" cy="676910"/>
          </a:xfrm>
          <a:prstGeom prst="rect">
            <a:avLst/>
          </a:prstGeom>
        </p:spPr>
        <p:txBody>
          <a:bodyPr vert="horz" wrap="square" lIns="0" tIns="11430" rIns="0" bIns="0" rtlCol="0">
            <a:spAutoFit/>
          </a:bodyPr>
          <a:lstStyle/>
          <a:p>
            <a:pPr marL="12700">
              <a:lnSpc>
                <a:spcPts val="2570"/>
              </a:lnSpc>
              <a:spcBef>
                <a:spcPts val="90"/>
              </a:spcBef>
            </a:pPr>
            <a:r>
              <a:rPr sz="2150" spc="155" dirty="0">
                <a:latin typeface="Arial MT"/>
                <a:cs typeface="Arial MT"/>
              </a:rPr>
              <a:t>=</a:t>
            </a:r>
            <a:r>
              <a:rPr sz="2150" spc="-50" dirty="0">
                <a:latin typeface="Arial MT"/>
                <a:cs typeface="Arial MT"/>
              </a:rPr>
              <a:t> </a:t>
            </a:r>
            <a:r>
              <a:rPr sz="2150" spc="-5" dirty="0">
                <a:latin typeface="Arial MT"/>
                <a:cs typeface="Arial MT"/>
              </a:rPr>
              <a:t>1</a:t>
            </a:r>
            <a:endParaRPr sz="2150">
              <a:latin typeface="Arial MT"/>
              <a:cs typeface="Arial MT"/>
            </a:endParaRPr>
          </a:p>
          <a:p>
            <a:pPr marL="88265">
              <a:lnSpc>
                <a:spcPts val="2570"/>
              </a:lnSpc>
            </a:pPr>
            <a:r>
              <a:rPr sz="2150" spc="155" dirty="0">
                <a:latin typeface="Arial MT"/>
                <a:cs typeface="Arial MT"/>
              </a:rPr>
              <a:t>=</a:t>
            </a:r>
            <a:r>
              <a:rPr sz="2150" spc="-90" dirty="0">
                <a:latin typeface="Arial MT"/>
                <a:cs typeface="Arial MT"/>
              </a:rPr>
              <a:t> </a:t>
            </a:r>
            <a:r>
              <a:rPr sz="2150" spc="-5" dirty="0">
                <a:latin typeface="Arial MT"/>
                <a:cs typeface="Arial MT"/>
              </a:rPr>
              <a:t>2</a:t>
            </a:r>
            <a:endParaRPr sz="2150">
              <a:latin typeface="Arial MT"/>
              <a:cs typeface="Arial MT"/>
            </a:endParaRPr>
          </a:p>
        </p:txBody>
      </p:sp>
      <p:sp>
        <p:nvSpPr>
          <p:cNvPr id="14" name="object 14"/>
          <p:cNvSpPr txBox="1"/>
          <p:nvPr/>
        </p:nvSpPr>
        <p:spPr>
          <a:xfrm>
            <a:off x="1490708" y="7216810"/>
            <a:ext cx="6071870" cy="3274060"/>
          </a:xfrm>
          <a:prstGeom prst="rect">
            <a:avLst/>
          </a:prstGeom>
        </p:spPr>
        <p:txBody>
          <a:bodyPr vert="horz" wrap="square" lIns="0" tIns="24765" rIns="0" bIns="0" rtlCol="0">
            <a:spAutoFit/>
          </a:bodyPr>
          <a:lstStyle/>
          <a:p>
            <a:pPr marL="163830" marR="1724660">
              <a:lnSpc>
                <a:spcPts val="2560"/>
              </a:lnSpc>
              <a:spcBef>
                <a:spcPts val="195"/>
              </a:spcBef>
            </a:pPr>
            <a:r>
              <a:rPr sz="2150" spc="10" dirty="0">
                <a:latin typeface="Arial MT"/>
                <a:cs typeface="Arial MT"/>
              </a:rPr>
              <a:t>health_check_grace_period</a:t>
            </a:r>
            <a:r>
              <a:rPr sz="2150" spc="-45" dirty="0">
                <a:latin typeface="Arial MT"/>
                <a:cs typeface="Arial MT"/>
              </a:rPr>
              <a:t> </a:t>
            </a:r>
            <a:r>
              <a:rPr sz="2150" spc="155" dirty="0">
                <a:latin typeface="Arial MT"/>
                <a:cs typeface="Arial MT"/>
              </a:rPr>
              <a:t>=</a:t>
            </a:r>
            <a:r>
              <a:rPr sz="2150" spc="-40" dirty="0">
                <a:latin typeface="Arial MT"/>
                <a:cs typeface="Arial MT"/>
              </a:rPr>
              <a:t> </a:t>
            </a:r>
            <a:r>
              <a:rPr sz="2150" spc="-5" dirty="0">
                <a:latin typeface="Arial MT"/>
                <a:cs typeface="Arial MT"/>
              </a:rPr>
              <a:t>300 </a:t>
            </a:r>
            <a:r>
              <a:rPr sz="2150" spc="-580" dirty="0">
                <a:latin typeface="Arial MT"/>
                <a:cs typeface="Arial MT"/>
              </a:rPr>
              <a:t> </a:t>
            </a:r>
            <a:r>
              <a:rPr sz="2150" b="1" spc="-5" dirty="0">
                <a:latin typeface="Arial"/>
                <a:cs typeface="Arial"/>
              </a:rPr>
              <a:t>health_check_type = "ELB" </a:t>
            </a:r>
            <a:r>
              <a:rPr sz="2150" b="1" dirty="0">
                <a:latin typeface="Arial"/>
                <a:cs typeface="Arial"/>
              </a:rPr>
              <a:t> </a:t>
            </a:r>
            <a:r>
              <a:rPr sz="2150" dirty="0">
                <a:latin typeface="Arial MT"/>
                <a:cs typeface="Arial MT"/>
              </a:rPr>
              <a:t>force_delete</a:t>
            </a:r>
            <a:r>
              <a:rPr sz="2150" spc="-10" dirty="0">
                <a:latin typeface="Arial MT"/>
                <a:cs typeface="Arial MT"/>
              </a:rPr>
              <a:t> </a:t>
            </a:r>
            <a:r>
              <a:rPr sz="2150" spc="155" dirty="0">
                <a:latin typeface="Arial MT"/>
                <a:cs typeface="Arial MT"/>
              </a:rPr>
              <a:t>=</a:t>
            </a:r>
            <a:r>
              <a:rPr sz="2150" spc="-5" dirty="0">
                <a:latin typeface="Arial MT"/>
                <a:cs typeface="Arial MT"/>
              </a:rPr>
              <a:t> true</a:t>
            </a:r>
            <a:endParaRPr sz="2150">
              <a:latin typeface="Arial MT"/>
              <a:cs typeface="Arial MT"/>
            </a:endParaRPr>
          </a:p>
          <a:p>
            <a:pPr marL="163830">
              <a:lnSpc>
                <a:spcPts val="2455"/>
              </a:lnSpc>
            </a:pPr>
            <a:r>
              <a:rPr sz="2150" b="1" spc="-10" dirty="0">
                <a:latin typeface="Arial"/>
                <a:cs typeface="Arial"/>
              </a:rPr>
              <a:t>load_balancers</a:t>
            </a:r>
            <a:r>
              <a:rPr sz="2150" b="1" spc="-20" dirty="0">
                <a:latin typeface="Arial"/>
                <a:cs typeface="Arial"/>
              </a:rPr>
              <a:t> </a:t>
            </a:r>
            <a:r>
              <a:rPr sz="2150" b="1" spc="-5" dirty="0">
                <a:latin typeface="Arial"/>
                <a:cs typeface="Arial"/>
              </a:rPr>
              <a:t>=</a:t>
            </a:r>
            <a:r>
              <a:rPr sz="2150" b="1" spc="-20" dirty="0">
                <a:latin typeface="Arial"/>
                <a:cs typeface="Arial"/>
              </a:rPr>
              <a:t> </a:t>
            </a:r>
            <a:r>
              <a:rPr sz="2150" b="1" spc="-5" dirty="0">
                <a:latin typeface="Arial"/>
                <a:cs typeface="Arial"/>
              </a:rPr>
              <a:t>["${aws_elb.my-elb.name}"]</a:t>
            </a:r>
            <a:endParaRPr sz="2150">
              <a:latin typeface="Arial"/>
              <a:cs typeface="Arial"/>
            </a:endParaRPr>
          </a:p>
          <a:p>
            <a:pPr marL="163830">
              <a:lnSpc>
                <a:spcPts val="2555"/>
              </a:lnSpc>
            </a:pPr>
            <a:r>
              <a:rPr sz="2150" spc="35" dirty="0">
                <a:latin typeface="Arial MT"/>
                <a:cs typeface="Arial MT"/>
              </a:rPr>
              <a:t>tag</a:t>
            </a:r>
            <a:r>
              <a:rPr sz="2150" spc="-50" dirty="0">
                <a:latin typeface="Arial MT"/>
                <a:cs typeface="Arial MT"/>
              </a:rPr>
              <a:t> </a:t>
            </a:r>
            <a:r>
              <a:rPr sz="2150" spc="-5" dirty="0">
                <a:latin typeface="Arial MT"/>
                <a:cs typeface="Arial MT"/>
              </a:rPr>
              <a:t>{</a:t>
            </a:r>
            <a:endParaRPr sz="2150">
              <a:latin typeface="Arial MT"/>
              <a:cs typeface="Arial MT"/>
            </a:endParaRPr>
          </a:p>
          <a:p>
            <a:pPr marL="466725">
              <a:lnSpc>
                <a:spcPts val="2555"/>
              </a:lnSpc>
            </a:pPr>
            <a:r>
              <a:rPr sz="2150" spc="-5" dirty="0">
                <a:latin typeface="Arial MT"/>
                <a:cs typeface="Arial MT"/>
              </a:rPr>
              <a:t>key</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60" dirty="0">
                <a:latin typeface="Arial MT"/>
                <a:cs typeface="Arial MT"/>
              </a:rPr>
              <a:t>"Name"</a:t>
            </a:r>
            <a:endParaRPr sz="2150">
              <a:latin typeface="Arial MT"/>
              <a:cs typeface="Arial MT"/>
            </a:endParaRPr>
          </a:p>
          <a:p>
            <a:pPr marL="466725" marR="2213610">
              <a:lnSpc>
                <a:spcPts val="2560"/>
              </a:lnSpc>
              <a:spcBef>
                <a:spcPts val="90"/>
              </a:spcBef>
            </a:pPr>
            <a:r>
              <a:rPr sz="2150" spc="-5" dirty="0">
                <a:latin typeface="Arial MT"/>
                <a:cs typeface="Arial MT"/>
              </a:rPr>
              <a:t>value </a:t>
            </a:r>
            <a:r>
              <a:rPr sz="2150" spc="155" dirty="0">
                <a:latin typeface="Arial MT"/>
                <a:cs typeface="Arial MT"/>
              </a:rPr>
              <a:t>= </a:t>
            </a:r>
            <a:r>
              <a:rPr sz="2150" spc="-15" dirty="0">
                <a:latin typeface="Arial MT"/>
                <a:cs typeface="Arial MT"/>
              </a:rPr>
              <a:t>"ec2 </a:t>
            </a:r>
            <a:r>
              <a:rPr sz="2150" spc="-10" dirty="0">
                <a:latin typeface="Arial MT"/>
                <a:cs typeface="Arial MT"/>
              </a:rPr>
              <a:t>instance" </a:t>
            </a:r>
            <a:r>
              <a:rPr sz="2150" spc="-5" dirty="0">
                <a:latin typeface="Arial MT"/>
                <a:cs typeface="Arial MT"/>
              </a:rPr>
              <a:t> </a:t>
            </a:r>
            <a:r>
              <a:rPr sz="2150" spc="5" dirty="0">
                <a:latin typeface="Arial MT"/>
                <a:cs typeface="Arial MT"/>
              </a:rPr>
              <a:t>propagate_at_launch</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true</a:t>
            </a:r>
            <a:endParaRPr sz="2150">
              <a:latin typeface="Arial MT"/>
              <a:cs typeface="Arial MT"/>
            </a:endParaRPr>
          </a:p>
          <a:p>
            <a:pPr marL="163830">
              <a:lnSpc>
                <a:spcPts val="2460"/>
              </a:lnSpc>
            </a:pPr>
            <a:r>
              <a:rPr sz="2150" spc="-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6190043" y="6086317"/>
            <a:ext cx="7724140"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Autoscaling</a:t>
            </a:r>
            <a:r>
              <a:rPr sz="3600" spc="5" dirty="0">
                <a:latin typeface="Arial MT"/>
                <a:cs typeface="Arial MT"/>
              </a:rPr>
              <a:t> </a:t>
            </a:r>
            <a:r>
              <a:rPr sz="3600" spc="75" dirty="0">
                <a:latin typeface="Arial MT"/>
                <a:cs typeface="Arial MT"/>
              </a:rPr>
              <a:t>group</a:t>
            </a:r>
            <a:r>
              <a:rPr sz="3600" spc="10" dirty="0">
                <a:latin typeface="Arial MT"/>
                <a:cs typeface="Arial MT"/>
              </a:rPr>
              <a:t> with</a:t>
            </a:r>
            <a:r>
              <a:rPr sz="3600" spc="5" dirty="0">
                <a:latin typeface="Arial MT"/>
                <a:cs typeface="Arial MT"/>
              </a:rPr>
              <a:t> </a:t>
            </a:r>
            <a:r>
              <a:rPr sz="3600" spc="60" dirty="0">
                <a:latin typeface="Arial MT"/>
                <a:cs typeface="Arial MT"/>
              </a:rPr>
              <a:t>load</a:t>
            </a:r>
            <a:r>
              <a:rPr sz="3600" spc="10" dirty="0">
                <a:latin typeface="Arial MT"/>
                <a:cs typeface="Arial MT"/>
              </a:rPr>
              <a:t> </a:t>
            </a:r>
            <a:r>
              <a:rPr sz="3600" spc="60" dirty="0">
                <a:latin typeface="Arial MT"/>
                <a:cs typeface="Arial MT"/>
              </a:rPr>
              <a:t>balancer</a:t>
            </a:r>
            <a:endParaRPr sz="3600">
              <a:latin typeface="Arial MT"/>
              <a:cs typeface="Arial M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75192" y="4443720"/>
            <a:ext cx="11742420" cy="1207770"/>
          </a:xfrm>
          <a:prstGeom prst="rect">
            <a:avLst/>
          </a:prstGeom>
        </p:spPr>
        <p:txBody>
          <a:bodyPr vert="horz" wrap="square" lIns="0" tIns="13335" rIns="0" bIns="0" rtlCol="0">
            <a:spAutoFit/>
          </a:bodyPr>
          <a:lstStyle/>
          <a:p>
            <a:pPr marL="12700">
              <a:lnSpc>
                <a:spcPct val="100000"/>
              </a:lnSpc>
              <a:spcBef>
                <a:spcPts val="105"/>
              </a:spcBef>
            </a:pPr>
            <a:r>
              <a:rPr sz="7750" spc="114" dirty="0">
                <a:latin typeface="Arial MT"/>
                <a:cs typeface="Arial MT"/>
              </a:rPr>
              <a:t>Application</a:t>
            </a:r>
            <a:r>
              <a:rPr sz="7750" spc="-15" dirty="0">
                <a:latin typeface="Arial MT"/>
                <a:cs typeface="Arial MT"/>
              </a:rPr>
              <a:t> </a:t>
            </a:r>
            <a:r>
              <a:rPr sz="7750" spc="105" dirty="0">
                <a:latin typeface="Arial MT"/>
                <a:cs typeface="Arial MT"/>
              </a:rPr>
              <a:t>Load</a:t>
            </a:r>
            <a:r>
              <a:rPr sz="7750" spc="-10" dirty="0">
                <a:latin typeface="Arial MT"/>
                <a:cs typeface="Arial MT"/>
              </a:rPr>
              <a:t> </a:t>
            </a:r>
            <a:r>
              <a:rPr sz="7750" spc="55" dirty="0">
                <a:latin typeface="Arial MT"/>
                <a:cs typeface="Arial MT"/>
              </a:rPr>
              <a:t>Balancer</a:t>
            </a:r>
            <a:endParaRPr sz="7750">
              <a:latin typeface="Arial MT"/>
              <a:cs typeface="Arial MT"/>
            </a:endParaRPr>
          </a:p>
        </p:txBody>
      </p:sp>
      <p:sp>
        <p:nvSpPr>
          <p:cNvPr id="3" name="object 3"/>
          <p:cNvSpPr txBox="1"/>
          <p:nvPr/>
        </p:nvSpPr>
        <p:spPr>
          <a:xfrm>
            <a:off x="7261214" y="6086317"/>
            <a:ext cx="5582285"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Rule</a:t>
            </a:r>
            <a:r>
              <a:rPr sz="3600" dirty="0">
                <a:latin typeface="Arial MT"/>
                <a:cs typeface="Arial MT"/>
              </a:rPr>
              <a:t> </a:t>
            </a:r>
            <a:r>
              <a:rPr sz="3600" spc="90" dirty="0">
                <a:latin typeface="Arial MT"/>
                <a:cs typeface="Arial MT"/>
              </a:rPr>
              <a:t>based</a:t>
            </a:r>
            <a:r>
              <a:rPr sz="3600" dirty="0">
                <a:latin typeface="Arial MT"/>
                <a:cs typeface="Arial MT"/>
              </a:rPr>
              <a:t> </a:t>
            </a:r>
            <a:r>
              <a:rPr sz="3600" spc="60" dirty="0">
                <a:latin typeface="Arial MT"/>
                <a:cs typeface="Arial MT"/>
              </a:rPr>
              <a:t>load</a:t>
            </a:r>
            <a:r>
              <a:rPr sz="3600" dirty="0">
                <a:latin typeface="Arial MT"/>
                <a:cs typeface="Arial MT"/>
              </a:rPr>
              <a:t> </a:t>
            </a:r>
            <a:r>
              <a:rPr sz="3600" spc="75" dirty="0">
                <a:latin typeface="Arial MT"/>
                <a:cs typeface="Arial MT"/>
              </a:rPr>
              <a:t>balancing</a:t>
            </a:r>
            <a:endParaRPr sz="360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821C1F-8EE5-4BB5-8B6B-E8BC65ED7EDD}"/>
              </a:ext>
            </a:extLst>
          </p:cNvPr>
          <p:cNvSpPr>
            <a:spLocks noGrp="1"/>
          </p:cNvSpPr>
          <p:nvPr>
            <p:ph type="title"/>
          </p:nvPr>
        </p:nvSpPr>
        <p:spPr>
          <a:xfrm>
            <a:off x="3575050" y="244475"/>
            <a:ext cx="12496800" cy="1433195"/>
          </a:xfrm>
        </p:spPr>
        <p:txBody>
          <a:bodyPr/>
          <a:lstStyle/>
          <a:p>
            <a:r>
              <a:rPr lang="en-IN" dirty="0"/>
              <a:t>Course Content</a:t>
            </a:r>
          </a:p>
        </p:txBody>
      </p:sp>
      <p:sp>
        <p:nvSpPr>
          <p:cNvPr id="7" name="Text Placeholder 6">
            <a:extLst>
              <a:ext uri="{FF2B5EF4-FFF2-40B4-BE49-F238E27FC236}">
                <a16:creationId xmlns:a16="http://schemas.microsoft.com/office/drawing/2014/main" id="{7217ABEB-25B9-4ECF-9D1C-6D4444FE187E}"/>
              </a:ext>
            </a:extLst>
          </p:cNvPr>
          <p:cNvSpPr>
            <a:spLocks noGrp="1"/>
          </p:cNvSpPr>
          <p:nvPr>
            <p:ph type="body" idx="1"/>
          </p:nvPr>
        </p:nvSpPr>
        <p:spPr>
          <a:xfrm>
            <a:off x="1212850" y="2149475"/>
            <a:ext cx="18238337" cy="7478970"/>
          </a:xfrm>
        </p:spPr>
        <p:txBody>
          <a:bodyPr/>
          <a:lstStyle/>
          <a:p>
            <a:pPr marL="571500" indent="-571500">
              <a:buFont typeface="Arial" panose="020B0604020202020204" pitchFamily="34" charset="0"/>
              <a:buChar char="•"/>
            </a:pPr>
            <a:r>
              <a:rPr lang="en-US" sz="5400" dirty="0"/>
              <a:t>Understand Infrastructure as Code (</a:t>
            </a:r>
            <a:r>
              <a:rPr lang="en-US" sz="5400" dirty="0" err="1"/>
              <a:t>IaC</a:t>
            </a:r>
            <a:r>
              <a:rPr lang="en-US" sz="5400" dirty="0"/>
              <a:t>) concepts</a:t>
            </a:r>
          </a:p>
          <a:p>
            <a:pPr marL="742950" lvl="1" indent="-285750">
              <a:buFont typeface="Arial" panose="020B0604020202020204" pitchFamily="34" charset="0"/>
              <a:buChar char="•"/>
            </a:pPr>
            <a:r>
              <a:rPr lang="en-US" sz="5400" dirty="0"/>
              <a:t>Infrastructure Automation</a:t>
            </a:r>
          </a:p>
          <a:p>
            <a:pPr marL="742950" lvl="1" indent="-285750">
              <a:buFont typeface="Arial" panose="020B0604020202020204" pitchFamily="34" charset="0"/>
              <a:buChar char="•"/>
            </a:pPr>
            <a:r>
              <a:rPr lang="en-US" sz="5400" dirty="0"/>
              <a:t>What is Infrastructure as Code and why is it needed?</a:t>
            </a:r>
          </a:p>
          <a:p>
            <a:pPr marL="742950" lvl="1" indent="-285750">
              <a:buFont typeface="Arial" panose="020B0604020202020204" pitchFamily="34" charset="0"/>
              <a:buChar char="•"/>
            </a:pPr>
            <a:r>
              <a:rPr lang="en-US" sz="5400" dirty="0"/>
              <a:t>Declarative versus procedural tools for Infrastructure as Code</a:t>
            </a:r>
          </a:p>
          <a:p>
            <a:pPr marL="742950" lvl="1" indent="-285750">
              <a:buFont typeface="Arial" panose="020B0604020202020204" pitchFamily="34" charset="0"/>
              <a:buChar char="•"/>
            </a:pPr>
            <a:r>
              <a:rPr lang="en-US" sz="5400" dirty="0"/>
              <a:t>Infrastructure as Code in a Private or Public Cloud</a:t>
            </a:r>
          </a:p>
          <a:p>
            <a:pPr marL="742950" lvl="1" indent="-285750">
              <a:buFont typeface="Arial" panose="020B0604020202020204" pitchFamily="34" charset="0"/>
              <a:buChar char="•"/>
            </a:pPr>
            <a:r>
              <a:rPr lang="en-US" sz="5400" dirty="0"/>
              <a:t>Requirements for infrastructure provisioner</a:t>
            </a:r>
          </a:p>
          <a:p>
            <a:pPr marL="742950" lvl="1" indent="-285750">
              <a:buFont typeface="Arial" panose="020B0604020202020204" pitchFamily="34" charset="0"/>
              <a:buChar char="•"/>
            </a:pPr>
            <a:r>
              <a:rPr lang="en-US" sz="5400" dirty="0"/>
              <a:t>Which tools exist for infrastructure provisioning?</a:t>
            </a:r>
          </a:p>
          <a:p>
            <a:pPr marL="742950" lvl="1" indent="-285750">
              <a:buFont typeface="Arial" panose="020B0604020202020204" pitchFamily="34" charset="0"/>
              <a:buChar char="•"/>
            </a:pPr>
            <a:r>
              <a:rPr lang="en-US" sz="5400" dirty="0"/>
              <a:t>A short overview of Terraform</a:t>
            </a:r>
          </a:p>
          <a:p>
            <a:pPr marL="571500" indent="-571500">
              <a:buFont typeface="Arial" panose="020B0604020202020204" pitchFamily="34" charset="0"/>
              <a:buChar char="•"/>
            </a:pPr>
            <a:endParaRPr lang="en-IN" sz="5400" dirty="0"/>
          </a:p>
        </p:txBody>
      </p:sp>
    </p:spTree>
    <p:extLst>
      <p:ext uri="{BB962C8B-B14F-4D97-AF65-F5344CB8AC3E}">
        <p14:creationId xmlns:p14="http://schemas.microsoft.com/office/powerpoint/2010/main" val="55536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2D897-5946-4247-BBE1-A6B15E1BBD0F}"/>
              </a:ext>
            </a:extLst>
          </p:cNvPr>
          <p:cNvSpPr txBox="1"/>
          <p:nvPr/>
        </p:nvSpPr>
        <p:spPr>
          <a:xfrm>
            <a:off x="6089650" y="320675"/>
            <a:ext cx="5410200" cy="1200329"/>
          </a:xfrm>
          <a:prstGeom prst="rect">
            <a:avLst/>
          </a:prstGeom>
          <a:noFill/>
        </p:spPr>
        <p:txBody>
          <a:bodyPr wrap="square" rtlCol="0">
            <a:spAutoFit/>
          </a:bodyPr>
          <a:lstStyle/>
          <a:p>
            <a:r>
              <a:rPr lang="en-IN" sz="7200" dirty="0"/>
              <a:t>Terraform</a:t>
            </a:r>
          </a:p>
        </p:txBody>
      </p:sp>
      <p:sp>
        <p:nvSpPr>
          <p:cNvPr id="4" name="Text Placeholder 3">
            <a:extLst>
              <a:ext uri="{FF2B5EF4-FFF2-40B4-BE49-F238E27FC236}">
                <a16:creationId xmlns:a16="http://schemas.microsoft.com/office/drawing/2014/main" id="{D75C44E1-2B1A-4130-A5D0-BD4E994EB827}"/>
              </a:ext>
            </a:extLst>
          </p:cNvPr>
          <p:cNvSpPr>
            <a:spLocks noGrp="1"/>
          </p:cNvSpPr>
          <p:nvPr>
            <p:ph type="body" idx="1"/>
          </p:nvPr>
        </p:nvSpPr>
        <p:spPr>
          <a:xfrm>
            <a:off x="844238" y="2160225"/>
            <a:ext cx="17666011" cy="6940361"/>
          </a:xfrm>
        </p:spPr>
        <p:txBody>
          <a:bodyPr/>
          <a:lstStyle/>
          <a:p>
            <a:pPr marL="571500" indent="-571500">
              <a:buFont typeface="Arial" panose="020B0604020202020204" pitchFamily="34" charset="0"/>
              <a:buChar char="•"/>
            </a:pPr>
            <a:r>
              <a:rPr lang="en-US" dirty="0"/>
              <a:t>Terraform is a multi-cloud (</a:t>
            </a:r>
            <a:r>
              <a:rPr lang="en-US" dirty="0" err="1"/>
              <a:t>IaC</a:t>
            </a:r>
            <a:r>
              <a:rPr lang="en-US" dirty="0"/>
              <a:t>) Infrastructure as Code software by </a:t>
            </a:r>
            <a:r>
              <a:rPr lang="en-US" dirty="0" err="1"/>
              <a:t>HashiCorp</a:t>
            </a:r>
            <a:r>
              <a:rPr lang="en-US" dirty="0"/>
              <a:t> written in Go Language using (HCL) </a:t>
            </a:r>
            <a:r>
              <a:rPr lang="en-US" dirty="0" err="1"/>
              <a:t>HashiCorp</a:t>
            </a:r>
            <a:r>
              <a:rPr lang="en-US" dirty="0"/>
              <a:t> Config Language. </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An open source command line tool can be used to provide an infrastructure on many different platforms and services such as IBM, AWS, GCP, Azure, OpenStack, VMware and more.</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By using a plugin-based model to support providers and provisioners, it gives the ability to support almost any service that exposes APIs. </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4011736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974444" cy="1433195"/>
          </a:xfrm>
          <a:prstGeom prst="rect">
            <a:avLst/>
          </a:prstGeom>
        </p:spPr>
        <p:txBody>
          <a:bodyPr vert="horz" wrap="square" lIns="0" tIns="17145" rIns="0" bIns="0" rtlCol="0">
            <a:spAutoFit/>
          </a:bodyPr>
          <a:lstStyle/>
          <a:p>
            <a:pPr marL="12700">
              <a:lnSpc>
                <a:spcPct val="100000"/>
              </a:lnSpc>
              <a:spcBef>
                <a:spcPts val="135"/>
              </a:spcBef>
            </a:pPr>
            <a:r>
              <a:rPr spc="150" dirty="0"/>
              <a:t>Application</a:t>
            </a:r>
            <a:r>
              <a:rPr spc="-10" dirty="0"/>
              <a:t> </a:t>
            </a:r>
            <a:r>
              <a:rPr spc="140" dirty="0"/>
              <a:t>Load</a:t>
            </a:r>
            <a:r>
              <a:rPr spc="-10" dirty="0"/>
              <a:t> </a:t>
            </a:r>
            <a:r>
              <a:rPr spc="80" dirty="0"/>
              <a:t>Balancer</a:t>
            </a:r>
          </a:p>
        </p:txBody>
      </p:sp>
      <p:pic>
        <p:nvPicPr>
          <p:cNvPr id="3" name="object 3"/>
          <p:cNvPicPr/>
          <p:nvPr/>
        </p:nvPicPr>
        <p:blipFill>
          <a:blip r:embed="rId2" cstate="print"/>
          <a:stretch>
            <a:fillRect/>
          </a:stretch>
        </p:blipFill>
        <p:spPr>
          <a:xfrm>
            <a:off x="1046990" y="2994448"/>
            <a:ext cx="17310268" cy="3219458"/>
          </a:xfrm>
          <a:prstGeom prst="rect">
            <a:avLst/>
          </a:prstGeom>
        </p:spPr>
      </p:pic>
      <p:sp>
        <p:nvSpPr>
          <p:cNvPr id="4" name="object 4"/>
          <p:cNvSpPr txBox="1"/>
          <p:nvPr/>
        </p:nvSpPr>
        <p:spPr>
          <a:xfrm>
            <a:off x="1094109" y="3020625"/>
            <a:ext cx="17216120" cy="3125470"/>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1750">
              <a:latin typeface="Times New Roman"/>
              <a:cs typeface="Times New Roman"/>
            </a:endParaRPr>
          </a:p>
          <a:p>
            <a:pPr marL="408940" marR="13435330" indent="-151765">
              <a:lnSpc>
                <a:spcPts val="2560"/>
              </a:lnSpc>
            </a:pPr>
            <a:r>
              <a:rPr sz="2150" dirty="0">
                <a:latin typeface="Arial MT"/>
                <a:cs typeface="Arial MT"/>
              </a:rPr>
              <a:t>resource</a:t>
            </a:r>
            <a:r>
              <a:rPr sz="2150" spc="-20" dirty="0">
                <a:latin typeface="Arial MT"/>
                <a:cs typeface="Arial MT"/>
              </a:rPr>
              <a:t> </a:t>
            </a:r>
            <a:r>
              <a:rPr sz="2150" spc="-45" dirty="0">
                <a:latin typeface="Arial MT"/>
                <a:cs typeface="Arial MT"/>
              </a:rPr>
              <a:t>"aws_alb"</a:t>
            </a:r>
            <a:r>
              <a:rPr sz="2150" spc="-20" dirty="0">
                <a:latin typeface="Arial MT"/>
                <a:cs typeface="Arial MT"/>
              </a:rPr>
              <a:t> </a:t>
            </a:r>
            <a:r>
              <a:rPr sz="2150" spc="-30" dirty="0">
                <a:latin typeface="Arial MT"/>
                <a:cs typeface="Arial MT"/>
              </a:rPr>
              <a:t>"my-alb"</a:t>
            </a:r>
            <a:r>
              <a:rPr sz="2150" spc="-15"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"my-alb"</a:t>
            </a:r>
            <a:endParaRPr sz="2150">
              <a:latin typeface="Arial MT"/>
              <a:cs typeface="Arial MT"/>
            </a:endParaRPr>
          </a:p>
          <a:p>
            <a:pPr marL="408940">
              <a:lnSpc>
                <a:spcPts val="2460"/>
              </a:lnSpc>
            </a:pPr>
            <a:r>
              <a:rPr sz="2150" spc="10" dirty="0">
                <a:latin typeface="Arial MT"/>
                <a:cs typeface="Arial MT"/>
              </a:rPr>
              <a:t>subnets</a:t>
            </a:r>
            <a:r>
              <a:rPr sz="2150" spc="50" dirty="0">
                <a:latin typeface="Arial MT"/>
                <a:cs typeface="Arial MT"/>
              </a:rPr>
              <a:t> </a:t>
            </a:r>
            <a:r>
              <a:rPr sz="2150" spc="155" dirty="0">
                <a:latin typeface="Arial MT"/>
                <a:cs typeface="Arial MT"/>
              </a:rPr>
              <a:t>=</a:t>
            </a:r>
            <a:r>
              <a:rPr sz="2150" spc="50" dirty="0">
                <a:latin typeface="Arial MT"/>
                <a:cs typeface="Arial MT"/>
              </a:rPr>
              <a:t> </a:t>
            </a:r>
            <a:r>
              <a:rPr sz="2150" dirty="0">
                <a:latin typeface="Arial MT"/>
                <a:cs typeface="Arial MT"/>
              </a:rPr>
              <a:t>["${aws_subnet.main-public-1.id}",</a:t>
            </a:r>
            <a:r>
              <a:rPr sz="2150" spc="55" dirty="0">
                <a:latin typeface="Arial MT"/>
                <a:cs typeface="Arial MT"/>
              </a:rPr>
              <a:t> </a:t>
            </a:r>
            <a:r>
              <a:rPr sz="2150" dirty="0">
                <a:latin typeface="Arial MT"/>
                <a:cs typeface="Arial MT"/>
              </a:rPr>
              <a:t>"${aws_subnet.main-public-2.id}"]</a:t>
            </a:r>
            <a:endParaRPr sz="2150">
              <a:latin typeface="Arial MT"/>
              <a:cs typeface="Arial MT"/>
            </a:endParaRPr>
          </a:p>
          <a:p>
            <a:pPr marL="408940">
              <a:lnSpc>
                <a:spcPts val="2570"/>
              </a:lnSpc>
            </a:pPr>
            <a:r>
              <a:rPr sz="2150" spc="5" dirty="0">
                <a:latin typeface="Arial MT"/>
                <a:cs typeface="Arial MT"/>
              </a:rPr>
              <a:t>security_groups</a:t>
            </a:r>
            <a:r>
              <a:rPr sz="2150" spc="35" dirty="0">
                <a:latin typeface="Arial MT"/>
                <a:cs typeface="Arial MT"/>
              </a:rPr>
              <a:t> </a:t>
            </a:r>
            <a:r>
              <a:rPr sz="2150" spc="155" dirty="0">
                <a:latin typeface="Arial MT"/>
                <a:cs typeface="Arial MT"/>
              </a:rPr>
              <a:t>=</a:t>
            </a:r>
            <a:r>
              <a:rPr sz="2150" spc="40" dirty="0">
                <a:latin typeface="Arial MT"/>
                <a:cs typeface="Arial MT"/>
              </a:rPr>
              <a:t> </a:t>
            </a:r>
            <a:r>
              <a:rPr sz="2150" spc="5" dirty="0">
                <a:latin typeface="Arial MT"/>
                <a:cs typeface="Arial MT"/>
              </a:rPr>
              <a:t>["${aws_security_group.elb-securitygroup.id}"]</a:t>
            </a:r>
            <a:endParaRPr sz="2150">
              <a:latin typeface="Arial MT"/>
              <a:cs typeface="Arial MT"/>
            </a:endParaRPr>
          </a:p>
          <a:p>
            <a:pPr>
              <a:lnSpc>
                <a:spcPct val="100000"/>
              </a:lnSpc>
            </a:pPr>
            <a:endParaRPr sz="2200">
              <a:latin typeface="Arial MT"/>
              <a:cs typeface="Arial MT"/>
            </a:endParaRPr>
          </a:p>
          <a:p>
            <a:pPr marL="560070">
              <a:lnSpc>
                <a:spcPts val="2570"/>
              </a:lnSpc>
              <a:spcBef>
                <a:spcPts val="5"/>
              </a:spcBef>
            </a:pPr>
            <a:r>
              <a:rPr sz="2150" spc="-5" dirty="0">
                <a:latin typeface="Arial MT"/>
                <a:cs typeface="Arial MT"/>
              </a:rPr>
              <a:t>Name</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30" dirty="0">
                <a:latin typeface="Arial MT"/>
                <a:cs typeface="Arial MT"/>
              </a:rPr>
              <a:t>"my-alb"</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56939" y="2068657"/>
            <a:ext cx="15721330"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60" dirty="0">
                <a:latin typeface="Arial MT"/>
                <a:cs typeface="Arial MT"/>
              </a:rPr>
              <a:t>For</a:t>
            </a:r>
            <a:r>
              <a:rPr sz="3850" spc="10" dirty="0">
                <a:latin typeface="Arial MT"/>
                <a:cs typeface="Arial MT"/>
              </a:rPr>
              <a:t> an</a:t>
            </a:r>
            <a:r>
              <a:rPr sz="3850" spc="15" dirty="0">
                <a:latin typeface="Arial MT"/>
                <a:cs typeface="Arial MT"/>
              </a:rPr>
              <a:t> </a:t>
            </a:r>
            <a:r>
              <a:rPr sz="3850" spc="65" dirty="0">
                <a:latin typeface="Arial MT"/>
                <a:cs typeface="Arial MT"/>
              </a:rPr>
              <a:t>application</a:t>
            </a:r>
            <a:r>
              <a:rPr sz="3850" spc="15" dirty="0">
                <a:latin typeface="Arial MT"/>
                <a:cs typeface="Arial MT"/>
              </a:rPr>
              <a:t> </a:t>
            </a:r>
            <a:r>
              <a:rPr sz="3850" spc="60" dirty="0">
                <a:latin typeface="Arial MT"/>
                <a:cs typeface="Arial MT"/>
              </a:rPr>
              <a:t>load</a:t>
            </a:r>
            <a:r>
              <a:rPr sz="3850" spc="15" dirty="0">
                <a:latin typeface="Arial MT"/>
                <a:cs typeface="Arial MT"/>
              </a:rPr>
              <a:t> balancer, </a:t>
            </a:r>
            <a:r>
              <a:rPr sz="3850" spc="10" dirty="0">
                <a:latin typeface="Arial MT"/>
                <a:cs typeface="Arial MT"/>
              </a:rPr>
              <a:t>you</a:t>
            </a:r>
            <a:r>
              <a:rPr sz="3850" spc="15" dirty="0">
                <a:latin typeface="Arial MT"/>
                <a:cs typeface="Arial MT"/>
              </a:rPr>
              <a:t> </a:t>
            </a:r>
            <a:r>
              <a:rPr sz="3850" spc="5" dirty="0">
                <a:latin typeface="Arial MT"/>
                <a:cs typeface="Arial MT"/>
              </a:rPr>
              <a:t>first</a:t>
            </a:r>
            <a:r>
              <a:rPr sz="3850" spc="15" dirty="0">
                <a:latin typeface="Arial MT"/>
                <a:cs typeface="Arial MT"/>
              </a:rPr>
              <a:t> </a:t>
            </a:r>
            <a:r>
              <a:rPr sz="3850" spc="45" dirty="0">
                <a:latin typeface="Arial MT"/>
                <a:cs typeface="Arial MT"/>
              </a:rPr>
              <a:t>define</a:t>
            </a:r>
            <a:r>
              <a:rPr sz="3850" spc="15" dirty="0">
                <a:latin typeface="Arial MT"/>
                <a:cs typeface="Arial MT"/>
              </a:rPr>
              <a:t> </a:t>
            </a:r>
            <a:r>
              <a:rPr sz="3850" spc="10" dirty="0">
                <a:latin typeface="Arial MT"/>
                <a:cs typeface="Arial MT"/>
              </a:rPr>
              <a:t>the </a:t>
            </a:r>
            <a:r>
              <a:rPr sz="3850" spc="40" dirty="0">
                <a:latin typeface="Arial MT"/>
                <a:cs typeface="Arial MT"/>
              </a:rPr>
              <a:t>general</a:t>
            </a:r>
            <a:r>
              <a:rPr sz="3850" spc="15" dirty="0">
                <a:latin typeface="Arial MT"/>
                <a:cs typeface="Arial MT"/>
              </a:rPr>
              <a:t> </a:t>
            </a:r>
            <a:r>
              <a:rPr sz="3850" spc="30" dirty="0">
                <a:latin typeface="Arial MT"/>
                <a:cs typeface="Arial MT"/>
              </a:rPr>
              <a:t>settings:</a:t>
            </a:r>
            <a:endParaRPr sz="3850">
              <a:latin typeface="Arial MT"/>
              <a:cs typeface="Arial MT"/>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974444" cy="1433195"/>
          </a:xfrm>
          <a:prstGeom prst="rect">
            <a:avLst/>
          </a:prstGeom>
        </p:spPr>
        <p:txBody>
          <a:bodyPr vert="horz" wrap="square" lIns="0" tIns="17145" rIns="0" bIns="0" rtlCol="0">
            <a:spAutoFit/>
          </a:bodyPr>
          <a:lstStyle/>
          <a:p>
            <a:pPr marL="12700">
              <a:lnSpc>
                <a:spcPct val="100000"/>
              </a:lnSpc>
              <a:spcBef>
                <a:spcPts val="135"/>
              </a:spcBef>
            </a:pPr>
            <a:r>
              <a:rPr spc="150" dirty="0"/>
              <a:t>Application</a:t>
            </a:r>
            <a:r>
              <a:rPr spc="-10" dirty="0"/>
              <a:t> </a:t>
            </a:r>
            <a:r>
              <a:rPr spc="140" dirty="0"/>
              <a:t>Load</a:t>
            </a:r>
            <a:r>
              <a:rPr spc="-10" dirty="0"/>
              <a:t> </a:t>
            </a:r>
            <a:r>
              <a:rPr spc="80" dirty="0"/>
              <a:t>Balancer</a:t>
            </a:r>
          </a:p>
        </p:txBody>
      </p:sp>
      <p:pic>
        <p:nvPicPr>
          <p:cNvPr id="3" name="object 3"/>
          <p:cNvPicPr/>
          <p:nvPr/>
        </p:nvPicPr>
        <p:blipFill>
          <a:blip r:embed="rId2" cstate="print"/>
          <a:stretch>
            <a:fillRect/>
          </a:stretch>
        </p:blipFill>
        <p:spPr>
          <a:xfrm>
            <a:off x="1046990" y="2994448"/>
            <a:ext cx="17310268" cy="3219458"/>
          </a:xfrm>
          <a:prstGeom prst="rect">
            <a:avLst/>
          </a:prstGeom>
        </p:spPr>
      </p:pic>
      <p:sp>
        <p:nvSpPr>
          <p:cNvPr id="4" name="object 4"/>
          <p:cNvSpPr txBox="1"/>
          <p:nvPr/>
        </p:nvSpPr>
        <p:spPr>
          <a:xfrm>
            <a:off x="1094109" y="3020625"/>
            <a:ext cx="17216120" cy="312547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1900">
              <a:latin typeface="Times New Roman"/>
              <a:cs typeface="Times New Roman"/>
            </a:endParaRPr>
          </a:p>
          <a:p>
            <a:pPr marL="408940" marR="9940290" indent="-151765">
              <a:lnSpc>
                <a:spcPts val="2560"/>
              </a:lnSpc>
              <a:tabLst>
                <a:tab pos="1468120" algn="l"/>
              </a:tabLst>
            </a:pPr>
            <a:r>
              <a:rPr sz="2150" dirty="0">
                <a:latin typeface="Arial MT"/>
                <a:cs typeface="Arial MT"/>
              </a:rPr>
              <a:t>resource </a:t>
            </a:r>
            <a:r>
              <a:rPr sz="2150" spc="-15" dirty="0">
                <a:latin typeface="Arial MT"/>
                <a:cs typeface="Arial MT"/>
              </a:rPr>
              <a:t>"aws_alb_target_group"</a:t>
            </a:r>
            <a:r>
              <a:rPr sz="2150" spc="5" dirty="0">
                <a:latin typeface="Arial MT"/>
                <a:cs typeface="Arial MT"/>
              </a:rPr>
              <a:t> </a:t>
            </a:r>
            <a:r>
              <a:rPr sz="2150" spc="-5" dirty="0">
                <a:latin typeface="Arial MT"/>
                <a:cs typeface="Arial MT"/>
              </a:rPr>
              <a:t>"frontend-target-group"</a:t>
            </a:r>
            <a:r>
              <a:rPr sz="215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dirty="0">
                <a:latin typeface="Arial MT"/>
                <a:cs typeface="Arial MT"/>
              </a:rPr>
              <a:t>"alb-target-group"</a:t>
            </a:r>
            <a:endParaRPr sz="2150">
              <a:latin typeface="Arial MT"/>
              <a:cs typeface="Arial MT"/>
            </a:endParaRPr>
          </a:p>
          <a:p>
            <a:pPr marL="408940">
              <a:lnSpc>
                <a:spcPts val="2460"/>
              </a:lnSpc>
              <a:tabLst>
                <a:tab pos="1276350" algn="l"/>
              </a:tabLst>
            </a:pPr>
            <a:r>
              <a:rPr sz="2150" spc="35" dirty="0">
                <a:latin typeface="Arial MT"/>
                <a:cs typeface="Arial MT"/>
              </a:rPr>
              <a:t>port	</a:t>
            </a:r>
            <a:r>
              <a:rPr sz="2150" spc="155" dirty="0">
                <a:latin typeface="Arial MT"/>
                <a:cs typeface="Arial MT"/>
              </a:rPr>
              <a:t>=</a:t>
            </a:r>
            <a:r>
              <a:rPr sz="2150" spc="-50" dirty="0">
                <a:latin typeface="Arial MT"/>
                <a:cs typeface="Arial MT"/>
              </a:rPr>
              <a:t> </a:t>
            </a:r>
            <a:r>
              <a:rPr sz="2150" spc="-5" dirty="0">
                <a:latin typeface="Arial MT"/>
                <a:cs typeface="Arial MT"/>
              </a:rPr>
              <a:t>80</a:t>
            </a:r>
            <a:endParaRPr sz="2150">
              <a:latin typeface="Arial MT"/>
              <a:cs typeface="Arial MT"/>
            </a:endParaRPr>
          </a:p>
          <a:p>
            <a:pPr marL="408940">
              <a:lnSpc>
                <a:spcPts val="2555"/>
              </a:lnSpc>
            </a:pPr>
            <a:r>
              <a:rPr sz="2150" spc="20" dirty="0">
                <a:latin typeface="Arial MT"/>
                <a:cs typeface="Arial MT"/>
              </a:rPr>
              <a:t>protocol</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20" dirty="0">
                <a:latin typeface="Arial MT"/>
                <a:cs typeface="Arial MT"/>
              </a:rPr>
              <a:t>"HTTP"</a:t>
            </a:r>
            <a:endParaRPr sz="2150">
              <a:latin typeface="Arial MT"/>
              <a:cs typeface="Arial MT"/>
            </a:endParaRPr>
          </a:p>
          <a:p>
            <a:pPr marL="408940">
              <a:lnSpc>
                <a:spcPts val="2555"/>
              </a:lnSpc>
              <a:tabLst>
                <a:tab pos="1452880" algn="l"/>
              </a:tabLst>
            </a:pPr>
            <a:r>
              <a:rPr sz="2150" spc="35" dirty="0">
                <a:latin typeface="Arial MT"/>
                <a:cs typeface="Arial MT"/>
              </a:rPr>
              <a:t>vpc_id	</a:t>
            </a:r>
            <a:r>
              <a:rPr sz="2150" spc="155" dirty="0">
                <a:latin typeface="Arial MT"/>
                <a:cs typeface="Arial MT"/>
              </a:rPr>
              <a:t>=</a:t>
            </a:r>
            <a:r>
              <a:rPr sz="2150" spc="-35" dirty="0">
                <a:latin typeface="Arial MT"/>
                <a:cs typeface="Arial MT"/>
              </a:rPr>
              <a:t> </a:t>
            </a:r>
            <a:r>
              <a:rPr sz="2150" spc="-10" dirty="0">
                <a:latin typeface="Arial MT"/>
                <a:cs typeface="Arial MT"/>
              </a:rPr>
              <a:t>"${aws_vpc.main.id}"</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5" name="object 5"/>
          <p:cNvSpPr txBox="1"/>
          <p:nvPr/>
        </p:nvSpPr>
        <p:spPr>
          <a:xfrm>
            <a:off x="856939" y="2068657"/>
            <a:ext cx="7798434"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30" dirty="0">
                <a:latin typeface="Arial MT"/>
                <a:cs typeface="Arial MT"/>
              </a:rPr>
              <a:t>Then,</a:t>
            </a:r>
            <a:r>
              <a:rPr sz="3850" spc="-10" dirty="0">
                <a:latin typeface="Arial MT"/>
                <a:cs typeface="Arial MT"/>
              </a:rPr>
              <a:t> </a:t>
            </a:r>
            <a:r>
              <a:rPr sz="3850" spc="10" dirty="0">
                <a:latin typeface="Arial MT"/>
                <a:cs typeface="Arial MT"/>
              </a:rPr>
              <a:t>you</a:t>
            </a:r>
            <a:r>
              <a:rPr sz="3850" spc="-5" dirty="0">
                <a:latin typeface="Arial MT"/>
                <a:cs typeface="Arial MT"/>
              </a:rPr>
              <a:t> </a:t>
            </a:r>
            <a:r>
              <a:rPr sz="3850" spc="70" dirty="0">
                <a:latin typeface="Arial MT"/>
                <a:cs typeface="Arial MT"/>
              </a:rPr>
              <a:t>specify</a:t>
            </a:r>
            <a:r>
              <a:rPr sz="3850" spc="-5" dirty="0">
                <a:latin typeface="Arial MT"/>
                <a:cs typeface="Arial MT"/>
              </a:rPr>
              <a:t> </a:t>
            </a:r>
            <a:r>
              <a:rPr sz="3850" spc="10" dirty="0">
                <a:latin typeface="Arial MT"/>
                <a:cs typeface="Arial MT"/>
              </a:rPr>
              <a:t>a</a:t>
            </a:r>
            <a:r>
              <a:rPr sz="3850" spc="-10" dirty="0">
                <a:latin typeface="Arial MT"/>
                <a:cs typeface="Arial MT"/>
              </a:rPr>
              <a:t> </a:t>
            </a:r>
            <a:r>
              <a:rPr sz="3850" spc="45" dirty="0">
                <a:latin typeface="Arial MT"/>
                <a:cs typeface="Arial MT"/>
              </a:rPr>
              <a:t>target</a:t>
            </a:r>
            <a:r>
              <a:rPr sz="3850" spc="-5" dirty="0">
                <a:latin typeface="Arial MT"/>
                <a:cs typeface="Arial MT"/>
              </a:rPr>
              <a:t> </a:t>
            </a:r>
            <a:r>
              <a:rPr sz="3850" spc="70" dirty="0">
                <a:latin typeface="Arial MT"/>
                <a:cs typeface="Arial MT"/>
              </a:rPr>
              <a:t>group:</a:t>
            </a:r>
            <a:endParaRPr sz="3850">
              <a:latin typeface="Arial MT"/>
              <a:cs typeface="Arial MT"/>
            </a:endParaRPr>
          </a:p>
        </p:txBody>
      </p:sp>
      <p:pic>
        <p:nvPicPr>
          <p:cNvPr id="6" name="object 6"/>
          <p:cNvPicPr/>
          <p:nvPr/>
        </p:nvPicPr>
        <p:blipFill>
          <a:blip r:embed="rId3" cstate="print"/>
          <a:stretch>
            <a:fillRect/>
          </a:stretch>
        </p:blipFill>
        <p:spPr>
          <a:xfrm>
            <a:off x="1046990" y="7305850"/>
            <a:ext cx="17310268" cy="3326823"/>
          </a:xfrm>
          <a:prstGeom prst="rect">
            <a:avLst/>
          </a:prstGeom>
        </p:spPr>
      </p:pic>
      <p:sp>
        <p:nvSpPr>
          <p:cNvPr id="7" name="object 7"/>
          <p:cNvSpPr txBox="1"/>
          <p:nvPr/>
        </p:nvSpPr>
        <p:spPr>
          <a:xfrm>
            <a:off x="1094109" y="7332026"/>
            <a:ext cx="17216120" cy="3232785"/>
          </a:xfrm>
          <a:prstGeom prst="rect">
            <a:avLst/>
          </a:prstGeom>
          <a:solidFill>
            <a:srgbClr val="DCDEE0"/>
          </a:solidFill>
          <a:ln w="10470">
            <a:solidFill>
              <a:srgbClr val="A6AAA9"/>
            </a:solidFill>
          </a:ln>
        </p:spPr>
        <p:txBody>
          <a:bodyPr vert="horz" wrap="square" lIns="0" tIns="154940" rIns="0" bIns="0" rtlCol="0">
            <a:spAutoFit/>
          </a:bodyPr>
          <a:lstStyle/>
          <a:p>
            <a:pPr marL="408940" marR="8006080" indent="-151765">
              <a:lnSpc>
                <a:spcPts val="2560"/>
              </a:lnSpc>
              <a:spcBef>
                <a:spcPts val="1220"/>
              </a:spcBef>
            </a:pPr>
            <a:r>
              <a:rPr sz="2150" dirty="0">
                <a:latin typeface="Arial MT"/>
                <a:cs typeface="Arial MT"/>
              </a:rPr>
              <a:t>resource </a:t>
            </a:r>
            <a:r>
              <a:rPr sz="2150" spc="-15" dirty="0">
                <a:latin typeface="Arial MT"/>
                <a:cs typeface="Arial MT"/>
              </a:rPr>
              <a:t>"aws_alb_target_group_attachment"</a:t>
            </a:r>
            <a:r>
              <a:rPr sz="2150" spc="5" dirty="0">
                <a:latin typeface="Arial MT"/>
                <a:cs typeface="Arial MT"/>
              </a:rPr>
              <a:t> </a:t>
            </a:r>
            <a:r>
              <a:rPr sz="2150" spc="-10" dirty="0">
                <a:latin typeface="Arial MT"/>
                <a:cs typeface="Arial MT"/>
              </a:rPr>
              <a:t>"frontend-attachment-1"</a:t>
            </a:r>
            <a:r>
              <a:rPr sz="2150" spc="5" dirty="0">
                <a:latin typeface="Arial MT"/>
                <a:cs typeface="Arial MT"/>
              </a:rPr>
              <a:t> </a:t>
            </a:r>
            <a:r>
              <a:rPr sz="2150" spc="-5" dirty="0">
                <a:latin typeface="Arial MT"/>
                <a:cs typeface="Arial MT"/>
              </a:rPr>
              <a:t>{ </a:t>
            </a:r>
            <a:r>
              <a:rPr sz="2150" dirty="0">
                <a:latin typeface="Arial MT"/>
                <a:cs typeface="Arial MT"/>
              </a:rPr>
              <a:t> target_group_arn</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dirty="0">
                <a:latin typeface="Arial MT"/>
                <a:cs typeface="Arial MT"/>
              </a:rPr>
              <a:t>"${aws_alb_target_group.frontend-target-group.arn}" </a:t>
            </a:r>
            <a:r>
              <a:rPr sz="2150" spc="-585" dirty="0">
                <a:latin typeface="Arial MT"/>
                <a:cs typeface="Arial MT"/>
              </a:rPr>
              <a:t> </a:t>
            </a:r>
            <a:r>
              <a:rPr sz="2150" spc="10" dirty="0">
                <a:latin typeface="Arial MT"/>
                <a:cs typeface="Arial MT"/>
              </a:rPr>
              <a:t>target_id</a:t>
            </a:r>
            <a:r>
              <a:rPr sz="2150" spc="-10" dirty="0">
                <a:latin typeface="Arial MT"/>
                <a:cs typeface="Arial MT"/>
              </a:rPr>
              <a:t> </a:t>
            </a:r>
            <a:r>
              <a:rPr sz="2150" spc="155" dirty="0">
                <a:latin typeface="Arial MT"/>
                <a:cs typeface="Arial MT"/>
              </a:rPr>
              <a:t>=</a:t>
            </a:r>
            <a:r>
              <a:rPr sz="2150" spc="-5" dirty="0">
                <a:latin typeface="Arial MT"/>
                <a:cs typeface="Arial MT"/>
              </a:rPr>
              <a:t> "${aws_instance.example-instance.id}"</a:t>
            </a:r>
            <a:endParaRPr sz="2150">
              <a:latin typeface="Arial MT"/>
              <a:cs typeface="Arial MT"/>
            </a:endParaRPr>
          </a:p>
          <a:p>
            <a:pPr marL="408940">
              <a:lnSpc>
                <a:spcPts val="2455"/>
              </a:lnSpc>
            </a:pPr>
            <a:r>
              <a:rPr sz="2150" spc="35" dirty="0">
                <a:latin typeface="Arial MT"/>
                <a:cs typeface="Arial MT"/>
              </a:rPr>
              <a:t>port</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5" dirty="0">
                <a:latin typeface="Arial MT"/>
                <a:cs typeface="Arial MT"/>
              </a:rPr>
              <a:t>80</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8360409" indent="-151765">
              <a:lnSpc>
                <a:spcPts val="2560"/>
              </a:lnSpc>
            </a:pPr>
            <a:r>
              <a:rPr sz="2150" dirty="0">
                <a:latin typeface="Arial MT"/>
                <a:cs typeface="Arial MT"/>
              </a:rPr>
              <a:t>resource</a:t>
            </a:r>
            <a:r>
              <a:rPr sz="2150" spc="15" dirty="0">
                <a:latin typeface="Arial MT"/>
                <a:cs typeface="Arial MT"/>
              </a:rPr>
              <a:t> </a:t>
            </a:r>
            <a:r>
              <a:rPr sz="2150" spc="-15" dirty="0">
                <a:latin typeface="Arial MT"/>
                <a:cs typeface="Arial MT"/>
              </a:rPr>
              <a:t>"aws_alb_target_group_attachment"</a:t>
            </a:r>
            <a:r>
              <a:rPr sz="2150" spc="20" dirty="0">
                <a:latin typeface="Arial MT"/>
                <a:cs typeface="Arial MT"/>
              </a:rPr>
              <a:t> </a:t>
            </a:r>
            <a:r>
              <a:rPr sz="2150" spc="-10" dirty="0">
                <a:latin typeface="Arial MT"/>
                <a:cs typeface="Arial MT"/>
              </a:rPr>
              <a:t>"frontend-attachment-2"</a:t>
            </a:r>
            <a:r>
              <a:rPr sz="2150" spc="20" dirty="0">
                <a:latin typeface="Arial MT"/>
                <a:cs typeface="Arial MT"/>
              </a:rPr>
              <a:t> </a:t>
            </a:r>
            <a:r>
              <a:rPr sz="2150" spc="-5" dirty="0">
                <a:latin typeface="Arial MT"/>
                <a:cs typeface="Arial MT"/>
              </a:rPr>
              <a:t>{ </a:t>
            </a:r>
            <a:r>
              <a:rPr sz="2150" spc="-585" dirty="0">
                <a:latin typeface="Arial MT"/>
                <a:cs typeface="Arial MT"/>
              </a:rPr>
              <a:t> </a:t>
            </a:r>
            <a:r>
              <a:rPr sz="2150" spc="75" dirty="0">
                <a:latin typeface="Arial MT"/>
                <a:cs typeface="Arial MT"/>
              </a:rPr>
              <a:t>[…]</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56939" y="6542898"/>
            <a:ext cx="210185" cy="468630"/>
          </a:xfrm>
          <a:prstGeom prst="rect">
            <a:avLst/>
          </a:prstGeom>
        </p:spPr>
        <p:txBody>
          <a:bodyPr vert="horz" wrap="square" lIns="0" tIns="13335" rIns="0" bIns="0" rtlCol="0">
            <a:spAutoFit/>
          </a:bodyPr>
          <a:lstStyle/>
          <a:p>
            <a:pPr marL="12700">
              <a:lnSpc>
                <a:spcPct val="100000"/>
              </a:lnSpc>
              <a:spcBef>
                <a:spcPts val="105"/>
              </a:spcBef>
            </a:pPr>
            <a:r>
              <a:rPr sz="2900" spc="434" dirty="0">
                <a:latin typeface="Arial MT"/>
                <a:cs typeface="Arial MT"/>
              </a:rPr>
              <a:t>•</a:t>
            </a:r>
            <a:endParaRPr sz="2900">
              <a:latin typeface="Arial MT"/>
              <a:cs typeface="Arial MT"/>
            </a:endParaRPr>
          </a:p>
        </p:txBody>
      </p:sp>
      <p:sp>
        <p:nvSpPr>
          <p:cNvPr id="9" name="object 9"/>
          <p:cNvSpPr txBox="1"/>
          <p:nvPr/>
        </p:nvSpPr>
        <p:spPr>
          <a:xfrm>
            <a:off x="1335400" y="6464865"/>
            <a:ext cx="7886700" cy="616585"/>
          </a:xfrm>
          <a:prstGeom prst="rect">
            <a:avLst/>
          </a:prstGeom>
        </p:spPr>
        <p:txBody>
          <a:bodyPr vert="horz" wrap="square" lIns="0" tIns="15875" rIns="0" bIns="0" rtlCol="0">
            <a:spAutoFit/>
          </a:bodyPr>
          <a:lstStyle/>
          <a:p>
            <a:pPr marL="12700">
              <a:lnSpc>
                <a:spcPct val="100000"/>
              </a:lnSpc>
              <a:spcBef>
                <a:spcPts val="125"/>
              </a:spcBef>
            </a:pPr>
            <a:r>
              <a:rPr sz="3850" spc="-180" dirty="0">
                <a:latin typeface="Arial MT"/>
                <a:cs typeface="Arial MT"/>
              </a:rPr>
              <a:t>You</a:t>
            </a:r>
            <a:r>
              <a:rPr sz="3850" spc="-10" dirty="0">
                <a:latin typeface="Arial MT"/>
                <a:cs typeface="Arial MT"/>
              </a:rPr>
              <a:t> </a:t>
            </a:r>
            <a:r>
              <a:rPr sz="3850" spc="85" dirty="0">
                <a:latin typeface="Arial MT"/>
                <a:cs typeface="Arial MT"/>
              </a:rPr>
              <a:t>can</a:t>
            </a:r>
            <a:r>
              <a:rPr sz="3850" spc="-5" dirty="0">
                <a:latin typeface="Arial MT"/>
                <a:cs typeface="Arial MT"/>
              </a:rPr>
              <a:t> </a:t>
            </a:r>
            <a:r>
              <a:rPr sz="3850" spc="45" dirty="0">
                <a:latin typeface="Arial MT"/>
                <a:cs typeface="Arial MT"/>
              </a:rPr>
              <a:t>attach</a:t>
            </a:r>
            <a:r>
              <a:rPr sz="3850" spc="-5" dirty="0">
                <a:latin typeface="Arial MT"/>
                <a:cs typeface="Arial MT"/>
              </a:rPr>
              <a:t> </a:t>
            </a:r>
            <a:r>
              <a:rPr sz="3850" spc="35" dirty="0">
                <a:latin typeface="Arial MT"/>
                <a:cs typeface="Arial MT"/>
              </a:rPr>
              <a:t>instances</a:t>
            </a:r>
            <a:r>
              <a:rPr sz="3850" spc="-5" dirty="0">
                <a:latin typeface="Arial MT"/>
                <a:cs typeface="Arial MT"/>
              </a:rPr>
              <a:t> </a:t>
            </a:r>
            <a:r>
              <a:rPr sz="3850" spc="10" dirty="0">
                <a:latin typeface="Arial MT"/>
                <a:cs typeface="Arial MT"/>
              </a:rPr>
              <a:t>to</a:t>
            </a:r>
            <a:r>
              <a:rPr sz="3850" spc="-5" dirty="0">
                <a:latin typeface="Arial MT"/>
                <a:cs typeface="Arial MT"/>
              </a:rPr>
              <a:t> </a:t>
            </a:r>
            <a:r>
              <a:rPr sz="3850" spc="35" dirty="0">
                <a:latin typeface="Arial MT"/>
                <a:cs typeface="Arial MT"/>
              </a:rPr>
              <a:t>targets:</a:t>
            </a:r>
            <a:endParaRPr sz="3850">
              <a:latin typeface="Arial MT"/>
              <a:cs typeface="Arial M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974444" cy="1433195"/>
          </a:xfrm>
          <a:prstGeom prst="rect">
            <a:avLst/>
          </a:prstGeom>
        </p:spPr>
        <p:txBody>
          <a:bodyPr vert="horz" wrap="square" lIns="0" tIns="17145" rIns="0" bIns="0" rtlCol="0">
            <a:spAutoFit/>
          </a:bodyPr>
          <a:lstStyle/>
          <a:p>
            <a:pPr marL="12700">
              <a:lnSpc>
                <a:spcPct val="100000"/>
              </a:lnSpc>
              <a:spcBef>
                <a:spcPts val="135"/>
              </a:spcBef>
            </a:pPr>
            <a:r>
              <a:rPr spc="150" dirty="0"/>
              <a:t>Application</a:t>
            </a:r>
            <a:r>
              <a:rPr spc="-10" dirty="0"/>
              <a:t> </a:t>
            </a:r>
            <a:r>
              <a:rPr spc="140" dirty="0"/>
              <a:t>Load</a:t>
            </a:r>
            <a:r>
              <a:rPr spc="-10" dirty="0"/>
              <a:t> </a:t>
            </a:r>
            <a:r>
              <a:rPr spc="80" dirty="0"/>
              <a:t>Balancer</a:t>
            </a:r>
          </a:p>
        </p:txBody>
      </p:sp>
      <p:pic>
        <p:nvPicPr>
          <p:cNvPr id="3" name="object 3"/>
          <p:cNvPicPr/>
          <p:nvPr/>
        </p:nvPicPr>
        <p:blipFill>
          <a:blip r:embed="rId2" cstate="print"/>
          <a:stretch>
            <a:fillRect/>
          </a:stretch>
        </p:blipFill>
        <p:spPr>
          <a:xfrm>
            <a:off x="979677" y="3114717"/>
            <a:ext cx="17310268" cy="4500570"/>
          </a:xfrm>
          <a:prstGeom prst="rect">
            <a:avLst/>
          </a:prstGeom>
        </p:spPr>
      </p:pic>
      <p:sp>
        <p:nvSpPr>
          <p:cNvPr id="4" name="object 4"/>
          <p:cNvSpPr txBox="1"/>
          <p:nvPr/>
        </p:nvSpPr>
        <p:spPr>
          <a:xfrm>
            <a:off x="1026796" y="3140894"/>
            <a:ext cx="17216120" cy="44069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30"/>
              </a:spcBef>
            </a:pPr>
            <a:endParaRPr sz="2950">
              <a:latin typeface="Times New Roman"/>
              <a:cs typeface="Times New Roman"/>
            </a:endParaRPr>
          </a:p>
          <a:p>
            <a:pPr marL="484505" marR="11140440" indent="-227329">
              <a:lnSpc>
                <a:spcPts val="2560"/>
              </a:lnSpc>
            </a:pPr>
            <a:r>
              <a:rPr sz="2150" dirty="0">
                <a:latin typeface="Arial MT"/>
                <a:cs typeface="Arial MT"/>
              </a:rPr>
              <a:t>resource</a:t>
            </a:r>
            <a:r>
              <a:rPr sz="2150" spc="5" dirty="0">
                <a:latin typeface="Arial MT"/>
                <a:cs typeface="Arial MT"/>
              </a:rPr>
              <a:t> </a:t>
            </a:r>
            <a:r>
              <a:rPr sz="2150" spc="-30" dirty="0">
                <a:latin typeface="Arial MT"/>
                <a:cs typeface="Arial MT"/>
              </a:rPr>
              <a:t>"aws_alb_listener"</a:t>
            </a:r>
            <a:r>
              <a:rPr sz="2150" spc="10" dirty="0">
                <a:latin typeface="Arial MT"/>
                <a:cs typeface="Arial MT"/>
              </a:rPr>
              <a:t> </a:t>
            </a:r>
            <a:r>
              <a:rPr sz="2150" spc="-20" dirty="0">
                <a:latin typeface="Arial MT"/>
                <a:cs typeface="Arial MT"/>
              </a:rPr>
              <a:t>"frontend-listeners"</a:t>
            </a:r>
            <a:r>
              <a:rPr sz="2150" spc="5"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load_balancer_arn </a:t>
            </a:r>
            <a:r>
              <a:rPr sz="2150" spc="155" dirty="0">
                <a:latin typeface="Arial MT"/>
                <a:cs typeface="Arial MT"/>
              </a:rPr>
              <a:t>= </a:t>
            </a:r>
            <a:r>
              <a:rPr sz="2150" spc="-15" dirty="0">
                <a:latin typeface="Arial MT"/>
                <a:cs typeface="Arial MT"/>
              </a:rPr>
              <a:t>"${aws_alb.my-alb.arn}" </a:t>
            </a:r>
            <a:r>
              <a:rPr sz="2150" spc="-10" dirty="0">
                <a:latin typeface="Arial MT"/>
                <a:cs typeface="Arial MT"/>
              </a:rPr>
              <a:t> </a:t>
            </a:r>
            <a:r>
              <a:rPr sz="2150" spc="35" dirty="0">
                <a:latin typeface="Arial MT"/>
                <a:cs typeface="Arial MT"/>
              </a:rPr>
              <a:t>port</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90" dirty="0">
                <a:latin typeface="Arial MT"/>
                <a:cs typeface="Arial MT"/>
              </a:rPr>
              <a:t>"80"</a:t>
            </a:r>
            <a:endParaRPr sz="2150">
              <a:latin typeface="Arial MT"/>
              <a:cs typeface="Arial MT"/>
            </a:endParaRPr>
          </a:p>
          <a:p>
            <a:pPr>
              <a:lnSpc>
                <a:spcPct val="100000"/>
              </a:lnSpc>
              <a:spcBef>
                <a:spcPts val="25"/>
              </a:spcBef>
            </a:pPr>
            <a:endParaRPr sz="2100">
              <a:latin typeface="Arial MT"/>
              <a:cs typeface="Arial MT"/>
            </a:endParaRPr>
          </a:p>
          <a:p>
            <a:pPr marL="484505">
              <a:lnSpc>
                <a:spcPts val="2570"/>
              </a:lnSpc>
            </a:pPr>
            <a:r>
              <a:rPr sz="2150" spc="5" dirty="0">
                <a:latin typeface="Arial MT"/>
                <a:cs typeface="Arial MT"/>
              </a:rPr>
              <a:t>default_action</a:t>
            </a:r>
            <a:r>
              <a:rPr sz="2150" spc="-50" dirty="0">
                <a:latin typeface="Arial MT"/>
                <a:cs typeface="Arial MT"/>
              </a:rPr>
              <a:t> </a:t>
            </a:r>
            <a:r>
              <a:rPr sz="2150" spc="-5" dirty="0">
                <a:latin typeface="Arial MT"/>
                <a:cs typeface="Arial MT"/>
              </a:rPr>
              <a:t>{</a:t>
            </a:r>
            <a:endParaRPr sz="2150">
              <a:latin typeface="Arial MT"/>
              <a:cs typeface="Arial MT"/>
            </a:endParaRPr>
          </a:p>
          <a:p>
            <a:pPr marL="635635" marR="7778750">
              <a:lnSpc>
                <a:spcPts val="2560"/>
              </a:lnSpc>
              <a:spcBef>
                <a:spcPts val="90"/>
              </a:spcBef>
            </a:pPr>
            <a:r>
              <a:rPr sz="2150" dirty="0">
                <a:latin typeface="Arial MT"/>
                <a:cs typeface="Arial MT"/>
              </a:rPr>
              <a:t>target_group_arn</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dirty="0">
                <a:latin typeface="Arial MT"/>
                <a:cs typeface="Arial MT"/>
              </a:rPr>
              <a:t>"${aws_alb_target_group.frontend-target-group.arn}" </a:t>
            </a:r>
            <a:r>
              <a:rPr sz="2150" spc="-585" dirty="0">
                <a:latin typeface="Arial MT"/>
                <a:cs typeface="Arial MT"/>
              </a:rPr>
              <a:t> </a:t>
            </a:r>
            <a:r>
              <a:rPr sz="2150" spc="25" dirty="0">
                <a:latin typeface="Arial MT"/>
                <a:cs typeface="Arial MT"/>
              </a:rPr>
              <a:t>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5" dirty="0">
                <a:latin typeface="Arial MT"/>
                <a:cs typeface="Arial MT"/>
              </a:rPr>
              <a:t>"forward"</a:t>
            </a:r>
            <a:endParaRPr sz="2150">
              <a:latin typeface="Arial MT"/>
              <a:cs typeface="Arial MT"/>
            </a:endParaRPr>
          </a:p>
          <a:p>
            <a:pPr marL="484505">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73767" y="2105560"/>
            <a:ext cx="1195133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dirty="0">
                <a:latin typeface="Arial MT"/>
                <a:cs typeface="Arial MT"/>
              </a:rPr>
              <a:t> </a:t>
            </a:r>
            <a:r>
              <a:rPr sz="4100" spc="5" dirty="0">
                <a:latin typeface="Arial MT"/>
                <a:cs typeface="Arial MT"/>
              </a:rPr>
              <a:t>also </a:t>
            </a:r>
            <a:r>
              <a:rPr sz="4100" spc="65" dirty="0">
                <a:latin typeface="Arial MT"/>
                <a:cs typeface="Arial MT"/>
              </a:rPr>
              <a:t>need</a:t>
            </a:r>
            <a:r>
              <a:rPr sz="4100" spc="5" dirty="0">
                <a:latin typeface="Arial MT"/>
                <a:cs typeface="Arial MT"/>
              </a:rPr>
              <a:t> to </a:t>
            </a:r>
            <a:r>
              <a:rPr sz="4100" spc="75" dirty="0">
                <a:latin typeface="Arial MT"/>
                <a:cs typeface="Arial MT"/>
              </a:rPr>
              <a:t>specify</a:t>
            </a:r>
            <a:r>
              <a:rPr sz="4100" spc="5" dirty="0">
                <a:latin typeface="Arial MT"/>
                <a:cs typeface="Arial MT"/>
              </a:rPr>
              <a:t> </a:t>
            </a:r>
            <a:r>
              <a:rPr sz="4100" spc="10" dirty="0">
                <a:latin typeface="Arial MT"/>
                <a:cs typeface="Arial MT"/>
              </a:rPr>
              <a:t>the</a:t>
            </a:r>
            <a:r>
              <a:rPr sz="4100" spc="5" dirty="0">
                <a:latin typeface="Arial MT"/>
                <a:cs typeface="Arial MT"/>
              </a:rPr>
              <a:t> listeners </a:t>
            </a:r>
            <a:r>
              <a:rPr sz="4100" spc="30" dirty="0">
                <a:latin typeface="Arial MT"/>
                <a:cs typeface="Arial MT"/>
              </a:rPr>
              <a:t>separately:</a:t>
            </a:r>
            <a:endParaRPr sz="4100">
              <a:latin typeface="Arial MT"/>
              <a:cs typeface="Arial MT"/>
            </a:endParaRPr>
          </a:p>
        </p:txBody>
      </p:sp>
      <p:sp>
        <p:nvSpPr>
          <p:cNvPr id="6" name="object 6"/>
          <p:cNvSpPr txBox="1"/>
          <p:nvPr/>
        </p:nvSpPr>
        <p:spPr>
          <a:xfrm>
            <a:off x="873767" y="8389165"/>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1382769" y="8301473"/>
            <a:ext cx="17242790" cy="654050"/>
          </a:xfrm>
          <a:prstGeom prst="rect">
            <a:avLst/>
          </a:prstGeom>
        </p:spPr>
        <p:txBody>
          <a:bodyPr vert="horz" wrap="square" lIns="0" tIns="15240" rIns="0" bIns="0" rtlCol="0">
            <a:spAutoFit/>
          </a:bodyPr>
          <a:lstStyle/>
          <a:p>
            <a:pPr marL="12700">
              <a:lnSpc>
                <a:spcPct val="100000"/>
              </a:lnSpc>
              <a:spcBef>
                <a:spcPts val="120"/>
              </a:spcBef>
            </a:pPr>
            <a:r>
              <a:rPr sz="4100" spc="-65" dirty="0">
                <a:latin typeface="Arial MT"/>
                <a:cs typeface="Arial MT"/>
              </a:rPr>
              <a:t>The</a:t>
            </a:r>
            <a:r>
              <a:rPr sz="4100" spc="5" dirty="0">
                <a:latin typeface="Arial MT"/>
                <a:cs typeface="Arial MT"/>
              </a:rPr>
              <a:t> </a:t>
            </a:r>
            <a:r>
              <a:rPr sz="4100" spc="40" dirty="0">
                <a:latin typeface="Arial MT"/>
                <a:cs typeface="Arial MT"/>
              </a:rPr>
              <a:t>default</a:t>
            </a:r>
            <a:r>
              <a:rPr sz="4100" spc="10" dirty="0">
                <a:latin typeface="Arial MT"/>
                <a:cs typeface="Arial MT"/>
              </a:rPr>
              <a:t> </a:t>
            </a:r>
            <a:r>
              <a:rPr sz="4100" spc="45" dirty="0">
                <a:latin typeface="Arial MT"/>
                <a:cs typeface="Arial MT"/>
              </a:rPr>
              <a:t>action</a:t>
            </a:r>
            <a:r>
              <a:rPr sz="4100" spc="10" dirty="0">
                <a:latin typeface="Arial MT"/>
                <a:cs typeface="Arial MT"/>
              </a:rPr>
              <a:t> </a:t>
            </a:r>
            <a:r>
              <a:rPr sz="4100" spc="40" dirty="0">
                <a:latin typeface="Arial MT"/>
                <a:cs typeface="Arial MT"/>
              </a:rPr>
              <a:t>matches</a:t>
            </a:r>
            <a:r>
              <a:rPr sz="4100" spc="10" dirty="0">
                <a:latin typeface="Arial MT"/>
                <a:cs typeface="Arial MT"/>
              </a:rPr>
              <a:t> always</a:t>
            </a:r>
            <a:r>
              <a:rPr sz="4100" spc="5" dirty="0">
                <a:latin typeface="Arial MT"/>
                <a:cs typeface="Arial MT"/>
              </a:rPr>
              <a:t> if</a:t>
            </a:r>
            <a:r>
              <a:rPr sz="4100" spc="10" dirty="0">
                <a:latin typeface="Arial MT"/>
                <a:cs typeface="Arial MT"/>
              </a:rPr>
              <a:t> you </a:t>
            </a:r>
            <a:r>
              <a:rPr sz="4100" spc="-5" dirty="0">
                <a:latin typeface="Arial MT"/>
                <a:cs typeface="Arial MT"/>
              </a:rPr>
              <a:t>haven’t</a:t>
            </a:r>
            <a:r>
              <a:rPr sz="4100" spc="10" dirty="0">
                <a:latin typeface="Arial MT"/>
                <a:cs typeface="Arial MT"/>
              </a:rPr>
              <a:t> </a:t>
            </a:r>
            <a:r>
              <a:rPr sz="4100" spc="85" dirty="0">
                <a:latin typeface="Arial MT"/>
                <a:cs typeface="Arial MT"/>
              </a:rPr>
              <a:t>specified</a:t>
            </a:r>
            <a:r>
              <a:rPr sz="4100" spc="10" dirty="0">
                <a:latin typeface="Arial MT"/>
                <a:cs typeface="Arial MT"/>
              </a:rPr>
              <a:t> any</a:t>
            </a:r>
            <a:r>
              <a:rPr sz="4100" spc="5" dirty="0">
                <a:latin typeface="Arial MT"/>
                <a:cs typeface="Arial MT"/>
              </a:rPr>
              <a:t> </a:t>
            </a:r>
            <a:r>
              <a:rPr sz="4100" spc="10" dirty="0">
                <a:latin typeface="Arial MT"/>
                <a:cs typeface="Arial MT"/>
              </a:rPr>
              <a:t>other </a:t>
            </a:r>
            <a:r>
              <a:rPr sz="4100" spc="5" dirty="0">
                <a:latin typeface="Arial MT"/>
                <a:cs typeface="Arial MT"/>
              </a:rPr>
              <a:t>rules</a:t>
            </a:r>
            <a:endParaRPr sz="4100">
              <a:latin typeface="Arial MT"/>
              <a:cs typeface="Arial MT"/>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974444" cy="1433195"/>
          </a:xfrm>
          <a:prstGeom prst="rect">
            <a:avLst/>
          </a:prstGeom>
        </p:spPr>
        <p:txBody>
          <a:bodyPr vert="horz" wrap="square" lIns="0" tIns="17145" rIns="0" bIns="0" rtlCol="0">
            <a:spAutoFit/>
          </a:bodyPr>
          <a:lstStyle/>
          <a:p>
            <a:pPr marL="12700">
              <a:lnSpc>
                <a:spcPct val="100000"/>
              </a:lnSpc>
              <a:spcBef>
                <a:spcPts val="135"/>
              </a:spcBef>
            </a:pPr>
            <a:r>
              <a:rPr spc="150" dirty="0"/>
              <a:t>Application</a:t>
            </a:r>
            <a:r>
              <a:rPr spc="-10" dirty="0"/>
              <a:t> </a:t>
            </a:r>
            <a:r>
              <a:rPr spc="140" dirty="0"/>
              <a:t>Load</a:t>
            </a:r>
            <a:r>
              <a:rPr spc="-10" dirty="0"/>
              <a:t> </a:t>
            </a:r>
            <a:r>
              <a:rPr spc="80" dirty="0"/>
              <a:t>Balancer</a:t>
            </a:r>
          </a:p>
        </p:txBody>
      </p:sp>
      <p:grpSp>
        <p:nvGrpSpPr>
          <p:cNvPr id="3" name="object 3"/>
          <p:cNvGrpSpPr/>
          <p:nvPr/>
        </p:nvGrpSpPr>
        <p:grpSpPr>
          <a:xfrm>
            <a:off x="979677" y="3114718"/>
            <a:ext cx="17310735" cy="7386955"/>
            <a:chOff x="979677" y="3114718"/>
            <a:chExt cx="17310735" cy="7386955"/>
          </a:xfrm>
        </p:grpSpPr>
        <p:pic>
          <p:nvPicPr>
            <p:cNvPr id="4" name="object 4"/>
            <p:cNvPicPr/>
            <p:nvPr/>
          </p:nvPicPr>
          <p:blipFill>
            <a:blip r:embed="rId2" cstate="print"/>
            <a:stretch>
              <a:fillRect/>
            </a:stretch>
          </p:blipFill>
          <p:spPr>
            <a:xfrm>
              <a:off x="979677" y="3114718"/>
              <a:ext cx="17310268" cy="7386739"/>
            </a:xfrm>
            <a:prstGeom prst="rect">
              <a:avLst/>
            </a:prstGeom>
          </p:spPr>
        </p:pic>
        <p:sp>
          <p:nvSpPr>
            <p:cNvPr id="5" name="object 5"/>
            <p:cNvSpPr/>
            <p:nvPr/>
          </p:nvSpPr>
          <p:spPr>
            <a:xfrm>
              <a:off x="1026796" y="3140895"/>
              <a:ext cx="17216120" cy="7292975"/>
            </a:xfrm>
            <a:custGeom>
              <a:avLst/>
              <a:gdLst/>
              <a:ahLst/>
              <a:cxnLst/>
              <a:rect l="l" t="t" r="r" b="b"/>
              <a:pathLst>
                <a:path w="17216120" h="7292975">
                  <a:moveTo>
                    <a:pt x="17216030" y="0"/>
                  </a:moveTo>
                  <a:lnTo>
                    <a:pt x="0" y="0"/>
                  </a:lnTo>
                  <a:lnTo>
                    <a:pt x="0" y="7292501"/>
                  </a:lnTo>
                  <a:lnTo>
                    <a:pt x="17216030" y="7292501"/>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026796" y="3140895"/>
              <a:ext cx="17216120" cy="7292975"/>
            </a:xfrm>
            <a:custGeom>
              <a:avLst/>
              <a:gdLst/>
              <a:ahLst/>
              <a:cxnLst/>
              <a:rect l="l" t="t" r="r" b="b"/>
              <a:pathLst>
                <a:path w="17216120" h="7292975">
                  <a:moveTo>
                    <a:pt x="0" y="0"/>
                  </a:moveTo>
                  <a:lnTo>
                    <a:pt x="17216030" y="0"/>
                  </a:lnTo>
                  <a:lnTo>
                    <a:pt x="17216030" y="7292501"/>
                  </a:lnTo>
                  <a:lnTo>
                    <a:pt x="0" y="7292501"/>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873767" y="2105560"/>
            <a:ext cx="17693640" cy="8250555"/>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0" dirty="0">
                <a:latin typeface="Arial MT"/>
                <a:cs typeface="Arial MT"/>
              </a:rPr>
              <a:t>With</a:t>
            </a:r>
            <a:r>
              <a:rPr sz="4100" spc="5" dirty="0">
                <a:latin typeface="Arial MT"/>
                <a:cs typeface="Arial MT"/>
              </a:rPr>
              <a:t> </a:t>
            </a:r>
            <a:r>
              <a:rPr sz="4100" spc="10" dirty="0">
                <a:latin typeface="Arial MT"/>
                <a:cs typeface="Arial MT"/>
              </a:rPr>
              <a:t>ALBs, you</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75" dirty="0">
                <a:latin typeface="Arial MT"/>
                <a:cs typeface="Arial MT"/>
              </a:rPr>
              <a:t>specify</a:t>
            </a:r>
            <a:r>
              <a:rPr sz="4100" spc="5" dirty="0">
                <a:latin typeface="Arial MT"/>
                <a:cs typeface="Arial MT"/>
              </a:rPr>
              <a:t> </a:t>
            </a:r>
            <a:r>
              <a:rPr sz="4100" spc="35" dirty="0">
                <a:latin typeface="Arial MT"/>
                <a:cs typeface="Arial MT"/>
              </a:rPr>
              <a:t>multiple</a:t>
            </a:r>
            <a:r>
              <a:rPr sz="4100" spc="10" dirty="0">
                <a:latin typeface="Arial MT"/>
                <a:cs typeface="Arial MT"/>
              </a:rPr>
              <a:t> </a:t>
            </a:r>
            <a:r>
              <a:rPr sz="4100" spc="5" dirty="0">
                <a:latin typeface="Arial MT"/>
                <a:cs typeface="Arial MT"/>
              </a:rPr>
              <a:t>rules to</a:t>
            </a:r>
            <a:r>
              <a:rPr sz="4100" spc="10" dirty="0">
                <a:latin typeface="Arial MT"/>
                <a:cs typeface="Arial MT"/>
              </a:rPr>
              <a:t> </a:t>
            </a:r>
            <a:r>
              <a:rPr sz="4100" spc="65" dirty="0">
                <a:latin typeface="Arial MT"/>
                <a:cs typeface="Arial MT"/>
              </a:rPr>
              <a:t>send</a:t>
            </a:r>
            <a:r>
              <a:rPr sz="4100" spc="5" dirty="0">
                <a:latin typeface="Arial MT"/>
                <a:cs typeface="Arial MT"/>
              </a:rPr>
              <a:t> </a:t>
            </a:r>
            <a:r>
              <a:rPr sz="4100" spc="30" dirty="0">
                <a:latin typeface="Arial MT"/>
                <a:cs typeface="Arial MT"/>
              </a:rPr>
              <a:t>traffic</a:t>
            </a:r>
            <a:r>
              <a:rPr sz="4100" spc="10" dirty="0">
                <a:latin typeface="Arial MT"/>
                <a:cs typeface="Arial MT"/>
              </a:rPr>
              <a:t> </a:t>
            </a:r>
            <a:r>
              <a:rPr sz="4100" spc="5" dirty="0">
                <a:latin typeface="Arial MT"/>
                <a:cs typeface="Arial MT"/>
              </a:rPr>
              <a:t>to </a:t>
            </a:r>
            <a:r>
              <a:rPr sz="4100" spc="10" dirty="0">
                <a:latin typeface="Arial MT"/>
                <a:cs typeface="Arial MT"/>
              </a:rPr>
              <a:t>another </a:t>
            </a:r>
            <a:r>
              <a:rPr sz="4100" spc="40" dirty="0">
                <a:latin typeface="Arial MT"/>
                <a:cs typeface="Arial MT"/>
              </a:rPr>
              <a:t>target:</a:t>
            </a:r>
            <a:endParaRPr sz="4100">
              <a:latin typeface="Arial MT"/>
              <a:cs typeface="Arial MT"/>
            </a:endParaRPr>
          </a:p>
          <a:p>
            <a:pPr marL="561975" marR="11214100" indent="-151765">
              <a:lnSpc>
                <a:spcPts val="2560"/>
              </a:lnSpc>
              <a:spcBef>
                <a:spcPts val="3670"/>
              </a:spcBef>
            </a:pPr>
            <a:r>
              <a:rPr sz="2150" dirty="0">
                <a:latin typeface="Arial MT"/>
                <a:cs typeface="Arial MT"/>
              </a:rPr>
              <a:t>resource</a:t>
            </a:r>
            <a:r>
              <a:rPr sz="2150" spc="-10" dirty="0">
                <a:latin typeface="Arial MT"/>
                <a:cs typeface="Arial MT"/>
              </a:rPr>
              <a:t> </a:t>
            </a:r>
            <a:r>
              <a:rPr sz="2150" spc="-30" dirty="0">
                <a:latin typeface="Arial MT"/>
                <a:cs typeface="Arial MT"/>
              </a:rPr>
              <a:t>"aws_alb_listener_rule"</a:t>
            </a:r>
            <a:r>
              <a:rPr sz="2150" spc="-5" dirty="0">
                <a:latin typeface="Arial MT"/>
                <a:cs typeface="Arial MT"/>
              </a:rPr>
              <a:t> </a:t>
            </a:r>
            <a:r>
              <a:rPr sz="2150" spc="-25" dirty="0">
                <a:latin typeface="Arial MT"/>
                <a:cs typeface="Arial MT"/>
              </a:rPr>
              <a:t>"alb-rule"</a:t>
            </a:r>
            <a:r>
              <a:rPr sz="2150" spc="-10" dirty="0">
                <a:latin typeface="Arial MT"/>
                <a:cs typeface="Arial MT"/>
              </a:rPr>
              <a:t> </a:t>
            </a:r>
            <a:r>
              <a:rPr sz="2150" spc="-5" dirty="0">
                <a:latin typeface="Arial MT"/>
                <a:cs typeface="Arial MT"/>
              </a:rPr>
              <a:t>{ </a:t>
            </a:r>
            <a:r>
              <a:rPr sz="2150" dirty="0">
                <a:latin typeface="Arial MT"/>
                <a:cs typeface="Arial MT"/>
              </a:rPr>
              <a:t> </a:t>
            </a:r>
            <a:r>
              <a:rPr sz="2150" spc="-15" dirty="0">
                <a:latin typeface="Arial MT"/>
                <a:cs typeface="Arial MT"/>
              </a:rPr>
              <a:t>listener_arn</a:t>
            </a:r>
            <a:r>
              <a:rPr sz="2150" spc="25" dirty="0">
                <a:latin typeface="Arial MT"/>
                <a:cs typeface="Arial MT"/>
              </a:rPr>
              <a:t> </a:t>
            </a:r>
            <a:r>
              <a:rPr sz="2150" spc="155" dirty="0">
                <a:latin typeface="Arial MT"/>
                <a:cs typeface="Arial MT"/>
              </a:rPr>
              <a:t>=</a:t>
            </a:r>
            <a:r>
              <a:rPr sz="2150" spc="30" dirty="0">
                <a:latin typeface="Arial MT"/>
                <a:cs typeface="Arial MT"/>
              </a:rPr>
              <a:t> </a:t>
            </a:r>
            <a:r>
              <a:rPr sz="2150" spc="-25" dirty="0">
                <a:latin typeface="Arial MT"/>
                <a:cs typeface="Arial MT"/>
              </a:rPr>
              <a:t>"${aws_alb_listener.front_end.arn}" </a:t>
            </a:r>
            <a:r>
              <a:rPr sz="2150" spc="-580" dirty="0">
                <a:latin typeface="Arial MT"/>
                <a:cs typeface="Arial MT"/>
              </a:rPr>
              <a:t> </a:t>
            </a:r>
            <a:r>
              <a:rPr sz="2150" spc="10" dirty="0">
                <a:latin typeface="Arial MT"/>
                <a:cs typeface="Arial MT"/>
              </a:rPr>
              <a:t>priority</a:t>
            </a:r>
            <a:r>
              <a:rPr sz="2150" spc="-10" dirty="0">
                <a:latin typeface="Arial MT"/>
                <a:cs typeface="Arial MT"/>
              </a:rPr>
              <a:t> </a:t>
            </a:r>
            <a:r>
              <a:rPr sz="2150" spc="155" dirty="0">
                <a:latin typeface="Arial MT"/>
                <a:cs typeface="Arial MT"/>
              </a:rPr>
              <a:t>=</a:t>
            </a:r>
            <a:r>
              <a:rPr sz="2150" spc="-5" dirty="0">
                <a:latin typeface="Arial MT"/>
                <a:cs typeface="Arial MT"/>
              </a:rPr>
              <a:t> 100</a:t>
            </a:r>
            <a:endParaRPr sz="2150">
              <a:latin typeface="Arial MT"/>
              <a:cs typeface="Arial MT"/>
            </a:endParaRPr>
          </a:p>
          <a:p>
            <a:pPr>
              <a:lnSpc>
                <a:spcPct val="100000"/>
              </a:lnSpc>
              <a:spcBef>
                <a:spcPts val="30"/>
              </a:spcBef>
            </a:pPr>
            <a:endParaRPr sz="2100">
              <a:latin typeface="Arial MT"/>
              <a:cs typeface="Arial MT"/>
            </a:endParaRPr>
          </a:p>
          <a:p>
            <a:pPr marL="561975">
              <a:lnSpc>
                <a:spcPts val="2570"/>
              </a:lnSpc>
            </a:pPr>
            <a:r>
              <a:rPr sz="2150" spc="15" dirty="0">
                <a:latin typeface="Arial MT"/>
                <a:cs typeface="Arial MT"/>
              </a:rPr>
              <a:t>action</a:t>
            </a:r>
            <a:r>
              <a:rPr sz="2150" spc="-45" dirty="0">
                <a:latin typeface="Arial MT"/>
                <a:cs typeface="Arial MT"/>
              </a:rPr>
              <a:t> </a:t>
            </a:r>
            <a:r>
              <a:rPr sz="2150" spc="-5" dirty="0">
                <a:latin typeface="Arial MT"/>
                <a:cs typeface="Arial MT"/>
              </a:rPr>
              <a:t>{</a:t>
            </a:r>
            <a:endParaRPr sz="2150">
              <a:latin typeface="Arial MT"/>
              <a:cs typeface="Arial MT"/>
            </a:endParaRPr>
          </a:p>
          <a:p>
            <a:pPr marL="713105">
              <a:lnSpc>
                <a:spcPts val="2555"/>
              </a:lnSpc>
            </a:pPr>
            <a:r>
              <a:rPr sz="2150" spc="25" dirty="0">
                <a:latin typeface="Arial MT"/>
                <a:cs typeface="Arial MT"/>
              </a:rPr>
              <a:t>type</a:t>
            </a:r>
            <a:r>
              <a:rPr sz="2150" spc="-25" dirty="0">
                <a:latin typeface="Arial MT"/>
                <a:cs typeface="Arial MT"/>
              </a:rPr>
              <a:t> </a:t>
            </a:r>
            <a:r>
              <a:rPr sz="2150" spc="155" dirty="0">
                <a:latin typeface="Arial MT"/>
                <a:cs typeface="Arial MT"/>
              </a:rPr>
              <a:t>=</a:t>
            </a:r>
            <a:r>
              <a:rPr sz="2150" spc="-20" dirty="0">
                <a:latin typeface="Arial MT"/>
                <a:cs typeface="Arial MT"/>
              </a:rPr>
              <a:t> </a:t>
            </a:r>
            <a:r>
              <a:rPr sz="2150" spc="-35" dirty="0">
                <a:latin typeface="Arial MT"/>
                <a:cs typeface="Arial MT"/>
              </a:rPr>
              <a:t>"forward"</a:t>
            </a:r>
            <a:endParaRPr sz="2150">
              <a:latin typeface="Arial MT"/>
              <a:cs typeface="Arial MT"/>
            </a:endParaRPr>
          </a:p>
          <a:p>
            <a:pPr marL="713105">
              <a:lnSpc>
                <a:spcPts val="2555"/>
              </a:lnSpc>
            </a:pPr>
            <a:r>
              <a:rPr sz="2150" dirty="0">
                <a:latin typeface="Arial MT"/>
                <a:cs typeface="Arial MT"/>
              </a:rPr>
              <a:t>target_group_arn</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5" dirty="0">
                <a:latin typeface="Arial MT"/>
                <a:cs typeface="Arial MT"/>
              </a:rPr>
              <a:t>"${aws_alb_target_group.new-target-group.arn}"</a:t>
            </a:r>
            <a:endParaRPr sz="2150">
              <a:latin typeface="Arial MT"/>
              <a:cs typeface="Arial MT"/>
            </a:endParaRPr>
          </a:p>
          <a:p>
            <a:pPr marL="561975">
              <a:lnSpc>
                <a:spcPts val="25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561975">
              <a:lnSpc>
                <a:spcPts val="2570"/>
              </a:lnSpc>
            </a:pPr>
            <a:r>
              <a:rPr sz="2150" spc="20" dirty="0">
                <a:latin typeface="Arial MT"/>
                <a:cs typeface="Arial MT"/>
              </a:rPr>
              <a:t>condition</a:t>
            </a:r>
            <a:r>
              <a:rPr sz="2150" spc="-40" dirty="0">
                <a:latin typeface="Arial MT"/>
                <a:cs typeface="Arial MT"/>
              </a:rPr>
              <a:t> </a:t>
            </a:r>
            <a:r>
              <a:rPr sz="2150" spc="-5" dirty="0">
                <a:latin typeface="Arial MT"/>
                <a:cs typeface="Arial MT"/>
              </a:rPr>
              <a:t>{</a:t>
            </a:r>
            <a:endParaRPr sz="2150">
              <a:latin typeface="Arial MT"/>
              <a:cs typeface="Arial MT"/>
            </a:endParaRPr>
          </a:p>
          <a:p>
            <a:pPr marL="713105" marR="14472285">
              <a:lnSpc>
                <a:spcPts val="2560"/>
              </a:lnSpc>
              <a:spcBef>
                <a:spcPts val="90"/>
              </a:spcBef>
            </a:pPr>
            <a:r>
              <a:rPr sz="2150" spc="20" dirty="0">
                <a:latin typeface="Arial MT"/>
                <a:cs typeface="Arial MT"/>
              </a:rPr>
              <a:t>field</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10" dirty="0">
                <a:latin typeface="Arial MT"/>
                <a:cs typeface="Arial MT"/>
              </a:rPr>
              <a:t>"path-pattern" </a:t>
            </a:r>
            <a:r>
              <a:rPr sz="2150" spc="-585" dirty="0">
                <a:latin typeface="Arial MT"/>
                <a:cs typeface="Arial MT"/>
              </a:rPr>
              <a:t> </a:t>
            </a:r>
            <a:r>
              <a:rPr sz="2150" spc="-5" dirty="0">
                <a:latin typeface="Arial MT"/>
                <a:cs typeface="Arial MT"/>
              </a:rPr>
              <a:t>values</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["/static/*"]</a:t>
            </a:r>
            <a:endParaRPr sz="2150">
              <a:latin typeface="Arial MT"/>
              <a:cs typeface="Arial MT"/>
            </a:endParaRPr>
          </a:p>
          <a:p>
            <a:pPr marL="561975">
              <a:lnSpc>
                <a:spcPts val="2460"/>
              </a:lnSpc>
            </a:pPr>
            <a:r>
              <a:rPr sz="2150" spc="-5" dirty="0">
                <a:latin typeface="Arial MT"/>
                <a:cs typeface="Arial MT"/>
              </a:rPr>
              <a:t>}</a:t>
            </a:r>
            <a:endParaRPr sz="2150">
              <a:latin typeface="Arial MT"/>
              <a:cs typeface="Arial MT"/>
            </a:endParaRPr>
          </a:p>
          <a:p>
            <a:pPr marL="410845">
              <a:lnSpc>
                <a:spcPts val="2555"/>
              </a:lnSpc>
            </a:pPr>
            <a:r>
              <a:rPr sz="2150" spc="-5" dirty="0">
                <a:latin typeface="Arial MT"/>
                <a:cs typeface="Arial MT"/>
              </a:rPr>
              <a:t>}</a:t>
            </a:r>
            <a:endParaRPr sz="2150">
              <a:latin typeface="Arial MT"/>
              <a:cs typeface="Arial MT"/>
            </a:endParaRPr>
          </a:p>
          <a:p>
            <a:pPr marL="713105" marR="10773410" indent="-302895">
              <a:lnSpc>
                <a:spcPts val="2560"/>
              </a:lnSpc>
              <a:spcBef>
                <a:spcPts val="90"/>
              </a:spcBef>
            </a:pPr>
            <a:r>
              <a:rPr sz="2150" dirty="0">
                <a:latin typeface="Arial MT"/>
                <a:cs typeface="Arial MT"/>
              </a:rPr>
              <a:t>resource</a:t>
            </a:r>
            <a:r>
              <a:rPr sz="2150" spc="-30" dirty="0">
                <a:latin typeface="Arial MT"/>
                <a:cs typeface="Arial MT"/>
              </a:rPr>
              <a:t> </a:t>
            </a:r>
            <a:r>
              <a:rPr sz="2150" spc="-15" dirty="0">
                <a:latin typeface="Arial MT"/>
                <a:cs typeface="Arial MT"/>
              </a:rPr>
              <a:t>"aws_alb_target_group"</a:t>
            </a:r>
            <a:r>
              <a:rPr sz="2150" spc="-25" dirty="0">
                <a:latin typeface="Arial MT"/>
                <a:cs typeface="Arial MT"/>
              </a:rPr>
              <a:t> </a:t>
            </a:r>
            <a:r>
              <a:rPr sz="2150" spc="-5" dirty="0">
                <a:latin typeface="Arial MT"/>
                <a:cs typeface="Arial MT"/>
              </a:rPr>
              <a:t>"new-target-group"</a:t>
            </a:r>
            <a:r>
              <a:rPr sz="2150" spc="-30" dirty="0">
                <a:latin typeface="Arial MT"/>
                <a:cs typeface="Arial MT"/>
              </a:rPr>
              <a:t> </a:t>
            </a:r>
            <a:r>
              <a:rPr sz="2150" spc="-5" dirty="0">
                <a:latin typeface="Arial MT"/>
                <a:cs typeface="Arial MT"/>
              </a:rPr>
              <a:t>{ </a:t>
            </a:r>
            <a:r>
              <a:rPr sz="2150" spc="-580" dirty="0">
                <a:latin typeface="Arial MT"/>
                <a:cs typeface="Arial MT"/>
              </a:rPr>
              <a:t> </a:t>
            </a:r>
            <a:r>
              <a:rPr sz="2150" spc="75" dirty="0">
                <a:latin typeface="Arial MT"/>
                <a:cs typeface="Arial MT"/>
              </a:rPr>
              <a:t>[…]</a:t>
            </a:r>
            <a:endParaRPr sz="2150">
              <a:latin typeface="Arial MT"/>
              <a:cs typeface="Arial MT"/>
            </a:endParaRPr>
          </a:p>
          <a:p>
            <a:pPr marL="410845">
              <a:lnSpc>
                <a:spcPts val="2460"/>
              </a:lnSpc>
            </a:pPr>
            <a:r>
              <a:rPr sz="2150" spc="-5" dirty="0">
                <a:latin typeface="Arial MT"/>
                <a:cs typeface="Arial MT"/>
              </a:rPr>
              <a:t>}</a:t>
            </a:r>
            <a:endParaRPr sz="2150">
              <a:latin typeface="Arial MT"/>
              <a:cs typeface="Arial MT"/>
            </a:endParaRPr>
          </a:p>
          <a:p>
            <a:pPr marL="713105" marR="7822565" indent="-302895">
              <a:lnSpc>
                <a:spcPts val="2560"/>
              </a:lnSpc>
              <a:spcBef>
                <a:spcPts val="90"/>
              </a:spcBef>
            </a:pPr>
            <a:r>
              <a:rPr sz="2150" dirty="0">
                <a:latin typeface="Arial MT"/>
                <a:cs typeface="Arial MT"/>
              </a:rPr>
              <a:t>resource</a:t>
            </a:r>
            <a:r>
              <a:rPr sz="2150" spc="10" dirty="0">
                <a:latin typeface="Arial MT"/>
                <a:cs typeface="Arial MT"/>
              </a:rPr>
              <a:t> </a:t>
            </a:r>
            <a:r>
              <a:rPr sz="2150" spc="-15" dirty="0">
                <a:latin typeface="Arial MT"/>
                <a:cs typeface="Arial MT"/>
              </a:rPr>
              <a:t>"aws_alb_target_group_attachment"</a:t>
            </a:r>
            <a:r>
              <a:rPr sz="2150" spc="15" dirty="0">
                <a:latin typeface="Arial MT"/>
                <a:cs typeface="Arial MT"/>
              </a:rPr>
              <a:t> </a:t>
            </a:r>
            <a:r>
              <a:rPr sz="2150" dirty="0">
                <a:latin typeface="Arial MT"/>
                <a:cs typeface="Arial MT"/>
              </a:rPr>
              <a:t>"new-target-group-attachment"</a:t>
            </a:r>
            <a:r>
              <a:rPr sz="2150" spc="15" dirty="0">
                <a:latin typeface="Arial MT"/>
                <a:cs typeface="Arial MT"/>
              </a:rPr>
              <a:t> </a:t>
            </a:r>
            <a:r>
              <a:rPr sz="2150" spc="-5" dirty="0">
                <a:latin typeface="Arial MT"/>
                <a:cs typeface="Arial MT"/>
              </a:rPr>
              <a:t>{ </a:t>
            </a:r>
            <a:r>
              <a:rPr sz="2150" spc="-585" dirty="0">
                <a:latin typeface="Arial MT"/>
                <a:cs typeface="Arial MT"/>
              </a:rPr>
              <a:t> </a:t>
            </a:r>
            <a:r>
              <a:rPr sz="2150" spc="75" dirty="0">
                <a:latin typeface="Arial MT"/>
                <a:cs typeface="Arial MT"/>
              </a:rPr>
              <a:t>[…]</a:t>
            </a:r>
            <a:endParaRPr sz="2150">
              <a:latin typeface="Arial MT"/>
              <a:cs typeface="Arial MT"/>
            </a:endParaRPr>
          </a:p>
          <a:p>
            <a:pPr marL="713105">
              <a:lnSpc>
                <a:spcPts val="2460"/>
              </a:lnSpc>
            </a:pPr>
            <a:r>
              <a:rPr sz="2150" spc="10" dirty="0">
                <a:latin typeface="Arial MT"/>
                <a:cs typeface="Arial MT"/>
              </a:rPr>
              <a:t>target_id</a:t>
            </a:r>
            <a:r>
              <a:rPr sz="2150" spc="15" dirty="0">
                <a:latin typeface="Arial MT"/>
                <a:cs typeface="Arial MT"/>
              </a:rPr>
              <a:t> </a:t>
            </a:r>
            <a:r>
              <a:rPr sz="2150" spc="155" dirty="0">
                <a:latin typeface="Arial MT"/>
                <a:cs typeface="Arial MT"/>
              </a:rPr>
              <a:t>=</a:t>
            </a:r>
            <a:r>
              <a:rPr sz="2150" spc="20" dirty="0">
                <a:latin typeface="Arial MT"/>
                <a:cs typeface="Arial MT"/>
              </a:rPr>
              <a:t> </a:t>
            </a:r>
            <a:r>
              <a:rPr sz="2150" spc="-10" dirty="0">
                <a:latin typeface="Arial MT"/>
                <a:cs typeface="Arial MT"/>
              </a:rPr>
              <a:t>"${aws_instance.other-instances-than-the-first-one.id}"</a:t>
            </a:r>
            <a:endParaRPr sz="2150">
              <a:latin typeface="Arial MT"/>
              <a:cs typeface="Arial MT"/>
            </a:endParaRPr>
          </a:p>
          <a:p>
            <a:pPr marL="713105">
              <a:lnSpc>
                <a:spcPts val="2555"/>
              </a:lnSpc>
            </a:pPr>
            <a:r>
              <a:rPr sz="2150" spc="75" dirty="0">
                <a:latin typeface="Arial MT"/>
                <a:cs typeface="Arial MT"/>
              </a:rPr>
              <a:t>[…]</a:t>
            </a:r>
            <a:endParaRPr sz="2150">
              <a:latin typeface="Arial MT"/>
              <a:cs typeface="Arial MT"/>
            </a:endParaRPr>
          </a:p>
          <a:p>
            <a:pPr marL="410845">
              <a:lnSpc>
                <a:spcPts val="25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68969" y="4212926"/>
            <a:ext cx="8954770" cy="1433195"/>
          </a:xfrm>
          <a:prstGeom prst="rect">
            <a:avLst/>
          </a:prstGeom>
        </p:spPr>
        <p:txBody>
          <a:bodyPr vert="horz" wrap="square" lIns="0" tIns="17145" rIns="0" bIns="0" rtlCol="0">
            <a:spAutoFit/>
          </a:bodyPr>
          <a:lstStyle/>
          <a:p>
            <a:pPr marL="12700">
              <a:lnSpc>
                <a:spcPct val="100000"/>
              </a:lnSpc>
              <a:spcBef>
                <a:spcPts val="135"/>
              </a:spcBef>
            </a:pPr>
            <a:r>
              <a:rPr spc="10" dirty="0"/>
              <a:t>Elastic</a:t>
            </a:r>
            <a:r>
              <a:rPr spc="-55" dirty="0"/>
              <a:t> </a:t>
            </a:r>
            <a:r>
              <a:rPr spc="15" dirty="0"/>
              <a:t>Beanstalk</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954770" cy="1433195"/>
          </a:xfrm>
          <a:prstGeom prst="rect">
            <a:avLst/>
          </a:prstGeom>
        </p:spPr>
        <p:txBody>
          <a:bodyPr vert="horz" wrap="square" lIns="0" tIns="17145" rIns="0" bIns="0" rtlCol="0">
            <a:spAutoFit/>
          </a:bodyPr>
          <a:lstStyle/>
          <a:p>
            <a:pPr marL="12700">
              <a:lnSpc>
                <a:spcPct val="100000"/>
              </a:lnSpc>
              <a:spcBef>
                <a:spcPts val="135"/>
              </a:spcBef>
            </a:pPr>
            <a:r>
              <a:rPr spc="10" dirty="0"/>
              <a:t>Elastic</a:t>
            </a:r>
            <a:r>
              <a:rPr spc="-55" dirty="0"/>
              <a:t> </a:t>
            </a:r>
            <a:r>
              <a:rPr spc="15" dirty="0"/>
              <a:t>Beanstalk</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165320" cy="689737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Elastic </a:t>
            </a:r>
            <a:r>
              <a:rPr sz="4100" spc="10" dirty="0">
                <a:latin typeface="Arial MT"/>
                <a:cs typeface="Arial MT"/>
              </a:rPr>
              <a:t>Beanstalk </a:t>
            </a:r>
            <a:r>
              <a:rPr sz="4100" spc="5" dirty="0">
                <a:latin typeface="Arial MT"/>
                <a:cs typeface="Arial MT"/>
              </a:rPr>
              <a:t>is </a:t>
            </a:r>
            <a:r>
              <a:rPr sz="4100" spc="-175" dirty="0">
                <a:latin typeface="Arial MT"/>
                <a:cs typeface="Arial MT"/>
              </a:rPr>
              <a:t>AWS’s</a:t>
            </a:r>
            <a:r>
              <a:rPr sz="4100" spc="10" dirty="0">
                <a:latin typeface="Arial MT"/>
                <a:cs typeface="Arial MT"/>
              </a:rPr>
              <a:t> </a:t>
            </a:r>
            <a:r>
              <a:rPr sz="4100" spc="-10" dirty="0">
                <a:latin typeface="Arial MT"/>
                <a:cs typeface="Arial MT"/>
              </a:rPr>
              <a:t>Platform</a:t>
            </a:r>
            <a:r>
              <a:rPr sz="4100" spc="10" dirty="0">
                <a:latin typeface="Arial MT"/>
                <a:cs typeface="Arial MT"/>
              </a:rPr>
              <a:t> as</a:t>
            </a:r>
            <a:r>
              <a:rPr sz="4100" spc="5" dirty="0">
                <a:latin typeface="Arial MT"/>
                <a:cs typeface="Arial MT"/>
              </a:rPr>
              <a:t> </a:t>
            </a:r>
            <a:r>
              <a:rPr sz="4100" spc="10" dirty="0">
                <a:latin typeface="Arial MT"/>
                <a:cs typeface="Arial MT"/>
              </a:rPr>
              <a:t>a Service</a:t>
            </a:r>
            <a:r>
              <a:rPr sz="4100" spc="5" dirty="0">
                <a:latin typeface="Arial MT"/>
                <a:cs typeface="Arial MT"/>
              </a:rPr>
              <a:t> </a:t>
            </a:r>
            <a:r>
              <a:rPr sz="4100" spc="-70" dirty="0">
                <a:latin typeface="Arial MT"/>
                <a:cs typeface="Arial MT"/>
              </a:rPr>
              <a:t>(PaaS)</a:t>
            </a:r>
            <a:r>
              <a:rPr sz="4100" spc="10" dirty="0">
                <a:latin typeface="Arial MT"/>
                <a:cs typeface="Arial MT"/>
              </a:rPr>
              <a:t> </a:t>
            </a:r>
            <a:r>
              <a:rPr sz="4100" spc="5" dirty="0">
                <a:latin typeface="Arial MT"/>
                <a:cs typeface="Arial MT"/>
              </a:rPr>
              <a:t>solution</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spcBef>
                <a:spcPts val="5"/>
              </a:spcBef>
              <a:buSzPct val="75609"/>
              <a:buChar char="•"/>
              <a:tabLst>
                <a:tab pos="534035" algn="l"/>
                <a:tab pos="534670" algn="l"/>
              </a:tabLst>
            </a:pPr>
            <a:r>
              <a:rPr sz="4100" spc="-75" dirty="0">
                <a:latin typeface="Arial MT"/>
                <a:cs typeface="Arial MT"/>
              </a:rPr>
              <a:t>It’s</a:t>
            </a:r>
            <a:r>
              <a:rPr sz="4100" spc="5" dirty="0">
                <a:latin typeface="Arial MT"/>
                <a:cs typeface="Arial MT"/>
              </a:rPr>
              <a:t> </a:t>
            </a:r>
            <a:r>
              <a:rPr sz="4100" spc="10" dirty="0">
                <a:latin typeface="Arial MT"/>
                <a:cs typeface="Arial MT"/>
              </a:rPr>
              <a:t>a </a:t>
            </a:r>
            <a:r>
              <a:rPr sz="4100" spc="45" dirty="0">
                <a:latin typeface="Arial MT"/>
                <a:cs typeface="Arial MT"/>
              </a:rPr>
              <a:t>platform</a:t>
            </a:r>
            <a:r>
              <a:rPr sz="4100" spc="10" dirty="0">
                <a:latin typeface="Arial MT"/>
                <a:cs typeface="Arial MT"/>
              </a:rPr>
              <a:t> </a:t>
            </a:r>
            <a:r>
              <a:rPr sz="4100" spc="-5" dirty="0">
                <a:latin typeface="Arial MT"/>
                <a:cs typeface="Arial MT"/>
              </a:rPr>
              <a:t>where</a:t>
            </a:r>
            <a:r>
              <a:rPr sz="4100" spc="10" dirty="0">
                <a:latin typeface="Arial MT"/>
                <a:cs typeface="Arial MT"/>
              </a:rPr>
              <a:t> you </a:t>
            </a:r>
            <a:r>
              <a:rPr sz="4100" spc="45" dirty="0">
                <a:latin typeface="Arial MT"/>
                <a:cs typeface="Arial MT"/>
              </a:rPr>
              <a:t>launch</a:t>
            </a:r>
            <a:r>
              <a:rPr sz="4100" spc="10" dirty="0">
                <a:latin typeface="Arial MT"/>
                <a:cs typeface="Arial MT"/>
              </a:rPr>
              <a:t> your </a:t>
            </a:r>
            <a:r>
              <a:rPr sz="4100" spc="160" dirty="0">
                <a:latin typeface="Arial MT"/>
                <a:cs typeface="Arial MT"/>
              </a:rPr>
              <a:t>app</a:t>
            </a:r>
            <a:r>
              <a:rPr sz="4100" spc="10" dirty="0">
                <a:latin typeface="Arial MT"/>
                <a:cs typeface="Arial MT"/>
              </a:rPr>
              <a:t> on</a:t>
            </a:r>
            <a:r>
              <a:rPr sz="4100" spc="5" dirty="0">
                <a:latin typeface="Arial MT"/>
                <a:cs typeface="Arial MT"/>
              </a:rPr>
              <a:t> without</a:t>
            </a:r>
            <a:r>
              <a:rPr sz="4100" spc="10" dirty="0">
                <a:latin typeface="Arial MT"/>
                <a:cs typeface="Arial MT"/>
              </a:rPr>
              <a:t> </a:t>
            </a:r>
            <a:r>
              <a:rPr sz="4100" spc="45" dirty="0">
                <a:latin typeface="Arial MT"/>
                <a:cs typeface="Arial MT"/>
              </a:rPr>
              <a:t>having</a:t>
            </a:r>
            <a:r>
              <a:rPr sz="4100" spc="10" dirty="0">
                <a:latin typeface="Arial MT"/>
                <a:cs typeface="Arial MT"/>
              </a:rPr>
              <a:t> </a:t>
            </a:r>
            <a:r>
              <a:rPr sz="4100" spc="5" dirty="0">
                <a:latin typeface="Arial MT"/>
                <a:cs typeface="Arial MT"/>
              </a:rPr>
              <a:t>to</a:t>
            </a:r>
            <a:r>
              <a:rPr sz="4100" spc="10" dirty="0">
                <a:latin typeface="Arial MT"/>
                <a:cs typeface="Arial MT"/>
              </a:rPr>
              <a:t> maintain </a:t>
            </a:r>
            <a:r>
              <a:rPr sz="4100" spc="-1125" dirty="0">
                <a:latin typeface="Arial MT"/>
                <a:cs typeface="Arial MT"/>
              </a:rPr>
              <a:t> </a:t>
            </a:r>
            <a:r>
              <a:rPr sz="4100" spc="10" dirty="0">
                <a:latin typeface="Arial MT"/>
                <a:cs typeface="Arial MT"/>
              </a:rPr>
              <a:t>the</a:t>
            </a:r>
            <a:r>
              <a:rPr sz="4100" dirty="0">
                <a:latin typeface="Arial MT"/>
                <a:cs typeface="Arial MT"/>
              </a:rPr>
              <a:t> </a:t>
            </a:r>
            <a:r>
              <a:rPr sz="4100" spc="55" dirty="0">
                <a:latin typeface="Arial MT"/>
                <a:cs typeface="Arial MT"/>
              </a:rPr>
              <a:t>underlying</a:t>
            </a:r>
            <a:r>
              <a:rPr sz="4100" spc="5" dirty="0">
                <a:latin typeface="Arial MT"/>
                <a:cs typeface="Arial MT"/>
              </a:rPr>
              <a:t> </a:t>
            </a:r>
            <a:r>
              <a:rPr sz="4100" spc="20" dirty="0">
                <a:latin typeface="Arial MT"/>
                <a:cs typeface="Arial MT"/>
              </a:rPr>
              <a:t>infrastructure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29539" lvl="1" indent="-509270">
              <a:lnSpc>
                <a:spcPct val="100499"/>
              </a:lnSpc>
              <a:buSzPct val="75609"/>
              <a:buChar char="•"/>
              <a:tabLst>
                <a:tab pos="1266825" algn="l"/>
                <a:tab pos="1267460" algn="l"/>
              </a:tabLst>
            </a:pPr>
            <a:r>
              <a:rPr sz="4100" spc="-195" dirty="0">
                <a:latin typeface="Arial MT"/>
                <a:cs typeface="Arial MT"/>
              </a:rPr>
              <a:t>You</a:t>
            </a:r>
            <a:r>
              <a:rPr sz="4100" spc="10" dirty="0">
                <a:latin typeface="Arial MT"/>
                <a:cs typeface="Arial MT"/>
              </a:rPr>
              <a:t> </a:t>
            </a:r>
            <a:r>
              <a:rPr sz="4100" spc="-15" dirty="0">
                <a:latin typeface="Arial MT"/>
                <a:cs typeface="Arial MT"/>
              </a:rPr>
              <a:t>are</a:t>
            </a:r>
            <a:r>
              <a:rPr sz="4100" spc="10" dirty="0">
                <a:latin typeface="Arial MT"/>
                <a:cs typeface="Arial MT"/>
              </a:rPr>
              <a:t> </a:t>
            </a:r>
            <a:r>
              <a:rPr sz="4100" spc="5" dirty="0">
                <a:latin typeface="Arial MT"/>
                <a:cs typeface="Arial MT"/>
              </a:rPr>
              <a:t>still</a:t>
            </a:r>
            <a:r>
              <a:rPr sz="4100" spc="10" dirty="0">
                <a:latin typeface="Arial MT"/>
                <a:cs typeface="Arial MT"/>
              </a:rPr>
              <a:t> </a:t>
            </a:r>
            <a:r>
              <a:rPr sz="4100" spc="40" dirty="0">
                <a:latin typeface="Arial MT"/>
                <a:cs typeface="Arial MT"/>
              </a:rPr>
              <a:t>responsible</a:t>
            </a:r>
            <a:r>
              <a:rPr sz="4100" spc="10" dirty="0">
                <a:latin typeface="Arial MT"/>
                <a:cs typeface="Arial MT"/>
              </a:rPr>
              <a:t> </a:t>
            </a:r>
            <a:r>
              <a:rPr sz="4100" spc="5" dirty="0">
                <a:latin typeface="Arial MT"/>
                <a:cs typeface="Arial MT"/>
              </a:rPr>
              <a:t>for</a:t>
            </a:r>
            <a:r>
              <a:rPr sz="4100" spc="10" dirty="0">
                <a:latin typeface="Arial MT"/>
                <a:cs typeface="Arial MT"/>
              </a:rPr>
              <a:t> the</a:t>
            </a:r>
            <a:r>
              <a:rPr sz="4100" spc="15" dirty="0">
                <a:latin typeface="Arial MT"/>
                <a:cs typeface="Arial MT"/>
              </a:rPr>
              <a:t> </a:t>
            </a:r>
            <a:r>
              <a:rPr sz="4100" spc="-65" dirty="0">
                <a:latin typeface="Arial MT"/>
                <a:cs typeface="Arial MT"/>
              </a:rPr>
              <a:t>EC2</a:t>
            </a:r>
            <a:r>
              <a:rPr sz="4100" spc="10" dirty="0">
                <a:latin typeface="Arial MT"/>
                <a:cs typeface="Arial MT"/>
              </a:rPr>
              <a:t> </a:t>
            </a:r>
            <a:r>
              <a:rPr sz="4100" spc="30" dirty="0">
                <a:latin typeface="Arial MT"/>
                <a:cs typeface="Arial MT"/>
              </a:rPr>
              <a:t>instances,</a:t>
            </a:r>
            <a:r>
              <a:rPr sz="4100" spc="10" dirty="0">
                <a:latin typeface="Arial MT"/>
                <a:cs typeface="Arial MT"/>
              </a:rPr>
              <a:t> </a:t>
            </a:r>
            <a:r>
              <a:rPr sz="4100" spc="85" dirty="0">
                <a:latin typeface="Arial MT"/>
                <a:cs typeface="Arial MT"/>
              </a:rPr>
              <a:t>but</a:t>
            </a:r>
            <a:r>
              <a:rPr sz="4100" spc="10" dirty="0">
                <a:latin typeface="Arial MT"/>
                <a:cs typeface="Arial MT"/>
              </a:rPr>
              <a:t> </a:t>
            </a:r>
            <a:r>
              <a:rPr sz="4100" spc="-190" dirty="0">
                <a:latin typeface="Arial MT"/>
                <a:cs typeface="Arial MT"/>
              </a:rPr>
              <a:t>AWS</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60" dirty="0">
                <a:latin typeface="Arial MT"/>
                <a:cs typeface="Arial MT"/>
              </a:rPr>
              <a:t>provide </a:t>
            </a:r>
            <a:r>
              <a:rPr sz="4100" spc="-1120" dirty="0">
                <a:latin typeface="Arial MT"/>
                <a:cs typeface="Arial MT"/>
              </a:rPr>
              <a:t> </a:t>
            </a:r>
            <a:r>
              <a:rPr sz="4100" spc="10" dirty="0">
                <a:latin typeface="Arial MT"/>
                <a:cs typeface="Arial MT"/>
              </a:rPr>
              <a:t>you</a:t>
            </a:r>
            <a:r>
              <a:rPr sz="4100" dirty="0">
                <a:latin typeface="Arial MT"/>
                <a:cs typeface="Arial MT"/>
              </a:rPr>
              <a:t> </a:t>
            </a:r>
            <a:r>
              <a:rPr sz="4100" spc="5" dirty="0">
                <a:latin typeface="Arial MT"/>
                <a:cs typeface="Arial MT"/>
              </a:rPr>
              <a:t>with </a:t>
            </a:r>
            <a:r>
              <a:rPr sz="4100" spc="75" dirty="0">
                <a:latin typeface="Arial MT"/>
                <a:cs typeface="Arial MT"/>
              </a:rPr>
              <a:t>updates</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0" dirty="0">
                <a:latin typeface="Arial MT"/>
                <a:cs typeface="Arial MT"/>
              </a:rPr>
              <a:t>apply</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2000250" lvl="2" indent="-509905">
              <a:lnSpc>
                <a:spcPct val="100000"/>
              </a:lnSpc>
              <a:buSzPct val="75609"/>
              <a:buChar char="•"/>
              <a:tabLst>
                <a:tab pos="2000250" algn="l"/>
                <a:tab pos="2000885" algn="l"/>
              </a:tabLst>
            </a:pPr>
            <a:r>
              <a:rPr sz="4100" spc="75" dirty="0">
                <a:latin typeface="Arial MT"/>
                <a:cs typeface="Arial MT"/>
              </a:rPr>
              <a:t>Updates</a:t>
            </a:r>
            <a:r>
              <a:rPr sz="4100" dirty="0">
                <a:latin typeface="Arial MT"/>
                <a:cs typeface="Arial MT"/>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105" dirty="0">
                <a:latin typeface="Arial MT"/>
                <a:cs typeface="Arial MT"/>
              </a:rPr>
              <a:t>applied</a:t>
            </a:r>
            <a:r>
              <a:rPr sz="4100" dirty="0">
                <a:latin typeface="Arial MT"/>
                <a:cs typeface="Arial MT"/>
              </a:rPr>
              <a:t> </a:t>
            </a:r>
            <a:r>
              <a:rPr sz="4100" spc="10" dirty="0">
                <a:latin typeface="Arial MT"/>
                <a:cs typeface="Arial MT"/>
              </a:rPr>
              <a:t>manually</a:t>
            </a:r>
            <a:r>
              <a:rPr sz="4100" spc="5" dirty="0">
                <a:latin typeface="Arial MT"/>
                <a:cs typeface="Arial MT"/>
              </a:rPr>
              <a:t> or</a:t>
            </a:r>
            <a:r>
              <a:rPr sz="4100" dirty="0">
                <a:latin typeface="Arial MT"/>
                <a:cs typeface="Arial MT"/>
              </a:rPr>
              <a:t> </a:t>
            </a:r>
            <a:r>
              <a:rPr sz="4100" spc="25" dirty="0">
                <a:latin typeface="Arial MT"/>
                <a:cs typeface="Arial MT"/>
              </a:rPr>
              <a:t>automatically</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2000250" lvl="2" indent="-509905">
              <a:lnSpc>
                <a:spcPct val="100000"/>
              </a:lnSpc>
              <a:buSzPct val="75609"/>
              <a:buChar char="•"/>
              <a:tabLst>
                <a:tab pos="2000250" algn="l"/>
                <a:tab pos="2000885" algn="l"/>
              </a:tabLst>
            </a:pPr>
            <a:r>
              <a:rPr sz="4100" spc="-65" dirty="0">
                <a:latin typeface="Arial MT"/>
                <a:cs typeface="Arial MT"/>
              </a:rPr>
              <a:t>The</a:t>
            </a:r>
            <a:r>
              <a:rPr sz="4100" spc="-5" dirty="0">
                <a:latin typeface="Arial MT"/>
                <a:cs typeface="Arial MT"/>
              </a:rPr>
              <a:t> </a:t>
            </a:r>
            <a:r>
              <a:rPr sz="4100" spc="-65" dirty="0">
                <a:latin typeface="Arial MT"/>
                <a:cs typeface="Arial MT"/>
              </a:rPr>
              <a:t>EC2</a:t>
            </a:r>
            <a:r>
              <a:rPr sz="4100" spc="-5" dirty="0">
                <a:latin typeface="Arial MT"/>
                <a:cs typeface="Arial MT"/>
              </a:rPr>
              <a:t> </a:t>
            </a:r>
            <a:r>
              <a:rPr sz="4100" spc="35" dirty="0">
                <a:latin typeface="Arial MT"/>
                <a:cs typeface="Arial MT"/>
              </a:rPr>
              <a:t>instances</a:t>
            </a:r>
            <a:r>
              <a:rPr sz="4100" spc="-5" dirty="0">
                <a:latin typeface="Arial MT"/>
                <a:cs typeface="Arial MT"/>
              </a:rPr>
              <a:t> </a:t>
            </a:r>
            <a:r>
              <a:rPr sz="4100" spc="10" dirty="0">
                <a:latin typeface="Arial MT"/>
                <a:cs typeface="Arial MT"/>
              </a:rPr>
              <a:t>run</a:t>
            </a:r>
            <a:r>
              <a:rPr sz="4100" spc="-5" dirty="0">
                <a:latin typeface="Arial MT"/>
                <a:cs typeface="Arial MT"/>
              </a:rPr>
              <a:t> </a:t>
            </a:r>
            <a:r>
              <a:rPr sz="4100" spc="10" dirty="0">
                <a:latin typeface="Arial MT"/>
                <a:cs typeface="Arial MT"/>
              </a:rPr>
              <a:t>Amazon</a:t>
            </a:r>
            <a:r>
              <a:rPr sz="4100" spc="-5" dirty="0">
                <a:latin typeface="Arial MT"/>
                <a:cs typeface="Arial MT"/>
              </a:rPr>
              <a:t> </a:t>
            </a:r>
            <a:r>
              <a:rPr sz="4100" spc="10" dirty="0">
                <a:latin typeface="Arial MT"/>
                <a:cs typeface="Arial MT"/>
              </a:rPr>
              <a:t>Linux</a:t>
            </a:r>
            <a:endParaRPr sz="4100">
              <a:latin typeface="Arial MT"/>
              <a:cs typeface="Arial M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954770" cy="1433195"/>
          </a:xfrm>
          <a:prstGeom prst="rect">
            <a:avLst/>
          </a:prstGeom>
        </p:spPr>
        <p:txBody>
          <a:bodyPr vert="horz" wrap="square" lIns="0" tIns="17145" rIns="0" bIns="0" rtlCol="0">
            <a:spAutoFit/>
          </a:bodyPr>
          <a:lstStyle/>
          <a:p>
            <a:pPr marL="12700">
              <a:lnSpc>
                <a:spcPct val="100000"/>
              </a:lnSpc>
              <a:spcBef>
                <a:spcPts val="135"/>
              </a:spcBef>
            </a:pPr>
            <a:r>
              <a:rPr spc="10" dirty="0"/>
              <a:t>Elastic</a:t>
            </a:r>
            <a:r>
              <a:rPr spc="-55" dirty="0"/>
              <a:t> </a:t>
            </a:r>
            <a:r>
              <a:rPr spc="15" dirty="0"/>
              <a:t>Beanstalk</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6719"/>
            <a:ext cx="17875885" cy="7848600"/>
          </a:xfrm>
          <a:prstGeom prst="rect">
            <a:avLst/>
          </a:prstGeom>
        </p:spPr>
        <p:txBody>
          <a:bodyPr vert="horz" wrap="square" lIns="0" tIns="13335" rIns="0" bIns="0" rtlCol="0">
            <a:spAutoFit/>
          </a:bodyPr>
          <a:lstStyle/>
          <a:p>
            <a:pPr marL="513715" indent="-488950">
              <a:lnSpc>
                <a:spcPct val="100000"/>
              </a:lnSpc>
              <a:spcBef>
                <a:spcPts val="105"/>
              </a:spcBef>
              <a:buSzPct val="74683"/>
              <a:buChar char="•"/>
              <a:tabLst>
                <a:tab pos="513715" algn="l"/>
                <a:tab pos="514350" algn="l"/>
              </a:tabLst>
            </a:pPr>
            <a:r>
              <a:rPr sz="3950" dirty="0">
                <a:latin typeface="Arial MT"/>
                <a:cs typeface="Arial MT"/>
              </a:rPr>
              <a:t>Elastic Beanstalk</a:t>
            </a:r>
            <a:r>
              <a:rPr sz="3950" spc="5" dirty="0">
                <a:latin typeface="Arial MT"/>
                <a:cs typeface="Arial MT"/>
              </a:rPr>
              <a:t> </a:t>
            </a:r>
            <a:r>
              <a:rPr sz="3950" spc="75" dirty="0">
                <a:latin typeface="Arial MT"/>
                <a:cs typeface="Arial MT"/>
              </a:rPr>
              <a:t>can</a:t>
            </a:r>
            <a:r>
              <a:rPr sz="3950" spc="5" dirty="0">
                <a:latin typeface="Arial MT"/>
                <a:cs typeface="Arial MT"/>
              </a:rPr>
              <a:t> </a:t>
            </a:r>
            <a:r>
              <a:rPr sz="3950" spc="35" dirty="0">
                <a:latin typeface="Arial MT"/>
                <a:cs typeface="Arial MT"/>
              </a:rPr>
              <a:t>handle</a:t>
            </a:r>
            <a:r>
              <a:rPr sz="3950" spc="5" dirty="0">
                <a:latin typeface="Arial MT"/>
                <a:cs typeface="Arial MT"/>
              </a:rPr>
              <a:t> </a:t>
            </a:r>
            <a:r>
              <a:rPr sz="3950" spc="60" dirty="0">
                <a:latin typeface="Arial MT"/>
                <a:cs typeface="Arial MT"/>
              </a:rPr>
              <a:t>application</a:t>
            </a:r>
            <a:r>
              <a:rPr sz="3950" spc="5" dirty="0">
                <a:latin typeface="Arial MT"/>
                <a:cs typeface="Arial MT"/>
              </a:rPr>
              <a:t> </a:t>
            </a:r>
            <a:r>
              <a:rPr sz="3950" spc="65" dirty="0">
                <a:latin typeface="Arial MT"/>
                <a:cs typeface="Arial MT"/>
              </a:rPr>
              <a:t>scaling</a:t>
            </a:r>
            <a:r>
              <a:rPr sz="3950" spc="5" dirty="0">
                <a:latin typeface="Arial MT"/>
                <a:cs typeface="Arial MT"/>
              </a:rPr>
              <a:t> </a:t>
            </a:r>
            <a:r>
              <a:rPr sz="3950" dirty="0">
                <a:latin typeface="Arial MT"/>
                <a:cs typeface="Arial MT"/>
              </a:rPr>
              <a:t>for</a:t>
            </a:r>
            <a:r>
              <a:rPr sz="3950" spc="5" dirty="0">
                <a:latin typeface="Arial MT"/>
                <a:cs typeface="Arial MT"/>
              </a:rPr>
              <a:t> </a:t>
            </a:r>
            <a:r>
              <a:rPr sz="3950" dirty="0">
                <a:latin typeface="Arial MT"/>
                <a:cs typeface="Arial MT"/>
              </a:rPr>
              <a:t>you</a:t>
            </a:r>
            <a:endParaRPr sz="3950">
              <a:latin typeface="Arial MT"/>
              <a:cs typeface="Arial MT"/>
            </a:endParaRPr>
          </a:p>
          <a:p>
            <a:pPr>
              <a:lnSpc>
                <a:spcPct val="100000"/>
              </a:lnSpc>
              <a:spcBef>
                <a:spcPts val="15"/>
              </a:spcBef>
              <a:buFont typeface="Arial MT"/>
              <a:buChar char="•"/>
            </a:pPr>
            <a:endParaRPr sz="4050">
              <a:latin typeface="Arial MT"/>
              <a:cs typeface="Arial MT"/>
            </a:endParaRPr>
          </a:p>
          <a:p>
            <a:pPr marL="1246505" marR="287655" lvl="1" indent="-488950">
              <a:lnSpc>
                <a:spcPct val="100899"/>
              </a:lnSpc>
              <a:spcBef>
                <a:spcPts val="5"/>
              </a:spcBef>
              <a:buSzPct val="74683"/>
              <a:buChar char="•"/>
              <a:tabLst>
                <a:tab pos="1246505" algn="l"/>
                <a:tab pos="1247140" algn="l"/>
              </a:tabLst>
            </a:pPr>
            <a:r>
              <a:rPr sz="3950" spc="45" dirty="0">
                <a:latin typeface="Arial MT"/>
                <a:cs typeface="Arial MT"/>
              </a:rPr>
              <a:t>Underlying</a:t>
            </a:r>
            <a:r>
              <a:rPr sz="3950" dirty="0">
                <a:latin typeface="Arial MT"/>
                <a:cs typeface="Arial MT"/>
              </a:rPr>
              <a:t> it</a:t>
            </a:r>
            <a:r>
              <a:rPr sz="3950" spc="5" dirty="0">
                <a:latin typeface="Arial MT"/>
                <a:cs typeface="Arial MT"/>
              </a:rPr>
              <a:t> </a:t>
            </a:r>
            <a:r>
              <a:rPr sz="3950" dirty="0">
                <a:latin typeface="Arial MT"/>
                <a:cs typeface="Arial MT"/>
              </a:rPr>
              <a:t>uses</a:t>
            </a:r>
            <a:r>
              <a:rPr sz="3950" spc="5" dirty="0">
                <a:latin typeface="Arial MT"/>
                <a:cs typeface="Arial MT"/>
              </a:rPr>
              <a:t> </a:t>
            </a:r>
            <a:r>
              <a:rPr sz="3950" dirty="0">
                <a:latin typeface="Arial MT"/>
                <a:cs typeface="Arial MT"/>
              </a:rPr>
              <a:t>a</a:t>
            </a:r>
            <a:r>
              <a:rPr sz="3950" spc="5" dirty="0">
                <a:latin typeface="Arial MT"/>
                <a:cs typeface="Arial MT"/>
              </a:rPr>
              <a:t> </a:t>
            </a:r>
            <a:r>
              <a:rPr sz="3950" spc="55" dirty="0">
                <a:latin typeface="Arial MT"/>
                <a:cs typeface="Arial MT"/>
              </a:rPr>
              <a:t>Load</a:t>
            </a:r>
            <a:r>
              <a:rPr sz="3950" spc="5" dirty="0">
                <a:latin typeface="Arial MT"/>
                <a:cs typeface="Arial MT"/>
              </a:rPr>
              <a:t> </a:t>
            </a:r>
            <a:r>
              <a:rPr sz="3950" spc="30" dirty="0">
                <a:latin typeface="Arial MT"/>
                <a:cs typeface="Arial MT"/>
              </a:rPr>
              <a:t>Balancer</a:t>
            </a:r>
            <a:r>
              <a:rPr sz="3950" dirty="0">
                <a:latin typeface="Arial MT"/>
                <a:cs typeface="Arial MT"/>
              </a:rPr>
              <a:t> </a:t>
            </a:r>
            <a:r>
              <a:rPr sz="3950" spc="75" dirty="0">
                <a:latin typeface="Arial MT"/>
                <a:cs typeface="Arial MT"/>
              </a:rPr>
              <a:t>and</a:t>
            </a:r>
            <a:r>
              <a:rPr sz="3950" spc="5" dirty="0">
                <a:latin typeface="Arial MT"/>
                <a:cs typeface="Arial MT"/>
              </a:rPr>
              <a:t> </a:t>
            </a:r>
            <a:r>
              <a:rPr sz="3950" dirty="0">
                <a:latin typeface="Arial MT"/>
                <a:cs typeface="Arial MT"/>
              </a:rPr>
              <a:t>an</a:t>
            </a:r>
            <a:r>
              <a:rPr sz="3950" spc="5" dirty="0">
                <a:latin typeface="Arial MT"/>
                <a:cs typeface="Arial MT"/>
              </a:rPr>
              <a:t> </a:t>
            </a:r>
            <a:r>
              <a:rPr sz="3950" spc="40" dirty="0">
                <a:latin typeface="Arial MT"/>
                <a:cs typeface="Arial MT"/>
              </a:rPr>
              <a:t>Autoscaling</a:t>
            </a:r>
            <a:r>
              <a:rPr sz="3950" spc="5" dirty="0">
                <a:latin typeface="Arial MT"/>
                <a:cs typeface="Arial MT"/>
              </a:rPr>
              <a:t> </a:t>
            </a:r>
            <a:r>
              <a:rPr sz="3950" spc="75" dirty="0">
                <a:latin typeface="Arial MT"/>
                <a:cs typeface="Arial MT"/>
              </a:rPr>
              <a:t>group</a:t>
            </a:r>
            <a:r>
              <a:rPr sz="3950" spc="5" dirty="0">
                <a:latin typeface="Arial MT"/>
                <a:cs typeface="Arial MT"/>
              </a:rPr>
              <a:t> </a:t>
            </a:r>
            <a:r>
              <a:rPr sz="3950" dirty="0">
                <a:latin typeface="Arial MT"/>
                <a:cs typeface="Arial MT"/>
              </a:rPr>
              <a:t>to</a:t>
            </a:r>
            <a:r>
              <a:rPr sz="3950" spc="5" dirty="0">
                <a:latin typeface="Arial MT"/>
                <a:cs typeface="Arial MT"/>
              </a:rPr>
              <a:t> </a:t>
            </a:r>
            <a:r>
              <a:rPr sz="3950" spc="30" dirty="0">
                <a:latin typeface="Arial MT"/>
                <a:cs typeface="Arial MT"/>
              </a:rPr>
              <a:t>achieve </a:t>
            </a:r>
            <a:r>
              <a:rPr sz="3950" spc="-1085" dirty="0">
                <a:latin typeface="Arial MT"/>
                <a:cs typeface="Arial MT"/>
              </a:rPr>
              <a:t> </a:t>
            </a:r>
            <a:r>
              <a:rPr sz="3950" dirty="0">
                <a:latin typeface="Arial MT"/>
                <a:cs typeface="Arial MT"/>
              </a:rPr>
              <a:t>this</a:t>
            </a:r>
            <a:endParaRPr sz="3950">
              <a:latin typeface="Arial MT"/>
              <a:cs typeface="Arial MT"/>
            </a:endParaRPr>
          </a:p>
          <a:p>
            <a:pPr lvl="1">
              <a:lnSpc>
                <a:spcPct val="100000"/>
              </a:lnSpc>
              <a:buFont typeface="Arial MT"/>
              <a:buChar char="•"/>
            </a:pPr>
            <a:endParaRPr sz="4100">
              <a:latin typeface="Arial MT"/>
              <a:cs typeface="Arial MT"/>
            </a:endParaRPr>
          </a:p>
          <a:p>
            <a:pPr marL="1246505" lvl="1" indent="-488950">
              <a:lnSpc>
                <a:spcPct val="100000"/>
              </a:lnSpc>
              <a:buSzPct val="74683"/>
              <a:buChar char="•"/>
              <a:tabLst>
                <a:tab pos="1246505" algn="l"/>
                <a:tab pos="1247140" algn="l"/>
              </a:tabLst>
            </a:pPr>
            <a:r>
              <a:rPr sz="3950" spc="-195" dirty="0">
                <a:latin typeface="Arial MT"/>
                <a:cs typeface="Arial MT"/>
              </a:rPr>
              <a:t>You</a:t>
            </a:r>
            <a:r>
              <a:rPr sz="3950" dirty="0">
                <a:latin typeface="Arial MT"/>
                <a:cs typeface="Arial MT"/>
              </a:rPr>
              <a:t> </a:t>
            </a:r>
            <a:r>
              <a:rPr sz="3950" spc="75" dirty="0">
                <a:latin typeface="Arial MT"/>
                <a:cs typeface="Arial MT"/>
              </a:rPr>
              <a:t>can</a:t>
            </a:r>
            <a:r>
              <a:rPr sz="3950" spc="5" dirty="0">
                <a:latin typeface="Arial MT"/>
                <a:cs typeface="Arial MT"/>
              </a:rPr>
              <a:t> </a:t>
            </a:r>
            <a:r>
              <a:rPr sz="3950" spc="55" dirty="0">
                <a:latin typeface="Arial MT"/>
                <a:cs typeface="Arial MT"/>
              </a:rPr>
              <a:t>schedule</a:t>
            </a:r>
            <a:r>
              <a:rPr sz="3950" spc="5" dirty="0">
                <a:latin typeface="Arial MT"/>
                <a:cs typeface="Arial MT"/>
              </a:rPr>
              <a:t> </a:t>
            </a:r>
            <a:r>
              <a:rPr sz="3950" spc="65" dirty="0">
                <a:latin typeface="Arial MT"/>
                <a:cs typeface="Arial MT"/>
              </a:rPr>
              <a:t>scaling</a:t>
            </a:r>
            <a:r>
              <a:rPr sz="3950" spc="5" dirty="0">
                <a:latin typeface="Arial MT"/>
                <a:cs typeface="Arial MT"/>
              </a:rPr>
              <a:t> </a:t>
            </a:r>
            <a:r>
              <a:rPr sz="3950" dirty="0">
                <a:latin typeface="Arial MT"/>
                <a:cs typeface="Arial MT"/>
              </a:rPr>
              <a:t>events</a:t>
            </a:r>
            <a:r>
              <a:rPr sz="3950" spc="5" dirty="0">
                <a:latin typeface="Arial MT"/>
                <a:cs typeface="Arial MT"/>
              </a:rPr>
              <a:t> </a:t>
            </a:r>
            <a:r>
              <a:rPr sz="3950" dirty="0">
                <a:latin typeface="Arial MT"/>
                <a:cs typeface="Arial MT"/>
              </a:rPr>
              <a:t>or</a:t>
            </a:r>
            <a:r>
              <a:rPr sz="3950" spc="5" dirty="0">
                <a:latin typeface="Arial MT"/>
                <a:cs typeface="Arial MT"/>
              </a:rPr>
              <a:t> </a:t>
            </a:r>
            <a:r>
              <a:rPr sz="3950" spc="35" dirty="0">
                <a:latin typeface="Arial MT"/>
                <a:cs typeface="Arial MT"/>
              </a:rPr>
              <a:t>enable</a:t>
            </a:r>
            <a:r>
              <a:rPr sz="3950" spc="5" dirty="0">
                <a:latin typeface="Arial MT"/>
                <a:cs typeface="Arial MT"/>
              </a:rPr>
              <a:t> </a:t>
            </a:r>
            <a:r>
              <a:rPr sz="3950" spc="40" dirty="0">
                <a:latin typeface="Arial MT"/>
                <a:cs typeface="Arial MT"/>
              </a:rPr>
              <a:t>autoscaling</a:t>
            </a:r>
            <a:r>
              <a:rPr sz="3950" spc="5" dirty="0">
                <a:latin typeface="Arial MT"/>
                <a:cs typeface="Arial MT"/>
              </a:rPr>
              <a:t> </a:t>
            </a:r>
            <a:r>
              <a:rPr sz="3950" spc="90" dirty="0">
                <a:latin typeface="Arial MT"/>
                <a:cs typeface="Arial MT"/>
              </a:rPr>
              <a:t>based</a:t>
            </a:r>
            <a:r>
              <a:rPr sz="3950" spc="5" dirty="0">
                <a:latin typeface="Arial MT"/>
                <a:cs typeface="Arial MT"/>
              </a:rPr>
              <a:t> </a:t>
            </a:r>
            <a:r>
              <a:rPr sz="3950" dirty="0">
                <a:latin typeface="Arial MT"/>
                <a:cs typeface="Arial MT"/>
              </a:rPr>
              <a:t>on a</a:t>
            </a:r>
            <a:r>
              <a:rPr sz="3950" spc="5" dirty="0">
                <a:latin typeface="Arial MT"/>
                <a:cs typeface="Arial MT"/>
              </a:rPr>
              <a:t> </a:t>
            </a:r>
            <a:r>
              <a:rPr sz="3950" spc="40" dirty="0">
                <a:latin typeface="Arial MT"/>
                <a:cs typeface="Arial MT"/>
              </a:rPr>
              <a:t>metric</a:t>
            </a:r>
            <a:endParaRPr sz="3950">
              <a:latin typeface="Arial MT"/>
              <a:cs typeface="Arial MT"/>
            </a:endParaRPr>
          </a:p>
          <a:p>
            <a:pPr lvl="1">
              <a:lnSpc>
                <a:spcPct val="100000"/>
              </a:lnSpc>
              <a:buFont typeface="Arial MT"/>
              <a:buChar char="•"/>
            </a:pPr>
            <a:endParaRPr sz="4100">
              <a:latin typeface="Arial MT"/>
              <a:cs typeface="Arial MT"/>
            </a:endParaRPr>
          </a:p>
          <a:p>
            <a:pPr marL="513715" indent="-488950">
              <a:lnSpc>
                <a:spcPct val="100000"/>
              </a:lnSpc>
              <a:buSzPct val="74683"/>
              <a:buChar char="•"/>
              <a:tabLst>
                <a:tab pos="513715" algn="l"/>
                <a:tab pos="514350" algn="l"/>
              </a:tabLst>
            </a:pPr>
            <a:r>
              <a:rPr sz="3950" spc="-75" dirty="0">
                <a:latin typeface="Arial MT"/>
                <a:cs typeface="Arial MT"/>
              </a:rPr>
              <a:t>It’s</a:t>
            </a:r>
            <a:r>
              <a:rPr sz="3950" dirty="0">
                <a:latin typeface="Arial MT"/>
                <a:cs typeface="Arial MT"/>
              </a:rPr>
              <a:t> similar to </a:t>
            </a:r>
            <a:r>
              <a:rPr sz="3950" spc="-10" dirty="0">
                <a:latin typeface="Arial MT"/>
                <a:cs typeface="Arial MT"/>
              </a:rPr>
              <a:t>Heroku</a:t>
            </a:r>
            <a:r>
              <a:rPr sz="3950" spc="5" dirty="0">
                <a:latin typeface="Arial MT"/>
                <a:cs typeface="Arial MT"/>
              </a:rPr>
              <a:t> </a:t>
            </a:r>
            <a:r>
              <a:rPr sz="3950" dirty="0">
                <a:latin typeface="Arial MT"/>
                <a:cs typeface="Arial MT"/>
              </a:rPr>
              <a:t>(another </a:t>
            </a:r>
            <a:r>
              <a:rPr sz="3950" spc="-110" dirty="0">
                <a:latin typeface="Arial MT"/>
                <a:cs typeface="Arial MT"/>
              </a:rPr>
              <a:t>PaaS</a:t>
            </a:r>
            <a:r>
              <a:rPr sz="3950" dirty="0">
                <a:latin typeface="Arial MT"/>
                <a:cs typeface="Arial MT"/>
              </a:rPr>
              <a:t> solution)</a:t>
            </a:r>
            <a:endParaRPr sz="3950">
              <a:latin typeface="Arial MT"/>
              <a:cs typeface="Arial MT"/>
            </a:endParaRPr>
          </a:p>
          <a:p>
            <a:pPr>
              <a:lnSpc>
                <a:spcPct val="100000"/>
              </a:lnSpc>
              <a:spcBef>
                <a:spcPts val="20"/>
              </a:spcBef>
              <a:buFont typeface="Arial MT"/>
              <a:buChar char="•"/>
            </a:pPr>
            <a:endParaRPr sz="4050">
              <a:latin typeface="Arial MT"/>
              <a:cs typeface="Arial MT"/>
            </a:endParaRPr>
          </a:p>
          <a:p>
            <a:pPr marL="513715" marR="1523365" indent="-488950">
              <a:lnSpc>
                <a:spcPct val="100899"/>
              </a:lnSpc>
              <a:buSzPct val="74683"/>
              <a:buChar char="•"/>
              <a:tabLst>
                <a:tab pos="513715" algn="l"/>
                <a:tab pos="514350" algn="l"/>
              </a:tabLst>
            </a:pPr>
            <a:r>
              <a:rPr sz="3950" spc="-195" dirty="0">
                <a:latin typeface="Arial MT"/>
                <a:cs typeface="Arial MT"/>
              </a:rPr>
              <a:t>You </a:t>
            </a:r>
            <a:r>
              <a:rPr sz="3950" spc="75" dirty="0">
                <a:latin typeface="Arial MT"/>
                <a:cs typeface="Arial MT"/>
              </a:rPr>
              <a:t>can </a:t>
            </a:r>
            <a:r>
              <a:rPr sz="3950" dirty="0">
                <a:latin typeface="Arial MT"/>
                <a:cs typeface="Arial MT"/>
              </a:rPr>
              <a:t>have an </a:t>
            </a:r>
            <a:r>
              <a:rPr sz="3950" spc="60" dirty="0">
                <a:latin typeface="Arial MT"/>
                <a:cs typeface="Arial MT"/>
              </a:rPr>
              <a:t>application </a:t>
            </a:r>
            <a:r>
              <a:rPr sz="3950" spc="30" dirty="0">
                <a:latin typeface="Arial MT"/>
                <a:cs typeface="Arial MT"/>
              </a:rPr>
              <a:t>running </a:t>
            </a:r>
            <a:r>
              <a:rPr sz="3950" dirty="0">
                <a:latin typeface="Arial MT"/>
                <a:cs typeface="Arial MT"/>
              </a:rPr>
              <a:t>just in a few </a:t>
            </a:r>
            <a:r>
              <a:rPr sz="3950" spc="75" dirty="0">
                <a:latin typeface="Arial MT"/>
                <a:cs typeface="Arial MT"/>
              </a:rPr>
              <a:t>clicks </a:t>
            </a:r>
            <a:r>
              <a:rPr sz="3950" spc="45" dirty="0">
                <a:latin typeface="Arial MT"/>
                <a:cs typeface="Arial MT"/>
              </a:rPr>
              <a:t>using </a:t>
            </a:r>
            <a:r>
              <a:rPr sz="3950" dirty="0">
                <a:latin typeface="Arial MT"/>
                <a:cs typeface="Arial MT"/>
              </a:rPr>
              <a:t>the </a:t>
            </a:r>
            <a:r>
              <a:rPr sz="3950" spc="-195" dirty="0">
                <a:latin typeface="Arial MT"/>
                <a:cs typeface="Arial MT"/>
              </a:rPr>
              <a:t>AWS </a:t>
            </a:r>
            <a:r>
              <a:rPr sz="3950" spc="-1085" dirty="0">
                <a:latin typeface="Arial MT"/>
                <a:cs typeface="Arial MT"/>
              </a:rPr>
              <a:t> </a:t>
            </a:r>
            <a:r>
              <a:rPr sz="3950" dirty="0">
                <a:latin typeface="Arial MT"/>
                <a:cs typeface="Arial MT"/>
              </a:rPr>
              <a:t>Console</a:t>
            </a:r>
            <a:endParaRPr sz="3950">
              <a:latin typeface="Arial MT"/>
              <a:cs typeface="Arial MT"/>
            </a:endParaRPr>
          </a:p>
          <a:p>
            <a:pPr>
              <a:lnSpc>
                <a:spcPct val="100000"/>
              </a:lnSpc>
              <a:buFont typeface="Arial MT"/>
              <a:buChar char="•"/>
            </a:pPr>
            <a:endParaRPr sz="4100">
              <a:latin typeface="Arial MT"/>
              <a:cs typeface="Arial MT"/>
            </a:endParaRPr>
          </a:p>
          <a:p>
            <a:pPr marL="1246505" lvl="1" indent="-488950">
              <a:lnSpc>
                <a:spcPct val="100000"/>
              </a:lnSpc>
              <a:buSzPct val="74683"/>
              <a:buChar char="•"/>
              <a:tabLst>
                <a:tab pos="1246505" algn="l"/>
                <a:tab pos="1247140" algn="l"/>
              </a:tabLst>
            </a:pPr>
            <a:r>
              <a:rPr sz="3950" dirty="0">
                <a:latin typeface="Arial MT"/>
                <a:cs typeface="Arial MT"/>
              </a:rPr>
              <a:t>Or</a:t>
            </a:r>
            <a:r>
              <a:rPr sz="3950" spc="-5" dirty="0">
                <a:latin typeface="Arial MT"/>
                <a:cs typeface="Arial MT"/>
              </a:rPr>
              <a:t> </a:t>
            </a:r>
            <a:r>
              <a:rPr sz="3950" spc="45" dirty="0">
                <a:latin typeface="Arial MT"/>
                <a:cs typeface="Arial MT"/>
              </a:rPr>
              <a:t>using</a:t>
            </a:r>
            <a:r>
              <a:rPr sz="3950" dirty="0">
                <a:latin typeface="Arial MT"/>
                <a:cs typeface="Arial MT"/>
              </a:rPr>
              <a:t> a</a:t>
            </a:r>
            <a:r>
              <a:rPr sz="3950" spc="-5" dirty="0">
                <a:latin typeface="Arial MT"/>
                <a:cs typeface="Arial MT"/>
              </a:rPr>
              <a:t> </a:t>
            </a:r>
            <a:r>
              <a:rPr sz="3950" dirty="0">
                <a:latin typeface="Arial MT"/>
                <a:cs typeface="Arial MT"/>
              </a:rPr>
              <a:t>the </a:t>
            </a:r>
            <a:r>
              <a:rPr sz="3950" spc="30" dirty="0">
                <a:latin typeface="Arial MT"/>
                <a:cs typeface="Arial MT"/>
              </a:rPr>
              <a:t>elasticbeanstalk</a:t>
            </a:r>
            <a:r>
              <a:rPr sz="3950" dirty="0">
                <a:latin typeface="Arial MT"/>
                <a:cs typeface="Arial MT"/>
              </a:rPr>
              <a:t> </a:t>
            </a:r>
            <a:r>
              <a:rPr sz="3950" spc="10" dirty="0">
                <a:latin typeface="Arial MT"/>
                <a:cs typeface="Arial MT"/>
              </a:rPr>
              <a:t>resources</a:t>
            </a:r>
            <a:r>
              <a:rPr sz="3950" spc="-5" dirty="0">
                <a:latin typeface="Arial MT"/>
                <a:cs typeface="Arial MT"/>
              </a:rPr>
              <a:t> </a:t>
            </a:r>
            <a:r>
              <a:rPr sz="3950" dirty="0">
                <a:latin typeface="Arial MT"/>
                <a:cs typeface="Arial MT"/>
              </a:rPr>
              <a:t>in </a:t>
            </a:r>
            <a:r>
              <a:rPr sz="3950" spc="-65" dirty="0">
                <a:latin typeface="Arial MT"/>
                <a:cs typeface="Arial MT"/>
              </a:rPr>
              <a:t>Terraform</a:t>
            </a:r>
            <a:endParaRPr sz="3950">
              <a:latin typeface="Arial MT"/>
              <a:cs typeface="Arial MT"/>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954770" cy="1433195"/>
          </a:xfrm>
          <a:prstGeom prst="rect">
            <a:avLst/>
          </a:prstGeom>
        </p:spPr>
        <p:txBody>
          <a:bodyPr vert="horz" wrap="square" lIns="0" tIns="17145" rIns="0" bIns="0" rtlCol="0">
            <a:spAutoFit/>
          </a:bodyPr>
          <a:lstStyle/>
          <a:p>
            <a:pPr marL="12700">
              <a:lnSpc>
                <a:spcPct val="100000"/>
              </a:lnSpc>
              <a:spcBef>
                <a:spcPts val="135"/>
              </a:spcBef>
            </a:pPr>
            <a:r>
              <a:rPr spc="10" dirty="0"/>
              <a:t>Elastic</a:t>
            </a:r>
            <a:r>
              <a:rPr spc="-55" dirty="0"/>
              <a:t> </a:t>
            </a:r>
            <a:r>
              <a:rPr spc="15" dirty="0"/>
              <a:t>Beanstalk</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9861"/>
            <a:ext cx="10815955" cy="8116570"/>
          </a:xfrm>
          <a:prstGeom prst="rect">
            <a:avLst/>
          </a:prstGeom>
        </p:spPr>
        <p:txBody>
          <a:bodyPr vert="horz" wrap="square" lIns="0" tIns="16510" rIns="0" bIns="0" rtlCol="0">
            <a:spAutoFit/>
          </a:bodyPr>
          <a:lstStyle/>
          <a:p>
            <a:pPr marL="412115" indent="-387350">
              <a:lnSpc>
                <a:spcPct val="100000"/>
              </a:lnSpc>
              <a:spcBef>
                <a:spcPts val="130"/>
              </a:spcBef>
              <a:buSzPct val="75806"/>
              <a:buChar char="•"/>
              <a:tabLst>
                <a:tab pos="412115" algn="l"/>
                <a:tab pos="412750" algn="l"/>
              </a:tabLst>
            </a:pPr>
            <a:r>
              <a:rPr sz="3100" spc="-40" dirty="0">
                <a:latin typeface="Arial MT"/>
                <a:cs typeface="Arial MT"/>
              </a:rPr>
              <a:t>The</a:t>
            </a:r>
            <a:r>
              <a:rPr sz="3100" dirty="0">
                <a:latin typeface="Arial MT"/>
                <a:cs typeface="Arial MT"/>
              </a:rPr>
              <a:t> </a:t>
            </a:r>
            <a:r>
              <a:rPr sz="3100" spc="75" dirty="0">
                <a:latin typeface="Arial MT"/>
                <a:cs typeface="Arial MT"/>
              </a:rPr>
              <a:t>supported</a:t>
            </a:r>
            <a:r>
              <a:rPr sz="3100" dirty="0">
                <a:latin typeface="Arial MT"/>
                <a:cs typeface="Arial MT"/>
              </a:rPr>
              <a:t> Platforms </a:t>
            </a:r>
            <a:r>
              <a:rPr sz="3100" spc="-5" dirty="0">
                <a:latin typeface="Arial MT"/>
                <a:cs typeface="Arial MT"/>
              </a:rPr>
              <a:t>are:</a:t>
            </a:r>
            <a:endParaRPr sz="3100">
              <a:latin typeface="Arial MT"/>
              <a:cs typeface="Arial MT"/>
            </a:endParaRPr>
          </a:p>
          <a:p>
            <a:pPr>
              <a:lnSpc>
                <a:spcPct val="100000"/>
              </a:lnSpc>
              <a:spcBef>
                <a:spcPts val="35"/>
              </a:spcBef>
              <a:buFont typeface="Arial MT"/>
              <a:buChar char="•"/>
            </a:pPr>
            <a:endParaRPr sz="3250">
              <a:latin typeface="Arial MT"/>
              <a:cs typeface="Arial MT"/>
            </a:endParaRPr>
          </a:p>
          <a:p>
            <a:pPr marL="1144905" lvl="1" indent="-387350">
              <a:lnSpc>
                <a:spcPct val="100000"/>
              </a:lnSpc>
              <a:spcBef>
                <a:spcPts val="5"/>
              </a:spcBef>
              <a:buSzPct val="75806"/>
              <a:buChar char="•"/>
              <a:tabLst>
                <a:tab pos="1144905" algn="l"/>
                <a:tab pos="1145540" algn="l"/>
              </a:tabLst>
            </a:pPr>
            <a:r>
              <a:rPr sz="3100" spc="-95" dirty="0">
                <a:latin typeface="Arial MT"/>
                <a:cs typeface="Arial MT"/>
              </a:rPr>
              <a:t>PHP</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15" dirty="0">
                <a:latin typeface="Arial MT"/>
                <a:cs typeface="Arial MT"/>
              </a:rPr>
              <a:t>Java</a:t>
            </a:r>
            <a:r>
              <a:rPr sz="3100" spc="-10" dirty="0">
                <a:latin typeface="Arial MT"/>
                <a:cs typeface="Arial MT"/>
              </a:rPr>
              <a:t> </a:t>
            </a:r>
            <a:r>
              <a:rPr sz="3100" spc="-100" dirty="0">
                <a:latin typeface="Arial MT"/>
                <a:cs typeface="Arial MT"/>
              </a:rPr>
              <a:t>SE,</a:t>
            </a:r>
            <a:r>
              <a:rPr sz="3100" spc="-5" dirty="0">
                <a:latin typeface="Arial MT"/>
                <a:cs typeface="Arial MT"/>
              </a:rPr>
              <a:t> </a:t>
            </a:r>
            <a:r>
              <a:rPr sz="3100" spc="15" dirty="0">
                <a:latin typeface="Arial MT"/>
                <a:cs typeface="Arial MT"/>
              </a:rPr>
              <a:t>Java</a:t>
            </a:r>
            <a:r>
              <a:rPr sz="3100" spc="-5" dirty="0">
                <a:latin typeface="Arial MT"/>
                <a:cs typeface="Arial MT"/>
              </a:rPr>
              <a:t> </a:t>
            </a:r>
            <a:r>
              <a:rPr sz="3100" spc="10" dirty="0">
                <a:latin typeface="Arial MT"/>
                <a:cs typeface="Arial MT"/>
              </a:rPr>
              <a:t>with</a:t>
            </a:r>
            <a:r>
              <a:rPr sz="3100" spc="-5" dirty="0">
                <a:latin typeface="Arial MT"/>
                <a:cs typeface="Arial MT"/>
              </a:rPr>
              <a:t> </a:t>
            </a:r>
            <a:r>
              <a:rPr sz="3100" spc="-40" dirty="0">
                <a:latin typeface="Arial MT"/>
                <a:cs typeface="Arial MT"/>
              </a:rPr>
              <a:t>Tomcat</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70" dirty="0">
                <a:latin typeface="Arial MT"/>
                <a:cs typeface="Arial MT"/>
              </a:rPr>
              <a:t>.NET</a:t>
            </a:r>
            <a:r>
              <a:rPr sz="3100" spc="-5" dirty="0">
                <a:latin typeface="Arial MT"/>
                <a:cs typeface="Arial MT"/>
              </a:rPr>
              <a:t> </a:t>
            </a:r>
            <a:r>
              <a:rPr sz="3100" spc="15" dirty="0">
                <a:latin typeface="Arial MT"/>
                <a:cs typeface="Arial MT"/>
              </a:rPr>
              <a:t>on</a:t>
            </a:r>
            <a:r>
              <a:rPr sz="3100" spc="-5" dirty="0">
                <a:latin typeface="Arial MT"/>
                <a:cs typeface="Arial MT"/>
              </a:rPr>
              <a:t> </a:t>
            </a:r>
            <a:r>
              <a:rPr sz="3100" spc="15" dirty="0">
                <a:latin typeface="Arial MT"/>
                <a:cs typeface="Arial MT"/>
              </a:rPr>
              <a:t>Windows</a:t>
            </a:r>
            <a:r>
              <a:rPr sz="3100" dirty="0">
                <a:latin typeface="Arial MT"/>
                <a:cs typeface="Arial MT"/>
              </a:rPr>
              <a:t> </a:t>
            </a:r>
            <a:r>
              <a:rPr sz="3100" spc="10" dirty="0">
                <a:latin typeface="Arial MT"/>
                <a:cs typeface="Arial MT"/>
              </a:rPr>
              <a:t>with</a:t>
            </a:r>
            <a:r>
              <a:rPr sz="3100" spc="-5" dirty="0">
                <a:latin typeface="Arial MT"/>
                <a:cs typeface="Arial MT"/>
              </a:rPr>
              <a:t> </a:t>
            </a:r>
            <a:r>
              <a:rPr sz="3100" spc="-45" dirty="0">
                <a:latin typeface="Arial MT"/>
                <a:cs typeface="Arial MT"/>
              </a:rPr>
              <a:t>IIS</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40" dirty="0">
                <a:latin typeface="Arial MT"/>
                <a:cs typeface="Arial MT"/>
              </a:rPr>
              <a:t>Node.js</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spcBef>
                <a:spcPts val="5"/>
              </a:spcBef>
              <a:buSzPct val="75806"/>
              <a:buChar char="•"/>
              <a:tabLst>
                <a:tab pos="1144905" algn="l"/>
                <a:tab pos="1145540" algn="l"/>
              </a:tabLst>
            </a:pPr>
            <a:r>
              <a:rPr sz="3100" spc="-15" dirty="0">
                <a:latin typeface="Arial MT"/>
                <a:cs typeface="Arial MT"/>
              </a:rPr>
              <a:t>Python</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15" dirty="0">
                <a:latin typeface="Arial MT"/>
                <a:cs typeface="Arial MT"/>
              </a:rPr>
              <a:t>Ruby</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20" dirty="0">
                <a:latin typeface="Arial MT"/>
                <a:cs typeface="Arial MT"/>
              </a:rPr>
              <a:t>Go</a:t>
            </a:r>
            <a:endParaRPr sz="3100">
              <a:latin typeface="Arial MT"/>
              <a:cs typeface="Arial MT"/>
            </a:endParaRPr>
          </a:p>
          <a:p>
            <a:pPr lvl="1">
              <a:lnSpc>
                <a:spcPct val="100000"/>
              </a:lnSpc>
              <a:spcBef>
                <a:spcPts val="35"/>
              </a:spcBef>
              <a:buFont typeface="Arial MT"/>
              <a:buChar char="•"/>
            </a:pPr>
            <a:endParaRPr sz="3250">
              <a:latin typeface="Arial MT"/>
              <a:cs typeface="Arial MT"/>
            </a:endParaRPr>
          </a:p>
          <a:p>
            <a:pPr marL="1144905" lvl="1" indent="-387350">
              <a:lnSpc>
                <a:spcPct val="100000"/>
              </a:lnSpc>
              <a:buSzPct val="75806"/>
              <a:buChar char="•"/>
              <a:tabLst>
                <a:tab pos="1144905" algn="l"/>
                <a:tab pos="1145540" algn="l"/>
              </a:tabLst>
            </a:pPr>
            <a:r>
              <a:rPr sz="3100" spc="45" dirty="0">
                <a:latin typeface="Arial MT"/>
                <a:cs typeface="Arial MT"/>
              </a:rPr>
              <a:t>Docker</a:t>
            </a:r>
            <a:r>
              <a:rPr sz="3100" spc="10" dirty="0">
                <a:latin typeface="Arial MT"/>
                <a:cs typeface="Arial MT"/>
              </a:rPr>
              <a:t> </a:t>
            </a:r>
            <a:r>
              <a:rPr sz="3100" spc="35" dirty="0">
                <a:latin typeface="Arial MT"/>
                <a:cs typeface="Arial MT"/>
              </a:rPr>
              <a:t>(single</a:t>
            </a:r>
            <a:r>
              <a:rPr sz="3100" spc="10" dirty="0">
                <a:latin typeface="Arial MT"/>
                <a:cs typeface="Arial MT"/>
              </a:rPr>
              <a:t> </a:t>
            </a:r>
            <a:r>
              <a:rPr sz="3100" spc="30" dirty="0">
                <a:latin typeface="Arial MT"/>
                <a:cs typeface="Arial MT"/>
              </a:rPr>
              <a:t>container</a:t>
            </a:r>
            <a:r>
              <a:rPr sz="3100" spc="10" dirty="0">
                <a:latin typeface="Arial MT"/>
                <a:cs typeface="Arial MT"/>
              </a:rPr>
              <a:t> </a:t>
            </a:r>
            <a:r>
              <a:rPr sz="3100" spc="254" dirty="0">
                <a:latin typeface="Arial MT"/>
                <a:cs typeface="Arial MT"/>
              </a:rPr>
              <a:t>+</a:t>
            </a:r>
            <a:r>
              <a:rPr sz="3100" spc="10" dirty="0">
                <a:latin typeface="Arial MT"/>
                <a:cs typeface="Arial MT"/>
              </a:rPr>
              <a:t> </a:t>
            </a:r>
            <a:r>
              <a:rPr sz="3100" spc="5" dirty="0">
                <a:latin typeface="Arial MT"/>
                <a:cs typeface="Arial MT"/>
              </a:rPr>
              <a:t>multi-container,</a:t>
            </a:r>
            <a:r>
              <a:rPr sz="3100" spc="10" dirty="0">
                <a:latin typeface="Arial MT"/>
                <a:cs typeface="Arial MT"/>
              </a:rPr>
              <a:t> </a:t>
            </a:r>
            <a:r>
              <a:rPr sz="3100" spc="45" dirty="0">
                <a:latin typeface="Arial MT"/>
                <a:cs typeface="Arial MT"/>
              </a:rPr>
              <a:t>using</a:t>
            </a:r>
            <a:r>
              <a:rPr sz="3100" spc="10" dirty="0">
                <a:latin typeface="Arial MT"/>
                <a:cs typeface="Arial MT"/>
              </a:rPr>
              <a:t> </a:t>
            </a:r>
            <a:r>
              <a:rPr sz="3100" spc="-70" dirty="0">
                <a:latin typeface="Arial MT"/>
                <a:cs typeface="Arial MT"/>
              </a:rPr>
              <a:t>ECS)</a:t>
            </a:r>
            <a:endParaRPr sz="3100">
              <a:latin typeface="Arial MT"/>
              <a:cs typeface="Arial MT"/>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954770" cy="1433195"/>
          </a:xfrm>
          <a:prstGeom prst="rect">
            <a:avLst/>
          </a:prstGeom>
        </p:spPr>
        <p:txBody>
          <a:bodyPr vert="horz" wrap="square" lIns="0" tIns="17145" rIns="0" bIns="0" rtlCol="0">
            <a:spAutoFit/>
          </a:bodyPr>
          <a:lstStyle/>
          <a:p>
            <a:pPr marL="12700">
              <a:lnSpc>
                <a:spcPct val="100000"/>
              </a:lnSpc>
              <a:spcBef>
                <a:spcPts val="135"/>
              </a:spcBef>
            </a:pPr>
            <a:r>
              <a:rPr spc="10" dirty="0"/>
              <a:t>Elastic</a:t>
            </a:r>
            <a:r>
              <a:rPr spc="-55" dirty="0"/>
              <a:t> </a:t>
            </a:r>
            <a:r>
              <a:rPr spc="15" dirty="0"/>
              <a:t>Beanstalk</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951450" cy="8154034"/>
          </a:xfrm>
          <a:prstGeom prst="rect">
            <a:avLst/>
          </a:prstGeom>
        </p:spPr>
        <p:txBody>
          <a:bodyPr vert="horz" wrap="square" lIns="0" tIns="12065" rIns="0" bIns="0" rtlCol="0">
            <a:spAutoFit/>
          </a:bodyPr>
          <a:lstStyle/>
          <a:p>
            <a:pPr marL="534035" marR="775335" indent="-509270">
              <a:lnSpc>
                <a:spcPct val="100499"/>
              </a:lnSpc>
              <a:spcBef>
                <a:spcPts val="95"/>
              </a:spcBef>
              <a:buSzPct val="75609"/>
              <a:buChar char="•"/>
              <a:tabLst>
                <a:tab pos="534035" algn="l"/>
                <a:tab pos="534670" algn="l"/>
              </a:tabLst>
            </a:pPr>
            <a:r>
              <a:rPr sz="4100" spc="-45" dirty="0">
                <a:latin typeface="Arial MT"/>
                <a:cs typeface="Arial MT"/>
              </a:rPr>
              <a:t>When</a:t>
            </a:r>
            <a:r>
              <a:rPr sz="4100" spc="5" dirty="0">
                <a:latin typeface="Arial MT"/>
                <a:cs typeface="Arial MT"/>
              </a:rPr>
              <a:t> </a:t>
            </a:r>
            <a:r>
              <a:rPr sz="4100" spc="10" dirty="0">
                <a:latin typeface="Arial MT"/>
                <a:cs typeface="Arial MT"/>
              </a:rPr>
              <a:t>you </a:t>
            </a:r>
            <a:r>
              <a:rPr sz="4100" spc="85" dirty="0">
                <a:latin typeface="Arial MT"/>
                <a:cs typeface="Arial MT"/>
              </a:rPr>
              <a:t>deploy</a:t>
            </a:r>
            <a:r>
              <a:rPr sz="4100" spc="10" dirty="0">
                <a:latin typeface="Arial MT"/>
                <a:cs typeface="Arial MT"/>
              </a:rPr>
              <a:t> an </a:t>
            </a:r>
            <a:r>
              <a:rPr sz="4100" spc="5" dirty="0">
                <a:latin typeface="Arial MT"/>
                <a:cs typeface="Arial MT"/>
              </a:rPr>
              <a:t>Elastic</a:t>
            </a:r>
            <a:r>
              <a:rPr sz="4100" spc="10" dirty="0">
                <a:latin typeface="Arial MT"/>
                <a:cs typeface="Arial MT"/>
              </a:rPr>
              <a:t> Beanstalk </a:t>
            </a:r>
            <a:r>
              <a:rPr sz="4100" dirty="0">
                <a:latin typeface="Arial MT"/>
                <a:cs typeface="Arial MT"/>
              </a:rPr>
              <a:t>environment</a:t>
            </a:r>
            <a:r>
              <a:rPr sz="4100" spc="10" dirty="0">
                <a:latin typeface="Arial MT"/>
                <a:cs typeface="Arial MT"/>
              </a:rPr>
              <a:t> </a:t>
            </a:r>
            <a:r>
              <a:rPr sz="4100" spc="5" dirty="0">
                <a:latin typeface="Arial MT"/>
                <a:cs typeface="Arial MT"/>
              </a:rPr>
              <a:t>you’ll</a:t>
            </a:r>
            <a:r>
              <a:rPr sz="4100" spc="10" dirty="0">
                <a:latin typeface="Arial MT"/>
                <a:cs typeface="Arial MT"/>
              </a:rPr>
              <a:t> </a:t>
            </a:r>
            <a:r>
              <a:rPr sz="4100" spc="85" dirty="0">
                <a:latin typeface="Arial MT"/>
                <a:cs typeface="Arial MT"/>
              </a:rPr>
              <a:t>get</a:t>
            </a:r>
            <a:r>
              <a:rPr sz="4100" spc="10" dirty="0">
                <a:latin typeface="Arial MT"/>
                <a:cs typeface="Arial MT"/>
              </a:rPr>
              <a:t> a </a:t>
            </a:r>
            <a:r>
              <a:rPr sz="4100" spc="-35" dirty="0">
                <a:latin typeface="Arial MT"/>
                <a:cs typeface="Arial MT"/>
              </a:rPr>
              <a:t>CNAME </a:t>
            </a:r>
            <a:r>
              <a:rPr sz="4100" spc="-1120" dirty="0">
                <a:latin typeface="Arial MT"/>
                <a:cs typeface="Arial MT"/>
              </a:rPr>
              <a:t> </a:t>
            </a:r>
            <a:r>
              <a:rPr sz="4100" spc="10" dirty="0">
                <a:latin typeface="Arial MT"/>
                <a:cs typeface="Arial MT"/>
              </a:rPr>
              <a:t>(hostname)</a:t>
            </a:r>
            <a:r>
              <a:rPr sz="4100" dirty="0">
                <a:latin typeface="Arial MT"/>
                <a:cs typeface="Arial MT"/>
              </a:rPr>
              <a:t> </a:t>
            </a:r>
            <a:r>
              <a:rPr sz="4100" spc="5" dirty="0">
                <a:latin typeface="Arial MT"/>
                <a:cs typeface="Arial MT"/>
              </a:rPr>
              <a:t>that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use</a:t>
            </a:r>
            <a:r>
              <a:rPr sz="4100" spc="5" dirty="0">
                <a:latin typeface="Arial MT"/>
                <a:cs typeface="Arial MT"/>
              </a:rPr>
              <a:t> </a:t>
            </a:r>
            <a:r>
              <a:rPr sz="4100" spc="10" dirty="0">
                <a:latin typeface="Arial MT"/>
                <a:cs typeface="Arial MT"/>
              </a:rPr>
              <a:t>as</a:t>
            </a:r>
            <a:r>
              <a:rPr sz="4100" spc="5" dirty="0">
                <a:latin typeface="Arial MT"/>
                <a:cs typeface="Arial MT"/>
              </a:rPr>
              <a:t> </a:t>
            </a:r>
            <a:r>
              <a:rPr sz="4100" spc="65" dirty="0">
                <a:latin typeface="Arial MT"/>
                <a:cs typeface="Arial MT"/>
              </a:rPr>
              <a:t>endpoint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use </a:t>
            </a:r>
            <a:r>
              <a:rPr sz="4100" spc="-25" dirty="0">
                <a:latin typeface="Arial MT"/>
                <a:cs typeface="Arial MT"/>
              </a:rPr>
              <a:t>Route53</a:t>
            </a:r>
            <a:r>
              <a:rPr sz="4100" spc="10" dirty="0">
                <a:latin typeface="Arial MT"/>
                <a:cs typeface="Arial MT"/>
              </a:rPr>
              <a:t> </a:t>
            </a:r>
            <a:r>
              <a:rPr sz="4100" spc="5" dirty="0">
                <a:latin typeface="Arial MT"/>
                <a:cs typeface="Arial MT"/>
              </a:rPr>
              <a:t>to</a:t>
            </a:r>
            <a:r>
              <a:rPr sz="4100" spc="15" dirty="0">
                <a:latin typeface="Arial MT"/>
                <a:cs typeface="Arial MT"/>
              </a:rPr>
              <a:t> </a:t>
            </a:r>
            <a:r>
              <a:rPr sz="4100" spc="50" dirty="0">
                <a:latin typeface="Arial MT"/>
                <a:cs typeface="Arial MT"/>
              </a:rPr>
              <a:t>point</a:t>
            </a:r>
            <a:r>
              <a:rPr sz="4100" spc="10" dirty="0">
                <a:latin typeface="Arial MT"/>
                <a:cs typeface="Arial MT"/>
              </a:rPr>
              <a:t> your </a:t>
            </a:r>
            <a:r>
              <a:rPr sz="4100" spc="45" dirty="0">
                <a:latin typeface="Arial MT"/>
                <a:cs typeface="Arial MT"/>
              </a:rPr>
              <a:t>domain</a:t>
            </a:r>
            <a:r>
              <a:rPr sz="4100" spc="10" dirty="0">
                <a:latin typeface="Arial MT"/>
                <a:cs typeface="Arial MT"/>
              </a:rPr>
              <a:t> </a:t>
            </a:r>
            <a:r>
              <a:rPr sz="4100" spc="5" dirty="0">
                <a:latin typeface="Arial MT"/>
                <a:cs typeface="Arial MT"/>
              </a:rPr>
              <a:t>to</a:t>
            </a:r>
            <a:r>
              <a:rPr sz="4100" spc="15" dirty="0">
                <a:latin typeface="Arial MT"/>
                <a:cs typeface="Arial MT"/>
              </a:rPr>
              <a:t> </a:t>
            </a:r>
            <a:r>
              <a:rPr sz="4100" spc="5" dirty="0">
                <a:latin typeface="Arial MT"/>
                <a:cs typeface="Arial MT"/>
              </a:rPr>
              <a:t>that</a:t>
            </a:r>
            <a:r>
              <a:rPr sz="4100" spc="10" dirty="0">
                <a:latin typeface="Arial MT"/>
                <a:cs typeface="Arial MT"/>
              </a:rPr>
              <a:t> </a:t>
            </a:r>
            <a:r>
              <a:rPr sz="4100" spc="-35" dirty="0">
                <a:latin typeface="Arial MT"/>
                <a:cs typeface="Arial MT"/>
              </a:rPr>
              <a:t>CNAME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619125" indent="-509270">
              <a:lnSpc>
                <a:spcPct val="100499"/>
              </a:lnSpc>
              <a:spcBef>
                <a:spcPts val="5"/>
              </a:spcBef>
              <a:buSzPct val="75609"/>
              <a:buChar char="•"/>
              <a:tabLst>
                <a:tab pos="534035" algn="l"/>
                <a:tab pos="534670" algn="l"/>
              </a:tabLst>
            </a:pPr>
            <a:r>
              <a:rPr sz="4100" spc="70" dirty="0">
                <a:latin typeface="Arial MT"/>
                <a:cs typeface="Arial MT"/>
              </a:rPr>
              <a:t>Once</a:t>
            </a:r>
            <a:r>
              <a:rPr sz="4100" spc="5" dirty="0">
                <a:latin typeface="Arial MT"/>
                <a:cs typeface="Arial MT"/>
              </a:rPr>
              <a:t> Elastic </a:t>
            </a:r>
            <a:r>
              <a:rPr sz="4100" spc="10" dirty="0">
                <a:latin typeface="Arial MT"/>
                <a:cs typeface="Arial MT"/>
              </a:rPr>
              <a:t>Beanstalk</a:t>
            </a:r>
            <a:r>
              <a:rPr sz="4100" spc="5" dirty="0">
                <a:latin typeface="Arial MT"/>
                <a:cs typeface="Arial MT"/>
              </a:rPr>
              <a:t> is</a:t>
            </a:r>
            <a:r>
              <a:rPr sz="4100" spc="10" dirty="0">
                <a:latin typeface="Arial MT"/>
                <a:cs typeface="Arial MT"/>
              </a:rPr>
              <a:t> </a:t>
            </a:r>
            <a:r>
              <a:rPr sz="4100" spc="35" dirty="0">
                <a:latin typeface="Arial MT"/>
                <a:cs typeface="Arial MT"/>
              </a:rPr>
              <a:t>running,</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85" dirty="0">
                <a:latin typeface="Arial MT"/>
                <a:cs typeface="Arial MT"/>
              </a:rPr>
              <a:t>deploy</a:t>
            </a:r>
            <a:r>
              <a:rPr sz="4100" spc="10" dirty="0">
                <a:latin typeface="Arial MT"/>
                <a:cs typeface="Arial MT"/>
              </a:rPr>
              <a:t> your</a:t>
            </a:r>
            <a:r>
              <a:rPr sz="4100" spc="5" dirty="0">
                <a:latin typeface="Arial MT"/>
                <a:cs typeface="Arial MT"/>
              </a:rPr>
              <a:t> </a:t>
            </a:r>
            <a:r>
              <a:rPr sz="4100" spc="70" dirty="0">
                <a:latin typeface="Arial MT"/>
                <a:cs typeface="Arial MT"/>
              </a:rPr>
              <a:t>application</a:t>
            </a:r>
            <a:r>
              <a:rPr sz="4100" spc="5" dirty="0">
                <a:latin typeface="Arial MT"/>
                <a:cs typeface="Arial MT"/>
              </a:rPr>
              <a:t> </a:t>
            </a:r>
            <a:r>
              <a:rPr sz="4100" spc="10" dirty="0">
                <a:latin typeface="Arial MT"/>
                <a:cs typeface="Arial MT"/>
              </a:rPr>
              <a:t>on</a:t>
            </a:r>
            <a:r>
              <a:rPr sz="4100" spc="5" dirty="0">
                <a:latin typeface="Arial MT"/>
                <a:cs typeface="Arial MT"/>
              </a:rPr>
              <a:t> it </a:t>
            </a:r>
            <a:r>
              <a:rPr sz="4100" spc="-1120" dirty="0">
                <a:latin typeface="Arial MT"/>
                <a:cs typeface="Arial MT"/>
              </a:rPr>
              <a:t> </a:t>
            </a:r>
            <a:r>
              <a:rPr sz="4100" spc="55" dirty="0">
                <a:latin typeface="Arial MT"/>
                <a:cs typeface="Arial MT"/>
              </a:rPr>
              <a:t>using</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105" dirty="0">
                <a:latin typeface="Arial MT"/>
                <a:cs typeface="Arial MT"/>
              </a:rPr>
              <a:t>EB</a:t>
            </a:r>
            <a:r>
              <a:rPr sz="4100" spc="5" dirty="0">
                <a:latin typeface="Arial MT"/>
                <a:cs typeface="Arial MT"/>
              </a:rPr>
              <a:t> </a:t>
            </a:r>
            <a:r>
              <a:rPr sz="4100" spc="45" dirty="0">
                <a:latin typeface="Arial MT"/>
                <a:cs typeface="Arial MT"/>
              </a:rPr>
              <a:t>Command</a:t>
            </a:r>
            <a:r>
              <a:rPr sz="4100" spc="5" dirty="0">
                <a:latin typeface="Arial MT"/>
                <a:cs typeface="Arial MT"/>
              </a:rPr>
              <a:t> Line utility</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934719" lvl="1" indent="-509270">
              <a:lnSpc>
                <a:spcPct val="100499"/>
              </a:lnSpc>
              <a:buSzPct val="75609"/>
              <a:buChar char="•"/>
              <a:tabLst>
                <a:tab pos="1266825" algn="l"/>
                <a:tab pos="1267460" algn="l"/>
              </a:tabLst>
            </a:pPr>
            <a:r>
              <a:rPr sz="4100" spc="10" dirty="0">
                <a:latin typeface="Arial MT"/>
                <a:cs typeface="Arial MT"/>
              </a:rPr>
              <a:t>Can </a:t>
            </a:r>
            <a:r>
              <a:rPr sz="4100" spc="125" dirty="0">
                <a:latin typeface="Arial MT"/>
                <a:cs typeface="Arial MT"/>
              </a:rPr>
              <a:t>be </a:t>
            </a:r>
            <a:r>
              <a:rPr sz="4100" spc="75" dirty="0">
                <a:latin typeface="Arial MT"/>
                <a:cs typeface="Arial MT"/>
              </a:rPr>
              <a:t>downloaded </a:t>
            </a:r>
            <a:r>
              <a:rPr sz="4100" spc="-5" dirty="0">
                <a:latin typeface="Arial MT"/>
                <a:cs typeface="Arial MT"/>
              </a:rPr>
              <a:t>from: </a:t>
            </a:r>
            <a:r>
              <a:rPr sz="4100" dirty="0">
                <a:latin typeface="Arial MT"/>
                <a:cs typeface="Arial MT"/>
              </a:rPr>
              <a:t> </a:t>
            </a:r>
            <a:r>
              <a:rPr sz="4100" u="heavy" spc="40" dirty="0">
                <a:uFill>
                  <a:solidFill>
                    <a:srgbClr val="000000"/>
                  </a:solidFill>
                </a:uFill>
                <a:latin typeface="Arial MT"/>
                <a:cs typeface="Arial MT"/>
                <a:hlinkClick r:id="rId2"/>
              </a:rPr>
              <a:t>http://docs.aws.amazon.com/elasticbeanstalk/latest/dg/eb-cli3.html</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5" dirty="0">
                <a:latin typeface="Arial MT"/>
                <a:cs typeface="Arial MT"/>
              </a:rPr>
              <a:t>In </a:t>
            </a:r>
            <a:r>
              <a:rPr sz="4100" spc="10" dirty="0">
                <a:latin typeface="Arial MT"/>
                <a:cs typeface="Arial MT"/>
              </a:rPr>
              <a:t>the next </a:t>
            </a:r>
            <a:r>
              <a:rPr sz="4100" spc="70" dirty="0">
                <a:latin typeface="Arial MT"/>
                <a:cs typeface="Arial MT"/>
              </a:rPr>
              <a:t>demo</a:t>
            </a:r>
            <a:r>
              <a:rPr sz="4100" spc="10" dirty="0">
                <a:latin typeface="Arial MT"/>
                <a:cs typeface="Arial MT"/>
              </a:rPr>
              <a:t> </a:t>
            </a:r>
            <a:r>
              <a:rPr sz="4100" dirty="0">
                <a:latin typeface="Arial MT"/>
                <a:cs typeface="Arial MT"/>
              </a:rPr>
              <a:t>I’ll</a:t>
            </a:r>
            <a:r>
              <a:rPr sz="4100" spc="10" dirty="0">
                <a:latin typeface="Arial MT"/>
                <a:cs typeface="Arial MT"/>
              </a:rPr>
              <a:t> </a:t>
            </a:r>
            <a:r>
              <a:rPr sz="4100" spc="125" dirty="0">
                <a:latin typeface="Arial MT"/>
                <a:cs typeface="Arial MT"/>
              </a:rPr>
              <a:t>go</a:t>
            </a:r>
            <a:r>
              <a:rPr sz="4100" spc="10" dirty="0">
                <a:latin typeface="Arial MT"/>
                <a:cs typeface="Arial MT"/>
              </a:rPr>
              <a:t> over</a:t>
            </a:r>
            <a:r>
              <a:rPr sz="4100" spc="5" dirty="0">
                <a:latin typeface="Arial MT"/>
                <a:cs typeface="Arial MT"/>
              </a:rPr>
              <a:t> </a:t>
            </a:r>
            <a:r>
              <a:rPr sz="4100" spc="10" dirty="0">
                <a:latin typeface="Arial MT"/>
                <a:cs typeface="Arial MT"/>
              </a:rPr>
              <a:t>the </a:t>
            </a:r>
            <a:r>
              <a:rPr sz="4100" spc="15" dirty="0">
                <a:latin typeface="Arial MT"/>
                <a:cs typeface="Arial MT"/>
              </a:rPr>
              <a:t>terraform</a:t>
            </a:r>
            <a:r>
              <a:rPr sz="4100" spc="10" dirty="0">
                <a:latin typeface="Arial MT"/>
                <a:cs typeface="Arial MT"/>
              </a:rPr>
              <a:t> </a:t>
            </a:r>
            <a:r>
              <a:rPr sz="4100" spc="125" dirty="0">
                <a:latin typeface="Arial MT"/>
                <a:cs typeface="Arial MT"/>
              </a:rPr>
              <a:t>code</a:t>
            </a:r>
            <a:r>
              <a:rPr sz="4100" spc="10" dirty="0">
                <a:latin typeface="Arial MT"/>
                <a:cs typeface="Arial MT"/>
              </a:rPr>
              <a:t> </a:t>
            </a:r>
            <a:r>
              <a:rPr sz="4100" spc="5" dirty="0">
                <a:latin typeface="Arial MT"/>
                <a:cs typeface="Arial MT"/>
              </a:rPr>
              <a:t>that</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40" dirty="0">
                <a:latin typeface="Arial MT"/>
                <a:cs typeface="Arial MT"/>
              </a:rPr>
              <a:t>necessary</a:t>
            </a:r>
            <a:r>
              <a:rPr sz="4100" spc="10" dirty="0">
                <a:latin typeface="Arial MT"/>
                <a:cs typeface="Arial MT"/>
              </a:rPr>
              <a:t> </a:t>
            </a:r>
            <a:r>
              <a:rPr sz="4100" spc="5" dirty="0">
                <a:latin typeface="Arial MT"/>
                <a:cs typeface="Arial MT"/>
              </a:rPr>
              <a:t>to </a:t>
            </a:r>
            <a:r>
              <a:rPr sz="4100" spc="45" dirty="0">
                <a:latin typeface="Arial MT"/>
                <a:cs typeface="Arial MT"/>
              </a:rPr>
              <a:t>launch </a:t>
            </a:r>
            <a:r>
              <a:rPr sz="4100" spc="-1120" dirty="0">
                <a:latin typeface="Arial MT"/>
                <a:cs typeface="Arial MT"/>
              </a:rPr>
              <a:t> </a:t>
            </a:r>
            <a:r>
              <a:rPr sz="4100" spc="10" dirty="0">
                <a:latin typeface="Arial MT"/>
                <a:cs typeface="Arial MT"/>
              </a:rPr>
              <a:t>an</a:t>
            </a:r>
            <a:r>
              <a:rPr sz="4100" dirty="0">
                <a:latin typeface="Arial MT"/>
                <a:cs typeface="Arial MT"/>
              </a:rPr>
              <a:t> </a:t>
            </a:r>
            <a:r>
              <a:rPr sz="4100" spc="10" dirty="0">
                <a:latin typeface="Arial MT"/>
                <a:cs typeface="Arial MT"/>
              </a:rPr>
              <a:t>ElasticBeanstalk</a:t>
            </a:r>
            <a:r>
              <a:rPr sz="4100" spc="5" dirty="0">
                <a:latin typeface="Arial MT"/>
                <a:cs typeface="Arial MT"/>
              </a:rPr>
              <a:t> </a:t>
            </a:r>
            <a:r>
              <a:rPr sz="4100" dirty="0">
                <a:latin typeface="Arial MT"/>
                <a:cs typeface="Arial MT"/>
              </a:rPr>
              <a:t>environment</a:t>
            </a:r>
            <a:endParaRPr sz="4100">
              <a:latin typeface="Arial MT"/>
              <a:cs typeface="Arial MT"/>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285392" y="6086317"/>
            <a:ext cx="3533775"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Elastic</a:t>
            </a:r>
            <a:r>
              <a:rPr sz="3600" spc="-50" dirty="0">
                <a:latin typeface="Arial MT"/>
                <a:cs typeface="Arial MT"/>
              </a:rPr>
              <a:t> </a:t>
            </a:r>
            <a:r>
              <a:rPr sz="3600" spc="10" dirty="0">
                <a:latin typeface="Arial MT"/>
                <a:cs typeface="Arial MT"/>
              </a:rPr>
              <a:t>Beanstalk</a:t>
            </a:r>
            <a:endParaRPr sz="360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2D897-5946-4247-BBE1-A6B15E1BBD0F}"/>
              </a:ext>
            </a:extLst>
          </p:cNvPr>
          <p:cNvSpPr txBox="1"/>
          <p:nvPr/>
        </p:nvSpPr>
        <p:spPr>
          <a:xfrm>
            <a:off x="6089650" y="320675"/>
            <a:ext cx="5410200" cy="1200329"/>
          </a:xfrm>
          <a:prstGeom prst="rect">
            <a:avLst/>
          </a:prstGeom>
          <a:noFill/>
        </p:spPr>
        <p:txBody>
          <a:bodyPr wrap="square" rtlCol="0">
            <a:spAutoFit/>
          </a:bodyPr>
          <a:lstStyle/>
          <a:p>
            <a:r>
              <a:rPr lang="en-IN" sz="7200" dirty="0"/>
              <a:t>Terraform</a:t>
            </a:r>
          </a:p>
        </p:txBody>
      </p:sp>
      <p:sp>
        <p:nvSpPr>
          <p:cNvPr id="4" name="Text Placeholder 3">
            <a:extLst>
              <a:ext uri="{FF2B5EF4-FFF2-40B4-BE49-F238E27FC236}">
                <a16:creationId xmlns:a16="http://schemas.microsoft.com/office/drawing/2014/main" id="{D75C44E1-2B1A-4130-A5D0-BD4E994EB827}"/>
              </a:ext>
            </a:extLst>
          </p:cNvPr>
          <p:cNvSpPr>
            <a:spLocks noGrp="1"/>
          </p:cNvSpPr>
          <p:nvPr>
            <p:ph type="body" idx="1"/>
          </p:nvPr>
        </p:nvSpPr>
        <p:spPr>
          <a:xfrm>
            <a:off x="844238" y="2160225"/>
            <a:ext cx="17666011" cy="8202245"/>
          </a:xfrm>
        </p:spPr>
        <p:txBody>
          <a:bodyPr/>
          <a:lstStyle/>
          <a:p>
            <a:pPr marL="571500" indent="-571500">
              <a:buFont typeface="Arial" panose="020B0604020202020204" pitchFamily="34" charset="0"/>
              <a:buChar char="•"/>
            </a:pPr>
            <a:r>
              <a:rPr lang="en-US" dirty="0"/>
              <a:t>It is a cloud-agnostic tool that elegantly defines your </a:t>
            </a:r>
            <a:r>
              <a:rPr lang="en-US" dirty="0" err="1"/>
              <a:t>IaC</a:t>
            </a:r>
            <a:r>
              <a:rPr lang="en-US" dirty="0"/>
              <a:t>, simple and yet powerful; Terraform allows you to build complex, version controlled, collaborative, heterogeneous and disposable systems with very high productivity.</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It provides built-in dependencies between each tier that handle automatic provisioning of infrastructure, both in the public and private cloud.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Whereas configuration management and server templating tools define the code that runs on each server, server provisioning tools such as Terraform, CloudFormation, and OpenStack Heat are responsible for creating the servers themselves.</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5456885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65465" y="4486994"/>
            <a:ext cx="11762105" cy="1165860"/>
          </a:xfrm>
          <a:prstGeom prst="rect">
            <a:avLst/>
          </a:prstGeom>
        </p:spPr>
        <p:txBody>
          <a:bodyPr vert="horz" wrap="square" lIns="0" tIns="16510" rIns="0" bIns="0" rtlCol="0">
            <a:spAutoFit/>
          </a:bodyPr>
          <a:lstStyle/>
          <a:p>
            <a:pPr marL="12700">
              <a:lnSpc>
                <a:spcPct val="100000"/>
              </a:lnSpc>
              <a:spcBef>
                <a:spcPts val="130"/>
              </a:spcBef>
            </a:pPr>
            <a:r>
              <a:rPr sz="7450" spc="170" dirty="0">
                <a:latin typeface="Arial MT"/>
                <a:cs typeface="Arial MT"/>
              </a:rPr>
              <a:t>Advanced</a:t>
            </a:r>
            <a:r>
              <a:rPr sz="7450" spc="-35" dirty="0">
                <a:latin typeface="Arial MT"/>
                <a:cs typeface="Arial MT"/>
              </a:rPr>
              <a:t> </a:t>
            </a:r>
            <a:r>
              <a:rPr sz="7450" spc="-110" dirty="0">
                <a:latin typeface="Arial MT"/>
                <a:cs typeface="Arial MT"/>
              </a:rPr>
              <a:t>Terraform</a:t>
            </a:r>
            <a:r>
              <a:rPr sz="7450" spc="-30" dirty="0">
                <a:latin typeface="Arial MT"/>
                <a:cs typeface="Arial MT"/>
              </a:rPr>
              <a:t> </a:t>
            </a:r>
            <a:r>
              <a:rPr sz="7450" spc="95" dirty="0">
                <a:latin typeface="Arial MT"/>
                <a:cs typeface="Arial MT"/>
              </a:rPr>
              <a:t>Usage</a:t>
            </a:r>
            <a:endParaRPr sz="7450">
              <a:latin typeface="Arial MT"/>
              <a:cs typeface="Arial MT"/>
            </a:endParaRPr>
          </a:p>
        </p:txBody>
      </p:sp>
      <p:sp>
        <p:nvSpPr>
          <p:cNvPr id="3" name="object 3"/>
          <p:cNvSpPr txBox="1"/>
          <p:nvPr/>
        </p:nvSpPr>
        <p:spPr>
          <a:xfrm>
            <a:off x="8759011" y="6086317"/>
            <a:ext cx="2586355" cy="578485"/>
          </a:xfrm>
          <a:prstGeom prst="rect">
            <a:avLst/>
          </a:prstGeom>
        </p:spPr>
        <p:txBody>
          <a:bodyPr vert="horz" wrap="square" lIns="0" tIns="15875" rIns="0" bIns="0" rtlCol="0">
            <a:spAutoFit/>
          </a:bodyPr>
          <a:lstStyle/>
          <a:p>
            <a:pPr marL="12700">
              <a:lnSpc>
                <a:spcPct val="100000"/>
              </a:lnSpc>
              <a:spcBef>
                <a:spcPts val="125"/>
              </a:spcBef>
            </a:pPr>
            <a:r>
              <a:rPr sz="3600" spc="25" dirty="0">
                <a:latin typeface="Arial MT"/>
                <a:cs typeface="Arial MT"/>
              </a:rPr>
              <a:t>Interpolation</a:t>
            </a:r>
            <a:endParaRPr sz="3600">
              <a:latin typeface="Arial MT"/>
              <a:cs typeface="Arial MT"/>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543675" cy="1433195"/>
          </a:xfrm>
          <a:prstGeom prst="rect">
            <a:avLst/>
          </a:prstGeom>
        </p:spPr>
        <p:txBody>
          <a:bodyPr vert="horz" wrap="square" lIns="0" tIns="17145" rIns="0" bIns="0" rtlCol="0">
            <a:spAutoFit/>
          </a:bodyPr>
          <a:lstStyle/>
          <a:p>
            <a:pPr marL="12700">
              <a:lnSpc>
                <a:spcPct val="100000"/>
              </a:lnSpc>
              <a:spcBef>
                <a:spcPts val="135"/>
              </a:spcBef>
            </a:pPr>
            <a:r>
              <a:rPr spc="50" dirty="0"/>
              <a:t>Interpolation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4319"/>
            <a:ext cx="18012410" cy="7996555"/>
          </a:xfrm>
          <a:prstGeom prst="rect">
            <a:avLst/>
          </a:prstGeom>
        </p:spPr>
        <p:txBody>
          <a:bodyPr vert="horz" wrap="square" lIns="0" tIns="17780" rIns="0" bIns="0" rtlCol="0">
            <a:spAutoFit/>
          </a:bodyPr>
          <a:lstStyle/>
          <a:p>
            <a:pPr marL="523875" indent="-499109">
              <a:lnSpc>
                <a:spcPct val="100000"/>
              </a:lnSpc>
              <a:spcBef>
                <a:spcPts val="140"/>
              </a:spcBef>
              <a:buSzPct val="75000"/>
              <a:buChar char="•"/>
              <a:tabLst>
                <a:tab pos="523875" algn="l"/>
                <a:tab pos="524510" algn="l"/>
              </a:tabLst>
            </a:pPr>
            <a:r>
              <a:rPr sz="4000" spc="15" dirty="0">
                <a:latin typeface="Arial MT"/>
                <a:cs typeface="Arial MT"/>
              </a:rPr>
              <a:t>In</a:t>
            </a:r>
            <a:r>
              <a:rPr sz="4000" spc="10" dirty="0">
                <a:latin typeface="Arial MT"/>
                <a:cs typeface="Arial MT"/>
              </a:rPr>
              <a:t> </a:t>
            </a:r>
            <a:r>
              <a:rPr sz="4000" spc="-45" dirty="0">
                <a:latin typeface="Arial MT"/>
                <a:cs typeface="Arial MT"/>
              </a:rPr>
              <a:t>Terraform,</a:t>
            </a:r>
            <a:r>
              <a:rPr sz="4000" spc="10" dirty="0">
                <a:latin typeface="Arial MT"/>
                <a:cs typeface="Arial MT"/>
              </a:rPr>
              <a:t> </a:t>
            </a:r>
            <a:r>
              <a:rPr sz="4000" spc="20" dirty="0">
                <a:latin typeface="Arial MT"/>
                <a:cs typeface="Arial MT"/>
              </a:rPr>
              <a:t>you</a:t>
            </a:r>
            <a:r>
              <a:rPr sz="4000" spc="10" dirty="0">
                <a:latin typeface="Arial MT"/>
                <a:cs typeface="Arial MT"/>
              </a:rPr>
              <a:t> </a:t>
            </a:r>
            <a:r>
              <a:rPr sz="4000" spc="95" dirty="0">
                <a:latin typeface="Arial MT"/>
                <a:cs typeface="Arial MT"/>
              </a:rPr>
              <a:t>can</a:t>
            </a:r>
            <a:r>
              <a:rPr sz="4000" spc="10" dirty="0">
                <a:latin typeface="Arial MT"/>
                <a:cs typeface="Arial MT"/>
              </a:rPr>
              <a:t> </a:t>
            </a:r>
            <a:r>
              <a:rPr sz="4000" b="1" spc="15" dirty="0">
                <a:latin typeface="Arial"/>
                <a:cs typeface="Arial"/>
              </a:rPr>
              <a:t>interpolate </a:t>
            </a:r>
            <a:r>
              <a:rPr sz="4000" spc="15" dirty="0">
                <a:latin typeface="Arial MT"/>
                <a:cs typeface="Arial MT"/>
              </a:rPr>
              <a:t>other</a:t>
            </a:r>
            <a:r>
              <a:rPr sz="4000" spc="10" dirty="0">
                <a:latin typeface="Arial MT"/>
                <a:cs typeface="Arial MT"/>
              </a:rPr>
              <a:t> </a:t>
            </a:r>
            <a:r>
              <a:rPr sz="4000" spc="15" dirty="0">
                <a:latin typeface="Arial MT"/>
                <a:cs typeface="Arial MT"/>
              </a:rPr>
              <a:t>values,</a:t>
            </a:r>
            <a:r>
              <a:rPr sz="4000" spc="10" dirty="0">
                <a:latin typeface="Arial MT"/>
                <a:cs typeface="Arial MT"/>
              </a:rPr>
              <a:t> </a:t>
            </a:r>
            <a:r>
              <a:rPr sz="4000" spc="60" dirty="0">
                <a:latin typeface="Arial MT"/>
                <a:cs typeface="Arial MT"/>
              </a:rPr>
              <a:t>using</a:t>
            </a:r>
            <a:r>
              <a:rPr sz="4000" spc="10" dirty="0">
                <a:latin typeface="Arial MT"/>
                <a:cs typeface="Arial MT"/>
              </a:rPr>
              <a:t> </a:t>
            </a:r>
            <a:r>
              <a:rPr sz="4000" spc="20" dirty="0">
                <a:latin typeface="Arial MT"/>
                <a:cs typeface="Arial MT"/>
              </a:rPr>
              <a:t>${…}</a:t>
            </a:r>
            <a:endParaRPr sz="4000">
              <a:latin typeface="Arial MT"/>
              <a:cs typeface="Arial MT"/>
            </a:endParaRPr>
          </a:p>
          <a:p>
            <a:pPr>
              <a:lnSpc>
                <a:spcPct val="100000"/>
              </a:lnSpc>
              <a:spcBef>
                <a:spcPts val="5"/>
              </a:spcBef>
              <a:buFont typeface="Arial MT"/>
              <a:buChar char="•"/>
            </a:pPr>
            <a:endParaRPr sz="4200">
              <a:latin typeface="Arial MT"/>
              <a:cs typeface="Arial MT"/>
            </a:endParaRPr>
          </a:p>
          <a:p>
            <a:pPr marL="523875" indent="-499109">
              <a:lnSpc>
                <a:spcPct val="100000"/>
              </a:lnSpc>
              <a:buSzPct val="75000"/>
              <a:buChar char="•"/>
              <a:tabLst>
                <a:tab pos="523875" algn="l"/>
                <a:tab pos="524510" algn="l"/>
              </a:tabLst>
            </a:pPr>
            <a:r>
              <a:rPr sz="4000" spc="-180" dirty="0">
                <a:latin typeface="Arial MT"/>
                <a:cs typeface="Arial MT"/>
              </a:rPr>
              <a:t>You</a:t>
            </a:r>
            <a:r>
              <a:rPr sz="4000" spc="10" dirty="0">
                <a:latin typeface="Arial MT"/>
                <a:cs typeface="Arial MT"/>
              </a:rPr>
              <a:t> </a:t>
            </a:r>
            <a:r>
              <a:rPr sz="4000" spc="95" dirty="0">
                <a:latin typeface="Arial MT"/>
                <a:cs typeface="Arial MT"/>
              </a:rPr>
              <a:t>can</a:t>
            </a:r>
            <a:r>
              <a:rPr sz="4000" spc="10" dirty="0">
                <a:latin typeface="Arial MT"/>
                <a:cs typeface="Arial MT"/>
              </a:rPr>
              <a:t> </a:t>
            </a:r>
            <a:r>
              <a:rPr sz="4000" spc="20" dirty="0">
                <a:latin typeface="Arial MT"/>
                <a:cs typeface="Arial MT"/>
              </a:rPr>
              <a:t>use</a:t>
            </a:r>
            <a:r>
              <a:rPr sz="4000" spc="10" dirty="0">
                <a:latin typeface="Arial MT"/>
                <a:cs typeface="Arial MT"/>
              </a:rPr>
              <a:t> </a:t>
            </a:r>
            <a:r>
              <a:rPr sz="4000" spc="55" dirty="0">
                <a:latin typeface="Arial MT"/>
                <a:cs typeface="Arial MT"/>
              </a:rPr>
              <a:t>simple</a:t>
            </a:r>
            <a:r>
              <a:rPr sz="4000" spc="15" dirty="0">
                <a:latin typeface="Arial MT"/>
                <a:cs typeface="Arial MT"/>
              </a:rPr>
              <a:t> </a:t>
            </a:r>
            <a:r>
              <a:rPr sz="4000" b="1" spc="20" dirty="0">
                <a:latin typeface="Arial"/>
                <a:cs typeface="Arial"/>
              </a:rPr>
              <a:t>math</a:t>
            </a:r>
            <a:r>
              <a:rPr sz="4000" b="1" spc="10" dirty="0">
                <a:latin typeface="Arial"/>
                <a:cs typeface="Arial"/>
              </a:rPr>
              <a:t> </a:t>
            </a:r>
            <a:r>
              <a:rPr sz="4000" b="1" spc="15" dirty="0">
                <a:latin typeface="Arial"/>
                <a:cs typeface="Arial"/>
              </a:rPr>
              <a:t>functions</a:t>
            </a:r>
            <a:r>
              <a:rPr sz="4000" spc="15" dirty="0">
                <a:latin typeface="Arial MT"/>
                <a:cs typeface="Arial MT"/>
              </a:rPr>
              <a:t>,</a:t>
            </a:r>
            <a:r>
              <a:rPr sz="4000" spc="10" dirty="0">
                <a:latin typeface="Arial MT"/>
                <a:cs typeface="Arial MT"/>
              </a:rPr>
              <a:t> </a:t>
            </a:r>
            <a:r>
              <a:rPr sz="4000" dirty="0">
                <a:latin typeface="Arial MT"/>
                <a:cs typeface="Arial MT"/>
              </a:rPr>
              <a:t>refer</a:t>
            </a:r>
            <a:r>
              <a:rPr sz="4000" spc="10" dirty="0">
                <a:latin typeface="Arial MT"/>
                <a:cs typeface="Arial MT"/>
              </a:rPr>
              <a:t> </a:t>
            </a:r>
            <a:r>
              <a:rPr sz="4000" spc="15" dirty="0">
                <a:latin typeface="Arial MT"/>
                <a:cs typeface="Arial MT"/>
              </a:rPr>
              <a:t>to other</a:t>
            </a:r>
            <a:r>
              <a:rPr sz="4000" spc="10" dirty="0">
                <a:latin typeface="Arial MT"/>
                <a:cs typeface="Arial MT"/>
              </a:rPr>
              <a:t> </a:t>
            </a:r>
            <a:r>
              <a:rPr sz="4000" b="1" spc="15" dirty="0">
                <a:latin typeface="Arial"/>
                <a:cs typeface="Arial"/>
              </a:rPr>
              <a:t>variables</a:t>
            </a:r>
            <a:r>
              <a:rPr sz="4000" spc="15" dirty="0">
                <a:latin typeface="Arial MT"/>
                <a:cs typeface="Arial MT"/>
              </a:rPr>
              <a:t>,</a:t>
            </a:r>
            <a:r>
              <a:rPr sz="4000" spc="10" dirty="0">
                <a:latin typeface="Arial MT"/>
                <a:cs typeface="Arial MT"/>
              </a:rPr>
              <a:t> </a:t>
            </a:r>
            <a:r>
              <a:rPr sz="4000" spc="15" dirty="0">
                <a:latin typeface="Arial MT"/>
                <a:cs typeface="Arial MT"/>
              </a:rPr>
              <a:t>or </a:t>
            </a:r>
            <a:r>
              <a:rPr sz="4000" spc="20" dirty="0">
                <a:latin typeface="Arial MT"/>
                <a:cs typeface="Arial MT"/>
              </a:rPr>
              <a:t>use</a:t>
            </a:r>
            <a:endParaRPr sz="4000">
              <a:latin typeface="Arial MT"/>
              <a:cs typeface="Arial MT"/>
            </a:endParaRPr>
          </a:p>
          <a:p>
            <a:pPr marL="523875">
              <a:lnSpc>
                <a:spcPct val="100000"/>
              </a:lnSpc>
              <a:spcBef>
                <a:spcPts val="65"/>
              </a:spcBef>
            </a:pPr>
            <a:r>
              <a:rPr sz="4000" b="1" spc="15" dirty="0">
                <a:latin typeface="Arial"/>
                <a:cs typeface="Arial"/>
              </a:rPr>
              <a:t>conditionals</a:t>
            </a:r>
            <a:r>
              <a:rPr sz="4000" b="1" spc="-10" dirty="0">
                <a:latin typeface="Arial"/>
                <a:cs typeface="Arial"/>
              </a:rPr>
              <a:t> </a:t>
            </a:r>
            <a:r>
              <a:rPr sz="4000" spc="10" dirty="0">
                <a:latin typeface="Arial MT"/>
                <a:cs typeface="Arial MT"/>
              </a:rPr>
              <a:t>(if-else)</a:t>
            </a:r>
            <a:endParaRPr sz="4000">
              <a:latin typeface="Arial MT"/>
              <a:cs typeface="Arial MT"/>
            </a:endParaRPr>
          </a:p>
          <a:p>
            <a:pPr>
              <a:lnSpc>
                <a:spcPct val="100000"/>
              </a:lnSpc>
              <a:spcBef>
                <a:spcPts val="5"/>
              </a:spcBef>
            </a:pPr>
            <a:endParaRPr sz="4200">
              <a:latin typeface="Arial MT"/>
              <a:cs typeface="Arial MT"/>
            </a:endParaRPr>
          </a:p>
          <a:p>
            <a:pPr marL="523875" indent="-499109">
              <a:lnSpc>
                <a:spcPct val="100000"/>
              </a:lnSpc>
              <a:buSzPct val="75000"/>
              <a:buChar char="•"/>
              <a:tabLst>
                <a:tab pos="523875" algn="l"/>
                <a:tab pos="524510" algn="l"/>
              </a:tabLst>
            </a:pPr>
            <a:r>
              <a:rPr sz="4000" spc="10" dirty="0">
                <a:latin typeface="Arial MT"/>
                <a:cs typeface="Arial MT"/>
              </a:rPr>
              <a:t>I</a:t>
            </a:r>
            <a:r>
              <a:rPr sz="4000" spc="15" dirty="0">
                <a:latin typeface="Arial MT"/>
                <a:cs typeface="Arial MT"/>
              </a:rPr>
              <a:t> </a:t>
            </a:r>
            <a:r>
              <a:rPr sz="4000" spc="20" dirty="0">
                <a:latin typeface="Arial MT"/>
                <a:cs typeface="Arial MT"/>
              </a:rPr>
              <a:t>have</a:t>
            </a:r>
            <a:r>
              <a:rPr sz="4000" spc="15" dirty="0">
                <a:latin typeface="Arial MT"/>
                <a:cs typeface="Arial MT"/>
              </a:rPr>
              <a:t> </a:t>
            </a:r>
            <a:r>
              <a:rPr sz="4000" spc="75" dirty="0">
                <a:latin typeface="Arial MT"/>
                <a:cs typeface="Arial MT"/>
              </a:rPr>
              <a:t>been</a:t>
            </a:r>
            <a:r>
              <a:rPr sz="4000" spc="15" dirty="0">
                <a:latin typeface="Arial MT"/>
                <a:cs typeface="Arial MT"/>
              </a:rPr>
              <a:t> </a:t>
            </a:r>
            <a:r>
              <a:rPr sz="4000" spc="60" dirty="0">
                <a:latin typeface="Arial MT"/>
                <a:cs typeface="Arial MT"/>
              </a:rPr>
              <a:t>using</a:t>
            </a:r>
            <a:r>
              <a:rPr sz="4000" spc="15" dirty="0">
                <a:latin typeface="Arial MT"/>
                <a:cs typeface="Arial MT"/>
              </a:rPr>
              <a:t> </a:t>
            </a:r>
            <a:r>
              <a:rPr sz="4000" spc="20" dirty="0">
                <a:latin typeface="Arial MT"/>
                <a:cs typeface="Arial MT"/>
              </a:rPr>
              <a:t>them </a:t>
            </a:r>
            <a:r>
              <a:rPr sz="4000" spc="35" dirty="0">
                <a:latin typeface="Arial MT"/>
                <a:cs typeface="Arial MT"/>
              </a:rPr>
              <a:t>already</a:t>
            </a:r>
            <a:r>
              <a:rPr sz="4000" spc="15" dirty="0">
                <a:latin typeface="Arial MT"/>
                <a:cs typeface="Arial MT"/>
              </a:rPr>
              <a:t> </a:t>
            </a:r>
            <a:r>
              <a:rPr sz="4000" spc="30" dirty="0">
                <a:latin typeface="Arial MT"/>
                <a:cs typeface="Arial MT"/>
              </a:rPr>
              <a:t>throughout</a:t>
            </a:r>
            <a:r>
              <a:rPr sz="4000" spc="15" dirty="0">
                <a:latin typeface="Arial MT"/>
                <a:cs typeface="Arial MT"/>
              </a:rPr>
              <a:t> the </a:t>
            </a:r>
            <a:r>
              <a:rPr sz="4000" spc="50" dirty="0">
                <a:latin typeface="Arial MT"/>
                <a:cs typeface="Arial MT"/>
              </a:rPr>
              <a:t>course,</a:t>
            </a:r>
            <a:r>
              <a:rPr sz="4000" spc="15" dirty="0">
                <a:latin typeface="Arial MT"/>
                <a:cs typeface="Arial MT"/>
              </a:rPr>
              <a:t> without</a:t>
            </a:r>
            <a:r>
              <a:rPr sz="4000" spc="20" dirty="0">
                <a:latin typeface="Arial MT"/>
                <a:cs typeface="Arial MT"/>
              </a:rPr>
              <a:t> </a:t>
            </a:r>
            <a:r>
              <a:rPr sz="4000" spc="55" dirty="0">
                <a:latin typeface="Arial MT"/>
                <a:cs typeface="Arial MT"/>
              </a:rPr>
              <a:t>naming</a:t>
            </a:r>
            <a:r>
              <a:rPr sz="4000" spc="15" dirty="0">
                <a:latin typeface="Arial MT"/>
                <a:cs typeface="Arial MT"/>
              </a:rPr>
              <a:t> </a:t>
            </a:r>
            <a:r>
              <a:rPr sz="4000" spc="20" dirty="0">
                <a:latin typeface="Arial MT"/>
                <a:cs typeface="Arial MT"/>
              </a:rPr>
              <a:t>them</a:t>
            </a:r>
            <a:endParaRPr sz="4000">
              <a:latin typeface="Arial MT"/>
              <a:cs typeface="Arial MT"/>
            </a:endParaRPr>
          </a:p>
          <a:p>
            <a:pPr>
              <a:lnSpc>
                <a:spcPct val="100000"/>
              </a:lnSpc>
              <a:spcBef>
                <a:spcPts val="10"/>
              </a:spcBef>
              <a:buFont typeface="Arial MT"/>
              <a:buChar char="•"/>
            </a:pPr>
            <a:endParaRPr sz="4200">
              <a:latin typeface="Arial MT"/>
              <a:cs typeface="Arial MT"/>
            </a:endParaRPr>
          </a:p>
          <a:p>
            <a:pPr marL="1256665" lvl="1" indent="-499109">
              <a:lnSpc>
                <a:spcPct val="100000"/>
              </a:lnSpc>
              <a:buSzPct val="75000"/>
              <a:buFont typeface="Arial MT"/>
              <a:buChar char="•"/>
              <a:tabLst>
                <a:tab pos="1256665" algn="l"/>
                <a:tab pos="1257300" algn="l"/>
              </a:tabLst>
            </a:pPr>
            <a:r>
              <a:rPr sz="4000" b="1" spc="-5" dirty="0">
                <a:latin typeface="Arial"/>
                <a:cs typeface="Arial"/>
              </a:rPr>
              <a:t>Variables</a:t>
            </a:r>
            <a:r>
              <a:rPr sz="4000" spc="-5" dirty="0">
                <a:latin typeface="Arial MT"/>
                <a:cs typeface="Arial MT"/>
              </a:rPr>
              <a:t>:</a:t>
            </a:r>
            <a:r>
              <a:rPr sz="4000" spc="10" dirty="0">
                <a:latin typeface="Arial MT"/>
                <a:cs typeface="Arial MT"/>
              </a:rPr>
              <a:t> </a:t>
            </a:r>
            <a:r>
              <a:rPr sz="4000" spc="-70" dirty="0">
                <a:latin typeface="Arial MT"/>
                <a:cs typeface="Arial MT"/>
              </a:rPr>
              <a:t>${var.VARIABLE_NAME}</a:t>
            </a:r>
            <a:r>
              <a:rPr sz="4000" spc="10" dirty="0">
                <a:latin typeface="Arial MT"/>
                <a:cs typeface="Arial MT"/>
              </a:rPr>
              <a:t> </a:t>
            </a:r>
            <a:r>
              <a:rPr sz="4000" dirty="0">
                <a:latin typeface="Arial MT"/>
                <a:cs typeface="Arial MT"/>
              </a:rPr>
              <a:t>refers</a:t>
            </a:r>
            <a:r>
              <a:rPr sz="4000" spc="15" dirty="0">
                <a:latin typeface="Arial MT"/>
                <a:cs typeface="Arial MT"/>
              </a:rPr>
              <a:t> to</a:t>
            </a:r>
            <a:r>
              <a:rPr sz="4000" spc="10" dirty="0">
                <a:latin typeface="Arial MT"/>
                <a:cs typeface="Arial MT"/>
              </a:rPr>
              <a:t> </a:t>
            </a:r>
            <a:r>
              <a:rPr sz="4000" spc="20" dirty="0">
                <a:latin typeface="Arial MT"/>
                <a:cs typeface="Arial MT"/>
              </a:rPr>
              <a:t>a</a:t>
            </a:r>
            <a:r>
              <a:rPr sz="4000" spc="10" dirty="0">
                <a:latin typeface="Arial MT"/>
                <a:cs typeface="Arial MT"/>
              </a:rPr>
              <a:t> </a:t>
            </a:r>
            <a:r>
              <a:rPr sz="4000" spc="40" dirty="0">
                <a:latin typeface="Arial MT"/>
                <a:cs typeface="Arial MT"/>
              </a:rPr>
              <a:t>variable</a:t>
            </a:r>
            <a:endParaRPr sz="4000">
              <a:latin typeface="Arial MT"/>
              <a:cs typeface="Arial MT"/>
            </a:endParaRPr>
          </a:p>
          <a:p>
            <a:pPr lvl="1">
              <a:lnSpc>
                <a:spcPct val="100000"/>
              </a:lnSpc>
              <a:spcBef>
                <a:spcPts val="5"/>
              </a:spcBef>
              <a:buFont typeface="Arial MT"/>
              <a:buChar char="•"/>
            </a:pPr>
            <a:endParaRPr sz="4200">
              <a:latin typeface="Arial MT"/>
              <a:cs typeface="Arial MT"/>
            </a:endParaRPr>
          </a:p>
          <a:p>
            <a:pPr marL="1256665" lvl="1" indent="-499109">
              <a:lnSpc>
                <a:spcPct val="100000"/>
              </a:lnSpc>
              <a:buSzPct val="75000"/>
              <a:buFont typeface="Arial MT"/>
              <a:buChar char="•"/>
              <a:tabLst>
                <a:tab pos="1256665" algn="l"/>
                <a:tab pos="1257300" algn="l"/>
              </a:tabLst>
            </a:pPr>
            <a:r>
              <a:rPr sz="4000" b="1" spc="20" dirty="0">
                <a:latin typeface="Arial"/>
                <a:cs typeface="Arial"/>
              </a:rPr>
              <a:t>Resources</a:t>
            </a:r>
            <a:r>
              <a:rPr sz="4000" spc="20" dirty="0">
                <a:latin typeface="Arial MT"/>
                <a:cs typeface="Arial MT"/>
              </a:rPr>
              <a:t>:</a:t>
            </a:r>
            <a:r>
              <a:rPr sz="4000" spc="40" dirty="0">
                <a:latin typeface="Arial MT"/>
                <a:cs typeface="Arial MT"/>
              </a:rPr>
              <a:t> </a:t>
            </a:r>
            <a:r>
              <a:rPr sz="4000" spc="25" dirty="0">
                <a:latin typeface="Arial MT"/>
                <a:cs typeface="Arial MT"/>
              </a:rPr>
              <a:t>${aws_instance.name.id}</a:t>
            </a:r>
            <a:r>
              <a:rPr sz="4000" spc="45" dirty="0">
                <a:latin typeface="Arial MT"/>
                <a:cs typeface="Arial MT"/>
              </a:rPr>
              <a:t> </a:t>
            </a:r>
            <a:r>
              <a:rPr sz="4000" spc="25" dirty="0">
                <a:latin typeface="Arial MT"/>
                <a:cs typeface="Arial MT"/>
              </a:rPr>
              <a:t>(type.resource-name.attr)</a:t>
            </a:r>
            <a:endParaRPr sz="4000">
              <a:latin typeface="Arial MT"/>
              <a:cs typeface="Arial MT"/>
            </a:endParaRPr>
          </a:p>
          <a:p>
            <a:pPr lvl="1">
              <a:lnSpc>
                <a:spcPct val="100000"/>
              </a:lnSpc>
              <a:buFont typeface="Arial MT"/>
              <a:buChar char="•"/>
            </a:pPr>
            <a:endParaRPr sz="4150">
              <a:latin typeface="Arial MT"/>
              <a:cs typeface="Arial MT"/>
            </a:endParaRPr>
          </a:p>
          <a:p>
            <a:pPr marL="1256665" marR="303530" lvl="1" indent="-499109">
              <a:lnSpc>
                <a:spcPct val="101299"/>
              </a:lnSpc>
              <a:spcBef>
                <a:spcPts val="5"/>
              </a:spcBef>
              <a:buSzPct val="75000"/>
              <a:buFont typeface="Arial MT"/>
              <a:buChar char="•"/>
              <a:tabLst>
                <a:tab pos="1256665" algn="l"/>
                <a:tab pos="1257300" algn="l"/>
              </a:tabLst>
            </a:pPr>
            <a:r>
              <a:rPr sz="4000" b="1" spc="20" dirty="0">
                <a:latin typeface="Arial"/>
                <a:cs typeface="Arial"/>
              </a:rPr>
              <a:t>Data</a:t>
            </a:r>
            <a:r>
              <a:rPr sz="4000" b="1" spc="40" dirty="0">
                <a:latin typeface="Arial"/>
                <a:cs typeface="Arial"/>
              </a:rPr>
              <a:t> </a:t>
            </a:r>
            <a:r>
              <a:rPr sz="4000" b="1" spc="15" dirty="0">
                <a:latin typeface="Arial"/>
                <a:cs typeface="Arial"/>
              </a:rPr>
              <a:t>Source</a:t>
            </a:r>
            <a:r>
              <a:rPr sz="4000" spc="15" dirty="0">
                <a:latin typeface="Arial MT"/>
                <a:cs typeface="Arial MT"/>
              </a:rPr>
              <a:t>:</a:t>
            </a:r>
            <a:r>
              <a:rPr sz="4000" spc="45" dirty="0">
                <a:latin typeface="Arial MT"/>
                <a:cs typeface="Arial MT"/>
              </a:rPr>
              <a:t> </a:t>
            </a:r>
            <a:r>
              <a:rPr sz="4000" spc="30" dirty="0">
                <a:latin typeface="Arial MT"/>
                <a:cs typeface="Arial MT"/>
              </a:rPr>
              <a:t>${data.template_file.name.rendered}</a:t>
            </a:r>
            <a:r>
              <a:rPr sz="4000" spc="40" dirty="0">
                <a:latin typeface="Arial MT"/>
                <a:cs typeface="Arial MT"/>
              </a:rPr>
              <a:t> (data.type.resource- </a:t>
            </a:r>
            <a:r>
              <a:rPr sz="4000" spc="-1095" dirty="0">
                <a:latin typeface="Arial MT"/>
                <a:cs typeface="Arial MT"/>
              </a:rPr>
              <a:t> </a:t>
            </a:r>
            <a:r>
              <a:rPr sz="4000" spc="15" dirty="0">
                <a:latin typeface="Arial MT"/>
                <a:cs typeface="Arial MT"/>
              </a:rPr>
              <a:t>name.attr)</a:t>
            </a:r>
            <a:endParaRPr sz="4000">
              <a:latin typeface="Arial MT"/>
              <a:cs typeface="Arial M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952605" cy="1433195"/>
          </a:xfrm>
          <a:prstGeom prst="rect">
            <a:avLst/>
          </a:prstGeom>
        </p:spPr>
        <p:txBody>
          <a:bodyPr vert="horz" wrap="square" lIns="0" tIns="17145" rIns="0" bIns="0" rtlCol="0">
            <a:spAutoFit/>
          </a:bodyPr>
          <a:lstStyle/>
          <a:p>
            <a:pPr marL="12700">
              <a:lnSpc>
                <a:spcPct val="100000"/>
              </a:lnSpc>
              <a:spcBef>
                <a:spcPts val="135"/>
              </a:spcBef>
            </a:pPr>
            <a:r>
              <a:rPr spc="45" dirty="0"/>
              <a:t>Interpolation:</a:t>
            </a:r>
            <a:r>
              <a:rPr spc="-15" dirty="0"/>
              <a:t> </a:t>
            </a:r>
            <a:r>
              <a:rPr spc="70" dirty="0"/>
              <a:t>variables</a:t>
            </a:r>
          </a:p>
        </p:txBody>
      </p:sp>
      <p:sp>
        <p:nvSpPr>
          <p:cNvPr id="3" name="object 3"/>
          <p:cNvSpPr/>
          <p:nvPr/>
        </p:nvSpPr>
        <p:spPr>
          <a:xfrm>
            <a:off x="1287907" y="5462072"/>
            <a:ext cx="17390110" cy="1558925"/>
          </a:xfrm>
          <a:custGeom>
            <a:avLst/>
            <a:gdLst/>
            <a:ahLst/>
            <a:cxnLst/>
            <a:rect l="l" t="t" r="r" b="b"/>
            <a:pathLst>
              <a:path w="17390110" h="1558925">
                <a:moveTo>
                  <a:pt x="17389996" y="0"/>
                </a:moveTo>
                <a:lnTo>
                  <a:pt x="11593335" y="0"/>
                </a:lnTo>
                <a:lnTo>
                  <a:pt x="5796673" y="0"/>
                </a:lnTo>
                <a:lnTo>
                  <a:pt x="0" y="0"/>
                </a:lnTo>
                <a:lnTo>
                  <a:pt x="0" y="1558302"/>
                </a:lnTo>
                <a:lnTo>
                  <a:pt x="5796673" y="1558302"/>
                </a:lnTo>
                <a:lnTo>
                  <a:pt x="11593335" y="1558302"/>
                </a:lnTo>
                <a:lnTo>
                  <a:pt x="17389996" y="1558302"/>
                </a:lnTo>
                <a:lnTo>
                  <a:pt x="17389996" y="0"/>
                </a:lnTo>
                <a:close/>
              </a:path>
            </a:pathLst>
          </a:custGeom>
          <a:solidFill>
            <a:srgbClr val="E3E5E8"/>
          </a:solidFill>
        </p:spPr>
        <p:txBody>
          <a:bodyPr wrap="square" lIns="0" tIns="0" rIns="0" bIns="0" rtlCol="0"/>
          <a:lstStyle/>
          <a:p>
            <a:endParaRPr/>
          </a:p>
        </p:txBody>
      </p:sp>
      <p:sp>
        <p:nvSpPr>
          <p:cNvPr id="4" name="object 4"/>
          <p:cNvSpPr txBox="1"/>
          <p:nvPr/>
        </p:nvSpPr>
        <p:spPr>
          <a:xfrm>
            <a:off x="1287918" y="2345478"/>
            <a:ext cx="17390110" cy="1558290"/>
          </a:xfrm>
          <a:prstGeom prst="rect">
            <a:avLst/>
          </a:prstGeom>
          <a:solidFill>
            <a:srgbClr val="0365C0"/>
          </a:solidFill>
        </p:spPr>
        <p:txBody>
          <a:bodyPr vert="horz" wrap="square" lIns="0" tIns="3175" rIns="0" bIns="0" rtlCol="0">
            <a:spAutoFit/>
          </a:bodyPr>
          <a:lstStyle/>
          <a:p>
            <a:pPr>
              <a:lnSpc>
                <a:spcPct val="100000"/>
              </a:lnSpc>
              <a:spcBef>
                <a:spcPts val="25"/>
              </a:spcBef>
            </a:pPr>
            <a:endParaRPr sz="3700">
              <a:latin typeface="Times New Roman"/>
              <a:cs typeface="Times New Roman"/>
            </a:endParaRPr>
          </a:p>
          <a:p>
            <a:pPr marL="261620" algn="ctr">
              <a:lnSpc>
                <a:spcPct val="100000"/>
              </a:lnSpc>
              <a:tabLst>
                <a:tab pos="5953760" algn="l"/>
                <a:tab pos="11593195" algn="l"/>
              </a:tabLst>
            </a:pPr>
            <a:r>
              <a:rPr sz="2950" b="1" spc="10" dirty="0">
                <a:solidFill>
                  <a:srgbClr val="FFFFFF"/>
                </a:solidFill>
                <a:latin typeface="Arial"/>
                <a:cs typeface="Arial"/>
              </a:rPr>
              <a:t>Name	</a:t>
            </a:r>
            <a:r>
              <a:rPr sz="2950" b="1" spc="5" dirty="0">
                <a:solidFill>
                  <a:srgbClr val="FFFFFF"/>
                </a:solidFill>
                <a:latin typeface="Arial"/>
                <a:cs typeface="Arial"/>
              </a:rPr>
              <a:t>Syntax	Example</a:t>
            </a:r>
            <a:endParaRPr sz="295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2958824" y="4437865"/>
            <a:ext cx="14471015" cy="478155"/>
          </a:xfrm>
          <a:prstGeom prst="rect">
            <a:avLst/>
          </a:prstGeom>
        </p:spPr>
        <p:txBody>
          <a:bodyPr vert="horz" wrap="square" lIns="0" tIns="14604" rIns="0" bIns="0" rtlCol="0">
            <a:spAutoFit/>
          </a:bodyPr>
          <a:lstStyle/>
          <a:p>
            <a:pPr marL="12700">
              <a:lnSpc>
                <a:spcPct val="100000"/>
              </a:lnSpc>
              <a:spcBef>
                <a:spcPts val="114"/>
              </a:spcBef>
              <a:tabLst>
                <a:tab pos="6255385" algn="l"/>
                <a:tab pos="11182985" algn="l"/>
              </a:tabLst>
            </a:pPr>
            <a:r>
              <a:rPr sz="2950" spc="5" dirty="0">
                <a:latin typeface="Arial MT"/>
                <a:cs typeface="Arial MT"/>
              </a:rPr>
              <a:t>String</a:t>
            </a:r>
            <a:r>
              <a:rPr sz="2950" spc="15" dirty="0">
                <a:latin typeface="Arial MT"/>
                <a:cs typeface="Arial MT"/>
              </a:rPr>
              <a:t> </a:t>
            </a:r>
            <a:r>
              <a:rPr sz="2950" spc="25" dirty="0">
                <a:latin typeface="Arial MT"/>
                <a:cs typeface="Arial MT"/>
              </a:rPr>
              <a:t>variable	</a:t>
            </a:r>
            <a:r>
              <a:rPr sz="2950" spc="-25" dirty="0">
                <a:latin typeface="Arial MT"/>
                <a:cs typeface="Arial MT"/>
              </a:rPr>
              <a:t>var.name	</a:t>
            </a:r>
            <a:r>
              <a:rPr sz="2950" spc="-40" dirty="0">
                <a:latin typeface="Arial MT"/>
                <a:cs typeface="Arial MT"/>
              </a:rPr>
              <a:t>${var.SOMETHING}</a:t>
            </a:r>
            <a:endParaRPr sz="2950">
              <a:latin typeface="Arial MT"/>
              <a:cs typeface="Arial MT"/>
            </a:endParaRPr>
          </a:p>
        </p:txBody>
      </p:sp>
      <p:sp>
        <p:nvSpPr>
          <p:cNvPr id="6" name="object 6"/>
          <p:cNvSpPr txBox="1"/>
          <p:nvPr/>
        </p:nvSpPr>
        <p:spPr>
          <a:xfrm>
            <a:off x="3073982" y="5990924"/>
            <a:ext cx="2225040" cy="478155"/>
          </a:xfrm>
          <a:prstGeom prst="rect">
            <a:avLst/>
          </a:prstGeom>
        </p:spPr>
        <p:txBody>
          <a:bodyPr vert="horz" wrap="square" lIns="0" tIns="14604" rIns="0" bIns="0" rtlCol="0">
            <a:spAutoFit/>
          </a:bodyPr>
          <a:lstStyle/>
          <a:p>
            <a:pPr marL="12700">
              <a:lnSpc>
                <a:spcPct val="100000"/>
              </a:lnSpc>
              <a:spcBef>
                <a:spcPts val="114"/>
              </a:spcBef>
            </a:pPr>
            <a:r>
              <a:rPr sz="2950" spc="65" dirty="0">
                <a:latin typeface="Arial MT"/>
                <a:cs typeface="Arial MT"/>
              </a:rPr>
              <a:t>Map</a:t>
            </a:r>
            <a:r>
              <a:rPr sz="2950" spc="-65" dirty="0">
                <a:latin typeface="Arial MT"/>
                <a:cs typeface="Arial MT"/>
              </a:rPr>
              <a:t> </a:t>
            </a:r>
            <a:r>
              <a:rPr sz="2950" spc="25" dirty="0">
                <a:latin typeface="Arial MT"/>
                <a:cs typeface="Arial MT"/>
              </a:rPr>
              <a:t>variable</a:t>
            </a:r>
            <a:endParaRPr sz="2950">
              <a:latin typeface="Arial MT"/>
              <a:cs typeface="Arial MT"/>
            </a:endParaRPr>
          </a:p>
        </p:txBody>
      </p:sp>
      <p:sp>
        <p:nvSpPr>
          <p:cNvPr id="7" name="object 7"/>
          <p:cNvSpPr txBox="1"/>
          <p:nvPr/>
        </p:nvSpPr>
        <p:spPr>
          <a:xfrm>
            <a:off x="8751907" y="5990924"/>
            <a:ext cx="2462530" cy="478155"/>
          </a:xfrm>
          <a:prstGeom prst="rect">
            <a:avLst/>
          </a:prstGeom>
        </p:spPr>
        <p:txBody>
          <a:bodyPr vert="horz" wrap="square" lIns="0" tIns="14604" rIns="0" bIns="0" rtlCol="0">
            <a:spAutoFit/>
          </a:bodyPr>
          <a:lstStyle/>
          <a:p>
            <a:pPr marL="12700">
              <a:lnSpc>
                <a:spcPct val="100000"/>
              </a:lnSpc>
              <a:spcBef>
                <a:spcPts val="114"/>
              </a:spcBef>
            </a:pPr>
            <a:r>
              <a:rPr sz="2950" spc="-35" dirty="0">
                <a:latin typeface="Arial MT"/>
                <a:cs typeface="Arial MT"/>
              </a:rPr>
              <a:t>var.MAP["key"]</a:t>
            </a:r>
            <a:endParaRPr sz="2950">
              <a:latin typeface="Arial MT"/>
              <a:cs typeface="Arial MT"/>
            </a:endParaRPr>
          </a:p>
        </p:txBody>
      </p:sp>
      <p:sp>
        <p:nvSpPr>
          <p:cNvPr id="8" name="object 8"/>
          <p:cNvSpPr txBox="1"/>
          <p:nvPr/>
        </p:nvSpPr>
        <p:spPr>
          <a:xfrm>
            <a:off x="13553609" y="5540676"/>
            <a:ext cx="4451985" cy="1378585"/>
          </a:xfrm>
          <a:prstGeom prst="rect">
            <a:avLst/>
          </a:prstGeom>
        </p:spPr>
        <p:txBody>
          <a:bodyPr vert="horz" wrap="square" lIns="0" tIns="14604" rIns="0" bIns="0" rtlCol="0">
            <a:spAutoFit/>
          </a:bodyPr>
          <a:lstStyle/>
          <a:p>
            <a:pPr marL="452120" indent="-440055">
              <a:lnSpc>
                <a:spcPct val="100000"/>
              </a:lnSpc>
              <a:spcBef>
                <a:spcPts val="114"/>
              </a:spcBef>
              <a:buAutoNum type="arabicParenR"/>
              <a:tabLst>
                <a:tab pos="452755" algn="l"/>
              </a:tabLst>
            </a:pPr>
            <a:r>
              <a:rPr sz="2950" spc="-20" dirty="0">
                <a:latin typeface="Arial MT"/>
                <a:cs typeface="Arial MT"/>
              </a:rPr>
              <a:t>${var.AMIS["us-east-1"]}</a:t>
            </a:r>
            <a:endParaRPr sz="2950">
              <a:latin typeface="Arial MT"/>
              <a:cs typeface="Arial MT"/>
            </a:endParaRPr>
          </a:p>
          <a:p>
            <a:pPr marL="584835" marR="402590" indent="-175260">
              <a:lnSpc>
                <a:spcPct val="100000"/>
              </a:lnSpc>
              <a:spcBef>
                <a:spcPts val="5"/>
              </a:spcBef>
              <a:buAutoNum type="arabicParenR"/>
              <a:tabLst>
                <a:tab pos="850900" algn="l"/>
              </a:tabLst>
            </a:pPr>
            <a:r>
              <a:rPr sz="2950" spc="20" dirty="0">
                <a:latin typeface="Arial MT"/>
                <a:cs typeface="Arial MT"/>
              </a:rPr>
              <a:t>${lookup(va</a:t>
            </a:r>
            <a:r>
              <a:rPr sz="2950" spc="-270" dirty="0">
                <a:latin typeface="Arial MT"/>
                <a:cs typeface="Arial MT"/>
              </a:rPr>
              <a:t>r</a:t>
            </a:r>
            <a:r>
              <a:rPr sz="2950" spc="-20" dirty="0">
                <a:latin typeface="Arial MT"/>
                <a:cs typeface="Arial MT"/>
              </a:rPr>
              <a:t>.AMIS,  </a:t>
            </a:r>
            <a:r>
              <a:rPr sz="2950" spc="-70" dirty="0">
                <a:latin typeface="Arial MT"/>
                <a:cs typeface="Arial MT"/>
              </a:rPr>
              <a:t>var.AWS_REGION)}</a:t>
            </a:r>
            <a:endParaRPr sz="2950">
              <a:latin typeface="Arial MT"/>
              <a:cs typeface="Arial MT"/>
            </a:endParaRPr>
          </a:p>
        </p:txBody>
      </p:sp>
      <p:sp>
        <p:nvSpPr>
          <p:cNvPr id="9" name="object 9"/>
          <p:cNvSpPr txBox="1"/>
          <p:nvPr/>
        </p:nvSpPr>
        <p:spPr>
          <a:xfrm>
            <a:off x="3157666" y="7549219"/>
            <a:ext cx="2057400" cy="478155"/>
          </a:xfrm>
          <a:prstGeom prst="rect">
            <a:avLst/>
          </a:prstGeom>
        </p:spPr>
        <p:txBody>
          <a:bodyPr vert="horz" wrap="square" lIns="0" tIns="14604" rIns="0" bIns="0" rtlCol="0">
            <a:spAutoFit/>
          </a:bodyPr>
          <a:lstStyle/>
          <a:p>
            <a:pPr marL="12700">
              <a:lnSpc>
                <a:spcPct val="100000"/>
              </a:lnSpc>
              <a:spcBef>
                <a:spcPts val="114"/>
              </a:spcBef>
            </a:pPr>
            <a:r>
              <a:rPr sz="2950" spc="5" dirty="0">
                <a:latin typeface="Arial MT"/>
                <a:cs typeface="Arial MT"/>
              </a:rPr>
              <a:t>List</a:t>
            </a:r>
            <a:r>
              <a:rPr sz="2950" spc="-60" dirty="0">
                <a:latin typeface="Arial MT"/>
                <a:cs typeface="Arial MT"/>
              </a:rPr>
              <a:t> </a:t>
            </a:r>
            <a:r>
              <a:rPr sz="2950" spc="25" dirty="0">
                <a:latin typeface="Arial MT"/>
                <a:cs typeface="Arial MT"/>
              </a:rPr>
              <a:t>variable</a:t>
            </a:r>
            <a:endParaRPr sz="2950">
              <a:latin typeface="Arial MT"/>
              <a:cs typeface="Arial MT"/>
            </a:endParaRPr>
          </a:p>
        </p:txBody>
      </p:sp>
      <p:sp>
        <p:nvSpPr>
          <p:cNvPr id="10" name="object 10"/>
          <p:cNvSpPr txBox="1"/>
          <p:nvPr/>
        </p:nvSpPr>
        <p:spPr>
          <a:xfrm>
            <a:off x="8370997" y="7549219"/>
            <a:ext cx="3223895" cy="478155"/>
          </a:xfrm>
          <a:prstGeom prst="rect">
            <a:avLst/>
          </a:prstGeom>
        </p:spPr>
        <p:txBody>
          <a:bodyPr vert="horz" wrap="square" lIns="0" tIns="14604" rIns="0" bIns="0" rtlCol="0">
            <a:spAutoFit/>
          </a:bodyPr>
          <a:lstStyle/>
          <a:p>
            <a:pPr marL="12700">
              <a:lnSpc>
                <a:spcPct val="100000"/>
              </a:lnSpc>
              <a:spcBef>
                <a:spcPts val="114"/>
              </a:spcBef>
            </a:pPr>
            <a:r>
              <a:rPr sz="2950" spc="-100" dirty="0">
                <a:latin typeface="Arial MT"/>
                <a:cs typeface="Arial MT"/>
              </a:rPr>
              <a:t>var.LIST,</a:t>
            </a:r>
            <a:r>
              <a:rPr sz="2950" spc="-30" dirty="0">
                <a:latin typeface="Arial MT"/>
                <a:cs typeface="Arial MT"/>
              </a:rPr>
              <a:t> </a:t>
            </a:r>
            <a:r>
              <a:rPr sz="2950" spc="-20" dirty="0">
                <a:latin typeface="Arial MT"/>
                <a:cs typeface="Arial MT"/>
              </a:rPr>
              <a:t>var.LIST[i]</a:t>
            </a:r>
            <a:endParaRPr sz="2950">
              <a:latin typeface="Arial MT"/>
              <a:cs typeface="Arial MT"/>
            </a:endParaRPr>
          </a:p>
        </p:txBody>
      </p:sp>
      <p:sp>
        <p:nvSpPr>
          <p:cNvPr id="11" name="object 11"/>
          <p:cNvSpPr txBox="1"/>
          <p:nvPr/>
        </p:nvSpPr>
        <p:spPr>
          <a:xfrm>
            <a:off x="13668579" y="7329330"/>
            <a:ext cx="4222115" cy="928369"/>
          </a:xfrm>
          <a:prstGeom prst="rect">
            <a:avLst/>
          </a:prstGeom>
        </p:spPr>
        <p:txBody>
          <a:bodyPr vert="horz" wrap="square" lIns="0" tIns="14604" rIns="0" bIns="0" rtlCol="0">
            <a:spAutoFit/>
          </a:bodyPr>
          <a:lstStyle/>
          <a:p>
            <a:pPr marL="965835" indent="-440690">
              <a:lnSpc>
                <a:spcPct val="100000"/>
              </a:lnSpc>
              <a:spcBef>
                <a:spcPts val="114"/>
              </a:spcBef>
              <a:buAutoNum type="arabicParenR"/>
              <a:tabLst>
                <a:tab pos="966469" algn="l"/>
              </a:tabLst>
            </a:pPr>
            <a:r>
              <a:rPr sz="2950" spc="15" dirty="0">
                <a:latin typeface="Arial MT"/>
                <a:cs typeface="Arial MT"/>
              </a:rPr>
              <a:t>${var.subnets[i]}</a:t>
            </a:r>
            <a:endParaRPr sz="2950">
              <a:latin typeface="Arial MT"/>
              <a:cs typeface="Arial MT"/>
            </a:endParaRPr>
          </a:p>
          <a:p>
            <a:pPr marL="452120" indent="-440055">
              <a:lnSpc>
                <a:spcPct val="100000"/>
              </a:lnSpc>
              <a:spcBef>
                <a:spcPts val="5"/>
              </a:spcBef>
              <a:buAutoNum type="arabicParenR"/>
              <a:tabLst>
                <a:tab pos="452755" algn="l"/>
              </a:tabLst>
            </a:pPr>
            <a:r>
              <a:rPr sz="2950" spc="-40" dirty="0">
                <a:latin typeface="Arial MT"/>
                <a:cs typeface="Arial MT"/>
              </a:rPr>
              <a:t>${join(",",</a:t>
            </a:r>
            <a:r>
              <a:rPr sz="2950" spc="10" dirty="0">
                <a:latin typeface="Arial MT"/>
                <a:cs typeface="Arial MT"/>
              </a:rPr>
              <a:t> </a:t>
            </a:r>
            <a:r>
              <a:rPr sz="2950" spc="-5" dirty="0">
                <a:latin typeface="Arial MT"/>
                <a:cs typeface="Arial MT"/>
              </a:rPr>
              <a:t>var.subnets)}</a:t>
            </a:r>
            <a:endParaRPr sz="2950">
              <a:latin typeface="Arial MT"/>
              <a:cs typeface="Arial M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975340" cy="1433195"/>
          </a:xfrm>
          <a:prstGeom prst="rect">
            <a:avLst/>
          </a:prstGeom>
        </p:spPr>
        <p:txBody>
          <a:bodyPr vert="horz" wrap="square" lIns="0" tIns="17145" rIns="0" bIns="0" rtlCol="0">
            <a:spAutoFit/>
          </a:bodyPr>
          <a:lstStyle/>
          <a:p>
            <a:pPr marL="12700">
              <a:lnSpc>
                <a:spcPct val="100000"/>
              </a:lnSpc>
              <a:spcBef>
                <a:spcPts val="135"/>
              </a:spcBef>
            </a:pPr>
            <a:r>
              <a:rPr spc="45" dirty="0"/>
              <a:t>Interpolation:</a:t>
            </a:r>
            <a:r>
              <a:rPr spc="10" dirty="0"/>
              <a:t> various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graphicFrame>
        <p:nvGraphicFramePr>
          <p:cNvPr id="3" name="object 3"/>
          <p:cNvGraphicFramePr>
            <a:graphicFrameLocks noGrp="1"/>
          </p:cNvGraphicFramePr>
          <p:nvPr/>
        </p:nvGraphicFramePr>
        <p:xfrm>
          <a:off x="1287918" y="2345478"/>
          <a:ext cx="17389474" cy="7941582"/>
        </p:xfrm>
        <a:graphic>
          <a:graphicData uri="http://schemas.openxmlformats.org/drawingml/2006/table">
            <a:tbl>
              <a:tblPr firstRow="1" bandRow="1">
                <a:tableStyleId>{2D5ABB26-0587-4C30-8999-92F81FD0307C}</a:tableStyleId>
              </a:tblPr>
              <a:tblGrid>
                <a:gridCol w="5755005">
                  <a:extLst>
                    <a:ext uri="{9D8B030D-6E8A-4147-A177-3AD203B41FA5}">
                      <a16:colId xmlns:a16="http://schemas.microsoft.com/office/drawing/2014/main" val="20000"/>
                    </a:ext>
                  </a:extLst>
                </a:gridCol>
                <a:gridCol w="5361939">
                  <a:extLst>
                    <a:ext uri="{9D8B030D-6E8A-4147-A177-3AD203B41FA5}">
                      <a16:colId xmlns:a16="http://schemas.microsoft.com/office/drawing/2014/main" val="20001"/>
                    </a:ext>
                  </a:extLst>
                </a:gridCol>
                <a:gridCol w="6272530">
                  <a:extLst>
                    <a:ext uri="{9D8B030D-6E8A-4147-A177-3AD203B41FA5}">
                      <a16:colId xmlns:a16="http://schemas.microsoft.com/office/drawing/2014/main" val="20002"/>
                    </a:ext>
                  </a:extLst>
                </a:gridCol>
              </a:tblGrid>
              <a:tr h="1588317">
                <a:tc>
                  <a:txBody>
                    <a:bodyPr/>
                    <a:lstStyle/>
                    <a:p>
                      <a:pPr>
                        <a:lnSpc>
                          <a:spcPct val="100000"/>
                        </a:lnSpc>
                        <a:spcBef>
                          <a:spcPts val="50"/>
                        </a:spcBef>
                      </a:pPr>
                      <a:endParaRPr sz="3750">
                        <a:latin typeface="Times New Roman"/>
                        <a:cs typeface="Times New Roman"/>
                      </a:endParaRPr>
                    </a:p>
                    <a:p>
                      <a:pPr marL="41275" algn="ctr">
                        <a:lnSpc>
                          <a:spcPct val="100000"/>
                        </a:lnSpc>
                      </a:pPr>
                      <a:r>
                        <a:rPr sz="2950" b="1" spc="10" dirty="0">
                          <a:solidFill>
                            <a:srgbClr val="FFFFFF"/>
                          </a:solidFill>
                          <a:latin typeface="Arial"/>
                          <a:cs typeface="Arial"/>
                        </a:rPr>
                        <a:t>Name</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517525" algn="ctr">
                        <a:lnSpc>
                          <a:spcPct val="100000"/>
                        </a:lnSpc>
                      </a:pPr>
                      <a:r>
                        <a:rPr sz="2950" b="1" spc="5" dirty="0">
                          <a:solidFill>
                            <a:srgbClr val="FFFFFF"/>
                          </a:solidFill>
                          <a:latin typeface="Arial"/>
                          <a:cs typeface="Arial"/>
                        </a:rPr>
                        <a:t>Syntax</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476250" algn="ctr">
                        <a:lnSpc>
                          <a:spcPct val="100000"/>
                        </a:lnSpc>
                      </a:pPr>
                      <a:r>
                        <a:rPr sz="2950" b="1" spc="5" dirty="0">
                          <a:solidFill>
                            <a:srgbClr val="FFFFFF"/>
                          </a:solidFill>
                          <a:latin typeface="Arial"/>
                          <a:cs typeface="Arial"/>
                        </a:rPr>
                        <a:t>Example</a:t>
                      </a:r>
                      <a:endParaRPr sz="2950">
                        <a:latin typeface="Arial"/>
                        <a:cs typeface="Arial"/>
                      </a:endParaRPr>
                    </a:p>
                  </a:txBody>
                  <a:tcPr marL="0" marR="0" marT="6350" marB="0">
                    <a:solidFill>
                      <a:srgbClr val="0365C0"/>
                    </a:solidFill>
                  </a:tcPr>
                </a:tc>
                <a:extLst>
                  <a:ext uri="{0D108BD9-81ED-4DB2-BD59-A6C34878D82A}">
                    <a16:rowId xmlns:a16="http://schemas.microsoft.com/office/drawing/2014/main" val="10000"/>
                  </a:ext>
                </a:extLst>
              </a:tr>
              <a:tr h="1588316">
                <a:tc>
                  <a:txBody>
                    <a:bodyPr/>
                    <a:lstStyle/>
                    <a:p>
                      <a:pPr>
                        <a:lnSpc>
                          <a:spcPct val="100000"/>
                        </a:lnSpc>
                        <a:spcBef>
                          <a:spcPts val="35"/>
                        </a:spcBef>
                      </a:pPr>
                      <a:endParaRPr sz="3800">
                        <a:latin typeface="Times New Roman"/>
                        <a:cs typeface="Times New Roman"/>
                      </a:endParaRPr>
                    </a:p>
                    <a:p>
                      <a:pPr marL="41275" algn="ctr">
                        <a:lnSpc>
                          <a:spcPct val="100000"/>
                        </a:lnSpc>
                      </a:pPr>
                      <a:r>
                        <a:rPr sz="2950" spc="30" dirty="0">
                          <a:latin typeface="Arial MT"/>
                          <a:cs typeface="Arial MT"/>
                        </a:rPr>
                        <a:t>Outputs</a:t>
                      </a:r>
                      <a:r>
                        <a:rPr sz="2950" spc="-10" dirty="0">
                          <a:latin typeface="Arial MT"/>
                          <a:cs typeface="Arial MT"/>
                        </a:rPr>
                        <a:t> </a:t>
                      </a:r>
                      <a:r>
                        <a:rPr sz="2950" spc="5" dirty="0">
                          <a:latin typeface="Arial MT"/>
                          <a:cs typeface="Arial MT"/>
                        </a:rPr>
                        <a:t>of</a:t>
                      </a:r>
                      <a:r>
                        <a:rPr sz="2950" spc="-10" dirty="0">
                          <a:latin typeface="Arial MT"/>
                          <a:cs typeface="Arial MT"/>
                        </a:rPr>
                        <a:t> </a:t>
                      </a:r>
                      <a:r>
                        <a:rPr sz="2950" spc="5" dirty="0">
                          <a:latin typeface="Arial MT"/>
                          <a:cs typeface="Arial MT"/>
                        </a:rPr>
                        <a:t>a</a:t>
                      </a:r>
                      <a:r>
                        <a:rPr sz="2950" spc="-10" dirty="0">
                          <a:latin typeface="Arial MT"/>
                          <a:cs typeface="Arial MT"/>
                        </a:rPr>
                        <a:t> </a:t>
                      </a:r>
                      <a:r>
                        <a:rPr sz="2950" spc="35" dirty="0">
                          <a:latin typeface="Arial MT"/>
                          <a:cs typeface="Arial MT"/>
                        </a:rPr>
                        <a:t>module</a:t>
                      </a:r>
                      <a:endParaRPr sz="2950">
                        <a:latin typeface="Arial MT"/>
                        <a:cs typeface="Arial MT"/>
                      </a:endParaRPr>
                    </a:p>
                  </a:txBody>
                  <a:tcPr marL="0" marR="0" marT="4445" marB="0"/>
                </a:tc>
                <a:tc>
                  <a:txBody>
                    <a:bodyPr/>
                    <a:lstStyle/>
                    <a:p>
                      <a:pPr>
                        <a:lnSpc>
                          <a:spcPct val="100000"/>
                        </a:lnSpc>
                        <a:spcBef>
                          <a:spcPts val="35"/>
                        </a:spcBef>
                      </a:pPr>
                      <a:endParaRPr sz="3800">
                        <a:latin typeface="Times New Roman"/>
                        <a:cs typeface="Times New Roman"/>
                      </a:endParaRPr>
                    </a:p>
                    <a:p>
                      <a:pPr marL="517525" algn="ctr">
                        <a:lnSpc>
                          <a:spcPct val="100000"/>
                        </a:lnSpc>
                      </a:pPr>
                      <a:r>
                        <a:rPr sz="2950" spc="15" dirty="0">
                          <a:latin typeface="Arial MT"/>
                          <a:cs typeface="Arial MT"/>
                        </a:rPr>
                        <a:t>module.NAME.output</a:t>
                      </a:r>
                      <a:endParaRPr sz="2950">
                        <a:latin typeface="Arial MT"/>
                        <a:cs typeface="Arial MT"/>
                      </a:endParaRPr>
                    </a:p>
                  </a:txBody>
                  <a:tcPr marL="0" marR="0" marT="4445" marB="0"/>
                </a:tc>
                <a:tc>
                  <a:txBody>
                    <a:bodyPr/>
                    <a:lstStyle/>
                    <a:p>
                      <a:pPr>
                        <a:lnSpc>
                          <a:spcPct val="100000"/>
                        </a:lnSpc>
                        <a:spcBef>
                          <a:spcPts val="35"/>
                        </a:spcBef>
                      </a:pPr>
                      <a:endParaRPr sz="3800">
                        <a:latin typeface="Times New Roman"/>
                        <a:cs typeface="Times New Roman"/>
                      </a:endParaRPr>
                    </a:p>
                    <a:p>
                      <a:pPr marL="476250" algn="ctr">
                        <a:lnSpc>
                          <a:spcPct val="100000"/>
                        </a:lnSpc>
                      </a:pPr>
                      <a:r>
                        <a:rPr sz="2950" spc="40" dirty="0">
                          <a:latin typeface="Arial MT"/>
                          <a:cs typeface="Arial MT"/>
                        </a:rPr>
                        <a:t>${module.aws_vpc.vpcid}</a:t>
                      </a:r>
                      <a:endParaRPr sz="2950">
                        <a:latin typeface="Arial MT"/>
                        <a:cs typeface="Arial MT"/>
                      </a:endParaRPr>
                    </a:p>
                  </a:txBody>
                  <a:tcPr marL="0" marR="0" marT="4445" marB="0"/>
                </a:tc>
                <a:extLst>
                  <a:ext uri="{0D108BD9-81ED-4DB2-BD59-A6C34878D82A}">
                    <a16:rowId xmlns:a16="http://schemas.microsoft.com/office/drawing/2014/main" val="10001"/>
                  </a:ext>
                </a:extLst>
              </a:tr>
              <a:tr h="1588317">
                <a:tc>
                  <a:txBody>
                    <a:bodyPr/>
                    <a:lstStyle/>
                    <a:p>
                      <a:pPr>
                        <a:lnSpc>
                          <a:spcPct val="100000"/>
                        </a:lnSpc>
                        <a:spcBef>
                          <a:spcPts val="20"/>
                        </a:spcBef>
                      </a:pPr>
                      <a:endParaRPr sz="3850">
                        <a:latin typeface="Times New Roman"/>
                        <a:cs typeface="Times New Roman"/>
                      </a:endParaRPr>
                    </a:p>
                    <a:p>
                      <a:pPr marL="41275" algn="ctr">
                        <a:lnSpc>
                          <a:spcPct val="100000"/>
                        </a:lnSpc>
                      </a:pPr>
                      <a:r>
                        <a:rPr sz="2950" spc="5" dirty="0">
                          <a:latin typeface="Arial MT"/>
                          <a:cs typeface="Arial MT"/>
                        </a:rPr>
                        <a:t>Count</a:t>
                      </a:r>
                      <a:r>
                        <a:rPr sz="2950" spc="-20" dirty="0">
                          <a:latin typeface="Arial MT"/>
                          <a:cs typeface="Arial MT"/>
                        </a:rPr>
                        <a:t> </a:t>
                      </a:r>
                      <a:r>
                        <a:rPr sz="2950" spc="10" dirty="0">
                          <a:latin typeface="Arial MT"/>
                          <a:cs typeface="Arial MT"/>
                        </a:rPr>
                        <a:t>information</a:t>
                      </a:r>
                      <a:endParaRPr sz="2950">
                        <a:latin typeface="Arial MT"/>
                        <a:cs typeface="Arial MT"/>
                      </a:endParaRPr>
                    </a:p>
                  </a:txBody>
                  <a:tcPr marL="0" marR="0" marT="2540" marB="0">
                    <a:solidFill>
                      <a:srgbClr val="E3E5E8"/>
                    </a:solidFill>
                  </a:tcPr>
                </a:tc>
                <a:tc>
                  <a:txBody>
                    <a:bodyPr/>
                    <a:lstStyle/>
                    <a:p>
                      <a:pPr>
                        <a:lnSpc>
                          <a:spcPct val="100000"/>
                        </a:lnSpc>
                        <a:spcBef>
                          <a:spcPts val="20"/>
                        </a:spcBef>
                      </a:pPr>
                      <a:endParaRPr sz="3850">
                        <a:latin typeface="Times New Roman"/>
                        <a:cs typeface="Times New Roman"/>
                      </a:endParaRPr>
                    </a:p>
                    <a:p>
                      <a:pPr marL="517525" algn="ctr">
                        <a:lnSpc>
                          <a:spcPct val="100000"/>
                        </a:lnSpc>
                      </a:pPr>
                      <a:r>
                        <a:rPr sz="2950" spc="-10" dirty="0">
                          <a:latin typeface="Arial MT"/>
                          <a:cs typeface="Arial MT"/>
                        </a:rPr>
                        <a:t>count.FIELD</a:t>
                      </a:r>
                      <a:endParaRPr sz="2950">
                        <a:latin typeface="Arial MT"/>
                        <a:cs typeface="Arial MT"/>
                      </a:endParaRPr>
                    </a:p>
                  </a:txBody>
                  <a:tcPr marL="0" marR="0" marT="2540" marB="0">
                    <a:solidFill>
                      <a:srgbClr val="E3E5E8"/>
                    </a:solidFill>
                  </a:tcPr>
                </a:tc>
                <a:tc>
                  <a:txBody>
                    <a:bodyPr/>
                    <a:lstStyle/>
                    <a:p>
                      <a:pPr marL="620395" marR="136525" algn="ctr">
                        <a:lnSpc>
                          <a:spcPct val="100000"/>
                        </a:lnSpc>
                        <a:spcBef>
                          <a:spcPts val="900"/>
                        </a:spcBef>
                      </a:pPr>
                      <a:r>
                        <a:rPr sz="2950" spc="-30" dirty="0">
                          <a:latin typeface="Arial MT"/>
                          <a:cs typeface="Arial MT"/>
                        </a:rPr>
                        <a:t>When</a:t>
                      </a:r>
                      <a:r>
                        <a:rPr sz="2950" spc="-10" dirty="0">
                          <a:latin typeface="Arial MT"/>
                          <a:cs typeface="Arial MT"/>
                        </a:rPr>
                        <a:t> </a:t>
                      </a:r>
                      <a:r>
                        <a:rPr sz="2950" spc="40" dirty="0">
                          <a:latin typeface="Arial MT"/>
                          <a:cs typeface="Arial MT"/>
                        </a:rPr>
                        <a:t>using</a:t>
                      </a:r>
                      <a:r>
                        <a:rPr sz="2950" spc="-10" dirty="0">
                          <a:latin typeface="Arial MT"/>
                          <a:cs typeface="Arial MT"/>
                        </a:rPr>
                        <a:t> </a:t>
                      </a:r>
                      <a:r>
                        <a:rPr sz="2950" spc="5" dirty="0">
                          <a:latin typeface="Arial MT"/>
                          <a:cs typeface="Arial MT"/>
                        </a:rPr>
                        <a:t>the</a:t>
                      </a:r>
                      <a:r>
                        <a:rPr sz="2950" spc="-10" dirty="0">
                          <a:latin typeface="Arial MT"/>
                          <a:cs typeface="Arial MT"/>
                        </a:rPr>
                        <a:t> </a:t>
                      </a:r>
                      <a:r>
                        <a:rPr sz="2950" spc="25" dirty="0">
                          <a:latin typeface="Arial MT"/>
                          <a:cs typeface="Arial MT"/>
                        </a:rPr>
                        <a:t>attribute</a:t>
                      </a:r>
                      <a:r>
                        <a:rPr sz="2950" spc="-5" dirty="0">
                          <a:latin typeface="Arial MT"/>
                          <a:cs typeface="Arial MT"/>
                        </a:rPr>
                        <a:t> </a:t>
                      </a:r>
                      <a:r>
                        <a:rPr sz="2950" spc="40" dirty="0">
                          <a:latin typeface="Arial MT"/>
                          <a:cs typeface="Arial MT"/>
                        </a:rPr>
                        <a:t>count</a:t>
                      </a:r>
                      <a:r>
                        <a:rPr sz="2950" spc="-10" dirty="0">
                          <a:latin typeface="Arial MT"/>
                          <a:cs typeface="Arial MT"/>
                        </a:rPr>
                        <a:t> </a:t>
                      </a:r>
                      <a:r>
                        <a:rPr sz="2950" spc="235" dirty="0">
                          <a:latin typeface="Arial MT"/>
                          <a:cs typeface="Arial MT"/>
                        </a:rPr>
                        <a:t>= </a:t>
                      </a:r>
                      <a:r>
                        <a:rPr sz="2950" spc="-810" dirty="0">
                          <a:latin typeface="Arial MT"/>
                          <a:cs typeface="Arial MT"/>
                        </a:rPr>
                        <a:t> </a:t>
                      </a:r>
                      <a:r>
                        <a:rPr sz="2950" spc="35" dirty="0">
                          <a:latin typeface="Arial MT"/>
                          <a:cs typeface="Arial MT"/>
                        </a:rPr>
                        <a:t>number </a:t>
                      </a:r>
                      <a:r>
                        <a:rPr sz="2950" spc="5" dirty="0">
                          <a:latin typeface="Arial MT"/>
                          <a:cs typeface="Arial MT"/>
                        </a:rPr>
                        <a:t>in a </a:t>
                      </a:r>
                      <a:r>
                        <a:rPr sz="2950" spc="10" dirty="0">
                          <a:latin typeface="Arial MT"/>
                          <a:cs typeface="Arial MT"/>
                        </a:rPr>
                        <a:t>resource, </a:t>
                      </a:r>
                      <a:r>
                        <a:rPr sz="2950" spc="5" dirty="0">
                          <a:latin typeface="Arial MT"/>
                          <a:cs typeface="Arial MT"/>
                        </a:rPr>
                        <a:t>you </a:t>
                      </a:r>
                      <a:r>
                        <a:rPr sz="2950" spc="60" dirty="0">
                          <a:latin typeface="Arial MT"/>
                          <a:cs typeface="Arial MT"/>
                        </a:rPr>
                        <a:t>can </a:t>
                      </a:r>
                      <a:r>
                        <a:rPr sz="2950" spc="65" dirty="0">
                          <a:latin typeface="Arial MT"/>
                          <a:cs typeface="Arial MT"/>
                        </a:rPr>
                        <a:t> </a:t>
                      </a:r>
                      <a:r>
                        <a:rPr sz="2950" spc="5" dirty="0">
                          <a:latin typeface="Arial MT"/>
                          <a:cs typeface="Arial MT"/>
                        </a:rPr>
                        <a:t>use</a:t>
                      </a:r>
                      <a:r>
                        <a:rPr sz="2950" dirty="0">
                          <a:latin typeface="Arial MT"/>
                          <a:cs typeface="Arial MT"/>
                        </a:rPr>
                        <a:t> </a:t>
                      </a:r>
                      <a:r>
                        <a:rPr sz="2950" spc="30" dirty="0">
                          <a:latin typeface="Arial MT"/>
                          <a:cs typeface="Arial MT"/>
                        </a:rPr>
                        <a:t>${count.index}</a:t>
                      </a:r>
                      <a:endParaRPr sz="2950">
                        <a:latin typeface="Arial MT"/>
                        <a:cs typeface="Arial MT"/>
                      </a:endParaRPr>
                    </a:p>
                  </a:txBody>
                  <a:tcPr marL="0" marR="0" marT="114300" marB="0">
                    <a:solidFill>
                      <a:srgbClr val="E3E5E8"/>
                    </a:solidFill>
                  </a:tcPr>
                </a:tc>
                <a:extLst>
                  <a:ext uri="{0D108BD9-81ED-4DB2-BD59-A6C34878D82A}">
                    <a16:rowId xmlns:a16="http://schemas.microsoft.com/office/drawing/2014/main" val="10002"/>
                  </a:ext>
                </a:extLst>
              </a:tr>
              <a:tr h="1588316">
                <a:tc>
                  <a:txBody>
                    <a:bodyPr/>
                    <a:lstStyle/>
                    <a:p>
                      <a:pPr>
                        <a:lnSpc>
                          <a:spcPct val="100000"/>
                        </a:lnSpc>
                        <a:spcBef>
                          <a:spcPts val="20"/>
                        </a:spcBef>
                      </a:pPr>
                      <a:endParaRPr sz="3850">
                        <a:latin typeface="Times New Roman"/>
                        <a:cs typeface="Times New Roman"/>
                      </a:endParaRPr>
                    </a:p>
                    <a:p>
                      <a:pPr marL="41275" algn="ctr">
                        <a:lnSpc>
                          <a:spcPct val="100000"/>
                        </a:lnSpc>
                      </a:pPr>
                      <a:r>
                        <a:rPr sz="2950" spc="-35" dirty="0">
                          <a:latin typeface="Arial MT"/>
                          <a:cs typeface="Arial MT"/>
                        </a:rPr>
                        <a:t>Path</a:t>
                      </a:r>
                      <a:r>
                        <a:rPr sz="2950" spc="-25" dirty="0">
                          <a:latin typeface="Arial MT"/>
                          <a:cs typeface="Arial MT"/>
                        </a:rPr>
                        <a:t> </a:t>
                      </a:r>
                      <a:r>
                        <a:rPr sz="2950" spc="10" dirty="0">
                          <a:latin typeface="Arial MT"/>
                          <a:cs typeface="Arial MT"/>
                        </a:rPr>
                        <a:t>information</a:t>
                      </a:r>
                      <a:endParaRPr sz="2950">
                        <a:latin typeface="Arial MT"/>
                        <a:cs typeface="Arial MT"/>
                      </a:endParaRPr>
                    </a:p>
                  </a:txBody>
                  <a:tcPr marL="0" marR="0" marT="2540" marB="0"/>
                </a:tc>
                <a:tc>
                  <a:txBody>
                    <a:bodyPr/>
                    <a:lstStyle/>
                    <a:p>
                      <a:pPr>
                        <a:lnSpc>
                          <a:spcPct val="100000"/>
                        </a:lnSpc>
                        <a:spcBef>
                          <a:spcPts val="20"/>
                        </a:spcBef>
                      </a:pPr>
                      <a:endParaRPr sz="3850">
                        <a:latin typeface="Times New Roman"/>
                        <a:cs typeface="Times New Roman"/>
                      </a:endParaRPr>
                    </a:p>
                    <a:p>
                      <a:pPr marL="517525" algn="ctr">
                        <a:lnSpc>
                          <a:spcPct val="100000"/>
                        </a:lnSpc>
                      </a:pPr>
                      <a:r>
                        <a:rPr sz="2950" spc="-50" dirty="0">
                          <a:latin typeface="Arial MT"/>
                          <a:cs typeface="Arial MT"/>
                        </a:rPr>
                        <a:t>path.TYPE</a:t>
                      </a:r>
                      <a:endParaRPr sz="2950">
                        <a:latin typeface="Arial MT"/>
                        <a:cs typeface="Arial MT"/>
                      </a:endParaRPr>
                    </a:p>
                  </a:txBody>
                  <a:tcPr marL="0" marR="0" marT="2540" marB="0"/>
                </a:tc>
                <a:tc>
                  <a:txBody>
                    <a:bodyPr/>
                    <a:lstStyle/>
                    <a:p>
                      <a:pPr marL="1014094" marR="530225" indent="6985" algn="just">
                        <a:lnSpc>
                          <a:spcPct val="100000"/>
                        </a:lnSpc>
                        <a:spcBef>
                          <a:spcPts val="900"/>
                        </a:spcBef>
                      </a:pPr>
                      <a:r>
                        <a:rPr sz="2950" spc="70" dirty="0">
                          <a:latin typeface="Arial MT"/>
                          <a:cs typeface="Arial MT"/>
                        </a:rPr>
                        <a:t>path.cwd</a:t>
                      </a:r>
                      <a:r>
                        <a:rPr sz="2950" spc="-15" dirty="0">
                          <a:latin typeface="Arial MT"/>
                          <a:cs typeface="Arial MT"/>
                        </a:rPr>
                        <a:t> </a:t>
                      </a:r>
                      <a:r>
                        <a:rPr sz="2950" spc="20" dirty="0">
                          <a:latin typeface="Arial MT"/>
                          <a:cs typeface="Arial MT"/>
                        </a:rPr>
                        <a:t>(current</a:t>
                      </a:r>
                      <a:r>
                        <a:rPr sz="2950" spc="-10" dirty="0">
                          <a:latin typeface="Arial MT"/>
                          <a:cs typeface="Arial MT"/>
                        </a:rPr>
                        <a:t> </a:t>
                      </a:r>
                      <a:r>
                        <a:rPr sz="2950" spc="35" dirty="0">
                          <a:latin typeface="Arial MT"/>
                          <a:cs typeface="Arial MT"/>
                        </a:rPr>
                        <a:t>directory) </a:t>
                      </a:r>
                      <a:r>
                        <a:rPr sz="2950" spc="-810" dirty="0">
                          <a:latin typeface="Arial MT"/>
                          <a:cs typeface="Arial MT"/>
                        </a:rPr>
                        <a:t> </a:t>
                      </a:r>
                      <a:r>
                        <a:rPr sz="2950" spc="35" dirty="0">
                          <a:latin typeface="Arial MT"/>
                          <a:cs typeface="Arial MT"/>
                        </a:rPr>
                        <a:t>path.module </a:t>
                      </a:r>
                      <a:r>
                        <a:rPr sz="2950" spc="30" dirty="0">
                          <a:latin typeface="Arial MT"/>
                          <a:cs typeface="Arial MT"/>
                        </a:rPr>
                        <a:t>(module </a:t>
                      </a:r>
                      <a:r>
                        <a:rPr sz="2950" spc="40" dirty="0">
                          <a:latin typeface="Arial MT"/>
                          <a:cs typeface="Arial MT"/>
                        </a:rPr>
                        <a:t>path) </a:t>
                      </a:r>
                      <a:r>
                        <a:rPr sz="2950" spc="45" dirty="0">
                          <a:latin typeface="Arial MT"/>
                          <a:cs typeface="Arial MT"/>
                        </a:rPr>
                        <a:t> </a:t>
                      </a:r>
                      <a:r>
                        <a:rPr sz="2950" spc="15" dirty="0">
                          <a:latin typeface="Arial MT"/>
                          <a:cs typeface="Arial MT"/>
                        </a:rPr>
                        <a:t>path.root</a:t>
                      </a:r>
                      <a:r>
                        <a:rPr sz="2950" spc="-10" dirty="0">
                          <a:latin typeface="Arial MT"/>
                          <a:cs typeface="Arial MT"/>
                        </a:rPr>
                        <a:t> </a:t>
                      </a:r>
                      <a:r>
                        <a:rPr sz="2950" spc="-5" dirty="0">
                          <a:latin typeface="Arial MT"/>
                          <a:cs typeface="Arial MT"/>
                        </a:rPr>
                        <a:t>(root </a:t>
                      </a:r>
                      <a:r>
                        <a:rPr sz="2950" spc="35" dirty="0">
                          <a:latin typeface="Arial MT"/>
                          <a:cs typeface="Arial MT"/>
                        </a:rPr>
                        <a:t>module</a:t>
                      </a:r>
                      <a:r>
                        <a:rPr sz="2950" spc="-5" dirty="0">
                          <a:latin typeface="Arial MT"/>
                          <a:cs typeface="Arial MT"/>
                        </a:rPr>
                        <a:t> </a:t>
                      </a:r>
                      <a:r>
                        <a:rPr sz="2950" spc="40" dirty="0">
                          <a:latin typeface="Arial MT"/>
                          <a:cs typeface="Arial MT"/>
                        </a:rPr>
                        <a:t>path)</a:t>
                      </a:r>
                      <a:endParaRPr sz="2950">
                        <a:latin typeface="Arial MT"/>
                        <a:cs typeface="Arial MT"/>
                      </a:endParaRPr>
                    </a:p>
                  </a:txBody>
                  <a:tcPr marL="0" marR="0" marT="114300" marB="0"/>
                </a:tc>
                <a:extLst>
                  <a:ext uri="{0D108BD9-81ED-4DB2-BD59-A6C34878D82A}">
                    <a16:rowId xmlns:a16="http://schemas.microsoft.com/office/drawing/2014/main" val="10003"/>
                  </a:ext>
                </a:extLst>
              </a:tr>
              <a:tr h="1588316">
                <a:tc>
                  <a:txBody>
                    <a:bodyPr/>
                    <a:lstStyle/>
                    <a:p>
                      <a:pPr>
                        <a:lnSpc>
                          <a:spcPct val="100000"/>
                        </a:lnSpc>
                        <a:spcBef>
                          <a:spcPts val="20"/>
                        </a:spcBef>
                      </a:pPr>
                      <a:endParaRPr sz="3850">
                        <a:latin typeface="Times New Roman"/>
                        <a:cs typeface="Times New Roman"/>
                      </a:endParaRPr>
                    </a:p>
                    <a:p>
                      <a:pPr marL="41275" algn="ctr">
                        <a:lnSpc>
                          <a:spcPct val="100000"/>
                        </a:lnSpc>
                      </a:pPr>
                      <a:r>
                        <a:rPr sz="2950" spc="10" dirty="0">
                          <a:latin typeface="Arial MT"/>
                          <a:cs typeface="Arial MT"/>
                        </a:rPr>
                        <a:t>Meta</a:t>
                      </a:r>
                      <a:r>
                        <a:rPr sz="2950" spc="-30" dirty="0">
                          <a:latin typeface="Arial MT"/>
                          <a:cs typeface="Arial MT"/>
                        </a:rPr>
                        <a:t> </a:t>
                      </a:r>
                      <a:r>
                        <a:rPr sz="2950" spc="10" dirty="0">
                          <a:latin typeface="Arial MT"/>
                          <a:cs typeface="Arial MT"/>
                        </a:rPr>
                        <a:t>information</a:t>
                      </a:r>
                      <a:endParaRPr sz="2950">
                        <a:latin typeface="Arial MT"/>
                        <a:cs typeface="Arial MT"/>
                      </a:endParaRPr>
                    </a:p>
                  </a:txBody>
                  <a:tcPr marL="0" marR="0" marT="2540" marB="0">
                    <a:solidFill>
                      <a:srgbClr val="E3E5E8"/>
                    </a:solidFill>
                  </a:tcPr>
                </a:tc>
                <a:tc>
                  <a:txBody>
                    <a:bodyPr/>
                    <a:lstStyle/>
                    <a:p>
                      <a:pPr>
                        <a:lnSpc>
                          <a:spcPct val="100000"/>
                        </a:lnSpc>
                        <a:spcBef>
                          <a:spcPts val="20"/>
                        </a:spcBef>
                      </a:pPr>
                      <a:endParaRPr sz="3850">
                        <a:latin typeface="Times New Roman"/>
                        <a:cs typeface="Times New Roman"/>
                      </a:endParaRPr>
                    </a:p>
                    <a:p>
                      <a:pPr marL="517525" algn="ctr">
                        <a:lnSpc>
                          <a:spcPct val="100000"/>
                        </a:lnSpc>
                      </a:pPr>
                      <a:r>
                        <a:rPr sz="2950" spc="-10" dirty="0">
                          <a:latin typeface="Arial MT"/>
                          <a:cs typeface="Arial MT"/>
                        </a:rPr>
                        <a:t>terraform.FIELD</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2452370" marR="624840" indent="-1344295">
                        <a:lnSpc>
                          <a:spcPct val="100000"/>
                        </a:lnSpc>
                      </a:pPr>
                      <a:r>
                        <a:rPr sz="2950" spc="10" dirty="0">
                          <a:latin typeface="Arial MT"/>
                          <a:cs typeface="Arial MT"/>
                        </a:rPr>
                        <a:t>terraform.env</a:t>
                      </a:r>
                      <a:r>
                        <a:rPr sz="2950" spc="-30" dirty="0">
                          <a:latin typeface="Arial MT"/>
                          <a:cs typeface="Arial MT"/>
                        </a:rPr>
                        <a:t> </a:t>
                      </a:r>
                      <a:r>
                        <a:rPr sz="2950" spc="10" dirty="0">
                          <a:latin typeface="Arial MT"/>
                          <a:cs typeface="Arial MT"/>
                        </a:rPr>
                        <a:t>shows</a:t>
                      </a:r>
                      <a:r>
                        <a:rPr sz="2950" spc="-30" dirty="0">
                          <a:latin typeface="Arial MT"/>
                          <a:cs typeface="Arial MT"/>
                        </a:rPr>
                        <a:t> </a:t>
                      </a:r>
                      <a:r>
                        <a:rPr sz="2950" spc="35" dirty="0">
                          <a:latin typeface="Arial MT"/>
                          <a:cs typeface="Arial MT"/>
                        </a:rPr>
                        <a:t>active </a:t>
                      </a:r>
                      <a:r>
                        <a:rPr sz="2950" spc="-805" dirty="0">
                          <a:latin typeface="Arial MT"/>
                          <a:cs typeface="Arial MT"/>
                        </a:rPr>
                        <a:t> </a:t>
                      </a:r>
                      <a:r>
                        <a:rPr sz="2950" spc="45" dirty="0">
                          <a:latin typeface="Arial MT"/>
                          <a:cs typeface="Arial MT"/>
                        </a:rPr>
                        <a:t>workspace</a:t>
                      </a:r>
                      <a:endParaRPr sz="2950">
                        <a:latin typeface="Arial MT"/>
                        <a:cs typeface="Arial MT"/>
                      </a:endParaRPr>
                    </a:p>
                  </a:txBody>
                  <a:tcPr marL="0" marR="0" marT="5715" marB="0">
                    <a:solidFill>
                      <a:srgbClr val="E3E5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543675" cy="1433195"/>
          </a:xfrm>
          <a:prstGeom prst="rect">
            <a:avLst/>
          </a:prstGeom>
        </p:spPr>
        <p:txBody>
          <a:bodyPr vert="horz" wrap="square" lIns="0" tIns="17145" rIns="0" bIns="0" rtlCol="0">
            <a:spAutoFit/>
          </a:bodyPr>
          <a:lstStyle/>
          <a:p>
            <a:pPr marL="12700">
              <a:lnSpc>
                <a:spcPct val="100000"/>
              </a:lnSpc>
              <a:spcBef>
                <a:spcPts val="135"/>
              </a:spcBef>
            </a:pPr>
            <a:r>
              <a:rPr spc="50" dirty="0"/>
              <a:t>Interpolation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5631160" cy="502221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Math:</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60" dirty="0">
                <a:latin typeface="Arial MT"/>
                <a:cs typeface="Arial MT"/>
              </a:rPr>
              <a:t>Add</a:t>
            </a:r>
            <a:r>
              <a:rPr sz="4100" spc="5" dirty="0">
                <a:latin typeface="Arial MT"/>
                <a:cs typeface="Arial MT"/>
              </a:rPr>
              <a:t> </a:t>
            </a:r>
            <a:r>
              <a:rPr sz="4100" spc="85" dirty="0">
                <a:latin typeface="Arial MT"/>
                <a:cs typeface="Arial MT"/>
              </a:rPr>
              <a:t>(+),</a:t>
            </a:r>
            <a:r>
              <a:rPr sz="4100" spc="10" dirty="0">
                <a:latin typeface="Arial MT"/>
                <a:cs typeface="Arial MT"/>
              </a:rPr>
              <a:t> </a:t>
            </a:r>
            <a:r>
              <a:rPr sz="4100" spc="35" dirty="0">
                <a:latin typeface="Arial MT"/>
                <a:cs typeface="Arial MT"/>
              </a:rPr>
              <a:t>Subtract</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35" dirty="0">
                <a:latin typeface="Arial MT"/>
                <a:cs typeface="Arial MT"/>
              </a:rPr>
              <a:t>Multiply</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85" dirty="0">
                <a:latin typeface="Arial MT"/>
                <a:cs typeface="Arial MT"/>
              </a:rPr>
              <a:t>and</a:t>
            </a:r>
            <a:r>
              <a:rPr sz="4100" spc="10" dirty="0">
                <a:latin typeface="Arial MT"/>
                <a:cs typeface="Arial MT"/>
              </a:rPr>
              <a:t> </a:t>
            </a:r>
            <a:r>
              <a:rPr sz="4100" spc="45" dirty="0">
                <a:latin typeface="Arial MT"/>
                <a:cs typeface="Arial MT"/>
              </a:rPr>
              <a:t>Divide</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5" dirty="0">
                <a:latin typeface="Arial MT"/>
                <a:cs typeface="Arial MT"/>
              </a:rPr>
              <a:t>float</a:t>
            </a:r>
            <a:r>
              <a:rPr sz="4100" spc="10" dirty="0">
                <a:latin typeface="Arial MT"/>
                <a:cs typeface="Arial MT"/>
              </a:rPr>
              <a:t> </a:t>
            </a:r>
            <a:r>
              <a:rPr sz="4100" spc="55" dirty="0">
                <a:latin typeface="Arial MT"/>
                <a:cs typeface="Arial MT"/>
              </a:rPr>
              <a:t>types</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338455" lvl="1" indent="-509270">
              <a:lnSpc>
                <a:spcPct val="100499"/>
              </a:lnSpc>
              <a:spcBef>
                <a:spcPts val="5"/>
              </a:spcBef>
              <a:buSzPct val="75609"/>
              <a:buChar char="•"/>
              <a:tabLst>
                <a:tab pos="1266825" algn="l"/>
                <a:tab pos="1267460" algn="l"/>
              </a:tabLst>
            </a:pPr>
            <a:r>
              <a:rPr sz="4100" spc="160" dirty="0">
                <a:latin typeface="Arial MT"/>
                <a:cs typeface="Arial MT"/>
              </a:rPr>
              <a:t>Add</a:t>
            </a:r>
            <a:r>
              <a:rPr sz="4100" spc="10" dirty="0">
                <a:latin typeface="Arial MT"/>
                <a:cs typeface="Arial MT"/>
              </a:rPr>
              <a:t> </a:t>
            </a:r>
            <a:r>
              <a:rPr sz="4100" spc="85" dirty="0">
                <a:latin typeface="Arial MT"/>
                <a:cs typeface="Arial MT"/>
              </a:rPr>
              <a:t>(+),</a:t>
            </a:r>
            <a:r>
              <a:rPr sz="4100" spc="10" dirty="0">
                <a:latin typeface="Arial MT"/>
                <a:cs typeface="Arial MT"/>
              </a:rPr>
              <a:t> </a:t>
            </a:r>
            <a:r>
              <a:rPr sz="4100" spc="35" dirty="0">
                <a:latin typeface="Arial MT"/>
                <a:cs typeface="Arial MT"/>
              </a:rPr>
              <a:t>Subtract</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35" dirty="0">
                <a:latin typeface="Arial MT"/>
                <a:cs typeface="Arial MT"/>
              </a:rPr>
              <a:t>Multiply</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45" dirty="0">
                <a:latin typeface="Arial MT"/>
                <a:cs typeface="Arial MT"/>
              </a:rPr>
              <a:t>Divide</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85" dirty="0">
                <a:latin typeface="Arial MT"/>
                <a:cs typeface="Arial MT"/>
              </a:rPr>
              <a:t>and</a:t>
            </a:r>
            <a:r>
              <a:rPr sz="4100" spc="10" dirty="0">
                <a:latin typeface="Arial MT"/>
                <a:cs typeface="Arial MT"/>
              </a:rPr>
              <a:t> </a:t>
            </a:r>
            <a:r>
              <a:rPr sz="4100" spc="45" dirty="0">
                <a:latin typeface="Arial MT"/>
                <a:cs typeface="Arial MT"/>
              </a:rPr>
              <a:t>Modulo</a:t>
            </a:r>
            <a:r>
              <a:rPr sz="4100" spc="10" dirty="0">
                <a:latin typeface="Arial MT"/>
                <a:cs typeface="Arial MT"/>
              </a:rPr>
              <a:t> (%) </a:t>
            </a:r>
            <a:r>
              <a:rPr sz="4100" spc="-1125" dirty="0">
                <a:latin typeface="Arial MT"/>
                <a:cs typeface="Arial MT"/>
              </a:rPr>
              <a:t> </a:t>
            </a:r>
            <a:r>
              <a:rPr sz="4100" spc="5" dirty="0">
                <a:latin typeface="Arial MT"/>
                <a:cs typeface="Arial MT"/>
              </a:rPr>
              <a:t>for</a:t>
            </a:r>
            <a:r>
              <a:rPr sz="4100" dirty="0">
                <a:latin typeface="Arial MT"/>
                <a:cs typeface="Arial MT"/>
              </a:rPr>
              <a:t> </a:t>
            </a:r>
            <a:r>
              <a:rPr sz="4100" spc="40" dirty="0">
                <a:latin typeface="Arial MT"/>
                <a:cs typeface="Arial MT"/>
              </a:rPr>
              <a:t>integer</a:t>
            </a:r>
            <a:r>
              <a:rPr sz="4100" spc="5" dirty="0">
                <a:latin typeface="Arial MT"/>
                <a:cs typeface="Arial MT"/>
              </a:rPr>
              <a:t> </a:t>
            </a:r>
            <a:r>
              <a:rPr sz="4100" spc="55" dirty="0">
                <a:latin typeface="Arial MT"/>
                <a:cs typeface="Arial MT"/>
              </a:rPr>
              <a:t>types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For</a:t>
            </a:r>
            <a:r>
              <a:rPr sz="4100" dirty="0">
                <a:latin typeface="Arial MT"/>
                <a:cs typeface="Arial MT"/>
              </a:rPr>
              <a:t> </a:t>
            </a:r>
            <a:r>
              <a:rPr sz="4100" spc="35" dirty="0">
                <a:latin typeface="Arial MT"/>
                <a:cs typeface="Arial MT"/>
              </a:rPr>
              <a:t>example:</a:t>
            </a:r>
            <a:r>
              <a:rPr sz="4100" spc="5" dirty="0">
                <a:latin typeface="Arial MT"/>
                <a:cs typeface="Arial MT"/>
              </a:rPr>
              <a:t> ${2 </a:t>
            </a:r>
            <a:r>
              <a:rPr sz="4100" spc="325" dirty="0">
                <a:latin typeface="Arial MT"/>
                <a:cs typeface="Arial MT"/>
              </a:rPr>
              <a:t>+</a:t>
            </a:r>
            <a:r>
              <a:rPr sz="4100" spc="5" dirty="0">
                <a:latin typeface="Arial MT"/>
                <a:cs typeface="Arial MT"/>
              </a:rPr>
              <a:t> </a:t>
            </a:r>
            <a:r>
              <a:rPr sz="4100" spc="10" dirty="0">
                <a:latin typeface="Arial MT"/>
                <a:cs typeface="Arial MT"/>
              </a:rPr>
              <a:t>3</a:t>
            </a:r>
            <a:r>
              <a:rPr sz="4100" spc="5" dirty="0">
                <a:latin typeface="Arial MT"/>
                <a:cs typeface="Arial MT"/>
              </a:rPr>
              <a:t> * 4} </a:t>
            </a:r>
            <a:r>
              <a:rPr sz="4100" spc="-5" dirty="0">
                <a:latin typeface="Arial MT"/>
                <a:cs typeface="Arial MT"/>
              </a:rPr>
              <a:t>results</a:t>
            </a:r>
            <a:r>
              <a:rPr sz="4100" spc="5" dirty="0">
                <a:latin typeface="Arial MT"/>
                <a:cs typeface="Arial MT"/>
              </a:rPr>
              <a:t> in </a:t>
            </a:r>
            <a:r>
              <a:rPr sz="4100" spc="10" dirty="0">
                <a:latin typeface="Arial MT"/>
                <a:cs typeface="Arial MT"/>
              </a:rPr>
              <a:t>14</a:t>
            </a:r>
            <a:endParaRPr sz="4100">
              <a:latin typeface="Arial MT"/>
              <a:cs typeface="Arial MT"/>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65465" y="4486994"/>
            <a:ext cx="11762105" cy="1165860"/>
          </a:xfrm>
          <a:prstGeom prst="rect">
            <a:avLst/>
          </a:prstGeom>
        </p:spPr>
        <p:txBody>
          <a:bodyPr vert="horz" wrap="square" lIns="0" tIns="16510" rIns="0" bIns="0" rtlCol="0">
            <a:spAutoFit/>
          </a:bodyPr>
          <a:lstStyle/>
          <a:p>
            <a:pPr marL="12700">
              <a:lnSpc>
                <a:spcPct val="100000"/>
              </a:lnSpc>
              <a:spcBef>
                <a:spcPts val="130"/>
              </a:spcBef>
            </a:pPr>
            <a:r>
              <a:rPr sz="7450" spc="170" dirty="0">
                <a:latin typeface="Arial MT"/>
                <a:cs typeface="Arial MT"/>
              </a:rPr>
              <a:t>Advanced</a:t>
            </a:r>
            <a:r>
              <a:rPr sz="7450" spc="-35" dirty="0">
                <a:latin typeface="Arial MT"/>
                <a:cs typeface="Arial MT"/>
              </a:rPr>
              <a:t> </a:t>
            </a:r>
            <a:r>
              <a:rPr sz="7450" spc="-110" dirty="0">
                <a:latin typeface="Arial MT"/>
                <a:cs typeface="Arial MT"/>
              </a:rPr>
              <a:t>Terraform</a:t>
            </a:r>
            <a:r>
              <a:rPr sz="7450" spc="-30" dirty="0">
                <a:latin typeface="Arial MT"/>
                <a:cs typeface="Arial MT"/>
              </a:rPr>
              <a:t> </a:t>
            </a:r>
            <a:r>
              <a:rPr sz="7450" spc="95" dirty="0">
                <a:latin typeface="Arial MT"/>
                <a:cs typeface="Arial MT"/>
              </a:rPr>
              <a:t>Usage</a:t>
            </a:r>
            <a:endParaRPr sz="7450">
              <a:latin typeface="Arial MT"/>
              <a:cs typeface="Arial MT"/>
            </a:endParaRPr>
          </a:p>
        </p:txBody>
      </p:sp>
      <p:sp>
        <p:nvSpPr>
          <p:cNvPr id="3" name="object 3"/>
          <p:cNvSpPr txBox="1"/>
          <p:nvPr/>
        </p:nvSpPr>
        <p:spPr>
          <a:xfrm>
            <a:off x="8759242" y="6086317"/>
            <a:ext cx="2585720" cy="578485"/>
          </a:xfrm>
          <a:prstGeom prst="rect">
            <a:avLst/>
          </a:prstGeom>
        </p:spPr>
        <p:txBody>
          <a:bodyPr vert="horz" wrap="square" lIns="0" tIns="15875" rIns="0" bIns="0" rtlCol="0">
            <a:spAutoFit/>
          </a:bodyPr>
          <a:lstStyle/>
          <a:p>
            <a:pPr marL="12700">
              <a:lnSpc>
                <a:spcPct val="100000"/>
              </a:lnSpc>
              <a:spcBef>
                <a:spcPts val="125"/>
              </a:spcBef>
            </a:pPr>
            <a:r>
              <a:rPr sz="3600" spc="25" dirty="0">
                <a:latin typeface="Arial MT"/>
                <a:cs typeface="Arial MT"/>
              </a:rPr>
              <a:t>Conditionals</a:t>
            </a:r>
            <a:endParaRPr sz="3600">
              <a:latin typeface="Arial MT"/>
              <a:cs typeface="Arial MT"/>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542405" cy="1433195"/>
          </a:xfrm>
          <a:prstGeom prst="rect">
            <a:avLst/>
          </a:prstGeom>
        </p:spPr>
        <p:txBody>
          <a:bodyPr vert="horz" wrap="square" lIns="0" tIns="17145" rIns="0" bIns="0" rtlCol="0">
            <a:spAutoFit/>
          </a:bodyPr>
          <a:lstStyle/>
          <a:p>
            <a:pPr marL="12700">
              <a:lnSpc>
                <a:spcPct val="100000"/>
              </a:lnSpc>
              <a:spcBef>
                <a:spcPts val="135"/>
              </a:spcBef>
            </a:pPr>
            <a:r>
              <a:rPr spc="55" dirty="0"/>
              <a:t>Conditionals</a:t>
            </a:r>
          </a:p>
        </p:txBody>
      </p:sp>
      <p:sp>
        <p:nvSpPr>
          <p:cNvPr id="3" name="object 3"/>
          <p:cNvSpPr txBox="1"/>
          <p:nvPr/>
        </p:nvSpPr>
        <p:spPr>
          <a:xfrm>
            <a:off x="844239" y="2071903"/>
            <a:ext cx="11587480"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25" dirty="0">
                <a:latin typeface="Arial MT"/>
                <a:cs typeface="Arial MT"/>
              </a:rPr>
              <a:t>Interpolations</a:t>
            </a:r>
            <a:r>
              <a:rPr sz="4100" dirty="0">
                <a:latin typeface="Arial MT"/>
                <a:cs typeface="Arial MT"/>
              </a:rPr>
              <a:t> </a:t>
            </a:r>
            <a:r>
              <a:rPr sz="4100" spc="10" dirty="0">
                <a:latin typeface="Arial MT"/>
                <a:cs typeface="Arial MT"/>
              </a:rPr>
              <a:t>may</a:t>
            </a:r>
            <a:r>
              <a:rPr sz="4100" spc="5" dirty="0">
                <a:latin typeface="Arial MT"/>
                <a:cs typeface="Arial MT"/>
              </a:rPr>
              <a:t> </a:t>
            </a:r>
            <a:r>
              <a:rPr sz="4100" spc="40" dirty="0">
                <a:latin typeface="Arial MT"/>
                <a:cs typeface="Arial MT"/>
              </a:rPr>
              <a:t>contain</a:t>
            </a:r>
            <a:r>
              <a:rPr sz="4100" spc="5" dirty="0">
                <a:latin typeface="Arial MT"/>
                <a:cs typeface="Arial MT"/>
              </a:rPr>
              <a:t> </a:t>
            </a:r>
            <a:r>
              <a:rPr sz="4100" spc="45" dirty="0">
                <a:latin typeface="Arial MT"/>
                <a:cs typeface="Arial MT"/>
              </a:rPr>
              <a:t>conditionals</a:t>
            </a:r>
            <a:r>
              <a:rPr sz="4100" spc="5" dirty="0">
                <a:latin typeface="Arial MT"/>
                <a:cs typeface="Arial MT"/>
              </a:rPr>
              <a:t> (if-else)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spc="-25" dirty="0">
                <a:latin typeface="Arial MT"/>
                <a:cs typeface="Arial MT"/>
              </a:rPr>
              <a:t> </a:t>
            </a:r>
            <a:r>
              <a:rPr sz="4100" spc="10" dirty="0">
                <a:latin typeface="Arial MT"/>
                <a:cs typeface="Arial MT"/>
              </a:rPr>
              <a:t>syntax</a:t>
            </a:r>
            <a:r>
              <a:rPr sz="4100" spc="-20" dirty="0">
                <a:latin typeface="Arial MT"/>
                <a:cs typeface="Arial MT"/>
              </a:rPr>
              <a:t> </a:t>
            </a:r>
            <a:r>
              <a:rPr sz="4100" spc="5" dirty="0">
                <a:latin typeface="Arial MT"/>
                <a:cs typeface="Arial MT"/>
              </a:rPr>
              <a:t>is:</a:t>
            </a:r>
            <a:endParaRPr sz="4100">
              <a:latin typeface="Arial MT"/>
              <a:cs typeface="Arial MT"/>
            </a:endParaRPr>
          </a:p>
        </p:txBody>
      </p:sp>
      <p:sp>
        <p:nvSpPr>
          <p:cNvPr id="4" name="object 4"/>
          <p:cNvSpPr txBox="1"/>
          <p:nvPr/>
        </p:nvSpPr>
        <p:spPr>
          <a:xfrm>
            <a:off x="856939" y="5899666"/>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5" name="object 5"/>
          <p:cNvSpPr txBox="1"/>
          <p:nvPr/>
        </p:nvSpPr>
        <p:spPr>
          <a:xfrm>
            <a:off x="1365940" y="5811972"/>
            <a:ext cx="3080385" cy="654050"/>
          </a:xfrm>
          <a:prstGeom prst="rect">
            <a:avLst/>
          </a:prstGeom>
        </p:spPr>
        <p:txBody>
          <a:bodyPr vert="horz" wrap="square" lIns="0" tIns="15240" rIns="0" bIns="0" rtlCol="0">
            <a:spAutoFit/>
          </a:bodyPr>
          <a:lstStyle/>
          <a:p>
            <a:pPr marL="12700">
              <a:lnSpc>
                <a:spcPct val="100000"/>
              </a:lnSpc>
              <a:spcBef>
                <a:spcPts val="120"/>
              </a:spcBef>
            </a:pPr>
            <a:r>
              <a:rPr sz="4100" spc="-65" dirty="0">
                <a:latin typeface="Arial MT"/>
                <a:cs typeface="Arial MT"/>
              </a:rPr>
              <a:t>For</a:t>
            </a:r>
            <a:r>
              <a:rPr sz="4100" spc="-55" dirty="0">
                <a:latin typeface="Arial MT"/>
                <a:cs typeface="Arial MT"/>
              </a:rPr>
              <a:t> </a:t>
            </a:r>
            <a:r>
              <a:rPr sz="4100" spc="35" dirty="0">
                <a:latin typeface="Arial MT"/>
                <a:cs typeface="Arial MT"/>
              </a:rPr>
              <a:t>example:</a:t>
            </a:r>
            <a:endParaRPr sz="4100">
              <a:latin typeface="Arial MT"/>
              <a:cs typeface="Arial MT"/>
            </a:endParaRPr>
          </a:p>
        </p:txBody>
      </p:sp>
      <p:pic>
        <p:nvPicPr>
          <p:cNvPr id="6" name="object 6"/>
          <p:cNvPicPr/>
          <p:nvPr/>
        </p:nvPicPr>
        <p:blipFill>
          <a:blip r:embed="rId2" cstate="print"/>
          <a:stretch>
            <a:fillRect/>
          </a:stretch>
        </p:blipFill>
        <p:spPr>
          <a:xfrm>
            <a:off x="1182605" y="4198160"/>
            <a:ext cx="13349143" cy="1373304"/>
          </a:xfrm>
          <a:prstGeom prst="rect">
            <a:avLst/>
          </a:prstGeom>
        </p:spPr>
      </p:pic>
      <p:sp>
        <p:nvSpPr>
          <p:cNvPr id="7" name="object 7"/>
          <p:cNvSpPr txBox="1"/>
          <p:nvPr/>
        </p:nvSpPr>
        <p:spPr>
          <a:xfrm>
            <a:off x="1229724" y="4224337"/>
            <a:ext cx="13254990" cy="127952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ct val="100000"/>
              </a:lnSpc>
              <a:spcBef>
                <a:spcPts val="1260"/>
              </a:spcBef>
            </a:pPr>
            <a:r>
              <a:rPr sz="2150" spc="-20" dirty="0">
                <a:latin typeface="Arial MT"/>
                <a:cs typeface="Arial MT"/>
              </a:rPr>
              <a:t>CONDITION</a:t>
            </a:r>
            <a:r>
              <a:rPr sz="2150" spc="-10" dirty="0">
                <a:latin typeface="Arial MT"/>
                <a:cs typeface="Arial MT"/>
              </a:rPr>
              <a:t> </a:t>
            </a:r>
            <a:r>
              <a:rPr sz="2150" spc="-125" dirty="0">
                <a:latin typeface="Arial MT"/>
                <a:cs typeface="Arial MT"/>
              </a:rPr>
              <a:t>?</a:t>
            </a:r>
            <a:r>
              <a:rPr sz="2150" spc="-10" dirty="0">
                <a:latin typeface="Arial MT"/>
                <a:cs typeface="Arial MT"/>
              </a:rPr>
              <a:t> </a:t>
            </a:r>
            <a:r>
              <a:rPr sz="2150" spc="-100" dirty="0">
                <a:latin typeface="Arial MT"/>
                <a:cs typeface="Arial MT"/>
              </a:rPr>
              <a:t>TRUEVAL</a:t>
            </a:r>
            <a:r>
              <a:rPr sz="2150" spc="-10" dirty="0">
                <a:latin typeface="Arial MT"/>
                <a:cs typeface="Arial MT"/>
              </a:rPr>
              <a:t> </a:t>
            </a:r>
            <a:r>
              <a:rPr sz="2150" spc="-5" dirty="0">
                <a:latin typeface="Arial MT"/>
                <a:cs typeface="Arial MT"/>
              </a:rPr>
              <a:t>:</a:t>
            </a:r>
            <a:r>
              <a:rPr sz="2150" spc="-10" dirty="0">
                <a:latin typeface="Arial MT"/>
                <a:cs typeface="Arial MT"/>
              </a:rPr>
              <a:t> </a:t>
            </a:r>
            <a:r>
              <a:rPr sz="2150" spc="-100" dirty="0">
                <a:latin typeface="Arial MT"/>
                <a:cs typeface="Arial MT"/>
              </a:rPr>
              <a:t>FALSEVAL</a:t>
            </a:r>
            <a:endParaRPr sz="2150">
              <a:latin typeface="Arial MT"/>
              <a:cs typeface="Arial MT"/>
            </a:endParaRPr>
          </a:p>
        </p:txBody>
      </p:sp>
      <p:pic>
        <p:nvPicPr>
          <p:cNvPr id="8" name="object 8"/>
          <p:cNvPicPr/>
          <p:nvPr/>
        </p:nvPicPr>
        <p:blipFill>
          <a:blip r:embed="rId3" cstate="print"/>
          <a:stretch>
            <a:fillRect/>
          </a:stretch>
        </p:blipFill>
        <p:spPr>
          <a:xfrm>
            <a:off x="1182605" y="6979544"/>
            <a:ext cx="13349143" cy="2011476"/>
          </a:xfrm>
          <a:prstGeom prst="rect">
            <a:avLst/>
          </a:prstGeom>
        </p:spPr>
      </p:pic>
      <p:sp>
        <p:nvSpPr>
          <p:cNvPr id="9" name="object 9"/>
          <p:cNvSpPr txBox="1"/>
          <p:nvPr/>
        </p:nvSpPr>
        <p:spPr>
          <a:xfrm>
            <a:off x="1229724" y="7005721"/>
            <a:ext cx="13254990" cy="1917700"/>
          </a:xfrm>
          <a:prstGeom prst="rect">
            <a:avLst/>
          </a:prstGeom>
          <a:solidFill>
            <a:srgbClr val="DCDEE0"/>
          </a:solidFill>
          <a:ln w="10470">
            <a:solidFill>
              <a:srgbClr val="A6AAA9"/>
            </a:solidFill>
          </a:ln>
        </p:spPr>
        <p:txBody>
          <a:bodyPr vert="horz" wrap="square" lIns="0" tIns="5080" rIns="0" bIns="0" rtlCol="0">
            <a:spAutoFit/>
          </a:bodyPr>
          <a:lstStyle/>
          <a:p>
            <a:pPr>
              <a:lnSpc>
                <a:spcPct val="100000"/>
              </a:lnSpc>
              <a:spcBef>
                <a:spcPts val="40"/>
              </a:spcBef>
            </a:pPr>
            <a:endParaRPr sz="2100">
              <a:latin typeface="Times New Roman"/>
              <a:cs typeface="Times New Roman"/>
            </a:endParaRPr>
          </a:p>
          <a:p>
            <a:pPr marL="408940" marR="8263255" indent="-151765">
              <a:lnSpc>
                <a:spcPts val="2560"/>
              </a:lnSpc>
            </a:pPr>
            <a:r>
              <a:rPr sz="2150" dirty="0">
                <a:latin typeface="Arial MT"/>
                <a:cs typeface="Arial MT"/>
              </a:rPr>
              <a:t>resource</a:t>
            </a:r>
            <a:r>
              <a:rPr sz="2150" spc="-5" dirty="0">
                <a:latin typeface="Arial MT"/>
                <a:cs typeface="Arial MT"/>
              </a:rPr>
              <a:t> </a:t>
            </a:r>
            <a:r>
              <a:rPr sz="2150" spc="-30" dirty="0">
                <a:latin typeface="Arial MT"/>
                <a:cs typeface="Arial MT"/>
              </a:rPr>
              <a:t>"aws_instance"</a:t>
            </a:r>
            <a:r>
              <a:rPr sz="2150" dirty="0">
                <a:latin typeface="Arial MT"/>
                <a:cs typeface="Arial MT"/>
              </a:rPr>
              <a:t> </a:t>
            </a:r>
            <a:r>
              <a:rPr sz="2150" spc="-25" dirty="0">
                <a:latin typeface="Arial MT"/>
                <a:cs typeface="Arial MT"/>
              </a:rPr>
              <a:t>"myinstance"</a:t>
            </a:r>
            <a:r>
              <a:rPr sz="2150" dirty="0">
                <a:latin typeface="Arial MT"/>
                <a:cs typeface="Arial MT"/>
              </a:rPr>
              <a:t> </a:t>
            </a:r>
            <a:r>
              <a:rPr sz="2150" spc="-5" dirty="0">
                <a:latin typeface="Arial MT"/>
                <a:cs typeface="Arial MT"/>
              </a:rPr>
              <a:t>{ </a:t>
            </a:r>
            <a:r>
              <a:rPr sz="2150" spc="-585" dirty="0">
                <a:latin typeface="Arial MT"/>
                <a:cs typeface="Arial MT"/>
              </a:rPr>
              <a:t> </a:t>
            </a:r>
            <a:r>
              <a:rPr sz="2150" spc="75" dirty="0">
                <a:latin typeface="Arial MT"/>
                <a:cs typeface="Arial MT"/>
              </a:rPr>
              <a:t>[…]</a:t>
            </a:r>
            <a:endParaRPr sz="2150">
              <a:latin typeface="Arial MT"/>
              <a:cs typeface="Arial MT"/>
            </a:endParaRPr>
          </a:p>
          <a:p>
            <a:pPr marL="408940">
              <a:lnSpc>
                <a:spcPts val="2460"/>
              </a:lnSpc>
            </a:pPr>
            <a:r>
              <a:rPr sz="2150" b="1" spc="-10" dirty="0">
                <a:latin typeface="Arial"/>
                <a:cs typeface="Arial"/>
              </a:rPr>
              <a:t>count </a:t>
            </a:r>
            <a:r>
              <a:rPr sz="2150" b="1" spc="-5" dirty="0">
                <a:latin typeface="Arial"/>
                <a:cs typeface="Arial"/>
              </a:rPr>
              <a:t>= </a:t>
            </a:r>
            <a:r>
              <a:rPr sz="2150" b="1" spc="-20" dirty="0">
                <a:latin typeface="Arial"/>
                <a:cs typeface="Arial"/>
              </a:rPr>
              <a:t>"${var.env</a:t>
            </a:r>
            <a:r>
              <a:rPr sz="2150" b="1" spc="-5" dirty="0">
                <a:latin typeface="Arial"/>
                <a:cs typeface="Arial"/>
              </a:rPr>
              <a:t> == </a:t>
            </a:r>
            <a:r>
              <a:rPr sz="2150" b="1" spc="-10" dirty="0">
                <a:latin typeface="Arial"/>
                <a:cs typeface="Arial"/>
              </a:rPr>
              <a:t>"prod"</a:t>
            </a:r>
            <a:r>
              <a:rPr sz="2150" b="1" spc="-5" dirty="0">
                <a:latin typeface="Arial"/>
                <a:cs typeface="Arial"/>
              </a:rPr>
              <a:t> ? 2 : 1 }"</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542405" cy="1433195"/>
          </a:xfrm>
          <a:prstGeom prst="rect">
            <a:avLst/>
          </a:prstGeom>
        </p:spPr>
        <p:txBody>
          <a:bodyPr vert="horz" wrap="square" lIns="0" tIns="17145" rIns="0" bIns="0" rtlCol="0">
            <a:spAutoFit/>
          </a:bodyPr>
          <a:lstStyle/>
          <a:p>
            <a:pPr marL="12700">
              <a:lnSpc>
                <a:spcPct val="100000"/>
              </a:lnSpc>
              <a:spcBef>
                <a:spcPts val="135"/>
              </a:spcBef>
            </a:pPr>
            <a:r>
              <a:rPr spc="55" dirty="0"/>
              <a:t>Conditionals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9825355" cy="439420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The</a:t>
            </a:r>
            <a:r>
              <a:rPr sz="4100" spc="-20" dirty="0">
                <a:latin typeface="Arial MT"/>
                <a:cs typeface="Arial MT"/>
              </a:rPr>
              <a:t> </a:t>
            </a:r>
            <a:r>
              <a:rPr sz="4100" spc="85" dirty="0">
                <a:latin typeface="Arial MT"/>
                <a:cs typeface="Arial MT"/>
              </a:rPr>
              <a:t>support</a:t>
            </a:r>
            <a:r>
              <a:rPr sz="4100" spc="-15" dirty="0">
                <a:latin typeface="Arial MT"/>
                <a:cs typeface="Arial MT"/>
              </a:rPr>
              <a:t> </a:t>
            </a:r>
            <a:r>
              <a:rPr sz="4100" spc="35" dirty="0">
                <a:latin typeface="Arial MT"/>
                <a:cs typeface="Arial MT"/>
              </a:rPr>
              <a:t>operators</a:t>
            </a:r>
            <a:r>
              <a:rPr sz="4100" spc="-15" dirty="0">
                <a:latin typeface="Arial MT"/>
                <a:cs typeface="Arial MT"/>
              </a:rPr>
              <a:t> </a:t>
            </a:r>
            <a:r>
              <a:rPr sz="4100" spc="-10" dirty="0">
                <a:latin typeface="Arial MT"/>
                <a:cs typeface="Arial MT"/>
              </a:rPr>
              <a:t>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Equality:</a:t>
            </a:r>
            <a:r>
              <a:rPr sz="4100" spc="-10" dirty="0">
                <a:latin typeface="Arial MT"/>
                <a:cs typeface="Arial MT"/>
              </a:rPr>
              <a:t> </a:t>
            </a:r>
            <a:r>
              <a:rPr sz="4100" spc="325" dirty="0">
                <a:latin typeface="Arial MT"/>
                <a:cs typeface="Arial MT"/>
              </a:rPr>
              <a:t>==</a:t>
            </a:r>
            <a:r>
              <a:rPr sz="4100" spc="-10" dirty="0">
                <a:latin typeface="Arial MT"/>
                <a:cs typeface="Arial MT"/>
              </a:rPr>
              <a:t> </a:t>
            </a:r>
            <a:r>
              <a:rPr sz="4100" spc="85" dirty="0">
                <a:latin typeface="Arial MT"/>
                <a:cs typeface="Arial MT"/>
              </a:rPr>
              <a:t>and</a:t>
            </a:r>
            <a:r>
              <a:rPr sz="4100" spc="-5" dirty="0">
                <a:latin typeface="Arial MT"/>
                <a:cs typeface="Arial MT"/>
              </a:rPr>
              <a:t> </a:t>
            </a:r>
            <a:r>
              <a:rPr sz="4100" spc="280" dirty="0">
                <a:latin typeface="Arial MT"/>
                <a:cs typeface="Arial MT"/>
              </a:rPr>
              <a: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Numerical</a:t>
            </a:r>
            <a:r>
              <a:rPr sz="4100" spc="-5" dirty="0">
                <a:latin typeface="Arial MT"/>
                <a:cs typeface="Arial MT"/>
              </a:rPr>
              <a:t> </a:t>
            </a:r>
            <a:r>
              <a:rPr sz="4100" spc="50" dirty="0">
                <a:latin typeface="Arial MT"/>
                <a:cs typeface="Arial MT"/>
              </a:rPr>
              <a:t>comparison:</a:t>
            </a:r>
            <a:r>
              <a:rPr sz="4100" dirty="0">
                <a:latin typeface="Arial MT"/>
                <a:cs typeface="Arial MT"/>
              </a:rPr>
              <a:t> </a:t>
            </a:r>
            <a:r>
              <a:rPr sz="4100" spc="165" dirty="0">
                <a:latin typeface="Arial MT"/>
                <a:cs typeface="Arial MT"/>
              </a:rPr>
              <a:t>&gt;,</a:t>
            </a:r>
            <a:r>
              <a:rPr sz="4100" spc="-5" dirty="0">
                <a:latin typeface="Arial MT"/>
                <a:cs typeface="Arial MT"/>
              </a:rPr>
              <a:t> </a:t>
            </a:r>
            <a:r>
              <a:rPr sz="4100" spc="165" dirty="0">
                <a:latin typeface="Arial MT"/>
                <a:cs typeface="Arial MT"/>
              </a:rPr>
              <a:t>&lt;,</a:t>
            </a:r>
            <a:r>
              <a:rPr sz="4100" dirty="0">
                <a:latin typeface="Arial MT"/>
                <a:cs typeface="Arial MT"/>
              </a:rPr>
              <a:t> </a:t>
            </a:r>
            <a:r>
              <a:rPr sz="4100" spc="215" dirty="0">
                <a:latin typeface="Arial MT"/>
                <a:cs typeface="Arial MT"/>
              </a:rPr>
              <a:t>&gt;=,</a:t>
            </a:r>
            <a:r>
              <a:rPr sz="4100" spc="-5" dirty="0">
                <a:latin typeface="Arial MT"/>
                <a:cs typeface="Arial MT"/>
              </a:rPr>
              <a:t> </a:t>
            </a:r>
            <a:r>
              <a:rPr sz="4100" spc="325" dirty="0">
                <a:latin typeface="Arial MT"/>
                <a:cs typeface="Arial MT"/>
              </a:rPr>
              <a:t>&lt;=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Boolean</a:t>
            </a:r>
            <a:r>
              <a:rPr sz="4100" dirty="0">
                <a:latin typeface="Arial MT"/>
                <a:cs typeface="Arial MT"/>
              </a:rPr>
              <a:t> </a:t>
            </a:r>
            <a:r>
              <a:rPr sz="4100" spc="80" dirty="0">
                <a:latin typeface="Arial MT"/>
                <a:cs typeface="Arial MT"/>
              </a:rPr>
              <a:t>logic:</a:t>
            </a:r>
            <a:r>
              <a:rPr sz="4100" dirty="0">
                <a:latin typeface="Arial MT"/>
                <a:cs typeface="Arial MT"/>
              </a:rPr>
              <a:t> </a:t>
            </a:r>
            <a:r>
              <a:rPr sz="4100" spc="10" dirty="0">
                <a:latin typeface="Arial MT"/>
                <a:cs typeface="Arial MT"/>
              </a:rPr>
              <a:t>&amp;&amp;,</a:t>
            </a:r>
            <a:r>
              <a:rPr sz="4100" dirty="0">
                <a:latin typeface="Arial MT"/>
                <a:cs typeface="Arial MT"/>
              </a:rPr>
              <a:t> </a:t>
            </a:r>
            <a:r>
              <a:rPr sz="4100" spc="-100" dirty="0">
                <a:latin typeface="Arial MT"/>
                <a:cs typeface="Arial MT"/>
              </a:rPr>
              <a:t>||,</a:t>
            </a:r>
            <a:r>
              <a:rPr sz="4100" spc="5" dirty="0">
                <a:latin typeface="Arial MT"/>
                <a:cs typeface="Arial MT"/>
              </a:rPr>
              <a:t> </a:t>
            </a:r>
            <a:r>
              <a:rPr sz="4100" spc="20" dirty="0">
                <a:latin typeface="Arial MT"/>
                <a:cs typeface="Arial MT"/>
              </a:rPr>
              <a:t>unary</a:t>
            </a:r>
            <a:r>
              <a:rPr sz="4100" dirty="0">
                <a:latin typeface="Arial MT"/>
                <a:cs typeface="Arial MT"/>
              </a:rPr>
              <a:t> </a:t>
            </a:r>
            <a:r>
              <a:rPr sz="4100" spc="229" dirty="0">
                <a:latin typeface="Arial MT"/>
                <a:cs typeface="Arial MT"/>
              </a:rPr>
              <a:t>!</a:t>
            </a:r>
            <a:endParaRPr sz="4100">
              <a:latin typeface="Arial MT"/>
              <a:cs typeface="Arial MT"/>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a:spLocks noGrp="1"/>
          </p:cNvSpPr>
          <p:nvPr>
            <p:ph type="subTitle" idx="4"/>
          </p:nvPr>
        </p:nvSpPr>
        <p:spPr>
          <a:prstGeom prst="rect">
            <a:avLst/>
          </a:prstGeom>
        </p:spPr>
        <p:txBody>
          <a:bodyPr vert="horz" wrap="square" lIns="0" tIns="9525" rIns="0" bIns="0" rtlCol="0">
            <a:spAutoFit/>
          </a:bodyPr>
          <a:lstStyle/>
          <a:p>
            <a:pPr marL="5171440" marR="5080" indent="-4899025">
              <a:lnSpc>
                <a:spcPct val="101200"/>
              </a:lnSpc>
              <a:spcBef>
                <a:spcPts val="75"/>
              </a:spcBef>
            </a:pPr>
            <a:r>
              <a:rPr spc="25" dirty="0"/>
              <a:t>Interpolation,</a:t>
            </a:r>
            <a:r>
              <a:rPr spc="5" dirty="0"/>
              <a:t> </a:t>
            </a:r>
            <a:r>
              <a:rPr spc="25" dirty="0"/>
              <a:t>Conditionals,</a:t>
            </a:r>
            <a:r>
              <a:rPr spc="5" dirty="0"/>
              <a:t> </a:t>
            </a:r>
            <a:r>
              <a:rPr spc="80" dirty="0"/>
              <a:t>and</a:t>
            </a:r>
            <a:r>
              <a:rPr spc="5" dirty="0"/>
              <a:t> </a:t>
            </a:r>
            <a:r>
              <a:rPr spc="10" dirty="0"/>
              <a:t>the</a:t>
            </a:r>
            <a:r>
              <a:rPr spc="5" dirty="0"/>
              <a:t> </a:t>
            </a:r>
            <a:r>
              <a:rPr spc="-160" dirty="0"/>
              <a:t>AWS</a:t>
            </a:r>
            <a:r>
              <a:rPr spc="10" dirty="0"/>
              <a:t> </a:t>
            </a:r>
            <a:r>
              <a:rPr spc="-120" dirty="0"/>
              <a:t>VPC</a:t>
            </a:r>
            <a:r>
              <a:rPr spc="5" dirty="0"/>
              <a:t> </a:t>
            </a:r>
            <a:r>
              <a:rPr spc="15" dirty="0"/>
              <a:t>terraform </a:t>
            </a:r>
            <a:r>
              <a:rPr spc="-985" dirty="0"/>
              <a:t> </a:t>
            </a:r>
            <a:r>
              <a:rPr spc="45" dirty="0"/>
              <a:t>module</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65465" y="4486994"/>
            <a:ext cx="11762105" cy="1165860"/>
          </a:xfrm>
          <a:prstGeom prst="rect">
            <a:avLst/>
          </a:prstGeom>
        </p:spPr>
        <p:txBody>
          <a:bodyPr vert="horz" wrap="square" lIns="0" tIns="16510" rIns="0" bIns="0" rtlCol="0">
            <a:spAutoFit/>
          </a:bodyPr>
          <a:lstStyle/>
          <a:p>
            <a:pPr marL="12700">
              <a:lnSpc>
                <a:spcPct val="100000"/>
              </a:lnSpc>
              <a:spcBef>
                <a:spcPts val="130"/>
              </a:spcBef>
            </a:pPr>
            <a:r>
              <a:rPr sz="7450" spc="170" dirty="0">
                <a:latin typeface="Arial MT"/>
                <a:cs typeface="Arial MT"/>
              </a:rPr>
              <a:t>Advanced</a:t>
            </a:r>
            <a:r>
              <a:rPr sz="7450" spc="-35" dirty="0">
                <a:latin typeface="Arial MT"/>
                <a:cs typeface="Arial MT"/>
              </a:rPr>
              <a:t> </a:t>
            </a:r>
            <a:r>
              <a:rPr sz="7450" spc="-110" dirty="0">
                <a:latin typeface="Arial MT"/>
                <a:cs typeface="Arial MT"/>
              </a:rPr>
              <a:t>Terraform</a:t>
            </a:r>
            <a:r>
              <a:rPr sz="7450" spc="-30" dirty="0">
                <a:latin typeface="Arial MT"/>
                <a:cs typeface="Arial MT"/>
              </a:rPr>
              <a:t> </a:t>
            </a:r>
            <a:r>
              <a:rPr sz="7450" spc="95" dirty="0">
                <a:latin typeface="Arial MT"/>
                <a:cs typeface="Arial MT"/>
              </a:rPr>
              <a:t>Usage</a:t>
            </a:r>
            <a:endParaRPr sz="7450">
              <a:latin typeface="Arial MT"/>
              <a:cs typeface="Arial MT"/>
            </a:endParaRPr>
          </a:p>
        </p:txBody>
      </p:sp>
      <p:sp>
        <p:nvSpPr>
          <p:cNvPr id="3" name="object 3"/>
          <p:cNvSpPr txBox="1"/>
          <p:nvPr/>
        </p:nvSpPr>
        <p:spPr>
          <a:xfrm>
            <a:off x="8336533" y="6086317"/>
            <a:ext cx="3431540"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Built-in</a:t>
            </a:r>
            <a:r>
              <a:rPr sz="3600" spc="-45" dirty="0">
                <a:latin typeface="Arial MT"/>
                <a:cs typeface="Arial MT"/>
              </a:rPr>
              <a:t> </a:t>
            </a:r>
            <a:r>
              <a:rPr sz="3600" spc="30" dirty="0">
                <a:latin typeface="Arial MT"/>
                <a:cs typeface="Arial MT"/>
              </a:rPr>
              <a:t>functions</a:t>
            </a:r>
            <a:endParaRPr sz="36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32D897-5946-4247-BBE1-A6B15E1BBD0F}"/>
              </a:ext>
            </a:extLst>
          </p:cNvPr>
          <p:cNvSpPr txBox="1"/>
          <p:nvPr/>
        </p:nvSpPr>
        <p:spPr>
          <a:xfrm>
            <a:off x="6089650" y="320675"/>
            <a:ext cx="5410200" cy="1200329"/>
          </a:xfrm>
          <a:prstGeom prst="rect">
            <a:avLst/>
          </a:prstGeom>
          <a:noFill/>
        </p:spPr>
        <p:txBody>
          <a:bodyPr wrap="square" rtlCol="0">
            <a:spAutoFit/>
          </a:bodyPr>
          <a:lstStyle/>
          <a:p>
            <a:r>
              <a:rPr lang="en-IN" sz="7200" dirty="0"/>
              <a:t>Terraform</a:t>
            </a:r>
          </a:p>
        </p:txBody>
      </p:sp>
      <p:sp>
        <p:nvSpPr>
          <p:cNvPr id="4" name="Text Placeholder 3">
            <a:extLst>
              <a:ext uri="{FF2B5EF4-FFF2-40B4-BE49-F238E27FC236}">
                <a16:creationId xmlns:a16="http://schemas.microsoft.com/office/drawing/2014/main" id="{D75C44E1-2B1A-4130-A5D0-BD4E994EB827}"/>
              </a:ext>
            </a:extLst>
          </p:cNvPr>
          <p:cNvSpPr>
            <a:spLocks noGrp="1"/>
          </p:cNvSpPr>
          <p:nvPr>
            <p:ph type="body" idx="1"/>
          </p:nvPr>
        </p:nvSpPr>
        <p:spPr>
          <a:xfrm>
            <a:off x="844238" y="2160225"/>
            <a:ext cx="17666011" cy="2523768"/>
          </a:xfrm>
        </p:spPr>
        <p:txBody>
          <a:bodyPr/>
          <a:lstStyle/>
          <a:p>
            <a:pPr marL="571500" indent="-571500">
              <a:buFont typeface="Arial" panose="020B0604020202020204" pitchFamily="34" charset="0"/>
              <a:buChar char="•"/>
            </a:pPr>
            <a:r>
              <a:rPr lang="en-US" dirty="0"/>
              <a:t>In fact, you can use provisioning tools to not only create servers, but also databases, caches, load balancers, queues, monitoring, subnet configurations, firewall settings, routing rules, SSL certificates, and almost every other aspect of your infrastructure.</a:t>
            </a:r>
          </a:p>
        </p:txBody>
      </p:sp>
    </p:spTree>
    <p:extLst>
      <p:ext uri="{BB962C8B-B14F-4D97-AF65-F5344CB8AC3E}">
        <p14:creationId xmlns:p14="http://schemas.microsoft.com/office/powerpoint/2010/main" val="27877002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110480" cy="1433195"/>
          </a:xfrm>
          <a:prstGeom prst="rect">
            <a:avLst/>
          </a:prstGeom>
        </p:spPr>
        <p:txBody>
          <a:bodyPr vert="horz" wrap="square" lIns="0" tIns="17145" rIns="0" bIns="0" rtlCol="0">
            <a:spAutoFit/>
          </a:bodyPr>
          <a:lstStyle/>
          <a:p>
            <a:pPr marL="12700">
              <a:lnSpc>
                <a:spcPct val="100000"/>
              </a:lnSpc>
              <a:spcBef>
                <a:spcPts val="135"/>
              </a:spcBef>
            </a:pPr>
            <a:r>
              <a:rPr spc="15" dirty="0"/>
              <a:t>Functions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665700" cy="815403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use </a:t>
            </a:r>
            <a:r>
              <a:rPr sz="4100" b="1" spc="5" dirty="0">
                <a:latin typeface="Arial"/>
                <a:cs typeface="Arial"/>
              </a:rPr>
              <a:t>built-in</a:t>
            </a:r>
            <a:r>
              <a:rPr sz="4100" b="1" spc="10" dirty="0">
                <a:latin typeface="Arial"/>
                <a:cs typeface="Arial"/>
              </a:rPr>
              <a:t> </a:t>
            </a:r>
            <a:r>
              <a:rPr sz="4100" b="1" spc="5" dirty="0">
                <a:latin typeface="Arial"/>
                <a:cs typeface="Arial"/>
              </a:rPr>
              <a:t>functions</a:t>
            </a:r>
            <a:r>
              <a:rPr sz="4100" b="1" spc="15" dirty="0">
                <a:latin typeface="Arial"/>
                <a:cs typeface="Arial"/>
              </a:rPr>
              <a:t> </a:t>
            </a:r>
            <a:r>
              <a:rPr sz="4100" spc="5" dirty="0">
                <a:latin typeface="Arial MT"/>
                <a:cs typeface="Arial MT"/>
              </a:rPr>
              <a:t>in</a:t>
            </a:r>
            <a:r>
              <a:rPr sz="4100" spc="10" dirty="0">
                <a:latin typeface="Arial MT"/>
                <a:cs typeface="Arial MT"/>
              </a:rPr>
              <a:t> your </a:t>
            </a:r>
            <a:r>
              <a:rPr sz="4100" spc="15" dirty="0">
                <a:latin typeface="Arial MT"/>
                <a:cs typeface="Arial MT"/>
              </a:rPr>
              <a:t>terraform</a:t>
            </a:r>
            <a:r>
              <a:rPr sz="4100" spc="10" dirty="0">
                <a:latin typeface="Arial MT"/>
                <a:cs typeface="Arial MT"/>
              </a:rPr>
              <a:t> </a:t>
            </a:r>
            <a:r>
              <a:rPr sz="4100" spc="15" dirty="0">
                <a:latin typeface="Arial MT"/>
                <a:cs typeface="Arial MT"/>
              </a:rPr>
              <a:t>resources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681480" indent="-509270">
              <a:lnSpc>
                <a:spcPct val="100499"/>
              </a:lnSpc>
              <a:spcBef>
                <a:spcPts val="5"/>
              </a:spcBef>
              <a:buSzPct val="75609"/>
              <a:buChar char="•"/>
              <a:tabLst>
                <a:tab pos="534035" algn="l"/>
                <a:tab pos="534670" algn="l"/>
              </a:tabLst>
            </a:pPr>
            <a:r>
              <a:rPr sz="4100" spc="-65" dirty="0">
                <a:latin typeface="Arial MT"/>
                <a:cs typeface="Arial MT"/>
              </a:rPr>
              <a:t>The</a:t>
            </a:r>
            <a:r>
              <a:rPr sz="4100" dirty="0">
                <a:latin typeface="Arial MT"/>
                <a:cs typeface="Arial MT"/>
              </a:rPr>
              <a:t> </a:t>
            </a:r>
            <a:r>
              <a:rPr sz="4100" spc="35" dirty="0">
                <a:latin typeface="Arial MT"/>
                <a:cs typeface="Arial MT"/>
              </a:rPr>
              <a:t>functions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85" dirty="0">
                <a:latin typeface="Arial MT"/>
                <a:cs typeface="Arial MT"/>
              </a:rPr>
              <a:t>called</a:t>
            </a:r>
            <a:r>
              <a:rPr sz="4100" dirty="0">
                <a:latin typeface="Arial MT"/>
                <a:cs typeface="Arial MT"/>
              </a:rPr>
              <a:t> </a:t>
            </a:r>
            <a:r>
              <a:rPr sz="4100" spc="5" dirty="0">
                <a:latin typeface="Arial MT"/>
                <a:cs typeface="Arial MT"/>
              </a:rPr>
              <a:t>with </a:t>
            </a:r>
            <a:r>
              <a:rPr sz="4100" spc="10" dirty="0">
                <a:latin typeface="Arial MT"/>
                <a:cs typeface="Arial MT"/>
              </a:rPr>
              <a:t>the</a:t>
            </a:r>
            <a:r>
              <a:rPr sz="4100" spc="5" dirty="0">
                <a:latin typeface="Arial MT"/>
                <a:cs typeface="Arial MT"/>
              </a:rPr>
              <a:t> </a:t>
            </a:r>
            <a:r>
              <a:rPr sz="4100" spc="10" dirty="0">
                <a:latin typeface="Arial MT"/>
                <a:cs typeface="Arial MT"/>
              </a:rPr>
              <a:t>syntax</a:t>
            </a:r>
            <a:r>
              <a:rPr sz="4100" spc="5" dirty="0">
                <a:latin typeface="Arial MT"/>
                <a:cs typeface="Arial MT"/>
              </a:rPr>
              <a:t> </a:t>
            </a:r>
            <a:r>
              <a:rPr sz="4100" b="1" spc="10" dirty="0">
                <a:latin typeface="Arial"/>
                <a:cs typeface="Arial"/>
              </a:rPr>
              <a:t>name(arg1,</a:t>
            </a:r>
            <a:r>
              <a:rPr sz="4100" b="1" dirty="0">
                <a:latin typeface="Arial"/>
                <a:cs typeface="Arial"/>
              </a:rPr>
              <a:t> </a:t>
            </a:r>
            <a:r>
              <a:rPr sz="4100" b="1" spc="5" dirty="0">
                <a:latin typeface="Arial"/>
                <a:cs typeface="Arial"/>
              </a:rPr>
              <a:t>arg2, </a:t>
            </a:r>
            <a:r>
              <a:rPr sz="4100" b="1" spc="10" dirty="0">
                <a:latin typeface="Arial"/>
                <a:cs typeface="Arial"/>
              </a:rPr>
              <a:t>…)</a:t>
            </a:r>
            <a:r>
              <a:rPr sz="4100" b="1" spc="5" dirty="0">
                <a:latin typeface="Arial"/>
                <a:cs typeface="Arial"/>
              </a:rPr>
              <a:t> </a:t>
            </a:r>
            <a:r>
              <a:rPr sz="4100" spc="85" dirty="0">
                <a:latin typeface="Arial MT"/>
                <a:cs typeface="Arial MT"/>
              </a:rPr>
              <a:t>and </a:t>
            </a:r>
            <a:r>
              <a:rPr sz="4100" spc="-1125" dirty="0">
                <a:latin typeface="Arial MT"/>
                <a:cs typeface="Arial MT"/>
              </a:rPr>
              <a:t> </a:t>
            </a:r>
            <a:r>
              <a:rPr sz="4100" spc="105" dirty="0">
                <a:latin typeface="Arial MT"/>
                <a:cs typeface="Arial MT"/>
              </a:rPr>
              <a:t>wrapped</a:t>
            </a:r>
            <a:r>
              <a:rPr sz="4100" dirty="0">
                <a:latin typeface="Arial MT"/>
                <a:cs typeface="Arial MT"/>
              </a:rPr>
              <a:t> </a:t>
            </a:r>
            <a:r>
              <a:rPr sz="4100" spc="5" dirty="0">
                <a:latin typeface="Arial MT"/>
                <a:cs typeface="Arial MT"/>
              </a:rPr>
              <a:t>with </a:t>
            </a:r>
            <a:r>
              <a:rPr sz="4100" b="1" spc="10" dirty="0">
                <a:latin typeface="Arial"/>
                <a:cs typeface="Arial"/>
              </a:rPr>
              <a:t>${…}</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101725" lvl="1" indent="-509270">
              <a:lnSpc>
                <a:spcPct val="100499"/>
              </a:lnSpc>
              <a:buSzPct val="75609"/>
              <a:buChar char="•"/>
              <a:tabLst>
                <a:tab pos="1266825" algn="l"/>
                <a:tab pos="1267460" algn="l"/>
              </a:tabLst>
            </a:pPr>
            <a:r>
              <a:rPr sz="4100" spc="-65" dirty="0">
                <a:latin typeface="Arial MT"/>
                <a:cs typeface="Arial MT"/>
              </a:rPr>
              <a:t>For </a:t>
            </a:r>
            <a:r>
              <a:rPr sz="4100" spc="40" dirty="0">
                <a:latin typeface="Arial MT"/>
                <a:cs typeface="Arial MT"/>
              </a:rPr>
              <a:t>example </a:t>
            </a:r>
            <a:r>
              <a:rPr sz="4100" b="1" spc="-10" dirty="0">
                <a:latin typeface="Arial"/>
                <a:cs typeface="Arial"/>
              </a:rPr>
              <a:t>${file("mykey.pub")} </a:t>
            </a:r>
            <a:r>
              <a:rPr sz="4100" spc="55" dirty="0">
                <a:latin typeface="Arial MT"/>
                <a:cs typeface="Arial MT"/>
              </a:rPr>
              <a:t>would </a:t>
            </a:r>
            <a:r>
              <a:rPr sz="4100" spc="45" dirty="0">
                <a:latin typeface="Arial MT"/>
                <a:cs typeface="Arial MT"/>
              </a:rPr>
              <a:t>read </a:t>
            </a:r>
            <a:r>
              <a:rPr sz="4100" spc="10" dirty="0">
                <a:latin typeface="Arial MT"/>
                <a:cs typeface="Arial MT"/>
              </a:rPr>
              <a:t>the </a:t>
            </a:r>
            <a:r>
              <a:rPr sz="4100" spc="35" dirty="0">
                <a:latin typeface="Arial MT"/>
                <a:cs typeface="Arial MT"/>
              </a:rPr>
              <a:t>contents </a:t>
            </a:r>
            <a:r>
              <a:rPr sz="4100" spc="5" dirty="0">
                <a:latin typeface="Arial MT"/>
                <a:cs typeface="Arial MT"/>
              </a:rPr>
              <a:t>of </a:t>
            </a:r>
            <a:r>
              <a:rPr sz="4100" spc="10" dirty="0">
                <a:latin typeface="Arial MT"/>
                <a:cs typeface="Arial MT"/>
              </a:rPr>
              <a:t>the </a:t>
            </a:r>
            <a:r>
              <a:rPr sz="4100" spc="-1125" dirty="0">
                <a:latin typeface="Arial MT"/>
                <a:cs typeface="Arial MT"/>
              </a:rPr>
              <a:t> </a:t>
            </a:r>
            <a:r>
              <a:rPr sz="4100" spc="120" dirty="0">
                <a:latin typeface="Arial MT"/>
                <a:cs typeface="Arial MT"/>
              </a:rPr>
              <a:t>public</a:t>
            </a:r>
            <a:r>
              <a:rPr sz="4100" dirty="0">
                <a:latin typeface="Arial MT"/>
                <a:cs typeface="Arial MT"/>
              </a:rPr>
              <a:t> </a:t>
            </a:r>
            <a:r>
              <a:rPr sz="4100" spc="10" dirty="0">
                <a:latin typeface="Arial MT"/>
                <a:cs typeface="Arial MT"/>
              </a:rPr>
              <a:t>key</a:t>
            </a:r>
            <a:r>
              <a:rPr sz="4100" spc="5" dirty="0">
                <a:latin typeface="Arial MT"/>
                <a:cs typeface="Arial MT"/>
              </a:rPr>
              <a:t> file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247650" indent="-509270">
              <a:lnSpc>
                <a:spcPct val="100499"/>
              </a:lnSpc>
              <a:spcBef>
                <a:spcPts val="5"/>
              </a:spcBef>
              <a:buSzPct val="75609"/>
              <a:buChar char="•"/>
              <a:tabLst>
                <a:tab pos="534035" algn="l"/>
                <a:tab pos="534670" algn="l"/>
              </a:tabLst>
            </a:pPr>
            <a:r>
              <a:rPr sz="4100" dirty="0">
                <a:latin typeface="Arial MT"/>
                <a:cs typeface="Arial MT"/>
              </a:rPr>
              <a:t>I’ll</a:t>
            </a:r>
            <a:r>
              <a:rPr sz="4100" spc="5" dirty="0">
                <a:latin typeface="Arial MT"/>
                <a:cs typeface="Arial MT"/>
              </a:rPr>
              <a:t> </a:t>
            </a:r>
            <a:r>
              <a:rPr sz="4100" spc="125" dirty="0">
                <a:latin typeface="Arial MT"/>
                <a:cs typeface="Arial MT"/>
              </a:rPr>
              <a:t>go</a:t>
            </a:r>
            <a:r>
              <a:rPr sz="4100" spc="5" dirty="0">
                <a:latin typeface="Arial MT"/>
                <a:cs typeface="Arial MT"/>
              </a:rPr>
              <a:t> </a:t>
            </a:r>
            <a:r>
              <a:rPr sz="4100" spc="10" dirty="0">
                <a:latin typeface="Arial MT"/>
                <a:cs typeface="Arial MT"/>
              </a:rPr>
              <a:t>over some</a:t>
            </a:r>
            <a:r>
              <a:rPr sz="4100" spc="5" dirty="0">
                <a:latin typeface="Arial MT"/>
                <a:cs typeface="Arial MT"/>
              </a:rPr>
              <a:t> of</a:t>
            </a:r>
            <a:r>
              <a:rPr sz="4100" spc="10" dirty="0">
                <a:latin typeface="Arial MT"/>
                <a:cs typeface="Arial MT"/>
              </a:rPr>
              <a:t> the</a:t>
            </a:r>
            <a:r>
              <a:rPr sz="4100" spc="5" dirty="0">
                <a:latin typeface="Arial MT"/>
                <a:cs typeface="Arial MT"/>
              </a:rPr>
              <a:t> </a:t>
            </a:r>
            <a:r>
              <a:rPr sz="4100" b="1" spc="10" dirty="0">
                <a:latin typeface="Arial"/>
                <a:cs typeface="Arial"/>
              </a:rPr>
              <a:t>commonly</a:t>
            </a:r>
            <a:r>
              <a:rPr sz="4100" b="1" spc="5" dirty="0">
                <a:latin typeface="Arial"/>
                <a:cs typeface="Arial"/>
              </a:rPr>
              <a:t> </a:t>
            </a:r>
            <a:r>
              <a:rPr sz="4100" b="1" spc="10" dirty="0">
                <a:latin typeface="Arial"/>
                <a:cs typeface="Arial"/>
              </a:rPr>
              <a:t>used </a:t>
            </a:r>
            <a:r>
              <a:rPr sz="4100" b="1" spc="5" dirty="0">
                <a:latin typeface="Arial"/>
                <a:cs typeface="Arial"/>
              </a:rPr>
              <a:t>functions </a:t>
            </a:r>
            <a:r>
              <a:rPr sz="4100" spc="5" dirty="0">
                <a:latin typeface="Arial MT"/>
                <a:cs typeface="Arial MT"/>
              </a:rPr>
              <a:t>to</a:t>
            </a:r>
            <a:r>
              <a:rPr sz="4100" spc="10" dirty="0">
                <a:latin typeface="Arial MT"/>
                <a:cs typeface="Arial MT"/>
              </a:rPr>
              <a:t> </a:t>
            </a:r>
            <a:r>
              <a:rPr sz="4100" spc="85" dirty="0">
                <a:latin typeface="Arial MT"/>
                <a:cs typeface="Arial MT"/>
              </a:rPr>
              <a:t>get</a:t>
            </a:r>
            <a:r>
              <a:rPr sz="4100" spc="5" dirty="0">
                <a:latin typeface="Arial MT"/>
                <a:cs typeface="Arial MT"/>
              </a:rPr>
              <a:t> </a:t>
            </a:r>
            <a:r>
              <a:rPr sz="4100" spc="10" dirty="0">
                <a:latin typeface="Arial MT"/>
                <a:cs typeface="Arial MT"/>
              </a:rPr>
              <a:t>you an</a:t>
            </a:r>
            <a:r>
              <a:rPr sz="4100" spc="5" dirty="0">
                <a:latin typeface="Arial MT"/>
                <a:cs typeface="Arial MT"/>
              </a:rPr>
              <a:t> </a:t>
            </a:r>
            <a:r>
              <a:rPr sz="4100" spc="65" dirty="0">
                <a:latin typeface="Arial MT"/>
                <a:cs typeface="Arial MT"/>
              </a:rPr>
              <a:t>idea</a:t>
            </a:r>
            <a:r>
              <a:rPr sz="4100" spc="5" dirty="0">
                <a:latin typeface="Arial MT"/>
                <a:cs typeface="Arial MT"/>
              </a:rPr>
              <a:t> of </a:t>
            </a:r>
            <a:r>
              <a:rPr sz="4100" spc="-1120" dirty="0">
                <a:latin typeface="Arial MT"/>
                <a:cs typeface="Arial MT"/>
              </a:rPr>
              <a:t> </a:t>
            </a:r>
            <a:r>
              <a:rPr sz="4100" spc="-45" dirty="0">
                <a:latin typeface="Arial MT"/>
                <a:cs typeface="Arial MT"/>
              </a:rPr>
              <a:t>what’s</a:t>
            </a:r>
            <a:r>
              <a:rPr sz="4100" dirty="0">
                <a:latin typeface="Arial MT"/>
                <a:cs typeface="Arial MT"/>
              </a:rPr>
              <a:t> </a:t>
            </a:r>
            <a:r>
              <a:rPr sz="4100" spc="30" dirty="0">
                <a:latin typeface="Arial MT"/>
                <a:cs typeface="Arial MT"/>
              </a:rPr>
              <a:t>available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7780" lvl="1" indent="-509270">
              <a:lnSpc>
                <a:spcPct val="100499"/>
              </a:lnSpc>
              <a:buSzPct val="75609"/>
              <a:buChar char="•"/>
              <a:tabLst>
                <a:tab pos="1266825" algn="l"/>
                <a:tab pos="1267460" algn="l"/>
              </a:tabLst>
            </a:pPr>
            <a:r>
              <a:rPr sz="4100" spc="-75" dirty="0">
                <a:latin typeface="Arial MT"/>
                <a:cs typeface="Arial MT"/>
              </a:rPr>
              <a:t>It’s</a:t>
            </a:r>
            <a:r>
              <a:rPr sz="4100" dirty="0">
                <a:latin typeface="Arial MT"/>
                <a:cs typeface="Arial MT"/>
              </a:rPr>
              <a:t> </a:t>
            </a:r>
            <a:r>
              <a:rPr sz="4100" spc="65" dirty="0">
                <a:latin typeface="Arial MT"/>
                <a:cs typeface="Arial MT"/>
              </a:rPr>
              <a:t>best</a:t>
            </a:r>
            <a:r>
              <a:rPr sz="4100" spc="5" dirty="0">
                <a:latin typeface="Arial MT"/>
                <a:cs typeface="Arial MT"/>
              </a:rPr>
              <a:t> to </a:t>
            </a:r>
            <a:r>
              <a:rPr sz="4100" spc="10" dirty="0">
                <a:latin typeface="Arial MT"/>
                <a:cs typeface="Arial MT"/>
              </a:rPr>
              <a:t>use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b="1" spc="10" dirty="0">
                <a:latin typeface="Arial"/>
                <a:cs typeface="Arial"/>
              </a:rPr>
              <a:t>reference</a:t>
            </a:r>
            <a:r>
              <a:rPr sz="4100" b="1" spc="5" dirty="0">
                <a:latin typeface="Arial"/>
                <a:cs typeface="Arial"/>
              </a:rPr>
              <a:t> </a:t>
            </a:r>
            <a:r>
              <a:rPr sz="4100" b="1" spc="10" dirty="0">
                <a:latin typeface="Arial"/>
                <a:cs typeface="Arial"/>
              </a:rPr>
              <a:t>documentation</a:t>
            </a:r>
            <a:r>
              <a:rPr sz="4100" b="1" spc="5" dirty="0">
                <a:latin typeface="Arial"/>
                <a:cs typeface="Arial"/>
              </a:rPr>
              <a:t> </a:t>
            </a:r>
            <a:r>
              <a:rPr sz="4100" spc="10" dirty="0">
                <a:latin typeface="Arial MT"/>
                <a:cs typeface="Arial MT"/>
              </a:rPr>
              <a:t>when</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65" dirty="0">
                <a:latin typeface="Arial MT"/>
                <a:cs typeface="Arial MT"/>
              </a:rPr>
              <a:t>need</a:t>
            </a:r>
            <a:r>
              <a:rPr sz="4100" dirty="0">
                <a:latin typeface="Arial MT"/>
                <a:cs typeface="Arial MT"/>
              </a:rPr>
              <a:t> </a:t>
            </a:r>
            <a:r>
              <a:rPr sz="4100" spc="5" dirty="0">
                <a:latin typeface="Arial MT"/>
                <a:cs typeface="Arial MT"/>
              </a:rPr>
              <a:t>to </a:t>
            </a:r>
            <a:r>
              <a:rPr sz="4100" spc="10" dirty="0">
                <a:latin typeface="Arial MT"/>
                <a:cs typeface="Arial MT"/>
              </a:rPr>
              <a:t>use</a:t>
            </a:r>
            <a:r>
              <a:rPr sz="4100" spc="5" dirty="0">
                <a:latin typeface="Arial MT"/>
                <a:cs typeface="Arial MT"/>
              </a:rPr>
              <a:t> </a:t>
            </a:r>
            <a:r>
              <a:rPr sz="4100" spc="10" dirty="0">
                <a:latin typeface="Arial MT"/>
                <a:cs typeface="Arial MT"/>
              </a:rPr>
              <a:t>a </a:t>
            </a:r>
            <a:r>
              <a:rPr sz="4100" spc="-1125" dirty="0">
                <a:latin typeface="Arial MT"/>
                <a:cs typeface="Arial MT"/>
              </a:rPr>
              <a:t> </a:t>
            </a:r>
            <a:r>
              <a:rPr sz="4100" spc="30" dirty="0">
                <a:latin typeface="Arial MT"/>
                <a:cs typeface="Arial MT"/>
              </a:rPr>
              <a:t>function:</a:t>
            </a:r>
            <a:r>
              <a:rPr sz="4100" spc="180" dirty="0">
                <a:latin typeface="Arial MT"/>
                <a:cs typeface="Arial MT"/>
              </a:rPr>
              <a:t> </a:t>
            </a:r>
            <a:r>
              <a:rPr sz="4100" u="heavy" spc="25" dirty="0">
                <a:uFill>
                  <a:solidFill>
                    <a:srgbClr val="000000"/>
                  </a:solidFill>
                </a:uFill>
                <a:latin typeface="Arial MT"/>
                <a:cs typeface="Arial MT"/>
                <a:hlinkClick r:id="rId2"/>
              </a:rPr>
              <a:t>https://ww</a:t>
            </a:r>
            <a:r>
              <a:rPr sz="4100" u="heavy" spc="25" dirty="0">
                <a:uFill>
                  <a:solidFill>
                    <a:srgbClr val="000000"/>
                  </a:solidFill>
                </a:uFill>
                <a:latin typeface="Arial MT"/>
                <a:cs typeface="Arial MT"/>
              </a:rPr>
              <a:t>w</a:t>
            </a:r>
            <a:r>
              <a:rPr sz="4100" u="heavy" spc="25" dirty="0">
                <a:uFill>
                  <a:solidFill>
                    <a:srgbClr val="000000"/>
                  </a:solidFill>
                </a:uFill>
                <a:latin typeface="Arial MT"/>
                <a:cs typeface="Arial MT"/>
                <a:hlinkClick r:id="rId2"/>
              </a:rPr>
              <a:t>.terraform.io/docs/con</a:t>
            </a:r>
            <a:r>
              <a:rPr sz="4100" u="heavy" spc="25" dirty="0">
                <a:uFill>
                  <a:solidFill>
                    <a:srgbClr val="000000"/>
                  </a:solidFill>
                </a:uFill>
                <a:latin typeface="Arial MT"/>
                <a:cs typeface="Arial MT"/>
              </a:rPr>
              <a:t>fi</a:t>
            </a:r>
            <a:r>
              <a:rPr sz="4100" u="heavy" spc="25" dirty="0">
                <a:uFill>
                  <a:solidFill>
                    <a:srgbClr val="000000"/>
                  </a:solidFill>
                </a:uFill>
                <a:latin typeface="Arial MT"/>
                <a:cs typeface="Arial MT"/>
                <a:hlinkClick r:id="rId2"/>
              </a:rPr>
              <a:t>guration/interpolation.html</a:t>
            </a:r>
            <a:endParaRPr sz="4100">
              <a:latin typeface="Arial MT"/>
              <a:cs typeface="Arial MT"/>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08443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0" dirty="0"/>
              <a:t> </a:t>
            </a:r>
            <a:r>
              <a:rPr spc="70" dirty="0"/>
              <a:t>functions</a:t>
            </a:r>
          </a:p>
        </p:txBody>
      </p:sp>
      <p:graphicFrame>
        <p:nvGraphicFramePr>
          <p:cNvPr id="3" name="object 3"/>
          <p:cNvGraphicFramePr>
            <a:graphicFrameLocks noGrp="1"/>
          </p:cNvGraphicFramePr>
          <p:nvPr/>
        </p:nvGraphicFramePr>
        <p:xfrm>
          <a:off x="1287918" y="2345478"/>
          <a:ext cx="17390745" cy="6012090"/>
        </p:xfrm>
        <a:graphic>
          <a:graphicData uri="http://schemas.openxmlformats.org/drawingml/2006/table">
            <a:tbl>
              <a:tblPr firstRow="1" bandRow="1">
                <a:tableStyleId>{2D5ABB26-0587-4C30-8999-92F81FD0307C}</a:tableStyleId>
              </a:tblPr>
              <a:tblGrid>
                <a:gridCol w="5627370">
                  <a:extLst>
                    <a:ext uri="{9D8B030D-6E8A-4147-A177-3AD203B41FA5}">
                      <a16:colId xmlns:a16="http://schemas.microsoft.com/office/drawing/2014/main" val="20000"/>
                    </a:ext>
                  </a:extLst>
                </a:gridCol>
                <a:gridCol w="5947410">
                  <a:extLst>
                    <a:ext uri="{9D8B030D-6E8A-4147-A177-3AD203B41FA5}">
                      <a16:colId xmlns:a16="http://schemas.microsoft.com/office/drawing/2014/main" val="20001"/>
                    </a:ext>
                  </a:extLst>
                </a:gridCol>
                <a:gridCol w="5815965">
                  <a:extLst>
                    <a:ext uri="{9D8B030D-6E8A-4147-A177-3AD203B41FA5}">
                      <a16:colId xmlns:a16="http://schemas.microsoft.com/office/drawing/2014/main" val="20002"/>
                    </a:ext>
                  </a:extLst>
                </a:gridCol>
              </a:tblGrid>
              <a:tr h="1588317">
                <a:tc>
                  <a:txBody>
                    <a:bodyPr/>
                    <a:lstStyle/>
                    <a:p>
                      <a:pPr>
                        <a:lnSpc>
                          <a:spcPct val="100000"/>
                        </a:lnSpc>
                        <a:spcBef>
                          <a:spcPts val="50"/>
                        </a:spcBef>
                      </a:pPr>
                      <a:endParaRPr sz="3750">
                        <a:latin typeface="Times New Roman"/>
                        <a:cs typeface="Times New Roman"/>
                      </a:endParaRPr>
                    </a:p>
                    <a:p>
                      <a:pPr marL="168910" algn="ctr">
                        <a:lnSpc>
                          <a:spcPct val="100000"/>
                        </a:lnSpc>
                      </a:pPr>
                      <a:r>
                        <a:rPr sz="2950" b="1" spc="5" dirty="0">
                          <a:solidFill>
                            <a:srgbClr val="FFFFFF"/>
                          </a:solidFill>
                          <a:latin typeface="Arial"/>
                          <a:cs typeface="Arial"/>
                        </a:rPr>
                        <a:t>Function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187960" algn="ctr">
                        <a:lnSpc>
                          <a:spcPct val="100000"/>
                        </a:lnSpc>
                      </a:pPr>
                      <a:r>
                        <a:rPr sz="2950" b="1" spc="5" dirty="0">
                          <a:solidFill>
                            <a:srgbClr val="FFFFFF"/>
                          </a:solidFill>
                          <a:latin typeface="Arial"/>
                          <a:cs typeface="Arial"/>
                        </a:rPr>
                        <a:t>Description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19050" algn="ctr">
                        <a:lnSpc>
                          <a:spcPct val="100000"/>
                        </a:lnSpc>
                      </a:pPr>
                      <a:r>
                        <a:rPr sz="2950" b="1" spc="5" dirty="0">
                          <a:solidFill>
                            <a:srgbClr val="FFFFFF"/>
                          </a:solidFill>
                          <a:latin typeface="Arial"/>
                          <a:cs typeface="Arial"/>
                        </a:rPr>
                        <a:t>Example</a:t>
                      </a:r>
                      <a:endParaRPr sz="2950">
                        <a:latin typeface="Arial"/>
                        <a:cs typeface="Arial"/>
                      </a:endParaRPr>
                    </a:p>
                  </a:txBody>
                  <a:tcPr marL="0" marR="0" marT="6350" marB="0">
                    <a:solidFill>
                      <a:srgbClr val="0365C0"/>
                    </a:solidFill>
                  </a:tcPr>
                </a:tc>
                <a:extLst>
                  <a:ext uri="{0D108BD9-81ED-4DB2-BD59-A6C34878D82A}">
                    <a16:rowId xmlns:a16="http://schemas.microsoft.com/office/drawing/2014/main" val="10000"/>
                  </a:ext>
                </a:extLst>
              </a:tr>
              <a:tr h="1588316">
                <a:tc>
                  <a:txBody>
                    <a:bodyPr/>
                    <a:lstStyle/>
                    <a:p>
                      <a:pPr>
                        <a:lnSpc>
                          <a:spcPct val="100000"/>
                        </a:lnSpc>
                        <a:spcBef>
                          <a:spcPts val="35"/>
                        </a:spcBef>
                      </a:pPr>
                      <a:endParaRPr sz="3800">
                        <a:latin typeface="Times New Roman"/>
                        <a:cs typeface="Times New Roman"/>
                      </a:endParaRPr>
                    </a:p>
                    <a:p>
                      <a:pPr marL="168910" algn="ctr">
                        <a:lnSpc>
                          <a:spcPct val="100000"/>
                        </a:lnSpc>
                      </a:pPr>
                      <a:r>
                        <a:rPr sz="2950" spc="30" dirty="0">
                          <a:latin typeface="Arial MT"/>
                          <a:cs typeface="Arial MT"/>
                        </a:rPr>
                        <a:t>basename(path)</a:t>
                      </a:r>
                      <a:endParaRPr sz="2950">
                        <a:latin typeface="Arial MT"/>
                        <a:cs typeface="Arial MT"/>
                      </a:endParaRPr>
                    </a:p>
                  </a:txBody>
                  <a:tcPr marL="0" marR="0" marT="4445" marB="0"/>
                </a:tc>
                <a:tc>
                  <a:txBody>
                    <a:bodyPr/>
                    <a:lstStyle/>
                    <a:p>
                      <a:pPr>
                        <a:lnSpc>
                          <a:spcPct val="100000"/>
                        </a:lnSpc>
                        <a:spcBef>
                          <a:spcPts val="25"/>
                        </a:spcBef>
                      </a:pPr>
                      <a:endParaRPr sz="2300">
                        <a:latin typeface="Times New Roman"/>
                        <a:cs typeface="Times New Roman"/>
                      </a:endParaRPr>
                    </a:p>
                    <a:p>
                      <a:pPr marL="1537970" marR="730885" indent="-610870">
                        <a:lnSpc>
                          <a:spcPct val="100000"/>
                        </a:lnSpc>
                        <a:spcBef>
                          <a:spcPts val="5"/>
                        </a:spcBef>
                      </a:pPr>
                      <a:r>
                        <a:rPr sz="2950" spc="-10" dirty="0">
                          <a:latin typeface="Arial MT"/>
                          <a:cs typeface="Arial MT"/>
                        </a:rPr>
                        <a:t>Returns </a:t>
                      </a:r>
                      <a:r>
                        <a:rPr sz="2950" spc="5" dirty="0">
                          <a:latin typeface="Arial MT"/>
                          <a:cs typeface="Arial MT"/>
                        </a:rPr>
                        <a:t>the</a:t>
                      </a:r>
                      <a:r>
                        <a:rPr sz="2950" spc="-5" dirty="0">
                          <a:latin typeface="Arial MT"/>
                          <a:cs typeface="Arial MT"/>
                        </a:rPr>
                        <a:t> </a:t>
                      </a:r>
                      <a:r>
                        <a:rPr sz="2950" spc="5" dirty="0">
                          <a:latin typeface="Arial MT"/>
                          <a:cs typeface="Arial MT"/>
                        </a:rPr>
                        <a:t>filename</a:t>
                      </a:r>
                      <a:r>
                        <a:rPr sz="2950" spc="-10" dirty="0">
                          <a:latin typeface="Arial MT"/>
                          <a:cs typeface="Arial MT"/>
                        </a:rPr>
                        <a:t> </a:t>
                      </a:r>
                      <a:r>
                        <a:rPr sz="2950" spc="5" dirty="0">
                          <a:latin typeface="Arial MT"/>
                          <a:cs typeface="Arial MT"/>
                        </a:rPr>
                        <a:t>(last </a:t>
                      </a:r>
                      <a:r>
                        <a:rPr sz="2950" spc="-805" dirty="0">
                          <a:latin typeface="Arial MT"/>
                          <a:cs typeface="Arial MT"/>
                        </a:rPr>
                        <a:t> </a:t>
                      </a:r>
                      <a:r>
                        <a:rPr sz="2950" spc="5" dirty="0">
                          <a:latin typeface="Arial MT"/>
                          <a:cs typeface="Arial MT"/>
                        </a:rPr>
                        <a:t>element)</a:t>
                      </a:r>
                      <a:r>
                        <a:rPr sz="2950" dirty="0">
                          <a:latin typeface="Arial MT"/>
                          <a:cs typeface="Arial MT"/>
                        </a:rPr>
                        <a:t> </a:t>
                      </a:r>
                      <a:r>
                        <a:rPr sz="2950" spc="5" dirty="0">
                          <a:latin typeface="Arial MT"/>
                          <a:cs typeface="Arial MT"/>
                        </a:rPr>
                        <a:t>of</a:t>
                      </a:r>
                      <a:r>
                        <a:rPr sz="2950" dirty="0">
                          <a:latin typeface="Arial MT"/>
                          <a:cs typeface="Arial MT"/>
                        </a:rPr>
                        <a:t> </a:t>
                      </a:r>
                      <a:r>
                        <a:rPr sz="2950" spc="5" dirty="0">
                          <a:latin typeface="Arial MT"/>
                          <a:cs typeface="Arial MT"/>
                        </a:rPr>
                        <a:t>a</a:t>
                      </a:r>
                      <a:r>
                        <a:rPr sz="2950" dirty="0">
                          <a:latin typeface="Arial MT"/>
                          <a:cs typeface="Arial MT"/>
                        </a:rPr>
                        <a:t> </a:t>
                      </a:r>
                      <a:r>
                        <a:rPr sz="2950" spc="45" dirty="0">
                          <a:latin typeface="Arial MT"/>
                          <a:cs typeface="Arial MT"/>
                        </a:rPr>
                        <a:t>path</a:t>
                      </a:r>
                      <a:endParaRPr sz="2950">
                        <a:latin typeface="Arial MT"/>
                        <a:cs typeface="Arial MT"/>
                      </a:endParaRPr>
                    </a:p>
                  </a:txBody>
                  <a:tcPr marL="0" marR="0" marT="3175" marB="0"/>
                </a:tc>
                <a:tc>
                  <a:txBody>
                    <a:bodyPr/>
                    <a:lstStyle/>
                    <a:p>
                      <a:pPr marL="647700" marR="621030" algn="ctr">
                        <a:lnSpc>
                          <a:spcPct val="100000"/>
                        </a:lnSpc>
                        <a:spcBef>
                          <a:spcPts val="860"/>
                        </a:spcBef>
                      </a:pPr>
                      <a:r>
                        <a:rPr sz="2950" dirty="0">
                          <a:latin typeface="Arial MT"/>
                          <a:cs typeface="Arial MT"/>
                        </a:rPr>
                        <a:t>basename("/home/edwa</a:t>
                      </a:r>
                      <a:r>
                        <a:rPr sz="2950" spc="-55" dirty="0">
                          <a:latin typeface="Arial MT"/>
                          <a:cs typeface="Arial MT"/>
                        </a:rPr>
                        <a:t>r</a:t>
                      </a:r>
                      <a:r>
                        <a:rPr sz="2950" dirty="0">
                          <a:latin typeface="Arial MT"/>
                          <a:cs typeface="Arial MT"/>
                        </a:rPr>
                        <a:t>d/  </a:t>
                      </a:r>
                      <a:r>
                        <a:rPr sz="2950" spc="-20" dirty="0">
                          <a:latin typeface="Arial MT"/>
                          <a:cs typeface="Arial MT"/>
                        </a:rPr>
                        <a:t>file.txt")</a:t>
                      </a:r>
                      <a:endParaRPr sz="2950">
                        <a:latin typeface="Arial MT"/>
                        <a:cs typeface="Arial MT"/>
                      </a:endParaRPr>
                    </a:p>
                    <a:p>
                      <a:pPr marL="19050" algn="ctr">
                        <a:lnSpc>
                          <a:spcPct val="100000"/>
                        </a:lnSpc>
                        <a:spcBef>
                          <a:spcPts val="10"/>
                        </a:spcBef>
                      </a:pPr>
                      <a:r>
                        <a:rPr sz="2950" spc="5" dirty="0">
                          <a:latin typeface="Arial MT"/>
                          <a:cs typeface="Arial MT"/>
                        </a:rPr>
                        <a:t>returns</a:t>
                      </a:r>
                      <a:r>
                        <a:rPr sz="2950" spc="-35" dirty="0">
                          <a:latin typeface="Arial MT"/>
                          <a:cs typeface="Arial MT"/>
                        </a:rPr>
                        <a:t> </a:t>
                      </a:r>
                      <a:r>
                        <a:rPr sz="2950" b="1" spc="5" dirty="0">
                          <a:latin typeface="Arial"/>
                          <a:cs typeface="Arial"/>
                        </a:rPr>
                        <a:t>file.txt</a:t>
                      </a:r>
                      <a:endParaRPr sz="2950">
                        <a:latin typeface="Arial"/>
                        <a:cs typeface="Arial"/>
                      </a:endParaRPr>
                    </a:p>
                  </a:txBody>
                  <a:tcPr marL="0" marR="0" marT="109220" marB="0"/>
                </a:tc>
                <a:extLst>
                  <a:ext uri="{0D108BD9-81ED-4DB2-BD59-A6C34878D82A}">
                    <a16:rowId xmlns:a16="http://schemas.microsoft.com/office/drawing/2014/main" val="10001"/>
                  </a:ext>
                </a:extLst>
              </a:tr>
              <a:tr h="1588317">
                <a:tc>
                  <a:txBody>
                    <a:bodyPr/>
                    <a:lstStyle/>
                    <a:p>
                      <a:pPr>
                        <a:lnSpc>
                          <a:spcPct val="100000"/>
                        </a:lnSpc>
                        <a:spcBef>
                          <a:spcPts val="45"/>
                        </a:spcBef>
                      </a:pPr>
                      <a:endParaRPr sz="2250">
                        <a:latin typeface="Times New Roman"/>
                        <a:cs typeface="Times New Roman"/>
                      </a:endParaRPr>
                    </a:p>
                    <a:p>
                      <a:pPr marL="709295" marR="280670" indent="-251460">
                        <a:lnSpc>
                          <a:spcPct val="100000"/>
                        </a:lnSpc>
                      </a:pPr>
                      <a:r>
                        <a:rPr sz="2950" spc="35" dirty="0">
                          <a:latin typeface="Arial MT"/>
                          <a:cs typeface="Arial MT"/>
                        </a:rPr>
                        <a:t>coalesce(string1,</a:t>
                      </a:r>
                      <a:r>
                        <a:rPr sz="2950" spc="-15" dirty="0">
                          <a:latin typeface="Arial MT"/>
                          <a:cs typeface="Arial MT"/>
                        </a:rPr>
                        <a:t> </a:t>
                      </a:r>
                      <a:r>
                        <a:rPr sz="2950" spc="25" dirty="0">
                          <a:latin typeface="Arial MT"/>
                          <a:cs typeface="Arial MT"/>
                        </a:rPr>
                        <a:t>string2,</a:t>
                      </a:r>
                      <a:r>
                        <a:rPr sz="2950" spc="-15" dirty="0">
                          <a:latin typeface="Arial MT"/>
                          <a:cs typeface="Arial MT"/>
                        </a:rPr>
                        <a:t> </a:t>
                      </a:r>
                      <a:r>
                        <a:rPr sz="2950" spc="10" dirty="0">
                          <a:latin typeface="Arial MT"/>
                          <a:cs typeface="Arial MT"/>
                        </a:rPr>
                        <a:t>…) </a:t>
                      </a:r>
                      <a:r>
                        <a:rPr sz="2950" spc="-810" dirty="0">
                          <a:latin typeface="Arial MT"/>
                          <a:cs typeface="Arial MT"/>
                        </a:rPr>
                        <a:t> </a:t>
                      </a:r>
                      <a:r>
                        <a:rPr sz="2950" spc="20" dirty="0">
                          <a:latin typeface="Arial MT"/>
                          <a:cs typeface="Arial MT"/>
                        </a:rPr>
                        <a:t>coalescelist(list1,</a:t>
                      </a:r>
                      <a:r>
                        <a:rPr sz="2950" dirty="0">
                          <a:latin typeface="Arial MT"/>
                          <a:cs typeface="Arial MT"/>
                        </a:rPr>
                        <a:t> </a:t>
                      </a:r>
                      <a:r>
                        <a:rPr sz="2950" spc="5" dirty="0">
                          <a:latin typeface="Arial MT"/>
                          <a:cs typeface="Arial MT"/>
                        </a:rPr>
                        <a:t>list2, </a:t>
                      </a:r>
                      <a:r>
                        <a:rPr sz="2950" spc="10" dirty="0">
                          <a:latin typeface="Arial MT"/>
                          <a:cs typeface="Arial MT"/>
                        </a:rPr>
                        <a:t>…)</a:t>
                      </a:r>
                      <a:endParaRPr sz="2950">
                        <a:latin typeface="Arial MT"/>
                        <a:cs typeface="Arial MT"/>
                      </a:endParaRPr>
                    </a:p>
                  </a:txBody>
                  <a:tcPr marL="0" marR="0" marT="5715" marB="0">
                    <a:solidFill>
                      <a:srgbClr val="E3E5E8"/>
                    </a:solidFill>
                  </a:tcPr>
                </a:tc>
                <a:tc>
                  <a:txBody>
                    <a:bodyPr/>
                    <a:lstStyle/>
                    <a:p>
                      <a:pPr>
                        <a:lnSpc>
                          <a:spcPct val="100000"/>
                        </a:lnSpc>
                        <a:spcBef>
                          <a:spcPts val="45"/>
                        </a:spcBef>
                      </a:pPr>
                      <a:endParaRPr sz="2250">
                        <a:latin typeface="Times New Roman"/>
                        <a:cs typeface="Times New Roman"/>
                      </a:endParaRPr>
                    </a:p>
                    <a:p>
                      <a:pPr marL="508634" marR="92075" indent="-220345">
                        <a:lnSpc>
                          <a:spcPct val="100000"/>
                        </a:lnSpc>
                      </a:pPr>
                      <a:r>
                        <a:rPr sz="2950" spc="-10" dirty="0">
                          <a:latin typeface="Arial MT"/>
                          <a:cs typeface="Arial MT"/>
                        </a:rPr>
                        <a:t>Returns</a:t>
                      </a:r>
                      <a:r>
                        <a:rPr sz="2950" spc="-5" dirty="0">
                          <a:latin typeface="Arial MT"/>
                          <a:cs typeface="Arial MT"/>
                        </a:rPr>
                        <a:t> </a:t>
                      </a:r>
                      <a:r>
                        <a:rPr sz="2950" spc="5" dirty="0">
                          <a:latin typeface="Arial MT"/>
                          <a:cs typeface="Arial MT"/>
                        </a:rPr>
                        <a:t>the</a:t>
                      </a:r>
                      <a:r>
                        <a:rPr sz="2950" dirty="0">
                          <a:latin typeface="Arial MT"/>
                          <a:cs typeface="Arial MT"/>
                        </a:rPr>
                        <a:t> </a:t>
                      </a:r>
                      <a:r>
                        <a:rPr sz="2950" spc="5" dirty="0">
                          <a:latin typeface="Arial MT"/>
                          <a:cs typeface="Arial MT"/>
                        </a:rPr>
                        <a:t>first</a:t>
                      </a:r>
                      <a:r>
                        <a:rPr sz="2950" spc="-5" dirty="0">
                          <a:latin typeface="Arial MT"/>
                          <a:cs typeface="Arial MT"/>
                        </a:rPr>
                        <a:t> </a:t>
                      </a:r>
                      <a:r>
                        <a:rPr sz="2950" spc="25" dirty="0">
                          <a:latin typeface="Arial MT"/>
                          <a:cs typeface="Arial MT"/>
                        </a:rPr>
                        <a:t>non-empty</a:t>
                      </a:r>
                      <a:r>
                        <a:rPr sz="2950" dirty="0">
                          <a:latin typeface="Arial MT"/>
                          <a:cs typeface="Arial MT"/>
                        </a:rPr>
                        <a:t> </a:t>
                      </a:r>
                      <a:r>
                        <a:rPr sz="2950" spc="5" dirty="0">
                          <a:latin typeface="Arial MT"/>
                          <a:cs typeface="Arial MT"/>
                        </a:rPr>
                        <a:t>value </a:t>
                      </a:r>
                      <a:r>
                        <a:rPr sz="2950" spc="-805" dirty="0">
                          <a:latin typeface="Arial MT"/>
                          <a:cs typeface="Arial MT"/>
                        </a:rPr>
                        <a:t> </a:t>
                      </a:r>
                      <a:r>
                        <a:rPr sz="2950" spc="-10" dirty="0">
                          <a:latin typeface="Arial MT"/>
                          <a:cs typeface="Arial MT"/>
                        </a:rPr>
                        <a:t>Returns</a:t>
                      </a:r>
                      <a:r>
                        <a:rPr sz="2950" spc="-5" dirty="0">
                          <a:latin typeface="Arial MT"/>
                          <a:cs typeface="Arial MT"/>
                        </a:rPr>
                        <a:t> </a:t>
                      </a:r>
                      <a:r>
                        <a:rPr sz="2950" spc="5" dirty="0">
                          <a:latin typeface="Arial MT"/>
                          <a:cs typeface="Arial MT"/>
                        </a:rPr>
                        <a:t>the</a:t>
                      </a:r>
                      <a:r>
                        <a:rPr sz="2950" dirty="0">
                          <a:latin typeface="Arial MT"/>
                          <a:cs typeface="Arial MT"/>
                        </a:rPr>
                        <a:t> </a:t>
                      </a:r>
                      <a:r>
                        <a:rPr sz="2950" spc="5" dirty="0">
                          <a:latin typeface="Arial MT"/>
                          <a:cs typeface="Arial MT"/>
                        </a:rPr>
                        <a:t>first</a:t>
                      </a:r>
                      <a:r>
                        <a:rPr sz="2950" spc="-5" dirty="0">
                          <a:latin typeface="Arial MT"/>
                          <a:cs typeface="Arial MT"/>
                        </a:rPr>
                        <a:t> </a:t>
                      </a:r>
                      <a:r>
                        <a:rPr sz="2950" spc="25" dirty="0">
                          <a:latin typeface="Arial MT"/>
                          <a:cs typeface="Arial MT"/>
                        </a:rPr>
                        <a:t>non-empty</a:t>
                      </a:r>
                      <a:r>
                        <a:rPr sz="2950" dirty="0">
                          <a:latin typeface="Arial MT"/>
                          <a:cs typeface="Arial MT"/>
                        </a:rPr>
                        <a:t> </a:t>
                      </a:r>
                      <a:r>
                        <a:rPr sz="2950" spc="5" dirty="0">
                          <a:latin typeface="Arial MT"/>
                          <a:cs typeface="Arial MT"/>
                        </a:rPr>
                        <a:t>list</a:t>
                      </a:r>
                      <a:endParaRPr sz="2950">
                        <a:latin typeface="Arial MT"/>
                        <a:cs typeface="Arial MT"/>
                      </a:endParaRPr>
                    </a:p>
                  </a:txBody>
                  <a:tcPr marL="0" marR="0" marT="5715" marB="0">
                    <a:solidFill>
                      <a:srgbClr val="E3E5E8"/>
                    </a:solidFill>
                  </a:tcPr>
                </a:tc>
                <a:tc>
                  <a:txBody>
                    <a:bodyPr/>
                    <a:lstStyle/>
                    <a:p>
                      <a:pPr>
                        <a:lnSpc>
                          <a:spcPct val="100000"/>
                        </a:lnSpc>
                        <a:spcBef>
                          <a:spcPts val="45"/>
                        </a:spcBef>
                      </a:pPr>
                      <a:endParaRPr sz="2250">
                        <a:latin typeface="Times New Roman"/>
                        <a:cs typeface="Times New Roman"/>
                      </a:endParaRPr>
                    </a:p>
                    <a:p>
                      <a:pPr marL="1838325" marR="1078230" indent="-734060">
                        <a:lnSpc>
                          <a:spcPct val="100000"/>
                        </a:lnSpc>
                      </a:pPr>
                      <a:r>
                        <a:rPr sz="2950" spc="-5" dirty="0">
                          <a:latin typeface="Arial MT"/>
                          <a:cs typeface="Arial MT"/>
                        </a:rPr>
                        <a:t>coalesce("",</a:t>
                      </a:r>
                      <a:r>
                        <a:rPr sz="2950" spc="-10" dirty="0">
                          <a:latin typeface="Arial MT"/>
                          <a:cs typeface="Arial MT"/>
                        </a:rPr>
                        <a:t> </a:t>
                      </a:r>
                      <a:r>
                        <a:rPr sz="2950" spc="-150" dirty="0">
                          <a:latin typeface="Arial MT"/>
                          <a:cs typeface="Arial MT"/>
                        </a:rPr>
                        <a:t>"",</a:t>
                      </a:r>
                      <a:r>
                        <a:rPr sz="2950" spc="-5" dirty="0">
                          <a:latin typeface="Arial MT"/>
                          <a:cs typeface="Arial MT"/>
                        </a:rPr>
                        <a:t> </a:t>
                      </a:r>
                      <a:r>
                        <a:rPr sz="2950" spc="-55" dirty="0">
                          <a:latin typeface="Arial MT"/>
                          <a:cs typeface="Arial MT"/>
                        </a:rPr>
                        <a:t>"hello") </a:t>
                      </a:r>
                      <a:r>
                        <a:rPr sz="2950" spc="-805" dirty="0">
                          <a:latin typeface="Arial MT"/>
                          <a:cs typeface="Arial MT"/>
                        </a:rPr>
                        <a:t> </a:t>
                      </a:r>
                      <a:r>
                        <a:rPr sz="2950" spc="5" dirty="0">
                          <a:latin typeface="Arial MT"/>
                          <a:cs typeface="Arial MT"/>
                        </a:rPr>
                        <a:t>returns</a:t>
                      </a:r>
                      <a:r>
                        <a:rPr sz="2950" spc="-5" dirty="0">
                          <a:latin typeface="Arial MT"/>
                          <a:cs typeface="Arial MT"/>
                        </a:rPr>
                        <a:t> </a:t>
                      </a:r>
                      <a:r>
                        <a:rPr sz="2950" b="1" dirty="0">
                          <a:latin typeface="Arial"/>
                          <a:cs typeface="Arial"/>
                        </a:rPr>
                        <a:t>hello</a:t>
                      </a:r>
                      <a:endParaRPr sz="2950">
                        <a:latin typeface="Arial"/>
                        <a:cs typeface="Arial"/>
                      </a:endParaRPr>
                    </a:p>
                  </a:txBody>
                  <a:tcPr marL="0" marR="0" marT="5715" marB="0">
                    <a:solidFill>
                      <a:srgbClr val="E3E5E8"/>
                    </a:solidFill>
                  </a:tcPr>
                </a:tc>
                <a:extLst>
                  <a:ext uri="{0D108BD9-81ED-4DB2-BD59-A6C34878D82A}">
                    <a16:rowId xmlns:a16="http://schemas.microsoft.com/office/drawing/2014/main" val="10002"/>
                  </a:ext>
                </a:extLst>
              </a:tr>
              <a:tr h="1246036">
                <a:tc>
                  <a:txBody>
                    <a:bodyPr/>
                    <a:lstStyle/>
                    <a:p>
                      <a:pPr>
                        <a:lnSpc>
                          <a:spcPct val="100000"/>
                        </a:lnSpc>
                        <a:spcBef>
                          <a:spcPts val="20"/>
                        </a:spcBef>
                      </a:pPr>
                      <a:endParaRPr sz="3850">
                        <a:latin typeface="Times New Roman"/>
                        <a:cs typeface="Times New Roman"/>
                      </a:endParaRPr>
                    </a:p>
                    <a:p>
                      <a:pPr marL="168910" algn="ctr">
                        <a:lnSpc>
                          <a:spcPct val="100000"/>
                        </a:lnSpc>
                      </a:pPr>
                      <a:r>
                        <a:rPr sz="2950" spc="5" dirty="0">
                          <a:latin typeface="Arial MT"/>
                          <a:cs typeface="Arial MT"/>
                        </a:rPr>
                        <a:t>element(list,</a:t>
                      </a:r>
                      <a:r>
                        <a:rPr sz="2950" spc="-30" dirty="0">
                          <a:latin typeface="Arial MT"/>
                          <a:cs typeface="Arial MT"/>
                        </a:rPr>
                        <a:t> </a:t>
                      </a:r>
                      <a:r>
                        <a:rPr sz="2950" spc="35" dirty="0">
                          <a:latin typeface="Arial MT"/>
                          <a:cs typeface="Arial MT"/>
                        </a:rPr>
                        <a:t>index)</a:t>
                      </a:r>
                      <a:endParaRPr sz="2950">
                        <a:latin typeface="Arial MT"/>
                        <a:cs typeface="Arial MT"/>
                      </a:endParaRPr>
                    </a:p>
                  </a:txBody>
                  <a:tcPr marL="0" marR="0" marT="2540" marB="0"/>
                </a:tc>
                <a:tc>
                  <a:txBody>
                    <a:bodyPr/>
                    <a:lstStyle/>
                    <a:p>
                      <a:pPr>
                        <a:lnSpc>
                          <a:spcPct val="100000"/>
                        </a:lnSpc>
                        <a:spcBef>
                          <a:spcPts val="40"/>
                        </a:spcBef>
                      </a:pPr>
                      <a:endParaRPr sz="2250">
                        <a:latin typeface="Times New Roman"/>
                        <a:cs typeface="Times New Roman"/>
                      </a:endParaRPr>
                    </a:p>
                    <a:p>
                      <a:pPr marL="1286510" marR="200025" indent="-890905">
                        <a:lnSpc>
                          <a:spcPct val="100000"/>
                        </a:lnSpc>
                        <a:spcBef>
                          <a:spcPts val="5"/>
                        </a:spcBef>
                      </a:pPr>
                      <a:r>
                        <a:rPr sz="2950" spc="-10" dirty="0">
                          <a:latin typeface="Arial MT"/>
                          <a:cs typeface="Arial MT"/>
                        </a:rPr>
                        <a:t>Returns </a:t>
                      </a:r>
                      <a:r>
                        <a:rPr sz="2950" spc="5" dirty="0">
                          <a:latin typeface="Arial MT"/>
                          <a:cs typeface="Arial MT"/>
                        </a:rPr>
                        <a:t>a </a:t>
                      </a:r>
                      <a:r>
                        <a:rPr sz="2950" spc="30" dirty="0">
                          <a:latin typeface="Arial MT"/>
                          <a:cs typeface="Arial MT"/>
                        </a:rPr>
                        <a:t>single </a:t>
                      </a:r>
                      <a:r>
                        <a:rPr sz="2950" spc="5" dirty="0">
                          <a:latin typeface="Arial MT"/>
                          <a:cs typeface="Arial MT"/>
                        </a:rPr>
                        <a:t>element </a:t>
                      </a:r>
                      <a:r>
                        <a:rPr sz="2950" spc="-5" dirty="0">
                          <a:latin typeface="Arial MT"/>
                          <a:cs typeface="Arial MT"/>
                        </a:rPr>
                        <a:t>from </a:t>
                      </a:r>
                      <a:r>
                        <a:rPr sz="2950" spc="5" dirty="0">
                          <a:latin typeface="Arial MT"/>
                          <a:cs typeface="Arial MT"/>
                        </a:rPr>
                        <a:t>a </a:t>
                      </a:r>
                      <a:r>
                        <a:rPr sz="2950" spc="-805" dirty="0">
                          <a:latin typeface="Arial MT"/>
                          <a:cs typeface="Arial MT"/>
                        </a:rPr>
                        <a:t> </a:t>
                      </a:r>
                      <a:r>
                        <a:rPr sz="2950" spc="5" dirty="0">
                          <a:latin typeface="Arial MT"/>
                          <a:cs typeface="Arial MT"/>
                        </a:rPr>
                        <a:t>list</a:t>
                      </a:r>
                      <a:r>
                        <a:rPr sz="2950" spc="-5" dirty="0">
                          <a:latin typeface="Arial MT"/>
                          <a:cs typeface="Arial MT"/>
                        </a:rPr>
                        <a:t> </a:t>
                      </a:r>
                      <a:r>
                        <a:rPr sz="2950" spc="5" dirty="0">
                          <a:latin typeface="Arial MT"/>
                          <a:cs typeface="Arial MT"/>
                        </a:rPr>
                        <a:t>at</a:t>
                      </a:r>
                      <a:r>
                        <a:rPr sz="2950" dirty="0">
                          <a:latin typeface="Arial MT"/>
                          <a:cs typeface="Arial MT"/>
                        </a:rPr>
                        <a:t> </a:t>
                      </a:r>
                      <a:r>
                        <a:rPr sz="2950" spc="5" dirty="0">
                          <a:latin typeface="Arial MT"/>
                          <a:cs typeface="Arial MT"/>
                        </a:rPr>
                        <a:t>the</a:t>
                      </a:r>
                      <a:r>
                        <a:rPr sz="2950" dirty="0">
                          <a:latin typeface="Arial MT"/>
                          <a:cs typeface="Arial MT"/>
                        </a:rPr>
                        <a:t> </a:t>
                      </a:r>
                      <a:r>
                        <a:rPr sz="2950" spc="40" dirty="0">
                          <a:latin typeface="Arial MT"/>
                          <a:cs typeface="Arial MT"/>
                        </a:rPr>
                        <a:t>given</a:t>
                      </a:r>
                      <a:r>
                        <a:rPr sz="2950" dirty="0">
                          <a:latin typeface="Arial MT"/>
                          <a:cs typeface="Arial MT"/>
                        </a:rPr>
                        <a:t> </a:t>
                      </a:r>
                      <a:r>
                        <a:rPr sz="2950" spc="40" dirty="0">
                          <a:latin typeface="Arial MT"/>
                          <a:cs typeface="Arial MT"/>
                        </a:rPr>
                        <a:t>index</a:t>
                      </a:r>
                      <a:endParaRPr sz="2950">
                        <a:latin typeface="Arial MT"/>
                        <a:cs typeface="Arial MT"/>
                      </a:endParaRPr>
                    </a:p>
                  </a:txBody>
                  <a:tcPr marL="0" marR="0" marT="5080" marB="0"/>
                </a:tc>
                <a:tc>
                  <a:txBody>
                    <a:bodyPr/>
                    <a:lstStyle/>
                    <a:p>
                      <a:pPr>
                        <a:lnSpc>
                          <a:spcPct val="100000"/>
                        </a:lnSpc>
                        <a:spcBef>
                          <a:spcPts val="40"/>
                        </a:spcBef>
                      </a:pPr>
                      <a:endParaRPr sz="2250">
                        <a:latin typeface="Times New Roman"/>
                        <a:cs typeface="Times New Roman"/>
                      </a:endParaRPr>
                    </a:p>
                    <a:p>
                      <a:pPr marL="1513205" marR="73025" indent="-1414145">
                        <a:lnSpc>
                          <a:spcPct val="100000"/>
                        </a:lnSpc>
                        <a:spcBef>
                          <a:spcPts val="5"/>
                        </a:spcBef>
                      </a:pPr>
                      <a:r>
                        <a:rPr sz="2950" dirty="0">
                          <a:latin typeface="Arial MT"/>
                          <a:cs typeface="Arial MT"/>
                        </a:rPr>
                        <a:t>element(module.vpc.public_subn  </a:t>
                      </a:r>
                      <a:r>
                        <a:rPr sz="2950" spc="5" dirty="0">
                          <a:latin typeface="Arial MT"/>
                          <a:cs typeface="Arial MT"/>
                        </a:rPr>
                        <a:t>ets,</a:t>
                      </a:r>
                      <a:r>
                        <a:rPr sz="2950" spc="-5" dirty="0">
                          <a:latin typeface="Arial MT"/>
                          <a:cs typeface="Arial MT"/>
                        </a:rPr>
                        <a:t> </a:t>
                      </a:r>
                      <a:r>
                        <a:rPr sz="2950" spc="35" dirty="0">
                          <a:latin typeface="Arial MT"/>
                          <a:cs typeface="Arial MT"/>
                        </a:rPr>
                        <a:t>count.index)</a:t>
                      </a:r>
                      <a:endParaRPr sz="2950">
                        <a:latin typeface="Arial MT"/>
                        <a:cs typeface="Arial MT"/>
                      </a:endParaRPr>
                    </a:p>
                  </a:txBody>
                  <a:tcPr marL="0" marR="0" marT="5080" marB="0"/>
                </a:tc>
                <a:extLst>
                  <a:ext uri="{0D108BD9-81ED-4DB2-BD59-A6C34878D82A}">
                    <a16:rowId xmlns:a16="http://schemas.microsoft.com/office/drawing/2014/main" val="10003"/>
                  </a:ext>
                </a:extLst>
              </a:tr>
            </a:tbl>
          </a:graphicData>
        </a:graphic>
      </p:graphicFrame>
      <p:sp>
        <p:nvSpPr>
          <p:cNvPr id="4" name="object 4"/>
          <p:cNvSpPr/>
          <p:nvPr/>
        </p:nvSpPr>
        <p:spPr>
          <a:xfrm>
            <a:off x="1287907" y="8698756"/>
            <a:ext cx="17390110" cy="1588770"/>
          </a:xfrm>
          <a:custGeom>
            <a:avLst/>
            <a:gdLst/>
            <a:ahLst/>
            <a:cxnLst/>
            <a:rect l="l" t="t" r="r" b="b"/>
            <a:pathLst>
              <a:path w="17390110" h="1588770">
                <a:moveTo>
                  <a:pt x="17389996" y="0"/>
                </a:moveTo>
                <a:lnTo>
                  <a:pt x="11593335" y="0"/>
                </a:lnTo>
                <a:lnTo>
                  <a:pt x="5796673" y="0"/>
                </a:lnTo>
                <a:lnTo>
                  <a:pt x="0" y="0"/>
                </a:lnTo>
                <a:lnTo>
                  <a:pt x="0" y="1588312"/>
                </a:lnTo>
                <a:lnTo>
                  <a:pt x="5796673" y="1588312"/>
                </a:lnTo>
                <a:lnTo>
                  <a:pt x="11593335" y="1588312"/>
                </a:lnTo>
                <a:lnTo>
                  <a:pt x="17389996" y="1588312"/>
                </a:lnTo>
                <a:lnTo>
                  <a:pt x="17389996" y="0"/>
                </a:lnTo>
                <a:close/>
              </a:path>
            </a:pathLst>
          </a:custGeom>
          <a:solidFill>
            <a:srgbClr val="E3E5E8"/>
          </a:solidFill>
        </p:spPr>
        <p:txBody>
          <a:bodyPr wrap="square" lIns="0" tIns="0" rIns="0" bIns="0" rtlCol="0"/>
          <a:lstStyle/>
          <a:p>
            <a:endParaRPr/>
          </a:p>
        </p:txBody>
      </p:sp>
      <p:sp>
        <p:nvSpPr>
          <p:cNvPr id="5" name="object 5"/>
          <p:cNvSpPr txBox="1"/>
          <p:nvPr/>
        </p:nvSpPr>
        <p:spPr>
          <a:xfrm>
            <a:off x="1967629" y="9018182"/>
            <a:ext cx="4437380" cy="928369"/>
          </a:xfrm>
          <a:prstGeom prst="rect">
            <a:avLst/>
          </a:prstGeom>
        </p:spPr>
        <p:txBody>
          <a:bodyPr vert="horz" wrap="square" lIns="0" tIns="14604" rIns="0" bIns="0" rtlCol="0">
            <a:spAutoFit/>
          </a:bodyPr>
          <a:lstStyle/>
          <a:p>
            <a:pPr marL="12700" marR="5080" indent="260985">
              <a:lnSpc>
                <a:spcPct val="100000"/>
              </a:lnSpc>
              <a:spcBef>
                <a:spcPts val="114"/>
              </a:spcBef>
            </a:pPr>
            <a:r>
              <a:rPr sz="2950" spc="15" dirty="0">
                <a:latin typeface="Arial MT"/>
                <a:cs typeface="Arial MT"/>
              </a:rPr>
              <a:t>format(format, </a:t>
            </a:r>
            <a:r>
              <a:rPr sz="2950" spc="40" dirty="0">
                <a:latin typeface="Arial MT"/>
                <a:cs typeface="Arial MT"/>
              </a:rPr>
              <a:t>args, </a:t>
            </a:r>
            <a:r>
              <a:rPr sz="2950" spc="5" dirty="0">
                <a:latin typeface="Arial MT"/>
                <a:cs typeface="Arial MT"/>
              </a:rPr>
              <a:t>...) </a:t>
            </a:r>
            <a:r>
              <a:rPr sz="2950" spc="10" dirty="0">
                <a:latin typeface="Arial MT"/>
                <a:cs typeface="Arial MT"/>
              </a:rPr>
              <a:t> formatlist(format,</a:t>
            </a:r>
            <a:r>
              <a:rPr sz="2950" spc="-15" dirty="0">
                <a:latin typeface="Arial MT"/>
                <a:cs typeface="Arial MT"/>
              </a:rPr>
              <a:t> </a:t>
            </a:r>
            <a:r>
              <a:rPr sz="2950" spc="40" dirty="0">
                <a:latin typeface="Arial MT"/>
                <a:cs typeface="Arial MT"/>
              </a:rPr>
              <a:t>args,</a:t>
            </a:r>
            <a:r>
              <a:rPr sz="2950" spc="-15" dirty="0">
                <a:latin typeface="Arial MT"/>
                <a:cs typeface="Arial MT"/>
              </a:rPr>
              <a:t> </a:t>
            </a:r>
            <a:r>
              <a:rPr sz="2950" spc="10" dirty="0">
                <a:latin typeface="Arial MT"/>
                <a:cs typeface="Arial MT"/>
              </a:rPr>
              <a:t>…)</a:t>
            </a:r>
            <a:endParaRPr sz="29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7205085" y="9018182"/>
            <a:ext cx="5556250" cy="928369"/>
          </a:xfrm>
          <a:prstGeom prst="rect">
            <a:avLst/>
          </a:prstGeom>
        </p:spPr>
        <p:txBody>
          <a:bodyPr vert="horz" wrap="square" lIns="0" tIns="14604" rIns="0" bIns="0" rtlCol="0">
            <a:spAutoFit/>
          </a:bodyPr>
          <a:lstStyle/>
          <a:p>
            <a:pPr marL="1412240" marR="5080" indent="-1400175">
              <a:lnSpc>
                <a:spcPct val="100000"/>
              </a:lnSpc>
              <a:spcBef>
                <a:spcPts val="114"/>
              </a:spcBef>
            </a:pPr>
            <a:r>
              <a:rPr sz="2950" spc="-10" dirty="0">
                <a:latin typeface="Arial MT"/>
                <a:cs typeface="Arial MT"/>
              </a:rPr>
              <a:t>Formats </a:t>
            </a:r>
            <a:r>
              <a:rPr sz="2950" spc="5" dirty="0">
                <a:latin typeface="Arial MT"/>
                <a:cs typeface="Arial MT"/>
              </a:rPr>
              <a:t>a</a:t>
            </a:r>
            <a:r>
              <a:rPr sz="2950" spc="-5" dirty="0">
                <a:latin typeface="Arial MT"/>
                <a:cs typeface="Arial MT"/>
              </a:rPr>
              <a:t> </a:t>
            </a:r>
            <a:r>
              <a:rPr sz="2950" spc="20" dirty="0">
                <a:latin typeface="Arial MT"/>
                <a:cs typeface="Arial MT"/>
              </a:rPr>
              <a:t>string/list</a:t>
            </a:r>
            <a:r>
              <a:rPr sz="2950" spc="-10" dirty="0">
                <a:latin typeface="Arial MT"/>
                <a:cs typeface="Arial MT"/>
              </a:rPr>
              <a:t> </a:t>
            </a:r>
            <a:r>
              <a:rPr sz="2950" spc="75" dirty="0">
                <a:latin typeface="Arial MT"/>
                <a:cs typeface="Arial MT"/>
              </a:rPr>
              <a:t>according</a:t>
            </a:r>
            <a:r>
              <a:rPr sz="2950" spc="-5" dirty="0">
                <a:latin typeface="Arial MT"/>
                <a:cs typeface="Arial MT"/>
              </a:rPr>
              <a:t> </a:t>
            </a:r>
            <a:r>
              <a:rPr sz="2950" spc="5" dirty="0">
                <a:latin typeface="Arial MT"/>
                <a:cs typeface="Arial MT"/>
              </a:rPr>
              <a:t>to </a:t>
            </a:r>
            <a:r>
              <a:rPr sz="2950" spc="-805" dirty="0">
                <a:latin typeface="Arial MT"/>
                <a:cs typeface="Arial MT"/>
              </a:rPr>
              <a:t> </a:t>
            </a:r>
            <a:r>
              <a:rPr sz="2950" spc="5" dirty="0">
                <a:latin typeface="Arial MT"/>
                <a:cs typeface="Arial MT"/>
              </a:rPr>
              <a:t>the</a:t>
            </a:r>
            <a:r>
              <a:rPr sz="2950" dirty="0">
                <a:latin typeface="Arial MT"/>
                <a:cs typeface="Arial MT"/>
              </a:rPr>
              <a:t> </a:t>
            </a:r>
            <a:r>
              <a:rPr sz="2950" spc="40" dirty="0">
                <a:latin typeface="Arial MT"/>
                <a:cs typeface="Arial MT"/>
              </a:rPr>
              <a:t>given</a:t>
            </a:r>
            <a:r>
              <a:rPr sz="2950" dirty="0">
                <a:latin typeface="Arial MT"/>
                <a:cs typeface="Arial MT"/>
              </a:rPr>
              <a:t> </a:t>
            </a:r>
            <a:r>
              <a:rPr sz="2950" spc="15" dirty="0">
                <a:latin typeface="Arial MT"/>
                <a:cs typeface="Arial MT"/>
              </a:rPr>
              <a:t>format</a:t>
            </a:r>
            <a:endParaRPr sz="2950">
              <a:latin typeface="Arial MT"/>
              <a:cs typeface="Arial MT"/>
            </a:endParaRPr>
          </a:p>
        </p:txBody>
      </p:sp>
      <p:sp>
        <p:nvSpPr>
          <p:cNvPr id="7" name="object 7"/>
          <p:cNvSpPr txBox="1"/>
          <p:nvPr/>
        </p:nvSpPr>
        <p:spPr>
          <a:xfrm>
            <a:off x="13084345" y="8714527"/>
            <a:ext cx="5390515" cy="1378585"/>
          </a:xfrm>
          <a:prstGeom prst="rect">
            <a:avLst/>
          </a:prstGeom>
        </p:spPr>
        <p:txBody>
          <a:bodyPr vert="horz" wrap="square" lIns="0" tIns="14604" rIns="0" bIns="0" rtlCol="0">
            <a:spAutoFit/>
          </a:bodyPr>
          <a:lstStyle/>
          <a:p>
            <a:pPr marL="869315" marR="861694" algn="ctr">
              <a:lnSpc>
                <a:spcPct val="100000"/>
              </a:lnSpc>
              <a:spcBef>
                <a:spcPts val="114"/>
              </a:spcBef>
            </a:pPr>
            <a:r>
              <a:rPr sz="2950" spc="5" dirty="0">
                <a:latin typeface="Arial MT"/>
                <a:cs typeface="Arial MT"/>
              </a:rPr>
              <a:t>fo</a:t>
            </a:r>
            <a:r>
              <a:rPr sz="2950" spc="55" dirty="0">
                <a:latin typeface="Arial MT"/>
                <a:cs typeface="Arial MT"/>
              </a:rPr>
              <a:t>r</a:t>
            </a:r>
            <a:r>
              <a:rPr sz="2950" spc="-15" dirty="0">
                <a:latin typeface="Arial MT"/>
                <a:cs typeface="Arial MT"/>
              </a:rPr>
              <a:t>mat("serve</a:t>
            </a:r>
            <a:r>
              <a:rPr sz="2950" spc="-160" dirty="0">
                <a:latin typeface="Arial MT"/>
                <a:cs typeface="Arial MT"/>
              </a:rPr>
              <a:t>r</a:t>
            </a:r>
            <a:r>
              <a:rPr sz="2950" spc="-5" dirty="0">
                <a:latin typeface="Arial MT"/>
                <a:cs typeface="Arial MT"/>
              </a:rPr>
              <a:t>-%03d",  </a:t>
            </a:r>
            <a:r>
              <a:rPr sz="2950" spc="35" dirty="0">
                <a:latin typeface="Arial MT"/>
                <a:cs typeface="Arial MT"/>
              </a:rPr>
              <a:t>count.index</a:t>
            </a:r>
            <a:r>
              <a:rPr sz="2950" spc="-5" dirty="0">
                <a:latin typeface="Arial MT"/>
                <a:cs typeface="Arial MT"/>
              </a:rPr>
              <a:t> </a:t>
            </a:r>
            <a:r>
              <a:rPr sz="2950" spc="235" dirty="0">
                <a:latin typeface="Arial MT"/>
                <a:cs typeface="Arial MT"/>
              </a:rPr>
              <a:t>+</a:t>
            </a:r>
            <a:r>
              <a:rPr sz="2950" dirty="0">
                <a:latin typeface="Arial MT"/>
                <a:cs typeface="Arial MT"/>
              </a:rPr>
              <a:t> </a:t>
            </a:r>
            <a:r>
              <a:rPr sz="2950" spc="5" dirty="0">
                <a:latin typeface="Arial MT"/>
                <a:cs typeface="Arial MT"/>
              </a:rPr>
              <a:t>1)</a:t>
            </a:r>
            <a:endParaRPr sz="2950">
              <a:latin typeface="Arial MT"/>
              <a:cs typeface="Arial MT"/>
            </a:endParaRPr>
          </a:p>
          <a:p>
            <a:pPr algn="ctr">
              <a:lnSpc>
                <a:spcPct val="100000"/>
              </a:lnSpc>
              <a:spcBef>
                <a:spcPts val="10"/>
              </a:spcBef>
            </a:pPr>
            <a:r>
              <a:rPr sz="2950" spc="5" dirty="0">
                <a:latin typeface="Arial MT"/>
                <a:cs typeface="Arial MT"/>
              </a:rPr>
              <a:t>returns</a:t>
            </a:r>
            <a:r>
              <a:rPr sz="2950" spc="-5" dirty="0">
                <a:latin typeface="Arial MT"/>
                <a:cs typeface="Arial MT"/>
              </a:rPr>
              <a:t> </a:t>
            </a:r>
            <a:r>
              <a:rPr sz="2950" b="1" spc="5" dirty="0">
                <a:latin typeface="Arial"/>
                <a:cs typeface="Arial"/>
              </a:rPr>
              <a:t>server-001</a:t>
            </a:r>
            <a:r>
              <a:rPr sz="2950" spc="5" dirty="0">
                <a:latin typeface="Arial MT"/>
                <a:cs typeface="Arial MT"/>
              </a:rPr>
              <a:t>,</a:t>
            </a:r>
            <a:r>
              <a:rPr sz="2950" dirty="0">
                <a:latin typeface="Arial MT"/>
                <a:cs typeface="Arial MT"/>
              </a:rPr>
              <a:t> </a:t>
            </a:r>
            <a:r>
              <a:rPr sz="2950" b="1" spc="5" dirty="0">
                <a:latin typeface="Arial"/>
                <a:cs typeface="Arial"/>
              </a:rPr>
              <a:t>server-002</a:t>
            </a:r>
            <a:r>
              <a:rPr sz="2950" spc="5" dirty="0">
                <a:latin typeface="Arial MT"/>
                <a:cs typeface="Arial MT"/>
              </a:rPr>
              <a:t>,</a:t>
            </a:r>
            <a:endParaRPr sz="2950">
              <a:latin typeface="Arial MT"/>
              <a:cs typeface="Arial MT"/>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08443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0" dirty="0"/>
              <a:t> </a:t>
            </a:r>
            <a:r>
              <a:rPr spc="70" dirty="0"/>
              <a:t>functions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graphicFrame>
        <p:nvGraphicFramePr>
          <p:cNvPr id="3" name="object 3"/>
          <p:cNvGraphicFramePr>
            <a:graphicFrameLocks noGrp="1"/>
          </p:cNvGraphicFramePr>
          <p:nvPr/>
        </p:nvGraphicFramePr>
        <p:xfrm>
          <a:off x="1287918" y="2345478"/>
          <a:ext cx="17390110" cy="7941582"/>
        </p:xfrm>
        <a:graphic>
          <a:graphicData uri="http://schemas.openxmlformats.org/drawingml/2006/table">
            <a:tbl>
              <a:tblPr firstRow="1" bandRow="1">
                <a:tableStyleId>{2D5ABB26-0587-4C30-8999-92F81FD0307C}</a:tableStyleId>
              </a:tblPr>
              <a:tblGrid>
                <a:gridCol w="5496560">
                  <a:extLst>
                    <a:ext uri="{9D8B030D-6E8A-4147-A177-3AD203B41FA5}">
                      <a16:colId xmlns:a16="http://schemas.microsoft.com/office/drawing/2014/main" val="20000"/>
                    </a:ext>
                  </a:extLst>
                </a:gridCol>
                <a:gridCol w="6126480">
                  <a:extLst>
                    <a:ext uri="{9D8B030D-6E8A-4147-A177-3AD203B41FA5}">
                      <a16:colId xmlns:a16="http://schemas.microsoft.com/office/drawing/2014/main" val="20001"/>
                    </a:ext>
                  </a:extLst>
                </a:gridCol>
                <a:gridCol w="5767070">
                  <a:extLst>
                    <a:ext uri="{9D8B030D-6E8A-4147-A177-3AD203B41FA5}">
                      <a16:colId xmlns:a16="http://schemas.microsoft.com/office/drawing/2014/main" val="20002"/>
                    </a:ext>
                  </a:extLst>
                </a:gridCol>
              </a:tblGrid>
              <a:tr h="1588317">
                <a:tc>
                  <a:txBody>
                    <a:bodyPr/>
                    <a:lstStyle/>
                    <a:p>
                      <a:pPr>
                        <a:lnSpc>
                          <a:spcPct val="100000"/>
                        </a:lnSpc>
                        <a:spcBef>
                          <a:spcPts val="50"/>
                        </a:spcBef>
                      </a:pPr>
                      <a:endParaRPr sz="3750">
                        <a:latin typeface="Times New Roman"/>
                        <a:cs typeface="Times New Roman"/>
                      </a:endParaRPr>
                    </a:p>
                    <a:p>
                      <a:pPr marL="299720" algn="ctr">
                        <a:lnSpc>
                          <a:spcPct val="100000"/>
                        </a:lnSpc>
                      </a:pPr>
                      <a:r>
                        <a:rPr sz="2950" b="1" spc="5" dirty="0">
                          <a:solidFill>
                            <a:srgbClr val="FFFFFF"/>
                          </a:solidFill>
                          <a:latin typeface="Arial"/>
                          <a:cs typeface="Arial"/>
                        </a:rPr>
                        <a:t>Function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270510" algn="ctr">
                        <a:lnSpc>
                          <a:spcPct val="100000"/>
                        </a:lnSpc>
                      </a:pPr>
                      <a:r>
                        <a:rPr sz="2950" b="1" spc="5" dirty="0">
                          <a:solidFill>
                            <a:srgbClr val="FFFFFF"/>
                          </a:solidFill>
                          <a:latin typeface="Arial"/>
                          <a:cs typeface="Arial"/>
                        </a:rPr>
                        <a:t>Description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R="21590" algn="ctr">
                        <a:lnSpc>
                          <a:spcPct val="100000"/>
                        </a:lnSpc>
                      </a:pPr>
                      <a:r>
                        <a:rPr sz="2950" b="1" spc="5" dirty="0">
                          <a:solidFill>
                            <a:srgbClr val="FFFFFF"/>
                          </a:solidFill>
                          <a:latin typeface="Arial"/>
                          <a:cs typeface="Arial"/>
                        </a:rPr>
                        <a:t>Example</a:t>
                      </a:r>
                      <a:endParaRPr sz="2950">
                        <a:latin typeface="Arial"/>
                        <a:cs typeface="Arial"/>
                      </a:endParaRPr>
                    </a:p>
                  </a:txBody>
                  <a:tcPr marL="0" marR="0" marT="6350" marB="0">
                    <a:solidFill>
                      <a:srgbClr val="0365C0"/>
                    </a:solidFill>
                  </a:tcPr>
                </a:tc>
                <a:extLst>
                  <a:ext uri="{0D108BD9-81ED-4DB2-BD59-A6C34878D82A}">
                    <a16:rowId xmlns:a16="http://schemas.microsoft.com/office/drawing/2014/main" val="10000"/>
                  </a:ext>
                </a:extLst>
              </a:tr>
              <a:tr h="1588316">
                <a:tc>
                  <a:txBody>
                    <a:bodyPr/>
                    <a:lstStyle/>
                    <a:p>
                      <a:pPr>
                        <a:lnSpc>
                          <a:spcPct val="100000"/>
                        </a:lnSpc>
                        <a:spcBef>
                          <a:spcPts val="35"/>
                        </a:spcBef>
                      </a:pPr>
                      <a:endParaRPr sz="3800">
                        <a:latin typeface="Times New Roman"/>
                        <a:cs typeface="Times New Roman"/>
                      </a:endParaRPr>
                    </a:p>
                    <a:p>
                      <a:pPr marL="299720" algn="ctr">
                        <a:lnSpc>
                          <a:spcPct val="100000"/>
                        </a:lnSpc>
                      </a:pPr>
                      <a:r>
                        <a:rPr sz="2950" spc="20" dirty="0">
                          <a:latin typeface="Arial MT"/>
                          <a:cs typeface="Arial MT"/>
                        </a:rPr>
                        <a:t>index(list,</a:t>
                      </a:r>
                      <a:r>
                        <a:rPr sz="2950" spc="-25" dirty="0">
                          <a:latin typeface="Arial MT"/>
                          <a:cs typeface="Arial MT"/>
                        </a:rPr>
                        <a:t> </a:t>
                      </a:r>
                      <a:r>
                        <a:rPr sz="2950" spc="5" dirty="0">
                          <a:latin typeface="Arial MT"/>
                          <a:cs typeface="Arial MT"/>
                        </a:rPr>
                        <a:t>elem)</a:t>
                      </a:r>
                      <a:endParaRPr sz="2950">
                        <a:latin typeface="Arial MT"/>
                        <a:cs typeface="Arial MT"/>
                      </a:endParaRPr>
                    </a:p>
                  </a:txBody>
                  <a:tcPr marL="0" marR="0" marT="4445" marB="0"/>
                </a:tc>
                <a:tc>
                  <a:txBody>
                    <a:bodyPr/>
                    <a:lstStyle/>
                    <a:p>
                      <a:pPr>
                        <a:lnSpc>
                          <a:spcPct val="100000"/>
                        </a:lnSpc>
                        <a:spcBef>
                          <a:spcPts val="25"/>
                        </a:spcBef>
                      </a:pPr>
                      <a:endParaRPr sz="2300">
                        <a:latin typeface="Times New Roman"/>
                        <a:cs typeface="Times New Roman"/>
                      </a:endParaRPr>
                    </a:p>
                    <a:p>
                      <a:pPr marL="1889125" marR="751205" indent="-859155">
                        <a:lnSpc>
                          <a:spcPct val="100000"/>
                        </a:lnSpc>
                        <a:spcBef>
                          <a:spcPts val="5"/>
                        </a:spcBef>
                      </a:pPr>
                      <a:r>
                        <a:rPr sz="2950" spc="5" dirty="0">
                          <a:latin typeface="Arial MT"/>
                          <a:cs typeface="Arial MT"/>
                        </a:rPr>
                        <a:t>Finds</a:t>
                      </a:r>
                      <a:r>
                        <a:rPr sz="2950" spc="-10" dirty="0">
                          <a:latin typeface="Arial MT"/>
                          <a:cs typeface="Arial MT"/>
                        </a:rPr>
                        <a:t> </a:t>
                      </a:r>
                      <a:r>
                        <a:rPr sz="2950" spc="5" dirty="0">
                          <a:latin typeface="Arial MT"/>
                          <a:cs typeface="Arial MT"/>
                        </a:rPr>
                        <a:t>the</a:t>
                      </a:r>
                      <a:r>
                        <a:rPr sz="2950" spc="-5" dirty="0">
                          <a:latin typeface="Arial MT"/>
                          <a:cs typeface="Arial MT"/>
                        </a:rPr>
                        <a:t> </a:t>
                      </a:r>
                      <a:r>
                        <a:rPr sz="2950" spc="40" dirty="0">
                          <a:latin typeface="Arial MT"/>
                          <a:cs typeface="Arial MT"/>
                        </a:rPr>
                        <a:t>index</a:t>
                      </a:r>
                      <a:r>
                        <a:rPr sz="2950" spc="-5" dirty="0">
                          <a:latin typeface="Arial MT"/>
                          <a:cs typeface="Arial MT"/>
                        </a:rPr>
                        <a:t> </a:t>
                      </a:r>
                      <a:r>
                        <a:rPr sz="2950" spc="5" dirty="0">
                          <a:latin typeface="Arial MT"/>
                          <a:cs typeface="Arial MT"/>
                        </a:rPr>
                        <a:t>of</a:t>
                      </a:r>
                      <a:r>
                        <a:rPr sz="2950" spc="-5" dirty="0">
                          <a:latin typeface="Arial MT"/>
                          <a:cs typeface="Arial MT"/>
                        </a:rPr>
                        <a:t> </a:t>
                      </a:r>
                      <a:r>
                        <a:rPr sz="2950" spc="5" dirty="0">
                          <a:latin typeface="Arial MT"/>
                          <a:cs typeface="Arial MT"/>
                        </a:rPr>
                        <a:t>a</a:t>
                      </a:r>
                      <a:r>
                        <a:rPr sz="2950" spc="-5" dirty="0">
                          <a:latin typeface="Arial MT"/>
                          <a:cs typeface="Arial MT"/>
                        </a:rPr>
                        <a:t> </a:t>
                      </a:r>
                      <a:r>
                        <a:rPr sz="2950" spc="40" dirty="0">
                          <a:latin typeface="Arial MT"/>
                          <a:cs typeface="Arial MT"/>
                        </a:rPr>
                        <a:t>given </a:t>
                      </a:r>
                      <a:r>
                        <a:rPr sz="2950" spc="-805" dirty="0">
                          <a:latin typeface="Arial MT"/>
                          <a:cs typeface="Arial MT"/>
                        </a:rPr>
                        <a:t> </a:t>
                      </a:r>
                      <a:r>
                        <a:rPr sz="2950" spc="5" dirty="0">
                          <a:latin typeface="Arial MT"/>
                          <a:cs typeface="Arial MT"/>
                        </a:rPr>
                        <a:t>element</a:t>
                      </a:r>
                      <a:r>
                        <a:rPr sz="2950" spc="-5" dirty="0">
                          <a:latin typeface="Arial MT"/>
                          <a:cs typeface="Arial MT"/>
                        </a:rPr>
                        <a:t> </a:t>
                      </a:r>
                      <a:r>
                        <a:rPr sz="2950" spc="5" dirty="0">
                          <a:latin typeface="Arial MT"/>
                          <a:cs typeface="Arial MT"/>
                        </a:rPr>
                        <a:t>in</a:t>
                      </a:r>
                      <a:r>
                        <a:rPr sz="2950" dirty="0">
                          <a:latin typeface="Arial MT"/>
                          <a:cs typeface="Arial MT"/>
                        </a:rPr>
                        <a:t> </a:t>
                      </a:r>
                      <a:r>
                        <a:rPr sz="2950" spc="5" dirty="0">
                          <a:latin typeface="Arial MT"/>
                          <a:cs typeface="Arial MT"/>
                        </a:rPr>
                        <a:t>a</a:t>
                      </a:r>
                      <a:r>
                        <a:rPr sz="2950" dirty="0">
                          <a:latin typeface="Arial MT"/>
                          <a:cs typeface="Arial MT"/>
                        </a:rPr>
                        <a:t> </a:t>
                      </a:r>
                      <a:r>
                        <a:rPr sz="2950" spc="5" dirty="0">
                          <a:latin typeface="Arial MT"/>
                          <a:cs typeface="Arial MT"/>
                        </a:rPr>
                        <a:t>list</a:t>
                      </a:r>
                      <a:endParaRPr sz="2950">
                        <a:latin typeface="Arial MT"/>
                        <a:cs typeface="Arial MT"/>
                      </a:endParaRPr>
                    </a:p>
                  </a:txBody>
                  <a:tcPr marL="0" marR="0" marT="3175" marB="0"/>
                </a:tc>
                <a:tc>
                  <a:txBody>
                    <a:bodyPr/>
                    <a:lstStyle/>
                    <a:p>
                      <a:pPr>
                        <a:lnSpc>
                          <a:spcPct val="100000"/>
                        </a:lnSpc>
                        <a:spcBef>
                          <a:spcPts val="25"/>
                        </a:spcBef>
                      </a:pPr>
                      <a:endParaRPr sz="2300">
                        <a:latin typeface="Times New Roman"/>
                        <a:cs typeface="Times New Roman"/>
                      </a:endParaRPr>
                    </a:p>
                    <a:p>
                      <a:pPr marL="2121535" marR="93345" indent="-2049780">
                        <a:lnSpc>
                          <a:spcPct val="100000"/>
                        </a:lnSpc>
                        <a:spcBef>
                          <a:spcPts val="5"/>
                        </a:spcBef>
                      </a:pPr>
                      <a:r>
                        <a:rPr sz="2950" spc="10" dirty="0">
                          <a:latin typeface="Arial MT"/>
                          <a:cs typeface="Arial MT"/>
                        </a:rPr>
                        <a:t>index(aws_instance.foo.*.tags.En </a:t>
                      </a:r>
                      <a:r>
                        <a:rPr sz="2950" spc="-805" dirty="0">
                          <a:latin typeface="Arial MT"/>
                          <a:cs typeface="Arial MT"/>
                        </a:rPr>
                        <a:t> </a:t>
                      </a:r>
                      <a:r>
                        <a:rPr sz="2950" spc="-105" dirty="0">
                          <a:latin typeface="Arial MT"/>
                          <a:cs typeface="Arial MT"/>
                        </a:rPr>
                        <a:t>v,</a:t>
                      </a:r>
                      <a:r>
                        <a:rPr sz="2950" dirty="0">
                          <a:latin typeface="Arial MT"/>
                          <a:cs typeface="Arial MT"/>
                        </a:rPr>
                        <a:t> </a:t>
                      </a:r>
                      <a:r>
                        <a:rPr sz="2950" spc="-20" dirty="0">
                          <a:latin typeface="Arial MT"/>
                          <a:cs typeface="Arial MT"/>
                        </a:rPr>
                        <a:t>"prod")</a:t>
                      </a:r>
                      <a:endParaRPr sz="2950">
                        <a:latin typeface="Arial MT"/>
                        <a:cs typeface="Arial MT"/>
                      </a:endParaRPr>
                    </a:p>
                  </a:txBody>
                  <a:tcPr marL="0" marR="0" marT="3175" marB="0"/>
                </a:tc>
                <a:extLst>
                  <a:ext uri="{0D108BD9-81ED-4DB2-BD59-A6C34878D82A}">
                    <a16:rowId xmlns:a16="http://schemas.microsoft.com/office/drawing/2014/main" val="10001"/>
                  </a:ext>
                </a:extLst>
              </a:tr>
              <a:tr h="1588317">
                <a:tc>
                  <a:txBody>
                    <a:bodyPr/>
                    <a:lstStyle/>
                    <a:p>
                      <a:pPr>
                        <a:lnSpc>
                          <a:spcPct val="100000"/>
                        </a:lnSpc>
                        <a:spcBef>
                          <a:spcPts val="20"/>
                        </a:spcBef>
                      </a:pPr>
                      <a:endParaRPr sz="3850">
                        <a:latin typeface="Times New Roman"/>
                        <a:cs typeface="Times New Roman"/>
                      </a:endParaRPr>
                    </a:p>
                    <a:p>
                      <a:pPr marL="299720" algn="ctr">
                        <a:lnSpc>
                          <a:spcPct val="100000"/>
                        </a:lnSpc>
                      </a:pPr>
                      <a:r>
                        <a:rPr sz="2950" spc="20" dirty="0">
                          <a:latin typeface="Arial MT"/>
                          <a:cs typeface="Arial MT"/>
                        </a:rPr>
                        <a:t>join(delim,</a:t>
                      </a:r>
                      <a:r>
                        <a:rPr sz="2950" spc="-30" dirty="0">
                          <a:latin typeface="Arial MT"/>
                          <a:cs typeface="Arial MT"/>
                        </a:rPr>
                        <a:t> </a:t>
                      </a:r>
                      <a:r>
                        <a:rPr sz="2950" spc="5" dirty="0">
                          <a:latin typeface="Arial MT"/>
                          <a:cs typeface="Arial MT"/>
                        </a:rPr>
                        <a:t>list)</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2475865" marR="741045" indent="-1456690">
                        <a:lnSpc>
                          <a:spcPct val="100000"/>
                        </a:lnSpc>
                      </a:pPr>
                      <a:r>
                        <a:rPr sz="2950" spc="5" dirty="0">
                          <a:latin typeface="Arial MT"/>
                          <a:cs typeface="Arial MT"/>
                        </a:rPr>
                        <a:t>Joins</a:t>
                      </a:r>
                      <a:r>
                        <a:rPr sz="2950" spc="-5" dirty="0">
                          <a:latin typeface="Arial MT"/>
                          <a:cs typeface="Arial MT"/>
                        </a:rPr>
                        <a:t> </a:t>
                      </a:r>
                      <a:r>
                        <a:rPr sz="2950" spc="5" dirty="0">
                          <a:latin typeface="Arial MT"/>
                          <a:cs typeface="Arial MT"/>
                        </a:rPr>
                        <a:t>a</a:t>
                      </a:r>
                      <a:r>
                        <a:rPr sz="2950" dirty="0">
                          <a:latin typeface="Arial MT"/>
                          <a:cs typeface="Arial MT"/>
                        </a:rPr>
                        <a:t> </a:t>
                      </a:r>
                      <a:r>
                        <a:rPr sz="2950" spc="5" dirty="0">
                          <a:latin typeface="Arial MT"/>
                          <a:cs typeface="Arial MT"/>
                        </a:rPr>
                        <a:t>list</a:t>
                      </a:r>
                      <a:r>
                        <a:rPr sz="2950" dirty="0">
                          <a:latin typeface="Arial MT"/>
                          <a:cs typeface="Arial MT"/>
                        </a:rPr>
                        <a:t> </a:t>
                      </a:r>
                      <a:r>
                        <a:rPr sz="2950" spc="25" dirty="0">
                          <a:latin typeface="Arial MT"/>
                          <a:cs typeface="Arial MT"/>
                        </a:rPr>
                        <a:t>together</a:t>
                      </a:r>
                      <a:r>
                        <a:rPr sz="2950" spc="-5" dirty="0">
                          <a:latin typeface="Arial MT"/>
                          <a:cs typeface="Arial MT"/>
                        </a:rPr>
                        <a:t> </a:t>
                      </a:r>
                      <a:r>
                        <a:rPr sz="2950" spc="5" dirty="0">
                          <a:latin typeface="Arial MT"/>
                          <a:cs typeface="Arial MT"/>
                        </a:rPr>
                        <a:t>with</a:t>
                      </a:r>
                      <a:r>
                        <a:rPr sz="2950" dirty="0">
                          <a:latin typeface="Arial MT"/>
                          <a:cs typeface="Arial MT"/>
                        </a:rPr>
                        <a:t> </a:t>
                      </a:r>
                      <a:r>
                        <a:rPr sz="2950" spc="5" dirty="0">
                          <a:latin typeface="Arial MT"/>
                          <a:cs typeface="Arial MT"/>
                        </a:rPr>
                        <a:t>a </a:t>
                      </a:r>
                      <a:r>
                        <a:rPr sz="2950" spc="-805" dirty="0">
                          <a:latin typeface="Arial MT"/>
                          <a:cs typeface="Arial MT"/>
                        </a:rPr>
                        <a:t> </a:t>
                      </a:r>
                      <a:r>
                        <a:rPr sz="2950" spc="25" dirty="0">
                          <a:latin typeface="Arial MT"/>
                          <a:cs typeface="Arial MT"/>
                        </a:rPr>
                        <a:t>delimiter</a:t>
                      </a:r>
                      <a:endParaRPr sz="2950">
                        <a:latin typeface="Arial MT"/>
                        <a:cs typeface="Arial MT"/>
                      </a:endParaRPr>
                    </a:p>
                  </a:txBody>
                  <a:tcPr marL="0" marR="0" marT="5715" marB="0">
                    <a:solidFill>
                      <a:srgbClr val="E3E5E8"/>
                    </a:solidFill>
                  </a:tcPr>
                </a:tc>
                <a:tc>
                  <a:txBody>
                    <a:bodyPr/>
                    <a:lstStyle/>
                    <a:p>
                      <a:pPr marL="1440815" marR="1462405" algn="ctr">
                        <a:lnSpc>
                          <a:spcPct val="100000"/>
                        </a:lnSpc>
                        <a:spcBef>
                          <a:spcPts val="820"/>
                        </a:spcBef>
                      </a:pPr>
                      <a:r>
                        <a:rPr sz="2950" spc="-45" dirty="0">
                          <a:latin typeface="Arial MT"/>
                          <a:cs typeface="Arial MT"/>
                        </a:rPr>
                        <a:t>join(",",</a:t>
                      </a:r>
                      <a:r>
                        <a:rPr sz="2950" spc="-90" dirty="0">
                          <a:latin typeface="Arial MT"/>
                          <a:cs typeface="Arial MT"/>
                        </a:rPr>
                        <a:t> </a:t>
                      </a:r>
                      <a:r>
                        <a:rPr sz="2950" spc="-40" dirty="0">
                          <a:latin typeface="Arial MT"/>
                          <a:cs typeface="Arial MT"/>
                        </a:rPr>
                        <a:t>var.AMIS) </a:t>
                      </a:r>
                      <a:r>
                        <a:rPr sz="2950" spc="-810" dirty="0">
                          <a:latin typeface="Arial MT"/>
                          <a:cs typeface="Arial MT"/>
                        </a:rPr>
                        <a:t> </a:t>
                      </a:r>
                      <a:r>
                        <a:rPr sz="2950" spc="5" dirty="0">
                          <a:latin typeface="Arial MT"/>
                          <a:cs typeface="Arial MT"/>
                        </a:rPr>
                        <a:t>returns</a:t>
                      </a:r>
                      <a:endParaRPr sz="2950">
                        <a:latin typeface="Arial MT"/>
                        <a:cs typeface="Arial MT"/>
                      </a:endParaRPr>
                    </a:p>
                    <a:p>
                      <a:pPr marR="21590" algn="ctr">
                        <a:lnSpc>
                          <a:spcPct val="100000"/>
                        </a:lnSpc>
                        <a:spcBef>
                          <a:spcPts val="10"/>
                        </a:spcBef>
                      </a:pPr>
                      <a:r>
                        <a:rPr sz="2950" spc="-15" dirty="0">
                          <a:latin typeface="Arial MT"/>
                          <a:cs typeface="Arial MT"/>
                        </a:rPr>
                        <a:t>"</a:t>
                      </a:r>
                      <a:r>
                        <a:rPr sz="2950" b="1" spc="-15" dirty="0">
                          <a:latin typeface="Arial"/>
                          <a:cs typeface="Arial"/>
                        </a:rPr>
                        <a:t>ami-123,ami-456,ami-789</a:t>
                      </a:r>
                      <a:r>
                        <a:rPr sz="2950" spc="-15" dirty="0">
                          <a:latin typeface="Arial MT"/>
                          <a:cs typeface="Arial MT"/>
                        </a:rPr>
                        <a:t>"</a:t>
                      </a:r>
                      <a:endParaRPr sz="2950">
                        <a:latin typeface="Arial MT"/>
                        <a:cs typeface="Arial MT"/>
                      </a:endParaRPr>
                    </a:p>
                  </a:txBody>
                  <a:tcPr marL="0" marR="0" marT="104140" marB="0">
                    <a:solidFill>
                      <a:srgbClr val="E3E5E8"/>
                    </a:solidFill>
                  </a:tcPr>
                </a:tc>
                <a:extLst>
                  <a:ext uri="{0D108BD9-81ED-4DB2-BD59-A6C34878D82A}">
                    <a16:rowId xmlns:a16="http://schemas.microsoft.com/office/drawing/2014/main" val="10002"/>
                  </a:ext>
                </a:extLst>
              </a:tr>
              <a:tr h="1588316">
                <a:tc>
                  <a:txBody>
                    <a:bodyPr/>
                    <a:lstStyle/>
                    <a:p>
                      <a:pPr>
                        <a:lnSpc>
                          <a:spcPct val="100000"/>
                        </a:lnSpc>
                        <a:spcBef>
                          <a:spcPts val="20"/>
                        </a:spcBef>
                      </a:pPr>
                      <a:endParaRPr sz="3850">
                        <a:latin typeface="Times New Roman"/>
                        <a:cs typeface="Times New Roman"/>
                      </a:endParaRPr>
                    </a:p>
                    <a:p>
                      <a:pPr marL="299720" algn="ctr">
                        <a:lnSpc>
                          <a:spcPct val="100000"/>
                        </a:lnSpc>
                      </a:pPr>
                      <a:r>
                        <a:rPr sz="2950" spc="5" dirty="0">
                          <a:latin typeface="Arial MT"/>
                          <a:cs typeface="Arial MT"/>
                        </a:rPr>
                        <a:t>list(item1,</a:t>
                      </a:r>
                      <a:r>
                        <a:rPr sz="2950" spc="-15" dirty="0">
                          <a:latin typeface="Arial MT"/>
                          <a:cs typeface="Arial MT"/>
                        </a:rPr>
                        <a:t> </a:t>
                      </a:r>
                      <a:r>
                        <a:rPr sz="2950" spc="5" dirty="0">
                          <a:latin typeface="Arial MT"/>
                          <a:cs typeface="Arial MT"/>
                        </a:rPr>
                        <a:t>item2,</a:t>
                      </a:r>
                      <a:r>
                        <a:rPr sz="2950" spc="-10" dirty="0">
                          <a:latin typeface="Arial MT"/>
                          <a:cs typeface="Arial MT"/>
                        </a:rPr>
                        <a:t> </a:t>
                      </a:r>
                      <a:r>
                        <a:rPr sz="2950" spc="10" dirty="0">
                          <a:latin typeface="Arial MT"/>
                          <a:cs typeface="Arial MT"/>
                        </a:rPr>
                        <a:t>…)</a:t>
                      </a:r>
                      <a:endParaRPr sz="2950">
                        <a:latin typeface="Arial MT"/>
                        <a:cs typeface="Arial MT"/>
                      </a:endParaRPr>
                    </a:p>
                  </a:txBody>
                  <a:tcPr marL="0" marR="0" marT="2540" marB="0"/>
                </a:tc>
                <a:tc>
                  <a:txBody>
                    <a:bodyPr/>
                    <a:lstStyle/>
                    <a:p>
                      <a:pPr>
                        <a:lnSpc>
                          <a:spcPct val="100000"/>
                        </a:lnSpc>
                        <a:spcBef>
                          <a:spcPts val="20"/>
                        </a:spcBef>
                      </a:pPr>
                      <a:endParaRPr sz="3850">
                        <a:latin typeface="Times New Roman"/>
                        <a:cs typeface="Times New Roman"/>
                      </a:endParaRPr>
                    </a:p>
                    <a:p>
                      <a:pPr marL="270510" algn="ctr">
                        <a:lnSpc>
                          <a:spcPct val="100000"/>
                        </a:lnSpc>
                      </a:pPr>
                      <a:r>
                        <a:rPr sz="2950" spc="25" dirty="0">
                          <a:latin typeface="Arial MT"/>
                          <a:cs typeface="Arial MT"/>
                        </a:rPr>
                        <a:t>create</a:t>
                      </a:r>
                      <a:r>
                        <a:rPr sz="2950" spc="-15" dirty="0">
                          <a:latin typeface="Arial MT"/>
                          <a:cs typeface="Arial MT"/>
                        </a:rPr>
                        <a:t> </a:t>
                      </a:r>
                      <a:r>
                        <a:rPr sz="2950" spc="5" dirty="0">
                          <a:latin typeface="Arial MT"/>
                          <a:cs typeface="Arial MT"/>
                        </a:rPr>
                        <a:t>a</a:t>
                      </a:r>
                      <a:r>
                        <a:rPr sz="2950" spc="-15" dirty="0">
                          <a:latin typeface="Arial MT"/>
                          <a:cs typeface="Arial MT"/>
                        </a:rPr>
                        <a:t> </a:t>
                      </a:r>
                      <a:r>
                        <a:rPr sz="2950" spc="10" dirty="0">
                          <a:latin typeface="Arial MT"/>
                          <a:cs typeface="Arial MT"/>
                        </a:rPr>
                        <a:t>new</a:t>
                      </a:r>
                      <a:r>
                        <a:rPr sz="2950" spc="-15" dirty="0">
                          <a:latin typeface="Arial MT"/>
                          <a:cs typeface="Arial MT"/>
                        </a:rPr>
                        <a:t> </a:t>
                      </a:r>
                      <a:r>
                        <a:rPr sz="2950" spc="5" dirty="0">
                          <a:latin typeface="Arial MT"/>
                          <a:cs typeface="Arial MT"/>
                        </a:rPr>
                        <a:t>list</a:t>
                      </a:r>
                      <a:endParaRPr sz="2950">
                        <a:latin typeface="Arial MT"/>
                        <a:cs typeface="Arial MT"/>
                      </a:endParaRPr>
                    </a:p>
                  </a:txBody>
                  <a:tcPr marL="0" marR="0" marT="2540" marB="0"/>
                </a:tc>
                <a:tc>
                  <a:txBody>
                    <a:bodyPr/>
                    <a:lstStyle/>
                    <a:p>
                      <a:pPr>
                        <a:lnSpc>
                          <a:spcPct val="100000"/>
                        </a:lnSpc>
                        <a:spcBef>
                          <a:spcPts val="45"/>
                        </a:spcBef>
                      </a:pPr>
                      <a:endParaRPr sz="2250">
                        <a:latin typeface="Times New Roman"/>
                        <a:cs typeface="Times New Roman"/>
                      </a:endParaRPr>
                    </a:p>
                    <a:p>
                      <a:pPr marL="1779270" marR="1109980" indent="-691515">
                        <a:lnSpc>
                          <a:spcPct val="100000"/>
                        </a:lnSpc>
                      </a:pPr>
                      <a:r>
                        <a:rPr sz="2950" spc="-45" dirty="0">
                          <a:latin typeface="Arial MT"/>
                          <a:cs typeface="Arial MT"/>
                        </a:rPr>
                        <a:t>join(":",</a:t>
                      </a:r>
                      <a:r>
                        <a:rPr sz="2950" spc="-25" dirty="0">
                          <a:latin typeface="Arial MT"/>
                          <a:cs typeface="Arial MT"/>
                        </a:rPr>
                        <a:t> </a:t>
                      </a:r>
                      <a:r>
                        <a:rPr sz="2950" spc="-55" dirty="0">
                          <a:latin typeface="Arial MT"/>
                          <a:cs typeface="Arial MT"/>
                        </a:rPr>
                        <a:t>list("a","b","c")) </a:t>
                      </a:r>
                      <a:r>
                        <a:rPr sz="2950" spc="-805" dirty="0">
                          <a:latin typeface="Arial MT"/>
                          <a:cs typeface="Arial MT"/>
                        </a:rPr>
                        <a:t> </a:t>
                      </a:r>
                      <a:r>
                        <a:rPr sz="2950" spc="5" dirty="0">
                          <a:latin typeface="Arial MT"/>
                          <a:cs typeface="Arial MT"/>
                        </a:rPr>
                        <a:t>returns</a:t>
                      </a:r>
                      <a:r>
                        <a:rPr sz="2950" spc="-5" dirty="0">
                          <a:latin typeface="Arial MT"/>
                          <a:cs typeface="Arial MT"/>
                        </a:rPr>
                        <a:t> </a:t>
                      </a:r>
                      <a:r>
                        <a:rPr sz="2950" b="1" spc="5" dirty="0">
                          <a:latin typeface="Arial"/>
                          <a:cs typeface="Arial"/>
                        </a:rPr>
                        <a:t>a:b:c</a:t>
                      </a:r>
                      <a:endParaRPr sz="2950">
                        <a:latin typeface="Arial"/>
                        <a:cs typeface="Arial"/>
                      </a:endParaRPr>
                    </a:p>
                  </a:txBody>
                  <a:tcPr marL="0" marR="0" marT="5715" marB="0"/>
                </a:tc>
                <a:extLst>
                  <a:ext uri="{0D108BD9-81ED-4DB2-BD59-A6C34878D82A}">
                    <a16:rowId xmlns:a16="http://schemas.microsoft.com/office/drawing/2014/main" val="10003"/>
                  </a:ext>
                </a:extLst>
              </a:tr>
              <a:tr h="1588316">
                <a:tc>
                  <a:txBody>
                    <a:bodyPr/>
                    <a:lstStyle/>
                    <a:p>
                      <a:pPr>
                        <a:lnSpc>
                          <a:spcPct val="100000"/>
                        </a:lnSpc>
                        <a:spcBef>
                          <a:spcPts val="20"/>
                        </a:spcBef>
                      </a:pPr>
                      <a:endParaRPr sz="3850">
                        <a:latin typeface="Times New Roman"/>
                        <a:cs typeface="Times New Roman"/>
                      </a:endParaRPr>
                    </a:p>
                    <a:p>
                      <a:pPr marL="299720" algn="ctr">
                        <a:lnSpc>
                          <a:spcPct val="100000"/>
                        </a:lnSpc>
                      </a:pPr>
                      <a:r>
                        <a:rPr sz="2950" spc="35" dirty="0">
                          <a:latin typeface="Arial MT"/>
                          <a:cs typeface="Arial MT"/>
                        </a:rPr>
                        <a:t>lookup(map,</a:t>
                      </a:r>
                      <a:r>
                        <a:rPr sz="2950" spc="-10" dirty="0">
                          <a:latin typeface="Arial MT"/>
                          <a:cs typeface="Arial MT"/>
                        </a:rPr>
                        <a:t> </a:t>
                      </a:r>
                      <a:r>
                        <a:rPr sz="2950" spc="-65" dirty="0">
                          <a:latin typeface="Arial MT"/>
                          <a:cs typeface="Arial MT"/>
                        </a:rPr>
                        <a:t>key,</a:t>
                      </a:r>
                      <a:r>
                        <a:rPr sz="2950" spc="-5" dirty="0">
                          <a:latin typeface="Arial MT"/>
                          <a:cs typeface="Arial MT"/>
                        </a:rPr>
                        <a:t> </a:t>
                      </a:r>
                      <a:r>
                        <a:rPr sz="2950" spc="55" dirty="0">
                          <a:latin typeface="Arial MT"/>
                          <a:cs typeface="Arial MT"/>
                        </a:rPr>
                        <a:t>[default])</a:t>
                      </a:r>
                      <a:endParaRPr sz="2950">
                        <a:latin typeface="Arial MT"/>
                        <a:cs typeface="Arial MT"/>
                      </a:endParaRPr>
                    </a:p>
                  </a:txBody>
                  <a:tcPr marL="0" marR="0" marT="2540" marB="0">
                    <a:solidFill>
                      <a:srgbClr val="E3E5E8"/>
                    </a:solidFill>
                  </a:tcPr>
                </a:tc>
                <a:tc>
                  <a:txBody>
                    <a:bodyPr/>
                    <a:lstStyle/>
                    <a:p>
                      <a:pPr marL="342265" marR="64135" algn="ctr">
                        <a:lnSpc>
                          <a:spcPct val="100000"/>
                        </a:lnSpc>
                        <a:spcBef>
                          <a:spcPts val="900"/>
                        </a:spcBef>
                      </a:pPr>
                      <a:r>
                        <a:rPr sz="2950" spc="-5" dirty="0">
                          <a:latin typeface="Arial MT"/>
                          <a:cs typeface="Arial MT"/>
                        </a:rPr>
                        <a:t>Perform </a:t>
                      </a:r>
                      <a:r>
                        <a:rPr sz="2950" spc="5" dirty="0">
                          <a:latin typeface="Arial MT"/>
                          <a:cs typeface="Arial MT"/>
                        </a:rPr>
                        <a:t>a</a:t>
                      </a:r>
                      <a:r>
                        <a:rPr sz="2950" dirty="0">
                          <a:latin typeface="Arial MT"/>
                          <a:cs typeface="Arial MT"/>
                        </a:rPr>
                        <a:t> </a:t>
                      </a:r>
                      <a:r>
                        <a:rPr sz="2950" spc="35" dirty="0">
                          <a:latin typeface="Arial MT"/>
                          <a:cs typeface="Arial MT"/>
                        </a:rPr>
                        <a:t>lookup</a:t>
                      </a:r>
                      <a:r>
                        <a:rPr sz="2950" dirty="0">
                          <a:latin typeface="Arial MT"/>
                          <a:cs typeface="Arial MT"/>
                        </a:rPr>
                        <a:t> </a:t>
                      </a:r>
                      <a:r>
                        <a:rPr sz="2950" spc="5" dirty="0">
                          <a:latin typeface="Arial MT"/>
                          <a:cs typeface="Arial MT"/>
                        </a:rPr>
                        <a:t>on</a:t>
                      </a:r>
                      <a:r>
                        <a:rPr sz="2950" dirty="0">
                          <a:latin typeface="Arial MT"/>
                          <a:cs typeface="Arial MT"/>
                        </a:rPr>
                        <a:t> </a:t>
                      </a:r>
                      <a:r>
                        <a:rPr sz="2950" spc="5" dirty="0">
                          <a:latin typeface="Arial MT"/>
                          <a:cs typeface="Arial MT"/>
                        </a:rPr>
                        <a:t>a</a:t>
                      </a:r>
                      <a:r>
                        <a:rPr sz="2950" spc="-5" dirty="0">
                          <a:latin typeface="Arial MT"/>
                          <a:cs typeface="Arial MT"/>
                        </a:rPr>
                        <a:t> </a:t>
                      </a:r>
                      <a:r>
                        <a:rPr sz="2950" spc="50" dirty="0">
                          <a:latin typeface="Arial MT"/>
                          <a:cs typeface="Arial MT"/>
                        </a:rPr>
                        <a:t>map,</a:t>
                      </a:r>
                      <a:r>
                        <a:rPr sz="2950" dirty="0">
                          <a:latin typeface="Arial MT"/>
                          <a:cs typeface="Arial MT"/>
                        </a:rPr>
                        <a:t> </a:t>
                      </a:r>
                      <a:r>
                        <a:rPr sz="2950" spc="40" dirty="0">
                          <a:latin typeface="Arial MT"/>
                          <a:cs typeface="Arial MT"/>
                        </a:rPr>
                        <a:t>using </a:t>
                      </a:r>
                      <a:r>
                        <a:rPr sz="2950" spc="-805" dirty="0">
                          <a:latin typeface="Arial MT"/>
                          <a:cs typeface="Arial MT"/>
                        </a:rPr>
                        <a:t> </a:t>
                      </a:r>
                      <a:r>
                        <a:rPr sz="2950" spc="-70" dirty="0">
                          <a:latin typeface="Arial MT"/>
                          <a:cs typeface="Arial MT"/>
                        </a:rPr>
                        <a:t>"key".</a:t>
                      </a:r>
                      <a:r>
                        <a:rPr sz="2950" spc="-5" dirty="0">
                          <a:latin typeface="Arial MT"/>
                          <a:cs typeface="Arial MT"/>
                        </a:rPr>
                        <a:t> </a:t>
                      </a:r>
                      <a:r>
                        <a:rPr sz="2950" spc="-10" dirty="0">
                          <a:latin typeface="Arial MT"/>
                          <a:cs typeface="Arial MT"/>
                        </a:rPr>
                        <a:t>Returns</a:t>
                      </a:r>
                      <a:r>
                        <a:rPr sz="2950" spc="-5" dirty="0">
                          <a:latin typeface="Arial MT"/>
                          <a:cs typeface="Arial MT"/>
                        </a:rPr>
                        <a:t> </a:t>
                      </a:r>
                      <a:r>
                        <a:rPr sz="2950" spc="5" dirty="0">
                          <a:latin typeface="Arial MT"/>
                          <a:cs typeface="Arial MT"/>
                        </a:rPr>
                        <a:t>value</a:t>
                      </a:r>
                      <a:r>
                        <a:rPr sz="2950" spc="-5" dirty="0">
                          <a:latin typeface="Arial MT"/>
                          <a:cs typeface="Arial MT"/>
                        </a:rPr>
                        <a:t> </a:t>
                      </a:r>
                      <a:r>
                        <a:rPr sz="2950" spc="25" dirty="0">
                          <a:latin typeface="Arial MT"/>
                          <a:cs typeface="Arial MT"/>
                        </a:rPr>
                        <a:t>representing </a:t>
                      </a:r>
                      <a:r>
                        <a:rPr sz="2950" spc="30" dirty="0">
                          <a:latin typeface="Arial MT"/>
                          <a:cs typeface="Arial MT"/>
                        </a:rPr>
                        <a:t> </a:t>
                      </a:r>
                      <a:r>
                        <a:rPr sz="2950" spc="-85" dirty="0">
                          <a:latin typeface="Arial MT"/>
                          <a:cs typeface="Arial MT"/>
                        </a:rPr>
                        <a:t>"key"</a:t>
                      </a:r>
                      <a:r>
                        <a:rPr sz="2950" dirty="0">
                          <a:latin typeface="Arial MT"/>
                          <a:cs typeface="Arial MT"/>
                        </a:rPr>
                        <a:t> </a:t>
                      </a:r>
                      <a:r>
                        <a:rPr sz="2950" spc="5" dirty="0">
                          <a:latin typeface="Arial MT"/>
                          <a:cs typeface="Arial MT"/>
                        </a:rPr>
                        <a:t>in the</a:t>
                      </a:r>
                      <a:r>
                        <a:rPr sz="2950" dirty="0">
                          <a:latin typeface="Arial MT"/>
                          <a:cs typeface="Arial MT"/>
                        </a:rPr>
                        <a:t> </a:t>
                      </a:r>
                      <a:r>
                        <a:rPr sz="2950" spc="65" dirty="0">
                          <a:latin typeface="Arial MT"/>
                          <a:cs typeface="Arial MT"/>
                        </a:rPr>
                        <a:t>map</a:t>
                      </a:r>
                      <a:endParaRPr sz="2950">
                        <a:latin typeface="Arial MT"/>
                        <a:cs typeface="Arial MT"/>
                      </a:endParaRPr>
                    </a:p>
                  </a:txBody>
                  <a:tcPr marL="0" marR="0" marT="114300" marB="0">
                    <a:solidFill>
                      <a:srgbClr val="E3E5E8"/>
                    </a:solidFill>
                  </a:tcPr>
                </a:tc>
                <a:tc>
                  <a:txBody>
                    <a:bodyPr/>
                    <a:lstStyle/>
                    <a:p>
                      <a:pPr marL="511809" marR="533400" algn="ctr">
                        <a:lnSpc>
                          <a:spcPct val="100000"/>
                        </a:lnSpc>
                        <a:spcBef>
                          <a:spcPts val="820"/>
                        </a:spcBef>
                      </a:pPr>
                      <a:r>
                        <a:rPr sz="2950" spc="-5" dirty="0">
                          <a:latin typeface="Arial MT"/>
                          <a:cs typeface="Arial MT"/>
                        </a:rPr>
                        <a:t>lookup(map("k", </a:t>
                      </a:r>
                      <a:r>
                        <a:rPr sz="2950" spc="-85" dirty="0">
                          <a:latin typeface="Arial MT"/>
                          <a:cs typeface="Arial MT"/>
                        </a:rPr>
                        <a:t>"v"),</a:t>
                      </a:r>
                      <a:r>
                        <a:rPr sz="2950" dirty="0">
                          <a:latin typeface="Arial MT"/>
                          <a:cs typeface="Arial MT"/>
                        </a:rPr>
                        <a:t> </a:t>
                      </a:r>
                      <a:r>
                        <a:rPr sz="2950" spc="-110" dirty="0">
                          <a:latin typeface="Arial MT"/>
                          <a:cs typeface="Arial MT"/>
                        </a:rPr>
                        <a:t>"k",</a:t>
                      </a:r>
                      <a:r>
                        <a:rPr sz="2950" dirty="0">
                          <a:latin typeface="Arial MT"/>
                          <a:cs typeface="Arial MT"/>
                        </a:rPr>
                        <a:t> </a:t>
                      </a:r>
                      <a:r>
                        <a:rPr sz="2950" spc="-50" dirty="0">
                          <a:latin typeface="Arial MT"/>
                          <a:cs typeface="Arial MT"/>
                        </a:rPr>
                        <a:t>"not </a:t>
                      </a:r>
                      <a:r>
                        <a:rPr sz="2950" spc="-805" dirty="0">
                          <a:latin typeface="Arial MT"/>
                          <a:cs typeface="Arial MT"/>
                        </a:rPr>
                        <a:t> </a:t>
                      </a:r>
                      <a:r>
                        <a:rPr sz="2950" spc="-5" dirty="0">
                          <a:latin typeface="Arial MT"/>
                          <a:cs typeface="Arial MT"/>
                        </a:rPr>
                        <a:t>found")</a:t>
                      </a:r>
                      <a:endParaRPr sz="2950">
                        <a:latin typeface="Arial MT"/>
                        <a:cs typeface="Arial MT"/>
                      </a:endParaRPr>
                    </a:p>
                    <a:p>
                      <a:pPr marR="21590" algn="ctr">
                        <a:lnSpc>
                          <a:spcPct val="100000"/>
                        </a:lnSpc>
                        <a:spcBef>
                          <a:spcPts val="10"/>
                        </a:spcBef>
                      </a:pPr>
                      <a:r>
                        <a:rPr sz="2950" spc="5" dirty="0">
                          <a:latin typeface="Arial MT"/>
                          <a:cs typeface="Arial MT"/>
                        </a:rPr>
                        <a:t>returns</a:t>
                      </a:r>
                      <a:r>
                        <a:rPr sz="2950" spc="-35" dirty="0">
                          <a:latin typeface="Arial MT"/>
                          <a:cs typeface="Arial MT"/>
                        </a:rPr>
                        <a:t> </a:t>
                      </a:r>
                      <a:r>
                        <a:rPr sz="2950" spc="-145" dirty="0">
                          <a:latin typeface="Arial MT"/>
                          <a:cs typeface="Arial MT"/>
                        </a:rPr>
                        <a:t>"</a:t>
                      </a:r>
                      <a:r>
                        <a:rPr sz="2950" b="1" spc="-145" dirty="0">
                          <a:latin typeface="Arial"/>
                          <a:cs typeface="Arial"/>
                        </a:rPr>
                        <a:t>v</a:t>
                      </a:r>
                      <a:r>
                        <a:rPr sz="2950" spc="-145" dirty="0">
                          <a:latin typeface="Arial MT"/>
                          <a:cs typeface="Arial MT"/>
                        </a:rPr>
                        <a:t>"</a:t>
                      </a:r>
                      <a:endParaRPr sz="2950">
                        <a:latin typeface="Arial MT"/>
                        <a:cs typeface="Arial MT"/>
                      </a:endParaRPr>
                    </a:p>
                  </a:txBody>
                  <a:tcPr marL="0" marR="0" marT="104140" marB="0">
                    <a:solidFill>
                      <a:srgbClr val="E3E5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08443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0" dirty="0"/>
              <a:t> </a:t>
            </a:r>
            <a:r>
              <a:rPr spc="70" dirty="0"/>
              <a:t>functions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graphicFrame>
        <p:nvGraphicFramePr>
          <p:cNvPr id="3" name="object 3"/>
          <p:cNvGraphicFramePr>
            <a:graphicFrameLocks noGrp="1"/>
          </p:cNvGraphicFramePr>
          <p:nvPr/>
        </p:nvGraphicFramePr>
        <p:xfrm>
          <a:off x="1287918" y="2345478"/>
          <a:ext cx="17390744" cy="8030936"/>
        </p:xfrm>
        <a:graphic>
          <a:graphicData uri="http://schemas.openxmlformats.org/drawingml/2006/table">
            <a:tbl>
              <a:tblPr firstRow="1" bandRow="1">
                <a:tableStyleId>{2D5ABB26-0587-4C30-8999-92F81FD0307C}</a:tableStyleId>
              </a:tblPr>
              <a:tblGrid>
                <a:gridCol w="5704205">
                  <a:extLst>
                    <a:ext uri="{9D8B030D-6E8A-4147-A177-3AD203B41FA5}">
                      <a16:colId xmlns:a16="http://schemas.microsoft.com/office/drawing/2014/main" val="20000"/>
                    </a:ext>
                  </a:extLst>
                </a:gridCol>
                <a:gridCol w="5896610">
                  <a:extLst>
                    <a:ext uri="{9D8B030D-6E8A-4147-A177-3AD203B41FA5}">
                      <a16:colId xmlns:a16="http://schemas.microsoft.com/office/drawing/2014/main" val="20001"/>
                    </a:ext>
                  </a:extLst>
                </a:gridCol>
                <a:gridCol w="5789929">
                  <a:extLst>
                    <a:ext uri="{9D8B030D-6E8A-4147-A177-3AD203B41FA5}">
                      <a16:colId xmlns:a16="http://schemas.microsoft.com/office/drawing/2014/main" val="20002"/>
                    </a:ext>
                  </a:extLst>
                </a:gridCol>
              </a:tblGrid>
              <a:tr h="1588317">
                <a:tc>
                  <a:txBody>
                    <a:bodyPr/>
                    <a:lstStyle/>
                    <a:p>
                      <a:pPr>
                        <a:lnSpc>
                          <a:spcPct val="100000"/>
                        </a:lnSpc>
                        <a:spcBef>
                          <a:spcPts val="50"/>
                        </a:spcBef>
                      </a:pPr>
                      <a:endParaRPr sz="3750">
                        <a:latin typeface="Times New Roman"/>
                        <a:cs typeface="Times New Roman"/>
                      </a:endParaRPr>
                    </a:p>
                    <a:p>
                      <a:pPr marL="92075" algn="ctr">
                        <a:lnSpc>
                          <a:spcPct val="100000"/>
                        </a:lnSpc>
                      </a:pPr>
                      <a:r>
                        <a:rPr sz="2950" b="1" spc="5" dirty="0">
                          <a:solidFill>
                            <a:srgbClr val="FFFFFF"/>
                          </a:solidFill>
                          <a:latin typeface="Arial"/>
                          <a:cs typeface="Arial"/>
                        </a:rPr>
                        <a:t>Function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85090" algn="ctr">
                        <a:lnSpc>
                          <a:spcPct val="100000"/>
                        </a:lnSpc>
                      </a:pPr>
                      <a:r>
                        <a:rPr sz="2950" b="1" spc="5" dirty="0">
                          <a:solidFill>
                            <a:srgbClr val="FFFFFF"/>
                          </a:solidFill>
                          <a:latin typeface="Arial"/>
                          <a:cs typeface="Arial"/>
                        </a:rPr>
                        <a:t>Description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algn="ctr">
                        <a:lnSpc>
                          <a:spcPct val="100000"/>
                        </a:lnSpc>
                      </a:pPr>
                      <a:r>
                        <a:rPr sz="2950" b="1" spc="5" dirty="0">
                          <a:solidFill>
                            <a:srgbClr val="FFFFFF"/>
                          </a:solidFill>
                          <a:latin typeface="Arial"/>
                          <a:cs typeface="Arial"/>
                        </a:rPr>
                        <a:t>Example</a:t>
                      </a:r>
                      <a:endParaRPr sz="2950">
                        <a:latin typeface="Arial"/>
                        <a:cs typeface="Arial"/>
                      </a:endParaRPr>
                    </a:p>
                  </a:txBody>
                  <a:tcPr marL="0" marR="0" marT="6350" marB="0">
                    <a:solidFill>
                      <a:srgbClr val="0365C0"/>
                    </a:solidFill>
                  </a:tcPr>
                </a:tc>
                <a:extLst>
                  <a:ext uri="{0D108BD9-81ED-4DB2-BD59-A6C34878D82A}">
                    <a16:rowId xmlns:a16="http://schemas.microsoft.com/office/drawing/2014/main" val="10000"/>
                  </a:ext>
                </a:extLst>
              </a:tr>
              <a:tr h="1588316">
                <a:tc>
                  <a:txBody>
                    <a:bodyPr/>
                    <a:lstStyle/>
                    <a:p>
                      <a:pPr>
                        <a:lnSpc>
                          <a:spcPct val="100000"/>
                        </a:lnSpc>
                        <a:spcBef>
                          <a:spcPts val="35"/>
                        </a:spcBef>
                      </a:pPr>
                      <a:endParaRPr sz="3800">
                        <a:latin typeface="Times New Roman"/>
                        <a:cs typeface="Times New Roman"/>
                      </a:endParaRPr>
                    </a:p>
                    <a:p>
                      <a:pPr marL="92075" algn="ctr">
                        <a:lnSpc>
                          <a:spcPct val="100000"/>
                        </a:lnSpc>
                      </a:pPr>
                      <a:r>
                        <a:rPr sz="2950" spc="20" dirty="0">
                          <a:latin typeface="Arial MT"/>
                          <a:cs typeface="Arial MT"/>
                        </a:rPr>
                        <a:t>lower(string)</a:t>
                      </a:r>
                      <a:endParaRPr sz="2950">
                        <a:latin typeface="Arial MT"/>
                        <a:cs typeface="Arial MT"/>
                      </a:endParaRPr>
                    </a:p>
                  </a:txBody>
                  <a:tcPr marL="0" marR="0" marT="4445" marB="0"/>
                </a:tc>
                <a:tc>
                  <a:txBody>
                    <a:bodyPr/>
                    <a:lstStyle/>
                    <a:p>
                      <a:pPr>
                        <a:lnSpc>
                          <a:spcPct val="100000"/>
                        </a:lnSpc>
                        <a:spcBef>
                          <a:spcPts val="35"/>
                        </a:spcBef>
                      </a:pPr>
                      <a:endParaRPr sz="3800">
                        <a:latin typeface="Times New Roman"/>
                        <a:cs typeface="Times New Roman"/>
                      </a:endParaRPr>
                    </a:p>
                    <a:p>
                      <a:pPr marL="85090" algn="ctr">
                        <a:lnSpc>
                          <a:spcPct val="100000"/>
                        </a:lnSpc>
                      </a:pPr>
                      <a:r>
                        <a:rPr sz="2950" spc="5" dirty="0">
                          <a:latin typeface="Arial MT"/>
                          <a:cs typeface="Arial MT"/>
                        </a:rPr>
                        <a:t>returns</a:t>
                      </a:r>
                      <a:r>
                        <a:rPr sz="2950" spc="-5" dirty="0">
                          <a:latin typeface="Arial MT"/>
                          <a:cs typeface="Arial MT"/>
                        </a:rPr>
                        <a:t> </a:t>
                      </a:r>
                      <a:r>
                        <a:rPr sz="2950" spc="20" dirty="0">
                          <a:latin typeface="Arial MT"/>
                          <a:cs typeface="Arial MT"/>
                        </a:rPr>
                        <a:t>lowercase</a:t>
                      </a:r>
                      <a:r>
                        <a:rPr sz="2950" spc="-5" dirty="0">
                          <a:latin typeface="Arial MT"/>
                          <a:cs typeface="Arial MT"/>
                        </a:rPr>
                        <a:t> </a:t>
                      </a:r>
                      <a:r>
                        <a:rPr sz="2950" spc="5" dirty="0">
                          <a:latin typeface="Arial MT"/>
                          <a:cs typeface="Arial MT"/>
                        </a:rPr>
                        <a:t>value</a:t>
                      </a:r>
                      <a:r>
                        <a:rPr sz="2950" spc="-5" dirty="0">
                          <a:latin typeface="Arial MT"/>
                          <a:cs typeface="Arial MT"/>
                        </a:rPr>
                        <a:t> </a:t>
                      </a:r>
                      <a:r>
                        <a:rPr sz="2950" spc="5" dirty="0">
                          <a:latin typeface="Arial MT"/>
                          <a:cs typeface="Arial MT"/>
                        </a:rPr>
                        <a:t>of</a:t>
                      </a:r>
                      <a:r>
                        <a:rPr sz="2950" spc="-5" dirty="0">
                          <a:latin typeface="Arial MT"/>
                          <a:cs typeface="Arial MT"/>
                        </a:rPr>
                        <a:t> </a:t>
                      </a:r>
                      <a:r>
                        <a:rPr sz="2950" spc="-30" dirty="0">
                          <a:latin typeface="Arial MT"/>
                          <a:cs typeface="Arial MT"/>
                        </a:rPr>
                        <a:t>"string"</a:t>
                      </a:r>
                      <a:endParaRPr sz="2950">
                        <a:latin typeface="Arial MT"/>
                        <a:cs typeface="Arial MT"/>
                      </a:endParaRPr>
                    </a:p>
                  </a:txBody>
                  <a:tcPr marL="0" marR="0" marT="4445" marB="0"/>
                </a:tc>
                <a:tc>
                  <a:txBody>
                    <a:bodyPr/>
                    <a:lstStyle/>
                    <a:p>
                      <a:pPr marL="1812289" marR="1780539" indent="-31750">
                        <a:lnSpc>
                          <a:spcPct val="100000"/>
                        </a:lnSpc>
                        <a:spcBef>
                          <a:spcPts val="2590"/>
                        </a:spcBef>
                      </a:pPr>
                      <a:r>
                        <a:rPr sz="2950" dirty="0">
                          <a:latin typeface="Arial MT"/>
                          <a:cs typeface="Arial MT"/>
                        </a:rPr>
                        <a:t>lower("Hello")  </a:t>
                      </a:r>
                      <a:r>
                        <a:rPr sz="2950" spc="5" dirty="0">
                          <a:latin typeface="Arial MT"/>
                          <a:cs typeface="Arial MT"/>
                        </a:rPr>
                        <a:t>returns</a:t>
                      </a:r>
                      <a:r>
                        <a:rPr sz="2950" spc="-45" dirty="0">
                          <a:latin typeface="Arial MT"/>
                          <a:cs typeface="Arial MT"/>
                        </a:rPr>
                        <a:t> </a:t>
                      </a:r>
                      <a:r>
                        <a:rPr sz="2950" b="1" dirty="0">
                          <a:latin typeface="Arial"/>
                          <a:cs typeface="Arial"/>
                        </a:rPr>
                        <a:t>hello</a:t>
                      </a:r>
                      <a:endParaRPr sz="2950">
                        <a:latin typeface="Arial"/>
                        <a:cs typeface="Arial"/>
                      </a:endParaRPr>
                    </a:p>
                  </a:txBody>
                  <a:tcPr marL="0" marR="0" marT="328930" marB="0"/>
                </a:tc>
                <a:extLst>
                  <a:ext uri="{0D108BD9-81ED-4DB2-BD59-A6C34878D82A}">
                    <a16:rowId xmlns:a16="http://schemas.microsoft.com/office/drawing/2014/main" val="10001"/>
                  </a:ext>
                </a:extLst>
              </a:tr>
              <a:tr h="1588317">
                <a:tc>
                  <a:txBody>
                    <a:bodyPr/>
                    <a:lstStyle/>
                    <a:p>
                      <a:pPr>
                        <a:lnSpc>
                          <a:spcPct val="100000"/>
                        </a:lnSpc>
                        <a:spcBef>
                          <a:spcPts val="20"/>
                        </a:spcBef>
                      </a:pPr>
                      <a:endParaRPr sz="3850">
                        <a:latin typeface="Times New Roman"/>
                        <a:cs typeface="Times New Roman"/>
                      </a:endParaRPr>
                    </a:p>
                    <a:p>
                      <a:pPr marL="92075" algn="ctr">
                        <a:lnSpc>
                          <a:spcPct val="100000"/>
                        </a:lnSpc>
                      </a:pPr>
                      <a:r>
                        <a:rPr sz="2950" spc="-5" dirty="0">
                          <a:latin typeface="Arial MT"/>
                          <a:cs typeface="Arial MT"/>
                        </a:rPr>
                        <a:t>map(key,</a:t>
                      </a:r>
                      <a:r>
                        <a:rPr sz="2950" spc="-20" dirty="0">
                          <a:latin typeface="Arial MT"/>
                          <a:cs typeface="Arial MT"/>
                        </a:rPr>
                        <a:t> </a:t>
                      </a:r>
                      <a:r>
                        <a:rPr sz="2950" spc="5" dirty="0">
                          <a:latin typeface="Arial MT"/>
                          <a:cs typeface="Arial MT"/>
                        </a:rPr>
                        <a:t>value,</a:t>
                      </a:r>
                      <a:r>
                        <a:rPr sz="2950" spc="-20" dirty="0">
                          <a:latin typeface="Arial MT"/>
                          <a:cs typeface="Arial MT"/>
                        </a:rPr>
                        <a:t> </a:t>
                      </a:r>
                      <a:r>
                        <a:rPr sz="2950" spc="10" dirty="0">
                          <a:latin typeface="Arial MT"/>
                          <a:cs typeface="Arial MT"/>
                        </a:rPr>
                        <a:t>…)</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2194560" marR="813435" indent="-1288415">
                        <a:lnSpc>
                          <a:spcPct val="100000"/>
                        </a:lnSpc>
                      </a:pPr>
                      <a:r>
                        <a:rPr sz="2950" spc="5" dirty="0">
                          <a:latin typeface="Arial MT"/>
                          <a:cs typeface="Arial MT"/>
                        </a:rPr>
                        <a:t>returns</a:t>
                      </a:r>
                      <a:r>
                        <a:rPr sz="2950" spc="-15" dirty="0">
                          <a:latin typeface="Arial MT"/>
                          <a:cs typeface="Arial MT"/>
                        </a:rPr>
                        <a:t> </a:t>
                      </a:r>
                      <a:r>
                        <a:rPr sz="2950" spc="5" dirty="0">
                          <a:latin typeface="Arial MT"/>
                          <a:cs typeface="Arial MT"/>
                        </a:rPr>
                        <a:t>a</a:t>
                      </a:r>
                      <a:r>
                        <a:rPr sz="2950" spc="-10" dirty="0">
                          <a:latin typeface="Arial MT"/>
                          <a:cs typeface="Arial MT"/>
                        </a:rPr>
                        <a:t> </a:t>
                      </a:r>
                      <a:r>
                        <a:rPr sz="2950" spc="10" dirty="0">
                          <a:latin typeface="Arial MT"/>
                          <a:cs typeface="Arial MT"/>
                        </a:rPr>
                        <a:t>new</a:t>
                      </a:r>
                      <a:r>
                        <a:rPr sz="2950" spc="-15" dirty="0">
                          <a:latin typeface="Arial MT"/>
                          <a:cs typeface="Arial MT"/>
                        </a:rPr>
                        <a:t> </a:t>
                      </a:r>
                      <a:r>
                        <a:rPr sz="2950" spc="65" dirty="0">
                          <a:latin typeface="Arial MT"/>
                          <a:cs typeface="Arial MT"/>
                        </a:rPr>
                        <a:t>map</a:t>
                      </a:r>
                      <a:r>
                        <a:rPr sz="2950" spc="-10" dirty="0">
                          <a:latin typeface="Arial MT"/>
                          <a:cs typeface="Arial MT"/>
                        </a:rPr>
                        <a:t> </a:t>
                      </a:r>
                      <a:r>
                        <a:rPr sz="2950" spc="40" dirty="0">
                          <a:latin typeface="Arial MT"/>
                          <a:cs typeface="Arial MT"/>
                        </a:rPr>
                        <a:t>using </a:t>
                      </a:r>
                      <a:r>
                        <a:rPr sz="2950" spc="-805" dirty="0">
                          <a:latin typeface="Arial MT"/>
                          <a:cs typeface="Arial MT"/>
                        </a:rPr>
                        <a:t> </a:t>
                      </a:r>
                      <a:r>
                        <a:rPr sz="2950" spc="5" dirty="0">
                          <a:latin typeface="Arial MT"/>
                          <a:cs typeface="Arial MT"/>
                        </a:rPr>
                        <a:t>key:value</a:t>
                      </a:r>
                      <a:endParaRPr sz="2950">
                        <a:latin typeface="Arial MT"/>
                        <a:cs typeface="Arial MT"/>
                      </a:endParaRPr>
                    </a:p>
                  </a:txBody>
                  <a:tcPr marL="0" marR="0" marT="5715" marB="0">
                    <a:solidFill>
                      <a:srgbClr val="E3E5E8"/>
                    </a:solidFill>
                  </a:tcPr>
                </a:tc>
                <a:tc>
                  <a:txBody>
                    <a:bodyPr/>
                    <a:lstStyle/>
                    <a:p>
                      <a:pPr>
                        <a:lnSpc>
                          <a:spcPct val="100000"/>
                        </a:lnSpc>
                        <a:spcBef>
                          <a:spcPts val="45"/>
                        </a:spcBef>
                      </a:pPr>
                      <a:endParaRPr sz="2250">
                        <a:latin typeface="Times New Roman"/>
                        <a:cs typeface="Times New Roman"/>
                      </a:endParaRPr>
                    </a:p>
                    <a:p>
                      <a:pPr algn="ctr">
                        <a:lnSpc>
                          <a:spcPct val="100000"/>
                        </a:lnSpc>
                      </a:pPr>
                      <a:r>
                        <a:rPr sz="2950" spc="-30" dirty="0">
                          <a:latin typeface="Arial MT"/>
                          <a:cs typeface="Arial MT"/>
                        </a:rPr>
                        <a:t>map("k",</a:t>
                      </a:r>
                      <a:r>
                        <a:rPr sz="2950" spc="-15" dirty="0">
                          <a:latin typeface="Arial MT"/>
                          <a:cs typeface="Arial MT"/>
                        </a:rPr>
                        <a:t> </a:t>
                      </a:r>
                      <a:r>
                        <a:rPr sz="2950" spc="-110" dirty="0">
                          <a:latin typeface="Arial MT"/>
                          <a:cs typeface="Arial MT"/>
                        </a:rPr>
                        <a:t>"v",</a:t>
                      </a:r>
                      <a:r>
                        <a:rPr sz="2950" spc="-10" dirty="0">
                          <a:latin typeface="Arial MT"/>
                          <a:cs typeface="Arial MT"/>
                        </a:rPr>
                        <a:t> </a:t>
                      </a:r>
                      <a:r>
                        <a:rPr sz="2950" spc="-85" dirty="0">
                          <a:latin typeface="Arial MT"/>
                          <a:cs typeface="Arial MT"/>
                        </a:rPr>
                        <a:t>"k2",</a:t>
                      </a:r>
                      <a:r>
                        <a:rPr sz="2950" spc="-10" dirty="0">
                          <a:latin typeface="Arial MT"/>
                          <a:cs typeface="Arial MT"/>
                        </a:rPr>
                        <a:t> </a:t>
                      </a:r>
                      <a:r>
                        <a:rPr sz="2950" spc="-85" dirty="0">
                          <a:latin typeface="Arial MT"/>
                          <a:cs typeface="Arial MT"/>
                        </a:rPr>
                        <a:t>"v2")</a:t>
                      </a:r>
                      <a:endParaRPr sz="2950">
                        <a:latin typeface="Arial MT"/>
                        <a:cs typeface="Arial MT"/>
                      </a:endParaRPr>
                    </a:p>
                    <a:p>
                      <a:pPr algn="ctr">
                        <a:lnSpc>
                          <a:spcPct val="100000"/>
                        </a:lnSpc>
                        <a:spcBef>
                          <a:spcPts val="5"/>
                        </a:spcBef>
                      </a:pPr>
                      <a:r>
                        <a:rPr sz="2950" spc="5" dirty="0">
                          <a:latin typeface="Arial MT"/>
                          <a:cs typeface="Arial MT"/>
                        </a:rPr>
                        <a:t>returns:</a:t>
                      </a:r>
                      <a:r>
                        <a:rPr sz="2950" spc="-5" dirty="0">
                          <a:latin typeface="Arial MT"/>
                          <a:cs typeface="Arial MT"/>
                        </a:rPr>
                        <a:t> </a:t>
                      </a:r>
                      <a:r>
                        <a:rPr sz="2950" b="1" spc="5" dirty="0">
                          <a:latin typeface="Arial"/>
                          <a:cs typeface="Arial"/>
                        </a:rPr>
                        <a:t>{</a:t>
                      </a:r>
                      <a:r>
                        <a:rPr sz="2950" b="1" dirty="0">
                          <a:latin typeface="Arial"/>
                          <a:cs typeface="Arial"/>
                        </a:rPr>
                        <a:t> </a:t>
                      </a:r>
                      <a:r>
                        <a:rPr sz="2950" b="1" spc="5" dirty="0">
                          <a:latin typeface="Arial"/>
                          <a:cs typeface="Arial"/>
                        </a:rPr>
                        <a:t>"k"</a:t>
                      </a:r>
                      <a:r>
                        <a:rPr sz="2950" b="1" spc="-5" dirty="0">
                          <a:latin typeface="Arial"/>
                          <a:cs typeface="Arial"/>
                        </a:rPr>
                        <a:t> </a:t>
                      </a:r>
                      <a:r>
                        <a:rPr sz="2950" b="1" spc="10" dirty="0">
                          <a:latin typeface="Arial"/>
                          <a:cs typeface="Arial"/>
                        </a:rPr>
                        <a:t>=</a:t>
                      </a:r>
                      <a:r>
                        <a:rPr sz="2950" b="1" dirty="0">
                          <a:latin typeface="Arial"/>
                          <a:cs typeface="Arial"/>
                        </a:rPr>
                        <a:t> </a:t>
                      </a:r>
                      <a:r>
                        <a:rPr sz="2950" b="1" spc="5" dirty="0">
                          <a:latin typeface="Arial"/>
                          <a:cs typeface="Arial"/>
                        </a:rPr>
                        <a:t>"v",</a:t>
                      </a:r>
                      <a:r>
                        <a:rPr sz="2950" b="1" spc="-5" dirty="0">
                          <a:latin typeface="Arial"/>
                          <a:cs typeface="Arial"/>
                        </a:rPr>
                        <a:t> </a:t>
                      </a:r>
                      <a:r>
                        <a:rPr sz="2950" b="1" spc="5" dirty="0">
                          <a:latin typeface="Arial"/>
                          <a:cs typeface="Arial"/>
                        </a:rPr>
                        <a:t>"k2"</a:t>
                      </a:r>
                      <a:r>
                        <a:rPr sz="2950" b="1" spc="-5" dirty="0">
                          <a:latin typeface="Arial"/>
                          <a:cs typeface="Arial"/>
                        </a:rPr>
                        <a:t> </a:t>
                      </a:r>
                      <a:r>
                        <a:rPr sz="2950" b="1" spc="10" dirty="0">
                          <a:latin typeface="Arial"/>
                          <a:cs typeface="Arial"/>
                        </a:rPr>
                        <a:t>=</a:t>
                      </a:r>
                      <a:r>
                        <a:rPr sz="2950" b="1" dirty="0">
                          <a:latin typeface="Arial"/>
                          <a:cs typeface="Arial"/>
                        </a:rPr>
                        <a:t> </a:t>
                      </a:r>
                      <a:r>
                        <a:rPr sz="2950" b="1" spc="5" dirty="0">
                          <a:latin typeface="Arial"/>
                          <a:cs typeface="Arial"/>
                        </a:rPr>
                        <a:t>"v2"</a:t>
                      </a:r>
                      <a:r>
                        <a:rPr sz="2950" b="1" spc="-5" dirty="0">
                          <a:latin typeface="Arial"/>
                          <a:cs typeface="Arial"/>
                        </a:rPr>
                        <a:t> </a:t>
                      </a:r>
                      <a:r>
                        <a:rPr sz="2950" b="1" spc="5" dirty="0">
                          <a:latin typeface="Arial"/>
                          <a:cs typeface="Arial"/>
                        </a:rPr>
                        <a:t>}</a:t>
                      </a:r>
                      <a:endParaRPr sz="2950">
                        <a:latin typeface="Arial"/>
                        <a:cs typeface="Arial"/>
                      </a:endParaRPr>
                    </a:p>
                  </a:txBody>
                  <a:tcPr marL="0" marR="0" marT="5715" marB="0">
                    <a:solidFill>
                      <a:srgbClr val="E3E5E8"/>
                    </a:solidFill>
                  </a:tcPr>
                </a:tc>
                <a:extLst>
                  <a:ext uri="{0D108BD9-81ED-4DB2-BD59-A6C34878D82A}">
                    <a16:rowId xmlns:a16="http://schemas.microsoft.com/office/drawing/2014/main" val="10002"/>
                  </a:ext>
                </a:extLst>
              </a:tr>
              <a:tr h="1588316">
                <a:tc>
                  <a:txBody>
                    <a:bodyPr/>
                    <a:lstStyle/>
                    <a:p>
                      <a:pPr>
                        <a:lnSpc>
                          <a:spcPct val="100000"/>
                        </a:lnSpc>
                        <a:spcBef>
                          <a:spcPts val="20"/>
                        </a:spcBef>
                      </a:pPr>
                      <a:endParaRPr sz="3850">
                        <a:latin typeface="Times New Roman"/>
                        <a:cs typeface="Times New Roman"/>
                      </a:endParaRPr>
                    </a:p>
                    <a:p>
                      <a:pPr marL="92075" algn="ctr">
                        <a:lnSpc>
                          <a:spcPct val="100000"/>
                        </a:lnSpc>
                      </a:pPr>
                      <a:r>
                        <a:rPr sz="2950" spc="35" dirty="0">
                          <a:latin typeface="Arial MT"/>
                          <a:cs typeface="Arial MT"/>
                        </a:rPr>
                        <a:t>merge(map1,</a:t>
                      </a:r>
                      <a:r>
                        <a:rPr sz="2950" spc="-10" dirty="0">
                          <a:latin typeface="Arial MT"/>
                          <a:cs typeface="Arial MT"/>
                        </a:rPr>
                        <a:t> </a:t>
                      </a:r>
                      <a:r>
                        <a:rPr sz="2950" spc="40" dirty="0">
                          <a:latin typeface="Arial MT"/>
                          <a:cs typeface="Arial MT"/>
                        </a:rPr>
                        <a:t>map2,</a:t>
                      </a:r>
                      <a:r>
                        <a:rPr sz="2950" spc="-5" dirty="0">
                          <a:latin typeface="Arial MT"/>
                          <a:cs typeface="Arial MT"/>
                        </a:rPr>
                        <a:t> </a:t>
                      </a:r>
                      <a:r>
                        <a:rPr sz="2950" spc="10" dirty="0">
                          <a:latin typeface="Arial MT"/>
                          <a:cs typeface="Arial MT"/>
                        </a:rPr>
                        <a:t>…)</a:t>
                      </a:r>
                      <a:endParaRPr sz="2950">
                        <a:latin typeface="Arial MT"/>
                        <a:cs typeface="Arial MT"/>
                      </a:endParaRPr>
                    </a:p>
                  </a:txBody>
                  <a:tcPr marL="0" marR="0" marT="2540" marB="0"/>
                </a:tc>
                <a:tc>
                  <a:txBody>
                    <a:bodyPr/>
                    <a:lstStyle/>
                    <a:p>
                      <a:pPr>
                        <a:lnSpc>
                          <a:spcPct val="100000"/>
                        </a:lnSpc>
                        <a:spcBef>
                          <a:spcPts val="20"/>
                        </a:spcBef>
                      </a:pPr>
                      <a:endParaRPr sz="3850">
                        <a:latin typeface="Times New Roman"/>
                        <a:cs typeface="Times New Roman"/>
                      </a:endParaRPr>
                    </a:p>
                    <a:p>
                      <a:pPr marL="85090" algn="ctr">
                        <a:lnSpc>
                          <a:spcPct val="100000"/>
                        </a:lnSpc>
                      </a:pPr>
                      <a:r>
                        <a:rPr sz="2950" spc="35" dirty="0">
                          <a:latin typeface="Arial MT"/>
                          <a:cs typeface="Arial MT"/>
                        </a:rPr>
                        <a:t>Merges</a:t>
                      </a:r>
                      <a:r>
                        <a:rPr sz="2950" spc="-15" dirty="0">
                          <a:latin typeface="Arial MT"/>
                          <a:cs typeface="Arial MT"/>
                        </a:rPr>
                        <a:t> </a:t>
                      </a:r>
                      <a:r>
                        <a:rPr sz="2950" spc="50" dirty="0">
                          <a:latin typeface="Arial MT"/>
                          <a:cs typeface="Arial MT"/>
                        </a:rPr>
                        <a:t>maps</a:t>
                      </a:r>
                      <a:r>
                        <a:rPr sz="2950" spc="-15" dirty="0">
                          <a:latin typeface="Arial MT"/>
                          <a:cs typeface="Arial MT"/>
                        </a:rPr>
                        <a:t> </a:t>
                      </a:r>
                      <a:r>
                        <a:rPr sz="2950" spc="5" dirty="0">
                          <a:latin typeface="Arial MT"/>
                          <a:cs typeface="Arial MT"/>
                        </a:rPr>
                        <a:t>(union)</a:t>
                      </a:r>
                      <a:endParaRPr sz="2950">
                        <a:latin typeface="Arial MT"/>
                        <a:cs typeface="Arial MT"/>
                      </a:endParaRPr>
                    </a:p>
                  </a:txBody>
                  <a:tcPr marL="0" marR="0" marT="2540" marB="0"/>
                </a:tc>
                <a:tc>
                  <a:txBody>
                    <a:bodyPr/>
                    <a:lstStyle/>
                    <a:p>
                      <a:pPr marL="377190" marR="377190" algn="ctr">
                        <a:lnSpc>
                          <a:spcPct val="100000"/>
                        </a:lnSpc>
                        <a:spcBef>
                          <a:spcPts val="820"/>
                        </a:spcBef>
                      </a:pPr>
                      <a:r>
                        <a:rPr sz="2950" spc="-5" dirty="0">
                          <a:latin typeface="Arial MT"/>
                          <a:cs typeface="Arial MT"/>
                        </a:rPr>
                        <a:t>merge(map("k",</a:t>
                      </a:r>
                      <a:r>
                        <a:rPr sz="2950" spc="-10" dirty="0">
                          <a:latin typeface="Arial MT"/>
                          <a:cs typeface="Arial MT"/>
                        </a:rPr>
                        <a:t> </a:t>
                      </a:r>
                      <a:r>
                        <a:rPr sz="2950" spc="-85" dirty="0">
                          <a:latin typeface="Arial MT"/>
                          <a:cs typeface="Arial MT"/>
                        </a:rPr>
                        <a:t>"v"),</a:t>
                      </a:r>
                      <a:r>
                        <a:rPr sz="2950" spc="-10" dirty="0">
                          <a:latin typeface="Arial MT"/>
                          <a:cs typeface="Arial MT"/>
                        </a:rPr>
                        <a:t> </a:t>
                      </a:r>
                      <a:r>
                        <a:rPr sz="2950" spc="-25" dirty="0">
                          <a:latin typeface="Arial MT"/>
                          <a:cs typeface="Arial MT"/>
                        </a:rPr>
                        <a:t>map("k2", </a:t>
                      </a:r>
                      <a:r>
                        <a:rPr sz="2950" spc="-805" dirty="0">
                          <a:latin typeface="Arial MT"/>
                          <a:cs typeface="Arial MT"/>
                        </a:rPr>
                        <a:t> </a:t>
                      </a:r>
                      <a:r>
                        <a:rPr sz="2950" spc="-70" dirty="0">
                          <a:latin typeface="Arial MT"/>
                          <a:cs typeface="Arial MT"/>
                        </a:rPr>
                        <a:t>"v2"))</a:t>
                      </a:r>
                      <a:endParaRPr sz="2950">
                        <a:latin typeface="Arial MT"/>
                        <a:cs typeface="Arial MT"/>
                      </a:endParaRPr>
                    </a:p>
                    <a:p>
                      <a:pPr algn="ctr">
                        <a:lnSpc>
                          <a:spcPct val="100000"/>
                        </a:lnSpc>
                        <a:spcBef>
                          <a:spcPts val="10"/>
                        </a:spcBef>
                      </a:pPr>
                      <a:r>
                        <a:rPr sz="2950" spc="5" dirty="0">
                          <a:latin typeface="Arial MT"/>
                          <a:cs typeface="Arial MT"/>
                        </a:rPr>
                        <a:t>returns:</a:t>
                      </a:r>
                      <a:r>
                        <a:rPr sz="2950" spc="-5" dirty="0">
                          <a:latin typeface="Arial MT"/>
                          <a:cs typeface="Arial MT"/>
                        </a:rPr>
                        <a:t> </a:t>
                      </a:r>
                      <a:r>
                        <a:rPr sz="2950" b="1" spc="5" dirty="0">
                          <a:latin typeface="Arial"/>
                          <a:cs typeface="Arial"/>
                        </a:rPr>
                        <a:t>{</a:t>
                      </a:r>
                      <a:r>
                        <a:rPr sz="2950" b="1" dirty="0">
                          <a:latin typeface="Arial"/>
                          <a:cs typeface="Arial"/>
                        </a:rPr>
                        <a:t> </a:t>
                      </a:r>
                      <a:r>
                        <a:rPr sz="2950" b="1" spc="5" dirty="0">
                          <a:latin typeface="Arial"/>
                          <a:cs typeface="Arial"/>
                        </a:rPr>
                        <a:t>"k"</a:t>
                      </a:r>
                      <a:r>
                        <a:rPr sz="2950" b="1" spc="-5" dirty="0">
                          <a:latin typeface="Arial"/>
                          <a:cs typeface="Arial"/>
                        </a:rPr>
                        <a:t> </a:t>
                      </a:r>
                      <a:r>
                        <a:rPr sz="2950" b="1" spc="10" dirty="0">
                          <a:latin typeface="Arial"/>
                          <a:cs typeface="Arial"/>
                        </a:rPr>
                        <a:t>=</a:t>
                      </a:r>
                      <a:r>
                        <a:rPr sz="2950" b="1" dirty="0">
                          <a:latin typeface="Arial"/>
                          <a:cs typeface="Arial"/>
                        </a:rPr>
                        <a:t> </a:t>
                      </a:r>
                      <a:r>
                        <a:rPr sz="2950" b="1" spc="5" dirty="0">
                          <a:latin typeface="Arial"/>
                          <a:cs typeface="Arial"/>
                        </a:rPr>
                        <a:t>"v",</a:t>
                      </a:r>
                      <a:r>
                        <a:rPr sz="2950" b="1" spc="-5" dirty="0">
                          <a:latin typeface="Arial"/>
                          <a:cs typeface="Arial"/>
                        </a:rPr>
                        <a:t> </a:t>
                      </a:r>
                      <a:r>
                        <a:rPr sz="2950" b="1" spc="5" dirty="0">
                          <a:latin typeface="Arial"/>
                          <a:cs typeface="Arial"/>
                        </a:rPr>
                        <a:t>"k2"</a:t>
                      </a:r>
                      <a:r>
                        <a:rPr sz="2950" b="1" spc="-5" dirty="0">
                          <a:latin typeface="Arial"/>
                          <a:cs typeface="Arial"/>
                        </a:rPr>
                        <a:t> </a:t>
                      </a:r>
                      <a:r>
                        <a:rPr sz="2950" b="1" spc="10" dirty="0">
                          <a:latin typeface="Arial"/>
                          <a:cs typeface="Arial"/>
                        </a:rPr>
                        <a:t>=</a:t>
                      </a:r>
                      <a:r>
                        <a:rPr sz="2950" b="1" dirty="0">
                          <a:latin typeface="Arial"/>
                          <a:cs typeface="Arial"/>
                        </a:rPr>
                        <a:t> </a:t>
                      </a:r>
                      <a:r>
                        <a:rPr sz="2950" b="1" spc="5" dirty="0">
                          <a:latin typeface="Arial"/>
                          <a:cs typeface="Arial"/>
                        </a:rPr>
                        <a:t>"v2"</a:t>
                      </a:r>
                      <a:r>
                        <a:rPr sz="2950" b="1" spc="-5" dirty="0">
                          <a:latin typeface="Arial"/>
                          <a:cs typeface="Arial"/>
                        </a:rPr>
                        <a:t> </a:t>
                      </a:r>
                      <a:r>
                        <a:rPr sz="2950" b="1" spc="5" dirty="0">
                          <a:latin typeface="Arial"/>
                          <a:cs typeface="Arial"/>
                        </a:rPr>
                        <a:t>}</a:t>
                      </a:r>
                      <a:endParaRPr sz="2950">
                        <a:latin typeface="Arial"/>
                        <a:cs typeface="Arial"/>
                      </a:endParaRPr>
                    </a:p>
                  </a:txBody>
                  <a:tcPr marL="0" marR="0" marT="104140" marB="0"/>
                </a:tc>
                <a:extLst>
                  <a:ext uri="{0D108BD9-81ED-4DB2-BD59-A6C34878D82A}">
                    <a16:rowId xmlns:a16="http://schemas.microsoft.com/office/drawing/2014/main" val="10003"/>
                  </a:ext>
                </a:extLst>
              </a:tr>
              <a:tr h="1588316">
                <a:tc>
                  <a:txBody>
                    <a:bodyPr/>
                    <a:lstStyle/>
                    <a:p>
                      <a:pPr>
                        <a:lnSpc>
                          <a:spcPct val="100000"/>
                        </a:lnSpc>
                        <a:spcBef>
                          <a:spcPts val="20"/>
                        </a:spcBef>
                      </a:pPr>
                      <a:endParaRPr sz="3850">
                        <a:latin typeface="Times New Roman"/>
                        <a:cs typeface="Times New Roman"/>
                      </a:endParaRPr>
                    </a:p>
                    <a:p>
                      <a:pPr marL="92075" algn="ctr">
                        <a:lnSpc>
                          <a:spcPct val="100000"/>
                        </a:lnSpc>
                      </a:pPr>
                      <a:r>
                        <a:rPr sz="2950" spc="35" dirty="0">
                          <a:latin typeface="Arial MT"/>
                          <a:cs typeface="Arial MT"/>
                        </a:rPr>
                        <a:t>replace(string,</a:t>
                      </a:r>
                      <a:r>
                        <a:rPr sz="2950" spc="-5" dirty="0">
                          <a:latin typeface="Arial MT"/>
                          <a:cs typeface="Arial MT"/>
                        </a:rPr>
                        <a:t> </a:t>
                      </a:r>
                      <a:r>
                        <a:rPr sz="2950" spc="20" dirty="0">
                          <a:latin typeface="Arial MT"/>
                          <a:cs typeface="Arial MT"/>
                        </a:rPr>
                        <a:t>search,</a:t>
                      </a:r>
                      <a:r>
                        <a:rPr sz="2950" spc="-5" dirty="0">
                          <a:latin typeface="Arial MT"/>
                          <a:cs typeface="Arial MT"/>
                        </a:rPr>
                        <a:t> </a:t>
                      </a:r>
                      <a:r>
                        <a:rPr sz="2950" spc="40" dirty="0">
                          <a:latin typeface="Arial MT"/>
                          <a:cs typeface="Arial MT"/>
                        </a:rPr>
                        <a:t>replace)</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2257425" marR="289560" indent="-1875155">
                        <a:lnSpc>
                          <a:spcPct val="100000"/>
                        </a:lnSpc>
                      </a:pPr>
                      <a:r>
                        <a:rPr sz="2950" dirty="0">
                          <a:latin typeface="Arial MT"/>
                          <a:cs typeface="Arial MT"/>
                        </a:rPr>
                        <a:t>Performs</a:t>
                      </a:r>
                      <a:r>
                        <a:rPr sz="2950" spc="-10" dirty="0">
                          <a:latin typeface="Arial MT"/>
                          <a:cs typeface="Arial MT"/>
                        </a:rPr>
                        <a:t> </a:t>
                      </a:r>
                      <a:r>
                        <a:rPr sz="2950" spc="5" dirty="0">
                          <a:latin typeface="Arial MT"/>
                          <a:cs typeface="Arial MT"/>
                        </a:rPr>
                        <a:t>a</a:t>
                      </a:r>
                      <a:r>
                        <a:rPr sz="2950" spc="-5" dirty="0">
                          <a:latin typeface="Arial MT"/>
                          <a:cs typeface="Arial MT"/>
                        </a:rPr>
                        <a:t> </a:t>
                      </a:r>
                      <a:r>
                        <a:rPr sz="2950" spc="25" dirty="0">
                          <a:latin typeface="Arial MT"/>
                          <a:cs typeface="Arial MT"/>
                        </a:rPr>
                        <a:t>search</a:t>
                      </a:r>
                      <a:r>
                        <a:rPr sz="2950" spc="-5" dirty="0">
                          <a:latin typeface="Arial MT"/>
                          <a:cs typeface="Arial MT"/>
                        </a:rPr>
                        <a:t> </a:t>
                      </a:r>
                      <a:r>
                        <a:rPr sz="2950" spc="60" dirty="0">
                          <a:latin typeface="Arial MT"/>
                          <a:cs typeface="Arial MT"/>
                        </a:rPr>
                        <a:t>and</a:t>
                      </a:r>
                      <a:r>
                        <a:rPr sz="2950" spc="-10" dirty="0">
                          <a:latin typeface="Arial MT"/>
                          <a:cs typeface="Arial MT"/>
                        </a:rPr>
                        <a:t> </a:t>
                      </a:r>
                      <a:r>
                        <a:rPr sz="2950" spc="45" dirty="0">
                          <a:latin typeface="Arial MT"/>
                          <a:cs typeface="Arial MT"/>
                        </a:rPr>
                        <a:t>replace </a:t>
                      </a:r>
                      <a:r>
                        <a:rPr sz="2950" spc="-800" dirty="0">
                          <a:latin typeface="Arial MT"/>
                          <a:cs typeface="Arial MT"/>
                        </a:rPr>
                        <a:t> </a:t>
                      </a:r>
                      <a:r>
                        <a:rPr sz="2950" spc="5" dirty="0">
                          <a:latin typeface="Arial MT"/>
                          <a:cs typeface="Arial MT"/>
                        </a:rPr>
                        <a:t>on</a:t>
                      </a:r>
                      <a:r>
                        <a:rPr sz="2950" dirty="0">
                          <a:latin typeface="Arial MT"/>
                          <a:cs typeface="Arial MT"/>
                        </a:rPr>
                        <a:t> </a:t>
                      </a:r>
                      <a:r>
                        <a:rPr sz="2950" spc="30" dirty="0">
                          <a:latin typeface="Arial MT"/>
                          <a:cs typeface="Arial MT"/>
                        </a:rPr>
                        <a:t>string</a:t>
                      </a:r>
                      <a:endParaRPr sz="2950">
                        <a:latin typeface="Arial MT"/>
                        <a:cs typeface="Arial MT"/>
                      </a:endParaRPr>
                    </a:p>
                  </a:txBody>
                  <a:tcPr marL="0" marR="0" marT="5715" marB="0">
                    <a:solidFill>
                      <a:srgbClr val="E3E5E8"/>
                    </a:solidFill>
                  </a:tcPr>
                </a:tc>
                <a:tc>
                  <a:txBody>
                    <a:bodyPr/>
                    <a:lstStyle/>
                    <a:p>
                      <a:pPr>
                        <a:lnSpc>
                          <a:spcPct val="100000"/>
                        </a:lnSpc>
                        <a:spcBef>
                          <a:spcPts val="45"/>
                        </a:spcBef>
                      </a:pPr>
                      <a:endParaRPr sz="2250">
                        <a:latin typeface="Times New Roman"/>
                        <a:cs typeface="Times New Roman"/>
                      </a:endParaRPr>
                    </a:p>
                    <a:p>
                      <a:pPr marL="1791335" marR="955675" indent="-835660">
                        <a:lnSpc>
                          <a:spcPct val="100000"/>
                        </a:lnSpc>
                      </a:pPr>
                      <a:r>
                        <a:rPr sz="2950" spc="5" dirty="0">
                          <a:latin typeface="Arial MT"/>
                          <a:cs typeface="Arial MT"/>
                        </a:rPr>
                        <a:t>replace("aaab",</a:t>
                      </a:r>
                      <a:r>
                        <a:rPr sz="2950" spc="-20" dirty="0">
                          <a:latin typeface="Arial MT"/>
                          <a:cs typeface="Arial MT"/>
                        </a:rPr>
                        <a:t> </a:t>
                      </a:r>
                      <a:r>
                        <a:rPr sz="2950" spc="-110" dirty="0">
                          <a:latin typeface="Arial MT"/>
                          <a:cs typeface="Arial MT"/>
                        </a:rPr>
                        <a:t>"a",</a:t>
                      </a:r>
                      <a:r>
                        <a:rPr sz="2950" spc="-20" dirty="0">
                          <a:latin typeface="Arial MT"/>
                          <a:cs typeface="Arial MT"/>
                        </a:rPr>
                        <a:t> </a:t>
                      </a:r>
                      <a:r>
                        <a:rPr sz="2950" spc="-70" dirty="0">
                          <a:latin typeface="Arial MT"/>
                          <a:cs typeface="Arial MT"/>
                        </a:rPr>
                        <a:t>"b") </a:t>
                      </a:r>
                      <a:r>
                        <a:rPr sz="2950" spc="-805" dirty="0">
                          <a:latin typeface="Arial MT"/>
                          <a:cs typeface="Arial MT"/>
                        </a:rPr>
                        <a:t> </a:t>
                      </a:r>
                      <a:r>
                        <a:rPr sz="2950" spc="5" dirty="0">
                          <a:latin typeface="Arial MT"/>
                          <a:cs typeface="Arial MT"/>
                        </a:rPr>
                        <a:t>returns</a:t>
                      </a:r>
                      <a:r>
                        <a:rPr sz="2950" spc="-5" dirty="0">
                          <a:latin typeface="Arial MT"/>
                          <a:cs typeface="Arial MT"/>
                        </a:rPr>
                        <a:t> </a:t>
                      </a:r>
                      <a:r>
                        <a:rPr sz="2950" b="1" spc="5" dirty="0">
                          <a:latin typeface="Arial"/>
                          <a:cs typeface="Arial"/>
                        </a:rPr>
                        <a:t>bbbb</a:t>
                      </a:r>
                      <a:endParaRPr sz="2950">
                        <a:latin typeface="Arial"/>
                        <a:cs typeface="Arial"/>
                      </a:endParaRPr>
                    </a:p>
                  </a:txBody>
                  <a:tcPr marL="0" marR="0" marT="5715" marB="0">
                    <a:solidFill>
                      <a:srgbClr val="E3E5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08443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0" dirty="0"/>
              <a:t> </a:t>
            </a:r>
            <a:r>
              <a:rPr spc="70" dirty="0"/>
              <a:t>functions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graphicFrame>
        <p:nvGraphicFramePr>
          <p:cNvPr id="3" name="object 3"/>
          <p:cNvGraphicFramePr>
            <a:graphicFrameLocks noGrp="1"/>
          </p:cNvGraphicFramePr>
          <p:nvPr/>
        </p:nvGraphicFramePr>
        <p:xfrm>
          <a:off x="1287918" y="2345478"/>
          <a:ext cx="17390744" cy="7941582"/>
        </p:xfrm>
        <a:graphic>
          <a:graphicData uri="http://schemas.openxmlformats.org/drawingml/2006/table">
            <a:tbl>
              <a:tblPr firstRow="1" bandRow="1">
                <a:tableStyleId>{2D5ABB26-0587-4C30-8999-92F81FD0307C}</a:tableStyleId>
              </a:tblPr>
              <a:tblGrid>
                <a:gridCol w="5748020">
                  <a:extLst>
                    <a:ext uri="{9D8B030D-6E8A-4147-A177-3AD203B41FA5}">
                      <a16:colId xmlns:a16="http://schemas.microsoft.com/office/drawing/2014/main" val="20000"/>
                    </a:ext>
                  </a:extLst>
                </a:gridCol>
                <a:gridCol w="5655945">
                  <a:extLst>
                    <a:ext uri="{9D8B030D-6E8A-4147-A177-3AD203B41FA5}">
                      <a16:colId xmlns:a16="http://schemas.microsoft.com/office/drawing/2014/main" val="20001"/>
                    </a:ext>
                  </a:extLst>
                </a:gridCol>
                <a:gridCol w="5986779">
                  <a:extLst>
                    <a:ext uri="{9D8B030D-6E8A-4147-A177-3AD203B41FA5}">
                      <a16:colId xmlns:a16="http://schemas.microsoft.com/office/drawing/2014/main" val="20002"/>
                    </a:ext>
                  </a:extLst>
                </a:gridCol>
              </a:tblGrid>
              <a:tr h="1588317">
                <a:tc>
                  <a:txBody>
                    <a:bodyPr/>
                    <a:lstStyle/>
                    <a:p>
                      <a:pPr>
                        <a:lnSpc>
                          <a:spcPct val="100000"/>
                        </a:lnSpc>
                        <a:spcBef>
                          <a:spcPts val="50"/>
                        </a:spcBef>
                      </a:pPr>
                      <a:endParaRPr sz="3750">
                        <a:latin typeface="Times New Roman"/>
                        <a:cs typeface="Times New Roman"/>
                      </a:endParaRPr>
                    </a:p>
                    <a:p>
                      <a:pPr marL="48260" algn="ctr">
                        <a:lnSpc>
                          <a:spcPct val="100000"/>
                        </a:lnSpc>
                      </a:pPr>
                      <a:r>
                        <a:rPr sz="2950" b="1" spc="5" dirty="0">
                          <a:solidFill>
                            <a:srgbClr val="FFFFFF"/>
                          </a:solidFill>
                          <a:latin typeface="Arial"/>
                          <a:cs typeface="Arial"/>
                        </a:rPr>
                        <a:t>Function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238760" algn="ctr">
                        <a:lnSpc>
                          <a:spcPct val="100000"/>
                        </a:lnSpc>
                      </a:pPr>
                      <a:r>
                        <a:rPr sz="2950" b="1" spc="5" dirty="0">
                          <a:solidFill>
                            <a:srgbClr val="FFFFFF"/>
                          </a:solidFill>
                          <a:latin typeface="Arial"/>
                          <a:cs typeface="Arial"/>
                        </a:rPr>
                        <a:t>Description</a:t>
                      </a:r>
                      <a:endParaRPr sz="2950">
                        <a:latin typeface="Arial"/>
                        <a:cs typeface="Arial"/>
                      </a:endParaRPr>
                    </a:p>
                  </a:txBody>
                  <a:tcPr marL="0" marR="0" marT="6350" marB="0">
                    <a:solidFill>
                      <a:srgbClr val="0365C0"/>
                    </a:solidFill>
                  </a:tcPr>
                </a:tc>
                <a:tc>
                  <a:txBody>
                    <a:bodyPr/>
                    <a:lstStyle/>
                    <a:p>
                      <a:pPr>
                        <a:lnSpc>
                          <a:spcPct val="100000"/>
                        </a:lnSpc>
                        <a:spcBef>
                          <a:spcPts val="50"/>
                        </a:spcBef>
                      </a:pPr>
                      <a:endParaRPr sz="3750">
                        <a:latin typeface="Times New Roman"/>
                        <a:cs typeface="Times New Roman"/>
                      </a:endParaRPr>
                    </a:p>
                    <a:p>
                      <a:pPr marL="189865" algn="ctr">
                        <a:lnSpc>
                          <a:spcPct val="100000"/>
                        </a:lnSpc>
                      </a:pPr>
                      <a:r>
                        <a:rPr sz="2950" b="1" spc="5" dirty="0">
                          <a:solidFill>
                            <a:srgbClr val="FFFFFF"/>
                          </a:solidFill>
                          <a:latin typeface="Arial"/>
                          <a:cs typeface="Arial"/>
                        </a:rPr>
                        <a:t>Example</a:t>
                      </a:r>
                      <a:endParaRPr sz="2950">
                        <a:latin typeface="Arial"/>
                        <a:cs typeface="Arial"/>
                      </a:endParaRPr>
                    </a:p>
                  </a:txBody>
                  <a:tcPr marL="0" marR="0" marT="6350" marB="0">
                    <a:solidFill>
                      <a:srgbClr val="0365C0"/>
                    </a:solidFill>
                  </a:tcPr>
                </a:tc>
                <a:extLst>
                  <a:ext uri="{0D108BD9-81ED-4DB2-BD59-A6C34878D82A}">
                    <a16:rowId xmlns:a16="http://schemas.microsoft.com/office/drawing/2014/main" val="10000"/>
                  </a:ext>
                </a:extLst>
              </a:tr>
              <a:tr h="1588316">
                <a:tc>
                  <a:txBody>
                    <a:bodyPr/>
                    <a:lstStyle/>
                    <a:p>
                      <a:pPr>
                        <a:lnSpc>
                          <a:spcPct val="100000"/>
                        </a:lnSpc>
                        <a:spcBef>
                          <a:spcPts val="35"/>
                        </a:spcBef>
                      </a:pPr>
                      <a:endParaRPr sz="3800">
                        <a:latin typeface="Times New Roman"/>
                        <a:cs typeface="Times New Roman"/>
                      </a:endParaRPr>
                    </a:p>
                    <a:p>
                      <a:pPr marL="48895" algn="ctr">
                        <a:lnSpc>
                          <a:spcPct val="100000"/>
                        </a:lnSpc>
                      </a:pPr>
                      <a:r>
                        <a:rPr sz="2950" spc="30" dirty="0">
                          <a:latin typeface="Arial MT"/>
                          <a:cs typeface="Arial MT"/>
                        </a:rPr>
                        <a:t>split(delim,</a:t>
                      </a:r>
                      <a:r>
                        <a:rPr sz="2950" spc="-20" dirty="0">
                          <a:latin typeface="Arial MT"/>
                          <a:cs typeface="Arial MT"/>
                        </a:rPr>
                        <a:t> </a:t>
                      </a:r>
                      <a:r>
                        <a:rPr sz="2950" spc="30" dirty="0">
                          <a:latin typeface="Arial MT"/>
                          <a:cs typeface="Arial MT"/>
                        </a:rPr>
                        <a:t>string)</a:t>
                      </a:r>
                      <a:endParaRPr sz="2950">
                        <a:latin typeface="Arial MT"/>
                        <a:cs typeface="Arial MT"/>
                      </a:endParaRPr>
                    </a:p>
                  </a:txBody>
                  <a:tcPr marL="0" marR="0" marT="4445" marB="0"/>
                </a:tc>
                <a:tc>
                  <a:txBody>
                    <a:bodyPr/>
                    <a:lstStyle/>
                    <a:p>
                      <a:pPr>
                        <a:lnSpc>
                          <a:spcPct val="100000"/>
                        </a:lnSpc>
                        <a:spcBef>
                          <a:spcPts val="35"/>
                        </a:spcBef>
                      </a:pPr>
                      <a:endParaRPr sz="3800">
                        <a:latin typeface="Times New Roman"/>
                        <a:cs typeface="Times New Roman"/>
                      </a:endParaRPr>
                    </a:p>
                    <a:p>
                      <a:pPr marL="238760" algn="ctr">
                        <a:lnSpc>
                          <a:spcPct val="100000"/>
                        </a:lnSpc>
                      </a:pPr>
                      <a:r>
                        <a:rPr sz="2950" spc="30" dirty="0">
                          <a:latin typeface="Arial MT"/>
                          <a:cs typeface="Arial MT"/>
                        </a:rPr>
                        <a:t>splits</a:t>
                      </a:r>
                      <a:r>
                        <a:rPr sz="2950" dirty="0">
                          <a:latin typeface="Arial MT"/>
                          <a:cs typeface="Arial MT"/>
                        </a:rPr>
                        <a:t> </a:t>
                      </a:r>
                      <a:r>
                        <a:rPr sz="2950" spc="5" dirty="0">
                          <a:latin typeface="Arial MT"/>
                          <a:cs typeface="Arial MT"/>
                        </a:rPr>
                        <a:t>a</a:t>
                      </a:r>
                      <a:r>
                        <a:rPr sz="2950" dirty="0">
                          <a:latin typeface="Arial MT"/>
                          <a:cs typeface="Arial MT"/>
                        </a:rPr>
                        <a:t> </a:t>
                      </a:r>
                      <a:r>
                        <a:rPr sz="2950" spc="30" dirty="0">
                          <a:latin typeface="Arial MT"/>
                          <a:cs typeface="Arial MT"/>
                        </a:rPr>
                        <a:t>string</a:t>
                      </a:r>
                      <a:r>
                        <a:rPr sz="2950" dirty="0">
                          <a:latin typeface="Arial MT"/>
                          <a:cs typeface="Arial MT"/>
                        </a:rPr>
                        <a:t> </a:t>
                      </a:r>
                      <a:r>
                        <a:rPr sz="2950" spc="5" dirty="0">
                          <a:latin typeface="Arial MT"/>
                          <a:cs typeface="Arial MT"/>
                        </a:rPr>
                        <a:t>into</a:t>
                      </a:r>
                      <a:r>
                        <a:rPr sz="2950" dirty="0">
                          <a:latin typeface="Arial MT"/>
                          <a:cs typeface="Arial MT"/>
                        </a:rPr>
                        <a:t> </a:t>
                      </a:r>
                      <a:r>
                        <a:rPr sz="2950" spc="5" dirty="0">
                          <a:latin typeface="Arial MT"/>
                          <a:cs typeface="Arial MT"/>
                        </a:rPr>
                        <a:t>a</a:t>
                      </a:r>
                      <a:r>
                        <a:rPr sz="2950" dirty="0">
                          <a:latin typeface="Arial MT"/>
                          <a:cs typeface="Arial MT"/>
                        </a:rPr>
                        <a:t> </a:t>
                      </a:r>
                      <a:r>
                        <a:rPr sz="2950" spc="5" dirty="0">
                          <a:latin typeface="Arial MT"/>
                          <a:cs typeface="Arial MT"/>
                        </a:rPr>
                        <a:t>list</a:t>
                      </a:r>
                      <a:endParaRPr sz="2950">
                        <a:latin typeface="Arial MT"/>
                        <a:cs typeface="Arial MT"/>
                      </a:endParaRPr>
                    </a:p>
                  </a:txBody>
                  <a:tcPr marL="0" marR="0" marT="4445" marB="0"/>
                </a:tc>
                <a:tc>
                  <a:txBody>
                    <a:bodyPr/>
                    <a:lstStyle/>
                    <a:p>
                      <a:pPr marL="189865" algn="ctr">
                        <a:lnSpc>
                          <a:spcPct val="100000"/>
                        </a:lnSpc>
                        <a:spcBef>
                          <a:spcPts val="2590"/>
                        </a:spcBef>
                      </a:pPr>
                      <a:r>
                        <a:rPr sz="2950" spc="-25" dirty="0">
                          <a:latin typeface="Arial MT"/>
                          <a:cs typeface="Arial MT"/>
                        </a:rPr>
                        <a:t>split(",",</a:t>
                      </a:r>
                      <a:r>
                        <a:rPr sz="2950" spc="-30" dirty="0">
                          <a:latin typeface="Arial MT"/>
                          <a:cs typeface="Arial MT"/>
                        </a:rPr>
                        <a:t> </a:t>
                      </a:r>
                      <a:r>
                        <a:rPr sz="2950" spc="10" dirty="0">
                          <a:latin typeface="Arial MT"/>
                          <a:cs typeface="Arial MT"/>
                        </a:rPr>
                        <a:t>"a,b,c,d")</a:t>
                      </a:r>
                      <a:endParaRPr sz="2950">
                        <a:latin typeface="Arial MT"/>
                        <a:cs typeface="Arial MT"/>
                      </a:endParaRPr>
                    </a:p>
                    <a:p>
                      <a:pPr marL="189230" algn="ctr">
                        <a:lnSpc>
                          <a:spcPct val="100000"/>
                        </a:lnSpc>
                        <a:spcBef>
                          <a:spcPts val="5"/>
                        </a:spcBef>
                      </a:pPr>
                      <a:r>
                        <a:rPr sz="2950" spc="5" dirty="0">
                          <a:latin typeface="Arial MT"/>
                          <a:cs typeface="Arial MT"/>
                        </a:rPr>
                        <a:t>returns</a:t>
                      </a:r>
                      <a:r>
                        <a:rPr sz="2950" spc="-5" dirty="0">
                          <a:latin typeface="Arial MT"/>
                          <a:cs typeface="Arial MT"/>
                        </a:rPr>
                        <a:t> </a:t>
                      </a:r>
                      <a:r>
                        <a:rPr sz="2950" b="1" spc="5" dirty="0">
                          <a:latin typeface="Arial"/>
                          <a:cs typeface="Arial"/>
                        </a:rPr>
                        <a:t>[</a:t>
                      </a:r>
                      <a:r>
                        <a:rPr sz="2950" b="1" spc="-10" dirty="0">
                          <a:latin typeface="Arial"/>
                          <a:cs typeface="Arial"/>
                        </a:rPr>
                        <a:t> </a:t>
                      </a:r>
                      <a:r>
                        <a:rPr sz="2950" b="1" spc="5" dirty="0">
                          <a:latin typeface="Arial"/>
                          <a:cs typeface="Arial"/>
                        </a:rPr>
                        <a:t>"a",</a:t>
                      </a:r>
                      <a:r>
                        <a:rPr sz="2950" b="1" spc="-5" dirty="0">
                          <a:latin typeface="Arial"/>
                          <a:cs typeface="Arial"/>
                        </a:rPr>
                        <a:t> </a:t>
                      </a:r>
                      <a:r>
                        <a:rPr sz="2950" b="1" dirty="0">
                          <a:latin typeface="Arial"/>
                          <a:cs typeface="Arial"/>
                        </a:rPr>
                        <a:t>"b",</a:t>
                      </a:r>
                      <a:r>
                        <a:rPr sz="2950" b="1" spc="-10" dirty="0">
                          <a:latin typeface="Arial"/>
                          <a:cs typeface="Arial"/>
                        </a:rPr>
                        <a:t> </a:t>
                      </a:r>
                      <a:r>
                        <a:rPr sz="2950" b="1" spc="5" dirty="0">
                          <a:latin typeface="Arial"/>
                          <a:cs typeface="Arial"/>
                        </a:rPr>
                        <a:t>"c",</a:t>
                      </a:r>
                      <a:r>
                        <a:rPr sz="2950" b="1" spc="-5" dirty="0">
                          <a:latin typeface="Arial"/>
                          <a:cs typeface="Arial"/>
                        </a:rPr>
                        <a:t> </a:t>
                      </a:r>
                      <a:r>
                        <a:rPr sz="2950" b="1" spc="5" dirty="0">
                          <a:latin typeface="Arial"/>
                          <a:cs typeface="Arial"/>
                        </a:rPr>
                        <a:t>"d"</a:t>
                      </a:r>
                      <a:r>
                        <a:rPr sz="2950" b="1" spc="-10" dirty="0">
                          <a:latin typeface="Arial"/>
                          <a:cs typeface="Arial"/>
                        </a:rPr>
                        <a:t> </a:t>
                      </a:r>
                      <a:r>
                        <a:rPr sz="2950" b="1" spc="5" dirty="0">
                          <a:latin typeface="Arial"/>
                          <a:cs typeface="Arial"/>
                        </a:rPr>
                        <a:t>]</a:t>
                      </a:r>
                      <a:endParaRPr sz="2950">
                        <a:latin typeface="Arial"/>
                        <a:cs typeface="Arial"/>
                      </a:endParaRPr>
                    </a:p>
                  </a:txBody>
                  <a:tcPr marL="0" marR="0" marT="328930" marB="0"/>
                </a:tc>
                <a:extLst>
                  <a:ext uri="{0D108BD9-81ED-4DB2-BD59-A6C34878D82A}">
                    <a16:rowId xmlns:a16="http://schemas.microsoft.com/office/drawing/2014/main" val="10001"/>
                  </a:ext>
                </a:extLst>
              </a:tr>
              <a:tr h="1588317">
                <a:tc>
                  <a:txBody>
                    <a:bodyPr/>
                    <a:lstStyle/>
                    <a:p>
                      <a:pPr>
                        <a:lnSpc>
                          <a:spcPct val="100000"/>
                        </a:lnSpc>
                        <a:spcBef>
                          <a:spcPts val="20"/>
                        </a:spcBef>
                      </a:pPr>
                      <a:endParaRPr sz="3850">
                        <a:latin typeface="Times New Roman"/>
                        <a:cs typeface="Times New Roman"/>
                      </a:endParaRPr>
                    </a:p>
                    <a:p>
                      <a:pPr marL="48895" algn="ctr">
                        <a:lnSpc>
                          <a:spcPct val="100000"/>
                        </a:lnSpc>
                      </a:pPr>
                      <a:r>
                        <a:rPr sz="2950" spc="30" dirty="0">
                          <a:latin typeface="Arial MT"/>
                          <a:cs typeface="Arial MT"/>
                        </a:rPr>
                        <a:t>substr(string,</a:t>
                      </a:r>
                      <a:r>
                        <a:rPr sz="2950" spc="-15" dirty="0">
                          <a:latin typeface="Arial MT"/>
                          <a:cs typeface="Arial MT"/>
                        </a:rPr>
                        <a:t> </a:t>
                      </a:r>
                      <a:r>
                        <a:rPr sz="2950" spc="-5" dirty="0">
                          <a:latin typeface="Arial MT"/>
                          <a:cs typeface="Arial MT"/>
                        </a:rPr>
                        <a:t>offset,</a:t>
                      </a:r>
                      <a:r>
                        <a:rPr sz="2950" spc="-10" dirty="0">
                          <a:latin typeface="Arial MT"/>
                          <a:cs typeface="Arial MT"/>
                        </a:rPr>
                        <a:t> </a:t>
                      </a:r>
                      <a:r>
                        <a:rPr sz="2950" spc="30" dirty="0">
                          <a:latin typeface="Arial MT"/>
                          <a:cs typeface="Arial MT"/>
                        </a:rPr>
                        <a:t>length)</a:t>
                      </a:r>
                      <a:endParaRPr sz="2950">
                        <a:latin typeface="Arial MT"/>
                        <a:cs typeface="Arial MT"/>
                      </a:endParaRPr>
                    </a:p>
                  </a:txBody>
                  <a:tcPr marL="0" marR="0" marT="2540" marB="0">
                    <a:solidFill>
                      <a:srgbClr val="E3E5E8"/>
                    </a:solidFill>
                  </a:tcPr>
                </a:tc>
                <a:tc>
                  <a:txBody>
                    <a:bodyPr/>
                    <a:lstStyle/>
                    <a:p>
                      <a:pPr>
                        <a:lnSpc>
                          <a:spcPct val="100000"/>
                        </a:lnSpc>
                        <a:spcBef>
                          <a:spcPts val="20"/>
                        </a:spcBef>
                      </a:pPr>
                      <a:endParaRPr sz="3850">
                        <a:latin typeface="Times New Roman"/>
                        <a:cs typeface="Times New Roman"/>
                      </a:endParaRPr>
                    </a:p>
                    <a:p>
                      <a:pPr marL="238760" algn="ctr">
                        <a:lnSpc>
                          <a:spcPct val="100000"/>
                        </a:lnSpc>
                      </a:pPr>
                      <a:r>
                        <a:rPr sz="2950" spc="30" dirty="0">
                          <a:latin typeface="Arial MT"/>
                          <a:cs typeface="Arial MT"/>
                        </a:rPr>
                        <a:t>extract</a:t>
                      </a:r>
                      <a:r>
                        <a:rPr sz="2950" spc="-5" dirty="0">
                          <a:latin typeface="Arial MT"/>
                          <a:cs typeface="Arial MT"/>
                        </a:rPr>
                        <a:t> </a:t>
                      </a:r>
                      <a:r>
                        <a:rPr sz="2950" spc="40" dirty="0">
                          <a:latin typeface="Arial MT"/>
                          <a:cs typeface="Arial MT"/>
                        </a:rPr>
                        <a:t>substring</a:t>
                      </a:r>
                      <a:r>
                        <a:rPr sz="2950" dirty="0">
                          <a:latin typeface="Arial MT"/>
                          <a:cs typeface="Arial MT"/>
                        </a:rPr>
                        <a:t> </a:t>
                      </a:r>
                      <a:r>
                        <a:rPr sz="2950" spc="-5" dirty="0">
                          <a:latin typeface="Arial MT"/>
                          <a:cs typeface="Arial MT"/>
                        </a:rPr>
                        <a:t>from</a:t>
                      </a:r>
                      <a:r>
                        <a:rPr sz="2950" dirty="0">
                          <a:latin typeface="Arial MT"/>
                          <a:cs typeface="Arial MT"/>
                        </a:rPr>
                        <a:t> </a:t>
                      </a:r>
                      <a:r>
                        <a:rPr sz="2950" spc="30" dirty="0">
                          <a:latin typeface="Arial MT"/>
                          <a:cs typeface="Arial MT"/>
                        </a:rPr>
                        <a:t>string</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2124075" marR="1109980" indent="-817244">
                        <a:lnSpc>
                          <a:spcPct val="100000"/>
                        </a:lnSpc>
                      </a:pPr>
                      <a:r>
                        <a:rPr sz="2950" spc="20" dirty="0">
                          <a:latin typeface="Arial MT"/>
                          <a:cs typeface="Arial MT"/>
                        </a:rPr>
                        <a:t>substr("abcde",</a:t>
                      </a:r>
                      <a:r>
                        <a:rPr sz="2950" spc="-30" dirty="0">
                          <a:latin typeface="Arial MT"/>
                          <a:cs typeface="Arial MT"/>
                        </a:rPr>
                        <a:t> </a:t>
                      </a:r>
                      <a:r>
                        <a:rPr sz="2950" spc="5" dirty="0">
                          <a:latin typeface="Arial MT"/>
                          <a:cs typeface="Arial MT"/>
                        </a:rPr>
                        <a:t>-3,</a:t>
                      </a:r>
                      <a:r>
                        <a:rPr sz="2950" spc="-30" dirty="0">
                          <a:latin typeface="Arial MT"/>
                          <a:cs typeface="Arial MT"/>
                        </a:rPr>
                        <a:t> </a:t>
                      </a:r>
                      <a:r>
                        <a:rPr sz="2950" spc="5" dirty="0">
                          <a:latin typeface="Arial MT"/>
                          <a:cs typeface="Arial MT"/>
                        </a:rPr>
                        <a:t>3) </a:t>
                      </a:r>
                      <a:r>
                        <a:rPr sz="2950" spc="-805" dirty="0">
                          <a:latin typeface="Arial MT"/>
                          <a:cs typeface="Arial MT"/>
                        </a:rPr>
                        <a:t> </a:t>
                      </a:r>
                      <a:r>
                        <a:rPr sz="2950" spc="5" dirty="0">
                          <a:latin typeface="Arial MT"/>
                          <a:cs typeface="Arial MT"/>
                        </a:rPr>
                        <a:t>returns</a:t>
                      </a:r>
                      <a:r>
                        <a:rPr sz="2950" spc="-5" dirty="0">
                          <a:latin typeface="Arial MT"/>
                          <a:cs typeface="Arial MT"/>
                        </a:rPr>
                        <a:t> </a:t>
                      </a:r>
                      <a:r>
                        <a:rPr sz="2950" b="1" spc="10" dirty="0">
                          <a:latin typeface="Arial"/>
                          <a:cs typeface="Arial"/>
                        </a:rPr>
                        <a:t>cde</a:t>
                      </a:r>
                      <a:endParaRPr sz="2950">
                        <a:latin typeface="Arial"/>
                        <a:cs typeface="Arial"/>
                      </a:endParaRPr>
                    </a:p>
                  </a:txBody>
                  <a:tcPr marL="0" marR="0" marT="5715" marB="0">
                    <a:solidFill>
                      <a:srgbClr val="E3E5E8"/>
                    </a:solidFill>
                  </a:tcPr>
                </a:tc>
                <a:extLst>
                  <a:ext uri="{0D108BD9-81ED-4DB2-BD59-A6C34878D82A}">
                    <a16:rowId xmlns:a16="http://schemas.microsoft.com/office/drawing/2014/main" val="10002"/>
                  </a:ext>
                </a:extLst>
              </a:tr>
              <a:tr h="1588316">
                <a:tc>
                  <a:txBody>
                    <a:bodyPr/>
                    <a:lstStyle/>
                    <a:p>
                      <a:pPr>
                        <a:lnSpc>
                          <a:spcPct val="100000"/>
                        </a:lnSpc>
                        <a:spcBef>
                          <a:spcPts val="20"/>
                        </a:spcBef>
                      </a:pPr>
                      <a:endParaRPr sz="3850">
                        <a:latin typeface="Times New Roman"/>
                        <a:cs typeface="Times New Roman"/>
                      </a:endParaRPr>
                    </a:p>
                    <a:p>
                      <a:pPr marL="48895" algn="ctr">
                        <a:lnSpc>
                          <a:spcPct val="100000"/>
                        </a:lnSpc>
                      </a:pPr>
                      <a:r>
                        <a:rPr sz="2950" spc="20" dirty="0">
                          <a:latin typeface="Arial MT"/>
                          <a:cs typeface="Arial MT"/>
                        </a:rPr>
                        <a:t>timestamp()</a:t>
                      </a:r>
                      <a:endParaRPr sz="2950">
                        <a:latin typeface="Arial MT"/>
                        <a:cs typeface="Arial MT"/>
                      </a:endParaRPr>
                    </a:p>
                  </a:txBody>
                  <a:tcPr marL="0" marR="0" marT="2540" marB="0"/>
                </a:tc>
                <a:tc>
                  <a:txBody>
                    <a:bodyPr/>
                    <a:lstStyle/>
                    <a:p>
                      <a:pPr>
                        <a:lnSpc>
                          <a:spcPct val="100000"/>
                        </a:lnSpc>
                        <a:spcBef>
                          <a:spcPts val="20"/>
                        </a:spcBef>
                      </a:pPr>
                      <a:endParaRPr sz="3850">
                        <a:latin typeface="Times New Roman"/>
                        <a:cs typeface="Times New Roman"/>
                      </a:endParaRPr>
                    </a:p>
                    <a:p>
                      <a:pPr marL="238760" algn="ctr">
                        <a:lnSpc>
                          <a:spcPct val="100000"/>
                        </a:lnSpc>
                      </a:pPr>
                      <a:r>
                        <a:rPr sz="2950" spc="5" dirty="0">
                          <a:latin typeface="Arial MT"/>
                          <a:cs typeface="Arial MT"/>
                        </a:rPr>
                        <a:t>returns</a:t>
                      </a:r>
                      <a:r>
                        <a:rPr sz="2950" spc="-5" dirty="0">
                          <a:latin typeface="Arial MT"/>
                          <a:cs typeface="Arial MT"/>
                        </a:rPr>
                        <a:t> </a:t>
                      </a:r>
                      <a:r>
                        <a:rPr sz="2950" spc="-100" dirty="0">
                          <a:latin typeface="Arial MT"/>
                          <a:cs typeface="Arial MT"/>
                        </a:rPr>
                        <a:t>RFC</a:t>
                      </a:r>
                      <a:r>
                        <a:rPr sz="2950" spc="-5" dirty="0">
                          <a:latin typeface="Arial MT"/>
                          <a:cs typeface="Arial MT"/>
                        </a:rPr>
                        <a:t> </a:t>
                      </a:r>
                      <a:r>
                        <a:rPr sz="2950" spc="5" dirty="0">
                          <a:latin typeface="Arial MT"/>
                          <a:cs typeface="Arial MT"/>
                        </a:rPr>
                        <a:t>3339</a:t>
                      </a:r>
                      <a:r>
                        <a:rPr sz="2950" dirty="0">
                          <a:latin typeface="Arial MT"/>
                          <a:cs typeface="Arial MT"/>
                        </a:rPr>
                        <a:t> </a:t>
                      </a:r>
                      <a:r>
                        <a:rPr sz="2950" spc="25" dirty="0">
                          <a:latin typeface="Arial MT"/>
                          <a:cs typeface="Arial MT"/>
                        </a:rPr>
                        <a:t>timestamp</a:t>
                      </a:r>
                      <a:endParaRPr sz="2950">
                        <a:latin typeface="Arial MT"/>
                        <a:cs typeface="Arial MT"/>
                      </a:endParaRPr>
                    </a:p>
                  </a:txBody>
                  <a:tcPr marL="0" marR="0" marT="2540" marB="0"/>
                </a:tc>
                <a:tc>
                  <a:txBody>
                    <a:bodyPr/>
                    <a:lstStyle/>
                    <a:p>
                      <a:pPr marL="299085" marR="101600" algn="ctr">
                        <a:lnSpc>
                          <a:spcPct val="100000"/>
                        </a:lnSpc>
                        <a:spcBef>
                          <a:spcPts val="900"/>
                        </a:spcBef>
                      </a:pPr>
                      <a:r>
                        <a:rPr sz="2950" spc="-50" dirty="0">
                          <a:latin typeface="Arial MT"/>
                          <a:cs typeface="Arial MT"/>
                        </a:rPr>
                        <a:t>"Server</a:t>
                      </a:r>
                      <a:r>
                        <a:rPr sz="2950" dirty="0">
                          <a:latin typeface="Arial MT"/>
                          <a:cs typeface="Arial MT"/>
                        </a:rPr>
                        <a:t> </a:t>
                      </a:r>
                      <a:r>
                        <a:rPr sz="2950" spc="35" dirty="0">
                          <a:latin typeface="Arial MT"/>
                          <a:cs typeface="Arial MT"/>
                        </a:rPr>
                        <a:t>started</a:t>
                      </a:r>
                      <a:r>
                        <a:rPr sz="2950" spc="5" dirty="0">
                          <a:latin typeface="Arial MT"/>
                          <a:cs typeface="Arial MT"/>
                        </a:rPr>
                        <a:t> at</a:t>
                      </a:r>
                      <a:r>
                        <a:rPr sz="2950" dirty="0">
                          <a:latin typeface="Arial MT"/>
                          <a:cs typeface="Arial MT"/>
                        </a:rPr>
                        <a:t> ${timestamp()}" </a:t>
                      </a:r>
                      <a:r>
                        <a:rPr sz="2950" spc="-805" dirty="0">
                          <a:latin typeface="Arial MT"/>
                          <a:cs typeface="Arial MT"/>
                        </a:rPr>
                        <a:t> </a:t>
                      </a:r>
                      <a:r>
                        <a:rPr sz="2950" spc="-20" dirty="0">
                          <a:latin typeface="Arial MT"/>
                          <a:cs typeface="Arial MT"/>
                        </a:rPr>
                        <a:t>Server</a:t>
                      </a:r>
                      <a:r>
                        <a:rPr sz="2950" dirty="0">
                          <a:latin typeface="Arial MT"/>
                          <a:cs typeface="Arial MT"/>
                        </a:rPr>
                        <a:t> </a:t>
                      </a:r>
                      <a:r>
                        <a:rPr sz="2950" spc="35" dirty="0">
                          <a:latin typeface="Arial MT"/>
                          <a:cs typeface="Arial MT"/>
                        </a:rPr>
                        <a:t>started</a:t>
                      </a:r>
                      <a:r>
                        <a:rPr sz="2950" spc="5" dirty="0">
                          <a:latin typeface="Arial MT"/>
                          <a:cs typeface="Arial MT"/>
                        </a:rPr>
                        <a:t> at</a:t>
                      </a:r>
                      <a:endParaRPr sz="2950">
                        <a:latin typeface="Arial MT"/>
                        <a:cs typeface="Arial MT"/>
                      </a:endParaRPr>
                    </a:p>
                    <a:p>
                      <a:pPr marL="189865" algn="ctr">
                        <a:lnSpc>
                          <a:spcPct val="100000"/>
                        </a:lnSpc>
                        <a:spcBef>
                          <a:spcPts val="10"/>
                        </a:spcBef>
                      </a:pPr>
                      <a:r>
                        <a:rPr sz="2950" dirty="0">
                          <a:latin typeface="Arial MT"/>
                          <a:cs typeface="Arial MT"/>
                        </a:rPr>
                        <a:t>2018-06-16T18:46:46Z</a:t>
                      </a:r>
                      <a:endParaRPr sz="2950">
                        <a:latin typeface="Arial MT"/>
                        <a:cs typeface="Arial MT"/>
                      </a:endParaRPr>
                    </a:p>
                  </a:txBody>
                  <a:tcPr marL="0" marR="0" marT="114300" marB="0"/>
                </a:tc>
                <a:extLst>
                  <a:ext uri="{0D108BD9-81ED-4DB2-BD59-A6C34878D82A}">
                    <a16:rowId xmlns:a16="http://schemas.microsoft.com/office/drawing/2014/main" val="10003"/>
                  </a:ext>
                </a:extLst>
              </a:tr>
              <a:tr h="1588316">
                <a:tc>
                  <a:txBody>
                    <a:bodyPr/>
                    <a:lstStyle/>
                    <a:p>
                      <a:pPr>
                        <a:lnSpc>
                          <a:spcPct val="100000"/>
                        </a:lnSpc>
                        <a:spcBef>
                          <a:spcPts val="20"/>
                        </a:spcBef>
                      </a:pPr>
                      <a:endParaRPr sz="3850">
                        <a:latin typeface="Times New Roman"/>
                        <a:cs typeface="Times New Roman"/>
                      </a:endParaRPr>
                    </a:p>
                    <a:p>
                      <a:pPr marL="48895" algn="ctr">
                        <a:lnSpc>
                          <a:spcPct val="100000"/>
                        </a:lnSpc>
                      </a:pPr>
                      <a:r>
                        <a:rPr sz="2950" spc="45" dirty="0">
                          <a:latin typeface="Arial MT"/>
                          <a:cs typeface="Arial MT"/>
                        </a:rPr>
                        <a:t>upper(string)</a:t>
                      </a:r>
                      <a:endParaRPr sz="2950">
                        <a:latin typeface="Arial MT"/>
                        <a:cs typeface="Arial MT"/>
                      </a:endParaRPr>
                    </a:p>
                  </a:txBody>
                  <a:tcPr marL="0" marR="0" marT="2540" marB="0">
                    <a:solidFill>
                      <a:srgbClr val="E3E5E8"/>
                    </a:solidFill>
                  </a:tcPr>
                </a:tc>
                <a:tc>
                  <a:txBody>
                    <a:bodyPr/>
                    <a:lstStyle/>
                    <a:p>
                      <a:pPr>
                        <a:lnSpc>
                          <a:spcPct val="100000"/>
                        </a:lnSpc>
                        <a:spcBef>
                          <a:spcPts val="20"/>
                        </a:spcBef>
                      </a:pPr>
                      <a:endParaRPr sz="3850">
                        <a:latin typeface="Times New Roman"/>
                        <a:cs typeface="Times New Roman"/>
                      </a:endParaRPr>
                    </a:p>
                    <a:p>
                      <a:pPr marL="238760" algn="ctr">
                        <a:lnSpc>
                          <a:spcPct val="100000"/>
                        </a:lnSpc>
                      </a:pPr>
                      <a:r>
                        <a:rPr sz="2950" spc="-10" dirty="0">
                          <a:latin typeface="Arial MT"/>
                          <a:cs typeface="Arial MT"/>
                        </a:rPr>
                        <a:t>Returns</a:t>
                      </a:r>
                      <a:r>
                        <a:rPr sz="2950" dirty="0">
                          <a:latin typeface="Arial MT"/>
                          <a:cs typeface="Arial MT"/>
                        </a:rPr>
                        <a:t> </a:t>
                      </a:r>
                      <a:r>
                        <a:rPr sz="2950" spc="65" dirty="0">
                          <a:latin typeface="Arial MT"/>
                          <a:cs typeface="Arial MT"/>
                        </a:rPr>
                        <a:t>uppercased</a:t>
                      </a:r>
                      <a:r>
                        <a:rPr sz="2950" dirty="0">
                          <a:latin typeface="Arial MT"/>
                          <a:cs typeface="Arial MT"/>
                        </a:rPr>
                        <a:t> </a:t>
                      </a:r>
                      <a:r>
                        <a:rPr sz="2950" spc="30" dirty="0">
                          <a:latin typeface="Arial MT"/>
                          <a:cs typeface="Arial MT"/>
                        </a:rPr>
                        <a:t>string</a:t>
                      </a:r>
                      <a:endParaRPr sz="2950">
                        <a:latin typeface="Arial MT"/>
                        <a:cs typeface="Arial MT"/>
                      </a:endParaRPr>
                    </a:p>
                  </a:txBody>
                  <a:tcPr marL="0" marR="0" marT="2540" marB="0">
                    <a:solidFill>
                      <a:srgbClr val="E3E5E8"/>
                    </a:solidFill>
                  </a:tcPr>
                </a:tc>
                <a:tc>
                  <a:txBody>
                    <a:bodyPr/>
                    <a:lstStyle/>
                    <a:p>
                      <a:pPr>
                        <a:lnSpc>
                          <a:spcPct val="100000"/>
                        </a:lnSpc>
                        <a:spcBef>
                          <a:spcPts val="45"/>
                        </a:spcBef>
                      </a:pPr>
                      <a:endParaRPr sz="2250">
                        <a:latin typeface="Times New Roman"/>
                        <a:cs typeface="Times New Roman"/>
                      </a:endParaRPr>
                    </a:p>
                    <a:p>
                      <a:pPr marL="1736725" marR="1539240" indent="146685">
                        <a:lnSpc>
                          <a:spcPct val="100000"/>
                        </a:lnSpc>
                      </a:pPr>
                      <a:r>
                        <a:rPr sz="2950" spc="5" dirty="0">
                          <a:latin typeface="Arial MT"/>
                          <a:cs typeface="Arial MT"/>
                        </a:rPr>
                        <a:t>upper("string") </a:t>
                      </a:r>
                      <a:r>
                        <a:rPr sz="2950" spc="10" dirty="0">
                          <a:latin typeface="Arial MT"/>
                          <a:cs typeface="Arial MT"/>
                        </a:rPr>
                        <a:t> </a:t>
                      </a:r>
                      <a:r>
                        <a:rPr sz="2950" spc="5" dirty="0">
                          <a:latin typeface="Arial MT"/>
                          <a:cs typeface="Arial MT"/>
                        </a:rPr>
                        <a:t>returns</a:t>
                      </a:r>
                      <a:r>
                        <a:rPr sz="2950" spc="-50" dirty="0">
                          <a:latin typeface="Arial MT"/>
                          <a:cs typeface="Arial MT"/>
                        </a:rPr>
                        <a:t> </a:t>
                      </a:r>
                      <a:r>
                        <a:rPr sz="2950" b="1" spc="5" dirty="0">
                          <a:latin typeface="Arial"/>
                          <a:cs typeface="Arial"/>
                        </a:rPr>
                        <a:t>STRING</a:t>
                      </a:r>
                      <a:endParaRPr sz="2950">
                        <a:latin typeface="Arial"/>
                        <a:cs typeface="Arial"/>
                      </a:endParaRPr>
                    </a:p>
                  </a:txBody>
                  <a:tcPr marL="0" marR="0" marT="5715" marB="0">
                    <a:solidFill>
                      <a:srgbClr val="E3E5E8"/>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08443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0" dirty="0"/>
              <a:t> </a:t>
            </a:r>
            <a:r>
              <a:rPr spc="70" dirty="0"/>
              <a:t>functions</a:t>
            </a:r>
          </a:p>
        </p:txBody>
      </p:sp>
      <p:sp>
        <p:nvSpPr>
          <p:cNvPr id="3" name="object 3"/>
          <p:cNvSpPr/>
          <p:nvPr/>
        </p:nvSpPr>
        <p:spPr>
          <a:xfrm>
            <a:off x="1287907" y="5522118"/>
            <a:ext cx="17390110" cy="1588770"/>
          </a:xfrm>
          <a:custGeom>
            <a:avLst/>
            <a:gdLst/>
            <a:ahLst/>
            <a:cxnLst/>
            <a:rect l="l" t="t" r="r" b="b"/>
            <a:pathLst>
              <a:path w="17390110" h="1588770">
                <a:moveTo>
                  <a:pt x="17389996" y="0"/>
                </a:moveTo>
                <a:lnTo>
                  <a:pt x="11593335" y="0"/>
                </a:lnTo>
                <a:lnTo>
                  <a:pt x="5796673" y="0"/>
                </a:lnTo>
                <a:lnTo>
                  <a:pt x="0" y="0"/>
                </a:lnTo>
                <a:lnTo>
                  <a:pt x="0" y="1588312"/>
                </a:lnTo>
                <a:lnTo>
                  <a:pt x="5796673" y="1588312"/>
                </a:lnTo>
                <a:lnTo>
                  <a:pt x="11593335" y="1588312"/>
                </a:lnTo>
                <a:lnTo>
                  <a:pt x="17389996" y="1588312"/>
                </a:lnTo>
                <a:lnTo>
                  <a:pt x="17389996" y="0"/>
                </a:lnTo>
                <a:close/>
              </a:path>
            </a:pathLst>
          </a:custGeom>
          <a:solidFill>
            <a:srgbClr val="E3E5E8"/>
          </a:solidFill>
        </p:spPr>
        <p:txBody>
          <a:bodyPr wrap="square" lIns="0" tIns="0" rIns="0" bIns="0" rtlCol="0"/>
          <a:lstStyle/>
          <a:p>
            <a:endParaRPr/>
          </a:p>
        </p:txBody>
      </p:sp>
      <p:sp>
        <p:nvSpPr>
          <p:cNvPr id="4" name="object 4"/>
          <p:cNvSpPr/>
          <p:nvPr/>
        </p:nvSpPr>
        <p:spPr>
          <a:xfrm>
            <a:off x="1287907" y="8698756"/>
            <a:ext cx="17390110" cy="1588770"/>
          </a:xfrm>
          <a:custGeom>
            <a:avLst/>
            <a:gdLst/>
            <a:ahLst/>
            <a:cxnLst/>
            <a:rect l="l" t="t" r="r" b="b"/>
            <a:pathLst>
              <a:path w="17390110" h="1588770">
                <a:moveTo>
                  <a:pt x="17389996" y="0"/>
                </a:moveTo>
                <a:lnTo>
                  <a:pt x="11593335" y="0"/>
                </a:lnTo>
                <a:lnTo>
                  <a:pt x="5796673" y="0"/>
                </a:lnTo>
                <a:lnTo>
                  <a:pt x="0" y="0"/>
                </a:lnTo>
                <a:lnTo>
                  <a:pt x="0" y="1588312"/>
                </a:lnTo>
                <a:lnTo>
                  <a:pt x="5796673" y="1588312"/>
                </a:lnTo>
                <a:lnTo>
                  <a:pt x="11593335" y="1588312"/>
                </a:lnTo>
                <a:lnTo>
                  <a:pt x="17389996" y="1588312"/>
                </a:lnTo>
                <a:lnTo>
                  <a:pt x="17389996" y="0"/>
                </a:lnTo>
                <a:close/>
              </a:path>
            </a:pathLst>
          </a:custGeom>
          <a:solidFill>
            <a:srgbClr val="E3E5E8"/>
          </a:solidFill>
        </p:spPr>
        <p:txBody>
          <a:bodyPr wrap="square" lIns="0" tIns="0" rIns="0" bIns="0" rtlCol="0"/>
          <a:lstStyle/>
          <a:p>
            <a:endParaRPr/>
          </a:p>
        </p:txBody>
      </p:sp>
      <p:sp>
        <p:nvSpPr>
          <p:cNvPr id="5" name="object 5"/>
          <p:cNvSpPr txBox="1"/>
          <p:nvPr/>
        </p:nvSpPr>
        <p:spPr>
          <a:xfrm>
            <a:off x="1287918" y="2345478"/>
            <a:ext cx="17390110" cy="1588770"/>
          </a:xfrm>
          <a:prstGeom prst="rect">
            <a:avLst/>
          </a:prstGeom>
          <a:solidFill>
            <a:srgbClr val="0365C0"/>
          </a:solidFill>
        </p:spPr>
        <p:txBody>
          <a:bodyPr vert="horz" wrap="square" lIns="0" tIns="6350" rIns="0" bIns="0" rtlCol="0">
            <a:spAutoFit/>
          </a:bodyPr>
          <a:lstStyle/>
          <a:p>
            <a:pPr>
              <a:lnSpc>
                <a:spcPct val="100000"/>
              </a:lnSpc>
              <a:spcBef>
                <a:spcPts val="50"/>
              </a:spcBef>
            </a:pPr>
            <a:endParaRPr sz="3750">
              <a:latin typeface="Times New Roman"/>
              <a:cs typeface="Times New Roman"/>
            </a:endParaRPr>
          </a:p>
          <a:p>
            <a:pPr marR="12065" algn="ctr">
              <a:lnSpc>
                <a:spcPct val="100000"/>
              </a:lnSpc>
              <a:tabLst>
                <a:tab pos="5554980" algn="l"/>
                <a:tab pos="11613515" algn="l"/>
              </a:tabLst>
            </a:pPr>
            <a:r>
              <a:rPr sz="2950" b="1" spc="5" dirty="0">
                <a:solidFill>
                  <a:srgbClr val="FFFFFF"/>
                </a:solidFill>
                <a:latin typeface="Arial"/>
                <a:cs typeface="Arial"/>
              </a:rPr>
              <a:t>Function	Description	Example</a:t>
            </a:r>
            <a:endParaRPr sz="295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3681440" y="4478356"/>
            <a:ext cx="1009650" cy="478155"/>
          </a:xfrm>
          <a:prstGeom prst="rect">
            <a:avLst/>
          </a:prstGeom>
        </p:spPr>
        <p:txBody>
          <a:bodyPr vert="horz" wrap="square" lIns="0" tIns="14604" rIns="0" bIns="0" rtlCol="0">
            <a:spAutoFit/>
          </a:bodyPr>
          <a:lstStyle/>
          <a:p>
            <a:pPr marL="12700">
              <a:lnSpc>
                <a:spcPct val="100000"/>
              </a:lnSpc>
              <a:spcBef>
                <a:spcPts val="114"/>
              </a:spcBef>
            </a:pPr>
            <a:r>
              <a:rPr sz="2950" spc="30" dirty="0">
                <a:latin typeface="Arial MT"/>
                <a:cs typeface="Arial MT"/>
              </a:rPr>
              <a:t>uuid()</a:t>
            </a:r>
            <a:endParaRPr sz="2950">
              <a:latin typeface="Arial MT"/>
              <a:cs typeface="Arial MT"/>
            </a:endParaRPr>
          </a:p>
        </p:txBody>
      </p:sp>
      <p:sp>
        <p:nvSpPr>
          <p:cNvPr id="7" name="object 7"/>
          <p:cNvSpPr txBox="1"/>
          <p:nvPr/>
        </p:nvSpPr>
        <p:spPr>
          <a:xfrm>
            <a:off x="7505516" y="4258468"/>
            <a:ext cx="4954905" cy="928369"/>
          </a:xfrm>
          <a:prstGeom prst="rect">
            <a:avLst/>
          </a:prstGeom>
        </p:spPr>
        <p:txBody>
          <a:bodyPr vert="horz" wrap="square" lIns="0" tIns="14604" rIns="0" bIns="0" rtlCol="0">
            <a:spAutoFit/>
          </a:bodyPr>
          <a:lstStyle/>
          <a:p>
            <a:pPr marL="1216660" marR="5080" indent="-1204595">
              <a:lnSpc>
                <a:spcPct val="100000"/>
              </a:lnSpc>
              <a:spcBef>
                <a:spcPts val="114"/>
              </a:spcBef>
            </a:pPr>
            <a:r>
              <a:rPr sz="2950" spc="-10" dirty="0">
                <a:latin typeface="Arial MT"/>
                <a:cs typeface="Arial MT"/>
              </a:rPr>
              <a:t>Returns</a:t>
            </a:r>
            <a:r>
              <a:rPr sz="2950" spc="-5" dirty="0">
                <a:latin typeface="Arial MT"/>
                <a:cs typeface="Arial MT"/>
              </a:rPr>
              <a:t> </a:t>
            </a:r>
            <a:r>
              <a:rPr sz="2950" spc="5" dirty="0">
                <a:latin typeface="Arial MT"/>
                <a:cs typeface="Arial MT"/>
              </a:rPr>
              <a:t>a</a:t>
            </a:r>
            <a:r>
              <a:rPr sz="2950" dirty="0">
                <a:latin typeface="Arial MT"/>
                <a:cs typeface="Arial MT"/>
              </a:rPr>
              <a:t> </a:t>
            </a:r>
            <a:r>
              <a:rPr sz="2950" spc="10" dirty="0">
                <a:latin typeface="Arial MT"/>
                <a:cs typeface="Arial MT"/>
              </a:rPr>
              <a:t>UUID</a:t>
            </a:r>
            <a:r>
              <a:rPr sz="2950" dirty="0">
                <a:latin typeface="Arial MT"/>
                <a:cs typeface="Arial MT"/>
              </a:rPr>
              <a:t> </a:t>
            </a:r>
            <a:r>
              <a:rPr sz="2950" spc="30" dirty="0">
                <a:latin typeface="Arial MT"/>
                <a:cs typeface="Arial MT"/>
              </a:rPr>
              <a:t>string</a:t>
            </a:r>
            <a:r>
              <a:rPr sz="2950" spc="-5" dirty="0">
                <a:latin typeface="Arial MT"/>
                <a:cs typeface="Arial MT"/>
              </a:rPr>
              <a:t> </a:t>
            </a:r>
            <a:r>
              <a:rPr sz="2950" spc="5" dirty="0">
                <a:latin typeface="Arial MT"/>
                <a:cs typeface="Arial MT"/>
              </a:rPr>
              <a:t>in</a:t>
            </a:r>
            <a:r>
              <a:rPr sz="2950" dirty="0">
                <a:latin typeface="Arial MT"/>
                <a:cs typeface="Arial MT"/>
              </a:rPr>
              <a:t> </a:t>
            </a:r>
            <a:r>
              <a:rPr sz="2950" spc="-100" dirty="0">
                <a:latin typeface="Arial MT"/>
                <a:cs typeface="Arial MT"/>
              </a:rPr>
              <a:t>RFC </a:t>
            </a:r>
            <a:r>
              <a:rPr sz="2950" spc="-805" dirty="0">
                <a:latin typeface="Arial MT"/>
                <a:cs typeface="Arial MT"/>
              </a:rPr>
              <a:t> </a:t>
            </a:r>
            <a:r>
              <a:rPr sz="2950" spc="5" dirty="0">
                <a:latin typeface="Arial MT"/>
                <a:cs typeface="Arial MT"/>
              </a:rPr>
              <a:t>4122</a:t>
            </a:r>
            <a:r>
              <a:rPr sz="2950" dirty="0">
                <a:latin typeface="Arial MT"/>
                <a:cs typeface="Arial MT"/>
              </a:rPr>
              <a:t> </a:t>
            </a:r>
            <a:r>
              <a:rPr sz="2950" spc="5" dirty="0">
                <a:latin typeface="Arial MT"/>
                <a:cs typeface="Arial MT"/>
              </a:rPr>
              <a:t>v4</a:t>
            </a:r>
            <a:r>
              <a:rPr sz="2950" dirty="0">
                <a:latin typeface="Arial MT"/>
                <a:cs typeface="Arial MT"/>
              </a:rPr>
              <a:t> </a:t>
            </a:r>
            <a:r>
              <a:rPr sz="2950" spc="15" dirty="0">
                <a:latin typeface="Arial MT"/>
                <a:cs typeface="Arial MT"/>
              </a:rPr>
              <a:t>format</a:t>
            </a:r>
            <a:endParaRPr sz="2950">
              <a:latin typeface="Arial MT"/>
              <a:cs typeface="Arial MT"/>
            </a:endParaRPr>
          </a:p>
        </p:txBody>
      </p:sp>
      <p:sp>
        <p:nvSpPr>
          <p:cNvPr id="8" name="object 8"/>
          <p:cNvSpPr txBox="1"/>
          <p:nvPr/>
        </p:nvSpPr>
        <p:spPr>
          <a:xfrm>
            <a:off x="12916738" y="4028108"/>
            <a:ext cx="5726430" cy="1378585"/>
          </a:xfrm>
          <a:prstGeom prst="rect">
            <a:avLst/>
          </a:prstGeom>
        </p:spPr>
        <p:txBody>
          <a:bodyPr vert="horz" wrap="square" lIns="0" tIns="14604" rIns="0" bIns="0" rtlCol="0">
            <a:spAutoFit/>
          </a:bodyPr>
          <a:lstStyle/>
          <a:p>
            <a:pPr algn="ctr">
              <a:lnSpc>
                <a:spcPct val="100000"/>
              </a:lnSpc>
              <a:spcBef>
                <a:spcPts val="114"/>
              </a:spcBef>
            </a:pPr>
            <a:r>
              <a:rPr sz="2950" spc="30" dirty="0">
                <a:latin typeface="Arial MT"/>
                <a:cs typeface="Arial MT"/>
              </a:rPr>
              <a:t>uuid()</a:t>
            </a:r>
            <a:r>
              <a:rPr sz="2950" spc="-25" dirty="0">
                <a:latin typeface="Arial MT"/>
                <a:cs typeface="Arial MT"/>
              </a:rPr>
              <a:t> </a:t>
            </a:r>
            <a:r>
              <a:rPr sz="2950" spc="5" dirty="0">
                <a:latin typeface="Arial MT"/>
                <a:cs typeface="Arial MT"/>
              </a:rPr>
              <a:t>returns:</a:t>
            </a:r>
            <a:endParaRPr sz="2950">
              <a:latin typeface="Arial MT"/>
              <a:cs typeface="Arial MT"/>
            </a:endParaRPr>
          </a:p>
          <a:p>
            <a:pPr algn="ctr">
              <a:lnSpc>
                <a:spcPct val="100000"/>
              </a:lnSpc>
              <a:spcBef>
                <a:spcPts val="5"/>
              </a:spcBef>
            </a:pPr>
            <a:r>
              <a:rPr sz="2950" b="1" spc="5" dirty="0">
                <a:latin typeface="Arial"/>
                <a:cs typeface="Arial"/>
              </a:rPr>
              <a:t>65b8cf0a-685d-3295-73c1-1393e</a:t>
            </a:r>
            <a:endParaRPr sz="2950">
              <a:latin typeface="Arial"/>
              <a:cs typeface="Arial"/>
            </a:endParaRPr>
          </a:p>
          <a:p>
            <a:pPr algn="ctr">
              <a:lnSpc>
                <a:spcPct val="100000"/>
              </a:lnSpc>
              <a:spcBef>
                <a:spcPts val="5"/>
              </a:spcBef>
            </a:pPr>
            <a:r>
              <a:rPr sz="2950" b="1" spc="5" dirty="0">
                <a:latin typeface="Arial"/>
                <a:cs typeface="Arial"/>
              </a:rPr>
              <a:t>f71bcd6</a:t>
            </a:r>
            <a:endParaRPr sz="2950">
              <a:latin typeface="Arial"/>
              <a:cs typeface="Arial"/>
            </a:endParaRPr>
          </a:p>
        </p:txBody>
      </p:sp>
      <p:sp>
        <p:nvSpPr>
          <p:cNvPr id="9" name="object 9"/>
          <p:cNvSpPr txBox="1"/>
          <p:nvPr/>
        </p:nvSpPr>
        <p:spPr>
          <a:xfrm>
            <a:off x="3139079" y="6071909"/>
            <a:ext cx="2107565" cy="478155"/>
          </a:xfrm>
          <a:prstGeom prst="rect">
            <a:avLst/>
          </a:prstGeom>
        </p:spPr>
        <p:txBody>
          <a:bodyPr vert="horz" wrap="square" lIns="0" tIns="14604" rIns="0" bIns="0" rtlCol="0">
            <a:spAutoFit/>
          </a:bodyPr>
          <a:lstStyle/>
          <a:p>
            <a:pPr>
              <a:lnSpc>
                <a:spcPct val="100000"/>
              </a:lnSpc>
              <a:spcBef>
                <a:spcPts val="114"/>
              </a:spcBef>
            </a:pPr>
            <a:r>
              <a:rPr sz="2950" spc="20" dirty="0">
                <a:latin typeface="Arial MT"/>
                <a:cs typeface="Arial MT"/>
              </a:rPr>
              <a:t>values(map)</a:t>
            </a:r>
            <a:endParaRPr sz="2950">
              <a:latin typeface="Arial MT"/>
              <a:cs typeface="Arial MT"/>
            </a:endParaRPr>
          </a:p>
        </p:txBody>
      </p:sp>
      <p:sp>
        <p:nvSpPr>
          <p:cNvPr id="10" name="object 10"/>
          <p:cNvSpPr txBox="1"/>
          <p:nvPr/>
        </p:nvSpPr>
        <p:spPr>
          <a:xfrm>
            <a:off x="8003164" y="6071909"/>
            <a:ext cx="3972560" cy="478155"/>
          </a:xfrm>
          <a:prstGeom prst="rect">
            <a:avLst/>
          </a:prstGeom>
        </p:spPr>
        <p:txBody>
          <a:bodyPr vert="horz" wrap="square" lIns="0" tIns="14604" rIns="0" bIns="0" rtlCol="0">
            <a:spAutoFit/>
          </a:bodyPr>
          <a:lstStyle/>
          <a:p>
            <a:pPr>
              <a:lnSpc>
                <a:spcPct val="100000"/>
              </a:lnSpc>
              <a:spcBef>
                <a:spcPts val="114"/>
              </a:spcBef>
            </a:pPr>
            <a:r>
              <a:rPr sz="2950" spc="5" dirty="0">
                <a:latin typeface="Arial MT"/>
                <a:cs typeface="Arial MT"/>
              </a:rPr>
              <a:t>returns</a:t>
            </a:r>
            <a:r>
              <a:rPr sz="2950" spc="-10" dirty="0">
                <a:latin typeface="Arial MT"/>
                <a:cs typeface="Arial MT"/>
              </a:rPr>
              <a:t> </a:t>
            </a:r>
            <a:r>
              <a:rPr sz="2950" spc="5" dirty="0">
                <a:latin typeface="Arial MT"/>
                <a:cs typeface="Arial MT"/>
              </a:rPr>
              <a:t>values</a:t>
            </a:r>
            <a:r>
              <a:rPr sz="2950" spc="-5" dirty="0">
                <a:latin typeface="Arial MT"/>
                <a:cs typeface="Arial MT"/>
              </a:rPr>
              <a:t> </a:t>
            </a:r>
            <a:r>
              <a:rPr sz="2950" spc="5" dirty="0">
                <a:latin typeface="Arial MT"/>
                <a:cs typeface="Arial MT"/>
              </a:rPr>
              <a:t>of</a:t>
            </a:r>
            <a:r>
              <a:rPr sz="2950" spc="-10" dirty="0">
                <a:latin typeface="Arial MT"/>
                <a:cs typeface="Arial MT"/>
              </a:rPr>
              <a:t> </a:t>
            </a:r>
            <a:r>
              <a:rPr sz="2950" spc="5" dirty="0">
                <a:latin typeface="Arial MT"/>
                <a:cs typeface="Arial MT"/>
              </a:rPr>
              <a:t>a</a:t>
            </a:r>
            <a:r>
              <a:rPr sz="2950" spc="-5" dirty="0">
                <a:latin typeface="Arial MT"/>
                <a:cs typeface="Arial MT"/>
              </a:rPr>
              <a:t> </a:t>
            </a:r>
            <a:r>
              <a:rPr sz="2950" spc="65" dirty="0">
                <a:latin typeface="Arial MT"/>
                <a:cs typeface="Arial MT"/>
              </a:rPr>
              <a:t>map</a:t>
            </a:r>
            <a:endParaRPr sz="2950">
              <a:latin typeface="Arial MT"/>
              <a:cs typeface="Arial MT"/>
            </a:endParaRPr>
          </a:p>
        </p:txBody>
      </p:sp>
      <p:sp>
        <p:nvSpPr>
          <p:cNvPr id="11" name="object 11"/>
          <p:cNvSpPr txBox="1"/>
          <p:nvPr/>
        </p:nvSpPr>
        <p:spPr>
          <a:xfrm>
            <a:off x="13443988" y="5841550"/>
            <a:ext cx="4684395" cy="928369"/>
          </a:xfrm>
          <a:prstGeom prst="rect">
            <a:avLst/>
          </a:prstGeom>
        </p:spPr>
        <p:txBody>
          <a:bodyPr vert="horz" wrap="square" lIns="0" tIns="14604" rIns="0" bIns="0" rtlCol="0">
            <a:spAutoFit/>
          </a:bodyPr>
          <a:lstStyle/>
          <a:p>
            <a:pPr marL="689610" marR="5080" indent="-690245">
              <a:lnSpc>
                <a:spcPct val="100000"/>
              </a:lnSpc>
              <a:spcBef>
                <a:spcPts val="114"/>
              </a:spcBef>
            </a:pPr>
            <a:r>
              <a:rPr sz="2950" spc="-50" dirty="0">
                <a:latin typeface="Arial MT"/>
                <a:cs typeface="Arial MT"/>
              </a:rPr>
              <a:t>values(map("k","v","k2","v2"))  </a:t>
            </a:r>
            <a:r>
              <a:rPr sz="2950" spc="5" dirty="0">
                <a:latin typeface="Arial MT"/>
                <a:cs typeface="Arial MT"/>
              </a:rPr>
              <a:t>returns</a:t>
            </a:r>
            <a:r>
              <a:rPr sz="2950" spc="-5" dirty="0">
                <a:latin typeface="Arial MT"/>
                <a:cs typeface="Arial MT"/>
              </a:rPr>
              <a:t> </a:t>
            </a:r>
            <a:r>
              <a:rPr sz="2950" b="1" spc="5" dirty="0">
                <a:latin typeface="Arial"/>
                <a:cs typeface="Arial"/>
              </a:rPr>
              <a:t>[</a:t>
            </a:r>
            <a:r>
              <a:rPr sz="2950" b="1" spc="-5" dirty="0">
                <a:latin typeface="Arial"/>
                <a:cs typeface="Arial"/>
              </a:rPr>
              <a:t> </a:t>
            </a:r>
            <a:r>
              <a:rPr sz="2950" b="1" spc="5" dirty="0">
                <a:latin typeface="Arial"/>
                <a:cs typeface="Arial"/>
              </a:rPr>
              <a:t>"v",</a:t>
            </a:r>
            <a:r>
              <a:rPr sz="2950" b="1" spc="-5" dirty="0">
                <a:latin typeface="Arial"/>
                <a:cs typeface="Arial"/>
              </a:rPr>
              <a:t> </a:t>
            </a:r>
            <a:r>
              <a:rPr sz="2950" b="1" spc="5" dirty="0">
                <a:latin typeface="Arial"/>
                <a:cs typeface="Arial"/>
              </a:rPr>
              <a:t>"v2"</a:t>
            </a:r>
            <a:r>
              <a:rPr sz="2950" b="1" spc="-10" dirty="0">
                <a:latin typeface="Arial"/>
                <a:cs typeface="Arial"/>
              </a:rPr>
              <a:t> </a:t>
            </a:r>
            <a:r>
              <a:rPr sz="2950" b="1" spc="5" dirty="0">
                <a:latin typeface="Arial"/>
                <a:cs typeface="Arial"/>
              </a:rPr>
              <a:t>]</a:t>
            </a:r>
            <a:endParaRPr sz="2950">
              <a:latin typeface="Arial"/>
              <a:cs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336533" y="6086317"/>
            <a:ext cx="3431540"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Built-in</a:t>
            </a:r>
            <a:r>
              <a:rPr sz="3600" spc="-45" dirty="0">
                <a:latin typeface="Arial MT"/>
                <a:cs typeface="Arial MT"/>
              </a:rPr>
              <a:t> </a:t>
            </a:r>
            <a:r>
              <a:rPr sz="3600" spc="30" dirty="0">
                <a:latin typeface="Arial MT"/>
                <a:cs typeface="Arial MT"/>
              </a:rPr>
              <a:t>functions</a:t>
            </a:r>
            <a:endParaRPr sz="3600">
              <a:latin typeface="Arial MT"/>
              <a:cs typeface="Arial M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65465" y="4486994"/>
            <a:ext cx="11762105" cy="1165860"/>
          </a:xfrm>
          <a:prstGeom prst="rect">
            <a:avLst/>
          </a:prstGeom>
        </p:spPr>
        <p:txBody>
          <a:bodyPr vert="horz" wrap="square" lIns="0" tIns="16510" rIns="0" bIns="0" rtlCol="0">
            <a:spAutoFit/>
          </a:bodyPr>
          <a:lstStyle/>
          <a:p>
            <a:pPr marL="12700">
              <a:lnSpc>
                <a:spcPct val="100000"/>
              </a:lnSpc>
              <a:spcBef>
                <a:spcPts val="130"/>
              </a:spcBef>
            </a:pPr>
            <a:r>
              <a:rPr sz="7450" spc="170" dirty="0">
                <a:latin typeface="Arial MT"/>
                <a:cs typeface="Arial MT"/>
              </a:rPr>
              <a:t>Advanced</a:t>
            </a:r>
            <a:r>
              <a:rPr sz="7450" spc="-35" dirty="0">
                <a:latin typeface="Arial MT"/>
                <a:cs typeface="Arial MT"/>
              </a:rPr>
              <a:t> </a:t>
            </a:r>
            <a:r>
              <a:rPr sz="7450" spc="-110" dirty="0">
                <a:latin typeface="Arial MT"/>
                <a:cs typeface="Arial MT"/>
              </a:rPr>
              <a:t>Terraform</a:t>
            </a:r>
            <a:r>
              <a:rPr sz="7450" spc="-30" dirty="0">
                <a:latin typeface="Arial MT"/>
                <a:cs typeface="Arial MT"/>
              </a:rPr>
              <a:t> </a:t>
            </a:r>
            <a:r>
              <a:rPr sz="7450" spc="95" dirty="0">
                <a:latin typeface="Arial MT"/>
                <a:cs typeface="Arial MT"/>
              </a:rPr>
              <a:t>Usage</a:t>
            </a:r>
            <a:endParaRPr sz="7450">
              <a:latin typeface="Arial MT"/>
              <a:cs typeface="Arial MT"/>
            </a:endParaRPr>
          </a:p>
        </p:txBody>
      </p:sp>
      <p:sp>
        <p:nvSpPr>
          <p:cNvPr id="3" name="object 3"/>
          <p:cNvSpPr txBox="1"/>
          <p:nvPr/>
        </p:nvSpPr>
        <p:spPr>
          <a:xfrm>
            <a:off x="8357725" y="6086317"/>
            <a:ext cx="3388995" cy="578485"/>
          </a:xfrm>
          <a:prstGeom prst="rect">
            <a:avLst/>
          </a:prstGeom>
        </p:spPr>
        <p:txBody>
          <a:bodyPr vert="horz" wrap="square" lIns="0" tIns="15875" rIns="0" bIns="0" rtlCol="0">
            <a:spAutoFit/>
          </a:bodyPr>
          <a:lstStyle/>
          <a:p>
            <a:pPr marL="12700">
              <a:lnSpc>
                <a:spcPct val="100000"/>
              </a:lnSpc>
              <a:spcBef>
                <a:spcPts val="125"/>
              </a:spcBef>
            </a:pPr>
            <a:r>
              <a:rPr sz="3600" dirty="0">
                <a:latin typeface="Arial MT"/>
                <a:cs typeface="Arial MT"/>
              </a:rPr>
              <a:t>Project</a:t>
            </a:r>
            <a:r>
              <a:rPr sz="3600" spc="-60" dirty="0">
                <a:latin typeface="Arial MT"/>
                <a:cs typeface="Arial MT"/>
              </a:rPr>
              <a:t> </a:t>
            </a:r>
            <a:r>
              <a:rPr sz="3600" spc="25" dirty="0">
                <a:latin typeface="Arial MT"/>
                <a:cs typeface="Arial MT"/>
              </a:rPr>
              <a:t>structure</a:t>
            </a:r>
            <a:endParaRPr sz="3600">
              <a:latin typeface="Arial MT"/>
              <a:cs typeface="Arial MT"/>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716645" cy="1433195"/>
          </a:xfrm>
          <a:prstGeom prst="rect">
            <a:avLst/>
          </a:prstGeom>
        </p:spPr>
        <p:txBody>
          <a:bodyPr vert="horz" wrap="square" lIns="0" tIns="17145" rIns="0" bIns="0" rtlCol="0">
            <a:spAutoFit/>
          </a:bodyPr>
          <a:lstStyle/>
          <a:p>
            <a:pPr marL="12700">
              <a:lnSpc>
                <a:spcPct val="100000"/>
              </a:lnSpc>
              <a:spcBef>
                <a:spcPts val="135"/>
              </a:spcBef>
            </a:pPr>
            <a:r>
              <a:rPr spc="-10" dirty="0"/>
              <a:t>Project</a:t>
            </a:r>
            <a:r>
              <a:rPr spc="-75" dirty="0"/>
              <a:t> </a:t>
            </a:r>
            <a:r>
              <a:rPr spc="-5" dirty="0"/>
              <a:t>Structure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68664"/>
            <a:ext cx="17821910" cy="8218805"/>
          </a:xfrm>
          <a:prstGeom prst="rect">
            <a:avLst/>
          </a:prstGeom>
        </p:spPr>
        <p:txBody>
          <a:bodyPr vert="horz" wrap="square" lIns="0" tIns="15875" rIns="0" bIns="0" rtlCol="0">
            <a:spAutoFit/>
          </a:bodyPr>
          <a:lstStyle/>
          <a:p>
            <a:pPr marL="503555" marR="17780" indent="-478790">
              <a:lnSpc>
                <a:spcPct val="100000"/>
              </a:lnSpc>
              <a:spcBef>
                <a:spcPts val="125"/>
              </a:spcBef>
              <a:buSzPct val="75324"/>
              <a:buChar char="•"/>
              <a:tabLst>
                <a:tab pos="503555" algn="l"/>
                <a:tab pos="504190" algn="l"/>
              </a:tabLst>
            </a:pPr>
            <a:r>
              <a:rPr sz="3850" spc="-40" dirty="0">
                <a:latin typeface="Arial MT"/>
                <a:cs typeface="Arial MT"/>
              </a:rPr>
              <a:t>When </a:t>
            </a:r>
            <a:r>
              <a:rPr sz="3850" spc="40" dirty="0">
                <a:latin typeface="Arial MT"/>
                <a:cs typeface="Arial MT"/>
              </a:rPr>
              <a:t>starting </a:t>
            </a:r>
            <a:r>
              <a:rPr sz="3850" spc="10" dirty="0">
                <a:latin typeface="Arial MT"/>
                <a:cs typeface="Arial MT"/>
              </a:rPr>
              <a:t>with </a:t>
            </a:r>
            <a:r>
              <a:rPr sz="3850" spc="15" dirty="0">
                <a:latin typeface="Arial MT"/>
                <a:cs typeface="Arial MT"/>
              </a:rPr>
              <a:t>terraform </a:t>
            </a:r>
            <a:r>
              <a:rPr sz="3850" spc="10" dirty="0">
                <a:latin typeface="Arial MT"/>
                <a:cs typeface="Arial MT"/>
              </a:rPr>
              <a:t>on </a:t>
            </a:r>
            <a:r>
              <a:rPr sz="3850" b="1" spc="10" dirty="0">
                <a:latin typeface="Arial"/>
                <a:cs typeface="Arial"/>
              </a:rPr>
              <a:t>production environments</a:t>
            </a:r>
            <a:r>
              <a:rPr sz="3850" spc="10" dirty="0">
                <a:latin typeface="Arial MT"/>
                <a:cs typeface="Arial MT"/>
              </a:rPr>
              <a:t>, you </a:t>
            </a:r>
            <a:r>
              <a:rPr sz="3850" spc="70" dirty="0">
                <a:latin typeface="Arial MT"/>
                <a:cs typeface="Arial MT"/>
              </a:rPr>
              <a:t>quickly </a:t>
            </a:r>
            <a:r>
              <a:rPr sz="3850" dirty="0">
                <a:latin typeface="Arial MT"/>
                <a:cs typeface="Arial MT"/>
              </a:rPr>
              <a:t>realize </a:t>
            </a:r>
            <a:r>
              <a:rPr sz="3850" spc="-1055" dirty="0">
                <a:latin typeface="Arial MT"/>
                <a:cs typeface="Arial MT"/>
              </a:rPr>
              <a:t> </a:t>
            </a:r>
            <a:r>
              <a:rPr sz="3850" spc="10" dirty="0">
                <a:latin typeface="Arial MT"/>
                <a:cs typeface="Arial MT"/>
              </a:rPr>
              <a:t>that</a:t>
            </a:r>
            <a:r>
              <a:rPr sz="3850" dirty="0">
                <a:latin typeface="Arial MT"/>
                <a:cs typeface="Arial MT"/>
              </a:rPr>
              <a:t> </a:t>
            </a:r>
            <a:r>
              <a:rPr sz="3850" spc="10" dirty="0">
                <a:latin typeface="Arial MT"/>
                <a:cs typeface="Arial MT"/>
              </a:rPr>
              <a:t>you</a:t>
            </a:r>
            <a:r>
              <a:rPr sz="3850" spc="5" dirty="0">
                <a:latin typeface="Arial MT"/>
                <a:cs typeface="Arial MT"/>
              </a:rPr>
              <a:t> </a:t>
            </a:r>
            <a:r>
              <a:rPr sz="3850" spc="65" dirty="0">
                <a:latin typeface="Arial MT"/>
                <a:cs typeface="Arial MT"/>
              </a:rPr>
              <a:t>need</a:t>
            </a:r>
            <a:r>
              <a:rPr sz="3850" spc="5" dirty="0">
                <a:latin typeface="Arial MT"/>
                <a:cs typeface="Arial MT"/>
              </a:rPr>
              <a:t> </a:t>
            </a:r>
            <a:r>
              <a:rPr sz="3850" spc="10" dirty="0">
                <a:latin typeface="Arial MT"/>
                <a:cs typeface="Arial MT"/>
              </a:rPr>
              <a:t>a</a:t>
            </a:r>
            <a:r>
              <a:rPr sz="3850" spc="5" dirty="0">
                <a:latin typeface="Arial MT"/>
                <a:cs typeface="Arial MT"/>
              </a:rPr>
              <a:t> </a:t>
            </a:r>
            <a:r>
              <a:rPr sz="3850" b="1" spc="10" dirty="0">
                <a:latin typeface="Arial"/>
                <a:cs typeface="Arial"/>
              </a:rPr>
              <a:t>decent</a:t>
            </a:r>
            <a:r>
              <a:rPr sz="3850" b="1" spc="5" dirty="0">
                <a:latin typeface="Arial"/>
                <a:cs typeface="Arial"/>
              </a:rPr>
              <a:t> project </a:t>
            </a:r>
            <a:r>
              <a:rPr sz="3850" b="1" spc="10" dirty="0">
                <a:latin typeface="Arial"/>
                <a:cs typeface="Arial"/>
              </a:rPr>
              <a:t>structure</a:t>
            </a:r>
            <a:endParaRPr sz="3850">
              <a:latin typeface="Arial"/>
              <a:cs typeface="Arial"/>
            </a:endParaRPr>
          </a:p>
          <a:p>
            <a:pPr>
              <a:lnSpc>
                <a:spcPct val="100000"/>
              </a:lnSpc>
              <a:spcBef>
                <a:spcPts val="25"/>
              </a:spcBef>
              <a:buFont typeface="Arial MT"/>
              <a:buChar char="•"/>
            </a:pPr>
            <a:endParaRPr sz="3950">
              <a:latin typeface="Arial"/>
              <a:cs typeface="Arial"/>
            </a:endParaRPr>
          </a:p>
          <a:p>
            <a:pPr marL="503555" marR="2860675" indent="-478790">
              <a:lnSpc>
                <a:spcPct val="100000"/>
              </a:lnSpc>
              <a:spcBef>
                <a:spcPts val="5"/>
              </a:spcBef>
              <a:buSzPct val="75324"/>
              <a:buChar char="•"/>
              <a:tabLst>
                <a:tab pos="503555" algn="l"/>
                <a:tab pos="504190" algn="l"/>
              </a:tabLst>
            </a:pPr>
            <a:r>
              <a:rPr sz="3850" spc="-10" dirty="0">
                <a:latin typeface="Arial MT"/>
                <a:cs typeface="Arial MT"/>
              </a:rPr>
              <a:t>Ideally, </a:t>
            </a:r>
            <a:r>
              <a:rPr sz="3850" spc="10" dirty="0">
                <a:latin typeface="Arial MT"/>
                <a:cs typeface="Arial MT"/>
              </a:rPr>
              <a:t>you want to </a:t>
            </a:r>
            <a:r>
              <a:rPr sz="3850" b="1" spc="10" dirty="0">
                <a:latin typeface="Arial"/>
                <a:cs typeface="Arial"/>
              </a:rPr>
              <a:t>separate your development and production </a:t>
            </a:r>
            <a:r>
              <a:rPr sz="3850" b="1" spc="-1055" dirty="0">
                <a:latin typeface="Arial"/>
                <a:cs typeface="Arial"/>
              </a:rPr>
              <a:t> </a:t>
            </a:r>
            <a:r>
              <a:rPr sz="3850" b="1" spc="10" dirty="0">
                <a:latin typeface="Arial"/>
                <a:cs typeface="Arial"/>
              </a:rPr>
              <a:t>environments</a:t>
            </a:r>
            <a:r>
              <a:rPr sz="3850" b="1" dirty="0">
                <a:latin typeface="Arial"/>
                <a:cs typeface="Arial"/>
              </a:rPr>
              <a:t> </a:t>
            </a:r>
            <a:r>
              <a:rPr sz="3850" spc="50" dirty="0">
                <a:latin typeface="Arial MT"/>
                <a:cs typeface="Arial MT"/>
              </a:rPr>
              <a:t>completely</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1236345" marR="1031875" lvl="1" indent="-478790">
              <a:lnSpc>
                <a:spcPct val="100000"/>
              </a:lnSpc>
              <a:spcBef>
                <a:spcPts val="5"/>
              </a:spcBef>
              <a:buSzPct val="75324"/>
              <a:buChar char="•"/>
              <a:tabLst>
                <a:tab pos="1236345" algn="l"/>
                <a:tab pos="1236980" algn="l"/>
              </a:tabLst>
            </a:pPr>
            <a:r>
              <a:rPr sz="3850" spc="-45" dirty="0">
                <a:latin typeface="Arial MT"/>
                <a:cs typeface="Arial MT"/>
              </a:rPr>
              <a:t>That</a:t>
            </a:r>
            <a:r>
              <a:rPr sz="3850" spc="5" dirty="0">
                <a:latin typeface="Arial MT"/>
                <a:cs typeface="Arial MT"/>
              </a:rPr>
              <a:t> </a:t>
            </a:r>
            <a:r>
              <a:rPr sz="3850" spc="-80" dirty="0">
                <a:latin typeface="Arial MT"/>
                <a:cs typeface="Arial MT"/>
              </a:rPr>
              <a:t>way,</a:t>
            </a:r>
            <a:r>
              <a:rPr sz="3850" spc="10" dirty="0">
                <a:latin typeface="Arial MT"/>
                <a:cs typeface="Arial MT"/>
              </a:rPr>
              <a:t> </a:t>
            </a:r>
            <a:r>
              <a:rPr sz="3850" spc="5" dirty="0">
                <a:latin typeface="Arial MT"/>
                <a:cs typeface="Arial MT"/>
              </a:rPr>
              <a:t>if</a:t>
            </a:r>
            <a:r>
              <a:rPr sz="3850" spc="10" dirty="0">
                <a:latin typeface="Arial MT"/>
                <a:cs typeface="Arial MT"/>
              </a:rPr>
              <a:t> you</a:t>
            </a:r>
            <a:r>
              <a:rPr sz="3850" spc="5" dirty="0">
                <a:latin typeface="Arial MT"/>
                <a:cs typeface="Arial MT"/>
              </a:rPr>
              <a:t> </a:t>
            </a:r>
            <a:r>
              <a:rPr sz="3850" b="1" spc="10" dirty="0">
                <a:latin typeface="Arial"/>
                <a:cs typeface="Arial"/>
              </a:rPr>
              <a:t>always test terraform changes</a:t>
            </a:r>
            <a:r>
              <a:rPr sz="3850" b="1" spc="5" dirty="0">
                <a:latin typeface="Arial"/>
                <a:cs typeface="Arial"/>
              </a:rPr>
              <a:t> in</a:t>
            </a:r>
            <a:r>
              <a:rPr sz="3850" b="1" spc="10" dirty="0">
                <a:latin typeface="Arial"/>
                <a:cs typeface="Arial"/>
              </a:rPr>
              <a:t> development </a:t>
            </a:r>
            <a:r>
              <a:rPr sz="3850" b="1" spc="5" dirty="0">
                <a:latin typeface="Arial"/>
                <a:cs typeface="Arial"/>
              </a:rPr>
              <a:t>first</a:t>
            </a:r>
            <a:r>
              <a:rPr sz="3850" spc="5" dirty="0">
                <a:latin typeface="Arial MT"/>
                <a:cs typeface="Arial MT"/>
              </a:rPr>
              <a:t>, </a:t>
            </a:r>
            <a:r>
              <a:rPr sz="3850" spc="-1055" dirty="0">
                <a:latin typeface="Arial MT"/>
                <a:cs typeface="Arial MT"/>
              </a:rPr>
              <a:t> </a:t>
            </a:r>
            <a:r>
              <a:rPr sz="3850" spc="10" dirty="0">
                <a:latin typeface="Arial MT"/>
                <a:cs typeface="Arial MT"/>
              </a:rPr>
              <a:t>mistakes</a:t>
            </a:r>
            <a:r>
              <a:rPr sz="3850" spc="5" dirty="0">
                <a:latin typeface="Arial MT"/>
                <a:cs typeface="Arial MT"/>
              </a:rPr>
              <a:t> will</a:t>
            </a:r>
            <a:r>
              <a:rPr sz="3850" spc="10" dirty="0">
                <a:latin typeface="Arial MT"/>
                <a:cs typeface="Arial MT"/>
              </a:rPr>
              <a:t> </a:t>
            </a:r>
            <a:r>
              <a:rPr sz="3850" spc="114" dirty="0">
                <a:latin typeface="Arial MT"/>
                <a:cs typeface="Arial MT"/>
              </a:rPr>
              <a:t>be</a:t>
            </a:r>
            <a:r>
              <a:rPr sz="3850" spc="5" dirty="0">
                <a:latin typeface="Arial MT"/>
                <a:cs typeface="Arial MT"/>
              </a:rPr>
              <a:t> </a:t>
            </a:r>
            <a:r>
              <a:rPr sz="3850" spc="80" dirty="0">
                <a:latin typeface="Arial MT"/>
                <a:cs typeface="Arial MT"/>
              </a:rPr>
              <a:t>caught</a:t>
            </a:r>
            <a:r>
              <a:rPr sz="3850" spc="10" dirty="0">
                <a:latin typeface="Arial MT"/>
                <a:cs typeface="Arial MT"/>
              </a:rPr>
              <a:t> </a:t>
            </a:r>
            <a:r>
              <a:rPr sz="3850" spc="35" dirty="0">
                <a:latin typeface="Arial MT"/>
                <a:cs typeface="Arial MT"/>
              </a:rPr>
              <a:t>before</a:t>
            </a:r>
            <a:r>
              <a:rPr sz="3850" spc="5" dirty="0">
                <a:latin typeface="Arial MT"/>
                <a:cs typeface="Arial MT"/>
              </a:rPr>
              <a:t> </a:t>
            </a:r>
            <a:r>
              <a:rPr sz="3850" spc="10" dirty="0">
                <a:latin typeface="Arial MT"/>
                <a:cs typeface="Arial MT"/>
              </a:rPr>
              <a:t>they </a:t>
            </a:r>
            <a:r>
              <a:rPr sz="3850" spc="85" dirty="0">
                <a:latin typeface="Arial MT"/>
                <a:cs typeface="Arial MT"/>
              </a:rPr>
              <a:t>can</a:t>
            </a:r>
            <a:r>
              <a:rPr sz="3850" spc="5" dirty="0">
                <a:latin typeface="Arial MT"/>
                <a:cs typeface="Arial MT"/>
              </a:rPr>
              <a:t> </a:t>
            </a:r>
            <a:r>
              <a:rPr sz="3850" spc="10" dirty="0">
                <a:latin typeface="Arial MT"/>
                <a:cs typeface="Arial MT"/>
              </a:rPr>
              <a:t>have a</a:t>
            </a:r>
            <a:r>
              <a:rPr sz="3850" spc="5" dirty="0">
                <a:latin typeface="Arial MT"/>
                <a:cs typeface="Arial MT"/>
              </a:rPr>
              <a:t> </a:t>
            </a:r>
            <a:r>
              <a:rPr sz="3850" spc="65" dirty="0">
                <a:latin typeface="Arial MT"/>
                <a:cs typeface="Arial MT"/>
              </a:rPr>
              <a:t>production</a:t>
            </a:r>
            <a:r>
              <a:rPr sz="3850" spc="10" dirty="0">
                <a:latin typeface="Arial MT"/>
                <a:cs typeface="Arial MT"/>
              </a:rPr>
              <a:t> </a:t>
            </a:r>
            <a:r>
              <a:rPr sz="3850" spc="80" dirty="0">
                <a:latin typeface="Arial MT"/>
                <a:cs typeface="Arial MT"/>
              </a:rPr>
              <a:t>impact</a:t>
            </a:r>
            <a:endParaRPr sz="3850">
              <a:latin typeface="Arial MT"/>
              <a:cs typeface="Arial MT"/>
            </a:endParaRPr>
          </a:p>
          <a:p>
            <a:pPr lvl="1">
              <a:lnSpc>
                <a:spcPct val="100000"/>
              </a:lnSpc>
              <a:spcBef>
                <a:spcPts val="25"/>
              </a:spcBef>
              <a:buFont typeface="Arial MT"/>
              <a:buChar char="•"/>
            </a:pPr>
            <a:endParaRPr sz="3950">
              <a:latin typeface="Arial MT"/>
              <a:cs typeface="Arial MT"/>
            </a:endParaRPr>
          </a:p>
          <a:p>
            <a:pPr marL="1236345" marR="56515" lvl="1" indent="-478790">
              <a:lnSpc>
                <a:spcPct val="100000"/>
              </a:lnSpc>
              <a:buSzPct val="75324"/>
              <a:buChar char="•"/>
              <a:tabLst>
                <a:tab pos="1236345" algn="l"/>
                <a:tab pos="1236980" algn="l"/>
              </a:tabLst>
            </a:pPr>
            <a:r>
              <a:rPr sz="3850" spc="-60" dirty="0">
                <a:latin typeface="Arial MT"/>
                <a:cs typeface="Arial MT"/>
              </a:rPr>
              <a:t>For</a:t>
            </a:r>
            <a:r>
              <a:rPr sz="3850" spc="5" dirty="0">
                <a:latin typeface="Arial MT"/>
                <a:cs typeface="Arial MT"/>
              </a:rPr>
              <a:t> </a:t>
            </a:r>
            <a:r>
              <a:rPr sz="3850" spc="65" dirty="0">
                <a:latin typeface="Arial MT"/>
                <a:cs typeface="Arial MT"/>
              </a:rPr>
              <a:t>complete</a:t>
            </a:r>
            <a:r>
              <a:rPr sz="3850" spc="10" dirty="0">
                <a:latin typeface="Arial MT"/>
                <a:cs typeface="Arial MT"/>
              </a:rPr>
              <a:t> </a:t>
            </a:r>
            <a:r>
              <a:rPr sz="3850" spc="5" dirty="0">
                <a:latin typeface="Arial MT"/>
                <a:cs typeface="Arial MT"/>
              </a:rPr>
              <a:t>isolation,</a:t>
            </a:r>
            <a:r>
              <a:rPr sz="3850" spc="10" dirty="0">
                <a:latin typeface="Arial MT"/>
                <a:cs typeface="Arial MT"/>
              </a:rPr>
              <a:t> </a:t>
            </a:r>
            <a:r>
              <a:rPr sz="3850" spc="-65" dirty="0">
                <a:latin typeface="Arial MT"/>
                <a:cs typeface="Arial MT"/>
              </a:rPr>
              <a:t>it’s</a:t>
            </a:r>
            <a:r>
              <a:rPr sz="3850" spc="5" dirty="0">
                <a:latin typeface="Arial MT"/>
                <a:cs typeface="Arial MT"/>
              </a:rPr>
              <a:t> </a:t>
            </a:r>
            <a:r>
              <a:rPr sz="3850" spc="65" dirty="0">
                <a:latin typeface="Arial MT"/>
                <a:cs typeface="Arial MT"/>
              </a:rPr>
              <a:t>best</a:t>
            </a:r>
            <a:r>
              <a:rPr sz="3850" spc="10" dirty="0">
                <a:latin typeface="Arial MT"/>
                <a:cs typeface="Arial MT"/>
              </a:rPr>
              <a:t> to </a:t>
            </a:r>
            <a:r>
              <a:rPr sz="3850" b="1" spc="10" dirty="0">
                <a:latin typeface="Arial"/>
                <a:cs typeface="Arial"/>
              </a:rPr>
              <a:t>create</a:t>
            </a:r>
            <a:r>
              <a:rPr sz="3850" b="1" spc="5" dirty="0">
                <a:latin typeface="Arial"/>
                <a:cs typeface="Arial"/>
              </a:rPr>
              <a:t> multiple</a:t>
            </a:r>
            <a:r>
              <a:rPr sz="3850" b="1" spc="-130" dirty="0">
                <a:latin typeface="Arial"/>
                <a:cs typeface="Arial"/>
              </a:rPr>
              <a:t> </a:t>
            </a:r>
            <a:r>
              <a:rPr sz="3850" b="1" spc="-55" dirty="0">
                <a:latin typeface="Arial"/>
                <a:cs typeface="Arial"/>
              </a:rPr>
              <a:t>AWS</a:t>
            </a:r>
            <a:r>
              <a:rPr sz="3850" b="1" spc="10" dirty="0">
                <a:latin typeface="Arial"/>
                <a:cs typeface="Arial"/>
              </a:rPr>
              <a:t> accounts</a:t>
            </a:r>
            <a:r>
              <a:rPr sz="3850" spc="10" dirty="0">
                <a:latin typeface="Arial MT"/>
                <a:cs typeface="Arial MT"/>
              </a:rPr>
              <a:t>, </a:t>
            </a:r>
            <a:r>
              <a:rPr sz="3850" spc="80" dirty="0">
                <a:latin typeface="Arial MT"/>
                <a:cs typeface="Arial MT"/>
              </a:rPr>
              <a:t>and</a:t>
            </a:r>
            <a:r>
              <a:rPr sz="3850" spc="5" dirty="0">
                <a:latin typeface="Arial MT"/>
                <a:cs typeface="Arial MT"/>
              </a:rPr>
              <a:t> </a:t>
            </a:r>
            <a:r>
              <a:rPr sz="3850" spc="10" dirty="0">
                <a:latin typeface="Arial MT"/>
                <a:cs typeface="Arial MT"/>
              </a:rPr>
              <a:t>use </a:t>
            </a:r>
            <a:r>
              <a:rPr sz="3850" spc="-1055" dirty="0">
                <a:latin typeface="Arial MT"/>
                <a:cs typeface="Arial MT"/>
              </a:rPr>
              <a:t> </a:t>
            </a:r>
            <a:r>
              <a:rPr sz="3850" spc="10" dirty="0">
                <a:latin typeface="Arial MT"/>
                <a:cs typeface="Arial MT"/>
              </a:rPr>
              <a:t>one</a:t>
            </a:r>
            <a:r>
              <a:rPr sz="3850" spc="5" dirty="0">
                <a:latin typeface="Arial MT"/>
                <a:cs typeface="Arial MT"/>
              </a:rPr>
              <a:t> </a:t>
            </a:r>
            <a:r>
              <a:rPr sz="3850" spc="70" dirty="0">
                <a:latin typeface="Arial MT"/>
                <a:cs typeface="Arial MT"/>
              </a:rPr>
              <a:t>account</a:t>
            </a:r>
            <a:r>
              <a:rPr sz="3850" spc="10" dirty="0">
                <a:latin typeface="Arial MT"/>
                <a:cs typeface="Arial MT"/>
              </a:rPr>
              <a:t> </a:t>
            </a:r>
            <a:r>
              <a:rPr sz="3850" spc="5" dirty="0">
                <a:latin typeface="Arial MT"/>
                <a:cs typeface="Arial MT"/>
              </a:rPr>
              <a:t>for </a:t>
            </a:r>
            <a:r>
              <a:rPr sz="3850" spc="-10" dirty="0">
                <a:latin typeface="Arial MT"/>
                <a:cs typeface="Arial MT"/>
              </a:rPr>
              <a:t>dev,</a:t>
            </a:r>
            <a:r>
              <a:rPr sz="3850" spc="10" dirty="0">
                <a:latin typeface="Arial MT"/>
                <a:cs typeface="Arial MT"/>
              </a:rPr>
              <a:t> another</a:t>
            </a:r>
            <a:r>
              <a:rPr sz="3850" spc="5" dirty="0">
                <a:latin typeface="Arial MT"/>
                <a:cs typeface="Arial MT"/>
              </a:rPr>
              <a:t> for</a:t>
            </a:r>
            <a:r>
              <a:rPr sz="3850" spc="10" dirty="0">
                <a:latin typeface="Arial MT"/>
                <a:cs typeface="Arial MT"/>
              </a:rPr>
              <a:t> </a:t>
            </a:r>
            <a:r>
              <a:rPr sz="3850" spc="80" dirty="0">
                <a:latin typeface="Arial MT"/>
                <a:cs typeface="Arial MT"/>
              </a:rPr>
              <a:t>prod,</a:t>
            </a:r>
            <a:r>
              <a:rPr sz="3850" spc="10" dirty="0">
                <a:latin typeface="Arial MT"/>
                <a:cs typeface="Arial MT"/>
              </a:rPr>
              <a:t> </a:t>
            </a:r>
            <a:r>
              <a:rPr sz="3850" spc="80" dirty="0">
                <a:latin typeface="Arial MT"/>
                <a:cs typeface="Arial MT"/>
              </a:rPr>
              <a:t>and</a:t>
            </a:r>
            <a:r>
              <a:rPr sz="3850" spc="5" dirty="0">
                <a:latin typeface="Arial MT"/>
                <a:cs typeface="Arial MT"/>
              </a:rPr>
              <a:t> </a:t>
            </a:r>
            <a:r>
              <a:rPr sz="3850" spc="10" dirty="0">
                <a:latin typeface="Arial MT"/>
                <a:cs typeface="Arial MT"/>
              </a:rPr>
              <a:t>a </a:t>
            </a:r>
            <a:r>
              <a:rPr sz="3850" spc="35" dirty="0">
                <a:latin typeface="Arial MT"/>
                <a:cs typeface="Arial MT"/>
              </a:rPr>
              <a:t>third</a:t>
            </a:r>
            <a:r>
              <a:rPr sz="3850" spc="5" dirty="0">
                <a:latin typeface="Arial MT"/>
                <a:cs typeface="Arial MT"/>
              </a:rPr>
              <a:t> </a:t>
            </a:r>
            <a:r>
              <a:rPr sz="3850" spc="10" dirty="0">
                <a:latin typeface="Arial MT"/>
                <a:cs typeface="Arial MT"/>
              </a:rPr>
              <a:t>one </a:t>
            </a:r>
            <a:r>
              <a:rPr sz="3850" spc="5" dirty="0">
                <a:latin typeface="Arial MT"/>
                <a:cs typeface="Arial MT"/>
              </a:rPr>
              <a:t>for</a:t>
            </a:r>
            <a:r>
              <a:rPr sz="3850" spc="10" dirty="0">
                <a:latin typeface="Arial MT"/>
                <a:cs typeface="Arial MT"/>
              </a:rPr>
              <a:t> </a:t>
            </a:r>
            <a:r>
              <a:rPr sz="3850" spc="65" dirty="0">
                <a:latin typeface="Arial MT"/>
                <a:cs typeface="Arial MT"/>
              </a:rPr>
              <a:t>billing</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marR="2236470" lvl="1" indent="-478790">
              <a:lnSpc>
                <a:spcPct val="100000"/>
              </a:lnSpc>
              <a:buSzPct val="75324"/>
              <a:buFont typeface="Arial MT"/>
              <a:buChar char="•"/>
              <a:tabLst>
                <a:tab pos="1236345" algn="l"/>
                <a:tab pos="1236980" algn="l"/>
              </a:tabLst>
            </a:pPr>
            <a:r>
              <a:rPr sz="3850" b="1" spc="5" dirty="0">
                <a:latin typeface="Arial"/>
                <a:cs typeface="Arial"/>
              </a:rPr>
              <a:t>Splitting out</a:t>
            </a:r>
            <a:r>
              <a:rPr sz="3850" b="1" spc="10" dirty="0">
                <a:latin typeface="Arial"/>
                <a:cs typeface="Arial"/>
              </a:rPr>
              <a:t> terraform </a:t>
            </a:r>
            <a:r>
              <a:rPr sz="3850" b="1" spc="5" dirty="0">
                <a:latin typeface="Arial"/>
                <a:cs typeface="Arial"/>
              </a:rPr>
              <a:t>in multiple</a:t>
            </a:r>
            <a:r>
              <a:rPr sz="3850" b="1" spc="10" dirty="0">
                <a:latin typeface="Arial"/>
                <a:cs typeface="Arial"/>
              </a:rPr>
              <a:t> projects</a:t>
            </a:r>
            <a:r>
              <a:rPr sz="3850" b="1" spc="15" dirty="0">
                <a:latin typeface="Arial"/>
                <a:cs typeface="Arial"/>
              </a:rPr>
              <a:t> </a:t>
            </a:r>
            <a:r>
              <a:rPr sz="3850" spc="5" dirty="0">
                <a:latin typeface="Arial MT"/>
                <a:cs typeface="Arial MT"/>
              </a:rPr>
              <a:t>will </a:t>
            </a:r>
            <a:r>
              <a:rPr sz="3850" spc="10" dirty="0">
                <a:latin typeface="Arial MT"/>
                <a:cs typeface="Arial MT"/>
              </a:rPr>
              <a:t>also </a:t>
            </a:r>
            <a:r>
              <a:rPr sz="3850" b="1" spc="10" dirty="0">
                <a:latin typeface="Arial"/>
                <a:cs typeface="Arial"/>
              </a:rPr>
              <a:t>reduce the </a:t>
            </a:r>
            <a:r>
              <a:rPr sz="3850" b="1" spc="-1055" dirty="0">
                <a:latin typeface="Arial"/>
                <a:cs typeface="Arial"/>
              </a:rPr>
              <a:t> </a:t>
            </a:r>
            <a:r>
              <a:rPr sz="3850" b="1" spc="10" dirty="0">
                <a:latin typeface="Arial"/>
                <a:cs typeface="Arial"/>
              </a:rPr>
              <a:t>resources</a:t>
            </a:r>
            <a:r>
              <a:rPr sz="3850" b="1" spc="5" dirty="0">
                <a:latin typeface="Arial"/>
                <a:cs typeface="Arial"/>
              </a:rPr>
              <a:t> </a:t>
            </a:r>
            <a:r>
              <a:rPr sz="3850" spc="10" dirty="0">
                <a:latin typeface="Arial MT"/>
                <a:cs typeface="Arial MT"/>
              </a:rPr>
              <a:t>that </a:t>
            </a:r>
            <a:r>
              <a:rPr sz="3850" spc="5" dirty="0">
                <a:latin typeface="Arial MT"/>
                <a:cs typeface="Arial MT"/>
              </a:rPr>
              <a:t>you’ll </a:t>
            </a:r>
            <a:r>
              <a:rPr sz="3850" spc="65" dirty="0">
                <a:latin typeface="Arial MT"/>
                <a:cs typeface="Arial MT"/>
              </a:rPr>
              <a:t>need</a:t>
            </a:r>
            <a:r>
              <a:rPr sz="3850" spc="10" dirty="0">
                <a:latin typeface="Arial MT"/>
                <a:cs typeface="Arial MT"/>
              </a:rPr>
              <a:t> to</a:t>
            </a:r>
            <a:r>
              <a:rPr sz="3850" spc="5" dirty="0">
                <a:latin typeface="Arial MT"/>
                <a:cs typeface="Arial MT"/>
              </a:rPr>
              <a:t> </a:t>
            </a:r>
            <a:r>
              <a:rPr sz="3850" spc="50" dirty="0">
                <a:latin typeface="Arial MT"/>
                <a:cs typeface="Arial MT"/>
              </a:rPr>
              <a:t>manage</a:t>
            </a:r>
            <a:r>
              <a:rPr sz="3850" spc="10" dirty="0">
                <a:latin typeface="Arial MT"/>
                <a:cs typeface="Arial MT"/>
              </a:rPr>
              <a:t> </a:t>
            </a:r>
            <a:r>
              <a:rPr sz="3850" spc="80" dirty="0">
                <a:latin typeface="Arial MT"/>
                <a:cs typeface="Arial MT"/>
              </a:rPr>
              <a:t>during</a:t>
            </a:r>
            <a:r>
              <a:rPr sz="3850" spc="10" dirty="0">
                <a:latin typeface="Arial MT"/>
                <a:cs typeface="Arial MT"/>
              </a:rPr>
              <a:t> one</a:t>
            </a:r>
            <a:r>
              <a:rPr sz="3850" spc="5" dirty="0">
                <a:latin typeface="Arial MT"/>
                <a:cs typeface="Arial MT"/>
              </a:rPr>
              <a:t> </a:t>
            </a:r>
            <a:r>
              <a:rPr sz="3850" spc="15" dirty="0">
                <a:latin typeface="Arial MT"/>
                <a:cs typeface="Arial MT"/>
              </a:rPr>
              <a:t>terraform</a:t>
            </a:r>
            <a:r>
              <a:rPr sz="3850" spc="10" dirty="0">
                <a:latin typeface="Arial MT"/>
                <a:cs typeface="Arial MT"/>
              </a:rPr>
              <a:t> </a:t>
            </a:r>
            <a:r>
              <a:rPr sz="3850" spc="95" dirty="0">
                <a:latin typeface="Arial MT"/>
                <a:cs typeface="Arial MT"/>
              </a:rPr>
              <a:t>apply</a:t>
            </a:r>
            <a:endParaRPr sz="3850">
              <a:latin typeface="Arial MT"/>
              <a:cs typeface="Arial MT"/>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716645" cy="1433195"/>
          </a:xfrm>
          <a:prstGeom prst="rect">
            <a:avLst/>
          </a:prstGeom>
        </p:spPr>
        <p:txBody>
          <a:bodyPr vert="horz" wrap="square" lIns="0" tIns="17145" rIns="0" bIns="0" rtlCol="0">
            <a:spAutoFit/>
          </a:bodyPr>
          <a:lstStyle/>
          <a:p>
            <a:pPr marL="12700">
              <a:lnSpc>
                <a:spcPct val="100000"/>
              </a:lnSpc>
              <a:spcBef>
                <a:spcPts val="135"/>
              </a:spcBef>
            </a:pPr>
            <a:r>
              <a:rPr spc="-10" dirty="0"/>
              <a:t>Project</a:t>
            </a:r>
            <a:r>
              <a:rPr spc="-75" dirty="0"/>
              <a:t> </a:t>
            </a:r>
            <a:r>
              <a:rPr spc="-5" dirty="0"/>
              <a:t>Structure</a:t>
            </a:r>
          </a:p>
        </p:txBody>
      </p:sp>
      <p:grpSp>
        <p:nvGrpSpPr>
          <p:cNvPr id="3" name="object 3"/>
          <p:cNvGrpSpPr/>
          <p:nvPr/>
        </p:nvGrpSpPr>
        <p:grpSpPr>
          <a:xfrm>
            <a:off x="6590530" y="2846625"/>
            <a:ext cx="4346575" cy="2743835"/>
            <a:chOff x="6590530" y="2846625"/>
            <a:chExt cx="4346575" cy="2743835"/>
          </a:xfrm>
        </p:grpSpPr>
        <p:sp>
          <p:nvSpPr>
            <p:cNvPr id="4" name="object 4"/>
            <p:cNvSpPr/>
            <p:nvPr/>
          </p:nvSpPr>
          <p:spPr>
            <a:xfrm>
              <a:off x="6611485" y="2867581"/>
              <a:ext cx="4304665" cy="2701925"/>
            </a:xfrm>
            <a:custGeom>
              <a:avLst/>
              <a:gdLst/>
              <a:ahLst/>
              <a:cxnLst/>
              <a:rect l="l" t="t" r="r" b="b"/>
              <a:pathLst>
                <a:path w="4304665" h="2701925">
                  <a:moveTo>
                    <a:pt x="4304212" y="0"/>
                  </a:moveTo>
                  <a:lnTo>
                    <a:pt x="0" y="0"/>
                  </a:lnTo>
                  <a:lnTo>
                    <a:pt x="0" y="2701449"/>
                  </a:lnTo>
                  <a:lnTo>
                    <a:pt x="4304212" y="2701449"/>
                  </a:lnTo>
                  <a:lnTo>
                    <a:pt x="4304212" y="0"/>
                  </a:lnTo>
                  <a:close/>
                </a:path>
              </a:pathLst>
            </a:custGeom>
            <a:solidFill>
              <a:srgbClr val="C1D5F9"/>
            </a:solidFill>
          </p:spPr>
          <p:txBody>
            <a:bodyPr wrap="square" lIns="0" tIns="0" rIns="0" bIns="0" rtlCol="0"/>
            <a:lstStyle/>
            <a:p>
              <a:endParaRPr/>
            </a:p>
          </p:txBody>
        </p:sp>
        <p:sp>
          <p:nvSpPr>
            <p:cNvPr id="5" name="object 5"/>
            <p:cNvSpPr/>
            <p:nvPr/>
          </p:nvSpPr>
          <p:spPr>
            <a:xfrm>
              <a:off x="6611485" y="2867580"/>
              <a:ext cx="4304665" cy="2701925"/>
            </a:xfrm>
            <a:custGeom>
              <a:avLst/>
              <a:gdLst/>
              <a:ahLst/>
              <a:cxnLst/>
              <a:rect l="l" t="t" r="r" b="b"/>
              <a:pathLst>
                <a:path w="4304665" h="2701925">
                  <a:moveTo>
                    <a:pt x="0" y="0"/>
                  </a:moveTo>
                  <a:lnTo>
                    <a:pt x="4304212" y="0"/>
                  </a:lnTo>
                  <a:lnTo>
                    <a:pt x="4304212" y="2701449"/>
                  </a:lnTo>
                  <a:lnTo>
                    <a:pt x="0" y="2701449"/>
                  </a:lnTo>
                  <a:lnTo>
                    <a:pt x="0" y="0"/>
                  </a:lnTo>
                  <a:close/>
                </a:path>
              </a:pathLst>
            </a:custGeom>
            <a:ln w="41883">
              <a:solidFill>
                <a:srgbClr val="636D8D"/>
              </a:solidFill>
            </a:ln>
          </p:spPr>
          <p:txBody>
            <a:bodyPr wrap="square" lIns="0" tIns="0" rIns="0" bIns="0" rtlCol="0"/>
            <a:lstStyle/>
            <a:p>
              <a:endParaRPr/>
            </a:p>
          </p:txBody>
        </p:sp>
      </p:grpSp>
      <p:sp>
        <p:nvSpPr>
          <p:cNvPr id="6" name="object 6"/>
          <p:cNvSpPr txBox="1"/>
          <p:nvPr/>
        </p:nvSpPr>
        <p:spPr>
          <a:xfrm>
            <a:off x="8415659" y="3988518"/>
            <a:ext cx="695960" cy="427990"/>
          </a:xfrm>
          <a:prstGeom prst="rect">
            <a:avLst/>
          </a:prstGeom>
        </p:spPr>
        <p:txBody>
          <a:bodyPr vert="horz" wrap="square" lIns="0" tIns="17145" rIns="0" bIns="0" rtlCol="0">
            <a:spAutoFit/>
          </a:bodyPr>
          <a:lstStyle/>
          <a:p>
            <a:pPr marL="12700">
              <a:lnSpc>
                <a:spcPct val="100000"/>
              </a:lnSpc>
              <a:spcBef>
                <a:spcPts val="135"/>
              </a:spcBef>
            </a:pPr>
            <a:r>
              <a:rPr sz="2600" b="1" spc="10" dirty="0">
                <a:latin typeface="Arial"/>
                <a:cs typeface="Arial"/>
              </a:rPr>
              <a:t>dev/</a:t>
            </a:r>
            <a:endParaRPr sz="2600">
              <a:latin typeface="Arial"/>
              <a:cs typeface="Arial"/>
            </a:endParaRPr>
          </a:p>
        </p:txBody>
      </p:sp>
      <p:grpSp>
        <p:nvGrpSpPr>
          <p:cNvPr id="7" name="object 7"/>
          <p:cNvGrpSpPr/>
          <p:nvPr/>
        </p:nvGrpSpPr>
        <p:grpSpPr>
          <a:xfrm>
            <a:off x="6590530" y="6942590"/>
            <a:ext cx="4346575" cy="2743835"/>
            <a:chOff x="6590530" y="6942590"/>
            <a:chExt cx="4346575" cy="2743835"/>
          </a:xfrm>
        </p:grpSpPr>
        <p:sp>
          <p:nvSpPr>
            <p:cNvPr id="8" name="object 8"/>
            <p:cNvSpPr/>
            <p:nvPr/>
          </p:nvSpPr>
          <p:spPr>
            <a:xfrm>
              <a:off x="6611485" y="6963546"/>
              <a:ext cx="4304665" cy="2701925"/>
            </a:xfrm>
            <a:custGeom>
              <a:avLst/>
              <a:gdLst/>
              <a:ahLst/>
              <a:cxnLst/>
              <a:rect l="l" t="t" r="r" b="b"/>
              <a:pathLst>
                <a:path w="4304665" h="2701925">
                  <a:moveTo>
                    <a:pt x="4304212" y="0"/>
                  </a:moveTo>
                  <a:lnTo>
                    <a:pt x="0" y="0"/>
                  </a:lnTo>
                  <a:lnTo>
                    <a:pt x="0" y="2701449"/>
                  </a:lnTo>
                  <a:lnTo>
                    <a:pt x="4304212" y="2701449"/>
                  </a:lnTo>
                  <a:lnTo>
                    <a:pt x="4304212" y="0"/>
                  </a:lnTo>
                  <a:close/>
                </a:path>
              </a:pathLst>
            </a:custGeom>
            <a:solidFill>
              <a:srgbClr val="DE8886"/>
            </a:solidFill>
          </p:spPr>
          <p:txBody>
            <a:bodyPr wrap="square" lIns="0" tIns="0" rIns="0" bIns="0" rtlCol="0"/>
            <a:lstStyle/>
            <a:p>
              <a:endParaRPr/>
            </a:p>
          </p:txBody>
        </p:sp>
        <p:sp>
          <p:nvSpPr>
            <p:cNvPr id="9" name="object 9"/>
            <p:cNvSpPr/>
            <p:nvPr/>
          </p:nvSpPr>
          <p:spPr>
            <a:xfrm>
              <a:off x="6611485" y="6963545"/>
              <a:ext cx="4304665" cy="2701925"/>
            </a:xfrm>
            <a:custGeom>
              <a:avLst/>
              <a:gdLst/>
              <a:ahLst/>
              <a:cxnLst/>
              <a:rect l="l" t="t" r="r" b="b"/>
              <a:pathLst>
                <a:path w="4304665" h="2701925">
                  <a:moveTo>
                    <a:pt x="0" y="0"/>
                  </a:moveTo>
                  <a:lnTo>
                    <a:pt x="4304212" y="0"/>
                  </a:lnTo>
                  <a:lnTo>
                    <a:pt x="4304212" y="2701449"/>
                  </a:lnTo>
                  <a:lnTo>
                    <a:pt x="0" y="2701449"/>
                  </a:lnTo>
                  <a:lnTo>
                    <a:pt x="0" y="0"/>
                  </a:lnTo>
                  <a:close/>
                </a:path>
              </a:pathLst>
            </a:custGeom>
            <a:ln w="41883">
              <a:solidFill>
                <a:srgbClr val="8D4B57"/>
              </a:solidFill>
            </a:ln>
          </p:spPr>
          <p:txBody>
            <a:bodyPr wrap="square" lIns="0" tIns="0" rIns="0" bIns="0" rtlCol="0"/>
            <a:lstStyle/>
            <a:p>
              <a:endParaRPr/>
            </a:p>
          </p:txBody>
        </p:sp>
      </p:grpSp>
      <p:sp>
        <p:nvSpPr>
          <p:cNvPr id="10" name="object 10"/>
          <p:cNvSpPr txBox="1"/>
          <p:nvPr/>
        </p:nvSpPr>
        <p:spPr>
          <a:xfrm>
            <a:off x="8332139" y="8084481"/>
            <a:ext cx="862965" cy="427990"/>
          </a:xfrm>
          <a:prstGeom prst="rect">
            <a:avLst/>
          </a:prstGeom>
        </p:spPr>
        <p:txBody>
          <a:bodyPr vert="horz" wrap="square" lIns="0" tIns="17145" rIns="0" bIns="0" rtlCol="0">
            <a:spAutoFit/>
          </a:bodyPr>
          <a:lstStyle/>
          <a:p>
            <a:pPr marL="12700">
              <a:lnSpc>
                <a:spcPct val="100000"/>
              </a:lnSpc>
              <a:spcBef>
                <a:spcPts val="135"/>
              </a:spcBef>
            </a:pPr>
            <a:r>
              <a:rPr sz="2600" b="1" spc="10" dirty="0">
                <a:latin typeface="Arial"/>
                <a:cs typeface="Arial"/>
              </a:rPr>
              <a:t>prod/</a:t>
            </a:r>
            <a:endParaRPr sz="2600">
              <a:latin typeface="Arial"/>
              <a:cs typeface="Arial"/>
            </a:endParaRPr>
          </a:p>
        </p:txBody>
      </p:sp>
      <p:sp>
        <p:nvSpPr>
          <p:cNvPr id="11" name="object 11"/>
          <p:cNvSpPr/>
          <p:nvPr/>
        </p:nvSpPr>
        <p:spPr>
          <a:xfrm>
            <a:off x="1315329" y="2872437"/>
            <a:ext cx="3834129" cy="6781800"/>
          </a:xfrm>
          <a:custGeom>
            <a:avLst/>
            <a:gdLst/>
            <a:ahLst/>
            <a:cxnLst/>
            <a:rect l="l" t="t" r="r" b="b"/>
            <a:pathLst>
              <a:path w="3834129" h="6781800">
                <a:moveTo>
                  <a:pt x="0" y="0"/>
                </a:moveTo>
                <a:lnTo>
                  <a:pt x="3833517" y="0"/>
                </a:lnTo>
                <a:lnTo>
                  <a:pt x="3833517" y="6781575"/>
                </a:lnTo>
                <a:lnTo>
                  <a:pt x="0" y="6781575"/>
                </a:lnTo>
                <a:lnTo>
                  <a:pt x="0" y="0"/>
                </a:lnTo>
                <a:close/>
              </a:path>
            </a:pathLst>
          </a:custGeom>
          <a:ln w="41883">
            <a:solidFill>
              <a:srgbClr val="85888D"/>
            </a:solidFill>
          </a:ln>
        </p:spPr>
        <p:txBody>
          <a:bodyPr wrap="square" lIns="0" tIns="0" rIns="0" bIns="0" rtlCol="0"/>
          <a:lstStyle/>
          <a:p>
            <a:endParaRPr/>
          </a:p>
        </p:txBody>
      </p:sp>
      <p:sp>
        <p:nvSpPr>
          <p:cNvPr id="12" name="object 12"/>
          <p:cNvSpPr txBox="1"/>
          <p:nvPr/>
        </p:nvSpPr>
        <p:spPr>
          <a:xfrm>
            <a:off x="1711090" y="5637303"/>
            <a:ext cx="3042285" cy="1223645"/>
          </a:xfrm>
          <a:prstGeom prst="rect">
            <a:avLst/>
          </a:prstGeom>
        </p:spPr>
        <p:txBody>
          <a:bodyPr vert="horz" wrap="square" lIns="0" tIns="15875" rIns="0" bIns="0" rtlCol="0">
            <a:spAutoFit/>
          </a:bodyPr>
          <a:lstStyle/>
          <a:p>
            <a:pPr marL="12700" marR="5080" algn="ctr">
              <a:lnSpc>
                <a:spcPct val="100400"/>
              </a:lnSpc>
              <a:spcBef>
                <a:spcPts val="125"/>
              </a:spcBef>
            </a:pPr>
            <a:r>
              <a:rPr sz="2600" b="1" spc="20" dirty="0">
                <a:latin typeface="Arial"/>
                <a:cs typeface="Arial"/>
              </a:rPr>
              <a:t>modules/vpc </a:t>
            </a:r>
            <a:r>
              <a:rPr sz="2600" b="1" spc="25" dirty="0">
                <a:latin typeface="Arial"/>
                <a:cs typeface="Arial"/>
              </a:rPr>
              <a:t> </a:t>
            </a:r>
            <a:r>
              <a:rPr sz="2600" b="1" spc="30" dirty="0">
                <a:latin typeface="Arial"/>
                <a:cs typeface="Arial"/>
              </a:rPr>
              <a:t>m</a:t>
            </a:r>
            <a:r>
              <a:rPr sz="2600" b="1" spc="15" dirty="0">
                <a:latin typeface="Arial"/>
                <a:cs typeface="Arial"/>
              </a:rPr>
              <a:t>odul</a:t>
            </a:r>
            <a:r>
              <a:rPr sz="2600" b="1" spc="20" dirty="0">
                <a:latin typeface="Arial"/>
                <a:cs typeface="Arial"/>
              </a:rPr>
              <a:t>es</a:t>
            </a:r>
            <a:r>
              <a:rPr sz="2600" b="1" spc="5" dirty="0">
                <a:latin typeface="Arial"/>
                <a:cs typeface="Arial"/>
              </a:rPr>
              <a:t>/in</a:t>
            </a:r>
            <a:r>
              <a:rPr sz="2600" b="1" spc="15" dirty="0">
                <a:latin typeface="Arial"/>
                <a:cs typeface="Arial"/>
              </a:rPr>
              <a:t>stan</a:t>
            </a:r>
            <a:r>
              <a:rPr sz="2600" b="1" spc="20" dirty="0">
                <a:latin typeface="Arial"/>
                <a:cs typeface="Arial"/>
              </a:rPr>
              <a:t>c</a:t>
            </a:r>
            <a:r>
              <a:rPr sz="2600" b="1" spc="15" dirty="0">
                <a:latin typeface="Arial"/>
                <a:cs typeface="Arial"/>
              </a:rPr>
              <a:t>e</a:t>
            </a:r>
            <a:r>
              <a:rPr sz="2600" b="1" spc="20" dirty="0">
                <a:latin typeface="Arial"/>
                <a:cs typeface="Arial"/>
              </a:rPr>
              <a:t>s</a:t>
            </a:r>
            <a:endParaRPr sz="2600">
              <a:latin typeface="Arial"/>
              <a:cs typeface="Arial"/>
            </a:endParaRPr>
          </a:p>
          <a:p>
            <a:pPr algn="ctr">
              <a:lnSpc>
                <a:spcPct val="100000"/>
              </a:lnSpc>
              <a:spcBef>
                <a:spcPts val="10"/>
              </a:spcBef>
            </a:pPr>
            <a:r>
              <a:rPr sz="2600" b="1" spc="35" dirty="0">
                <a:latin typeface="Arial"/>
                <a:cs typeface="Arial"/>
              </a:rPr>
              <a:t>…</a:t>
            </a:r>
            <a:endParaRPr sz="2600">
              <a:latin typeface="Arial"/>
              <a:cs typeface="Arial"/>
            </a:endParaRPr>
          </a:p>
        </p:txBody>
      </p:sp>
      <p:grpSp>
        <p:nvGrpSpPr>
          <p:cNvPr id="13" name="object 13"/>
          <p:cNvGrpSpPr/>
          <p:nvPr/>
        </p:nvGrpSpPr>
        <p:grpSpPr>
          <a:xfrm>
            <a:off x="939772" y="2587655"/>
            <a:ext cx="17895570" cy="7482840"/>
            <a:chOff x="939772" y="2587655"/>
            <a:chExt cx="17895570" cy="7482840"/>
          </a:xfrm>
        </p:grpSpPr>
        <p:sp>
          <p:nvSpPr>
            <p:cNvPr id="14" name="object 14"/>
            <p:cNvSpPr/>
            <p:nvPr/>
          </p:nvSpPr>
          <p:spPr>
            <a:xfrm>
              <a:off x="960727" y="2656126"/>
              <a:ext cx="10252075" cy="7393305"/>
            </a:xfrm>
            <a:custGeom>
              <a:avLst/>
              <a:gdLst/>
              <a:ahLst/>
              <a:cxnLst/>
              <a:rect l="l" t="t" r="r" b="b"/>
              <a:pathLst>
                <a:path w="10252075" h="7393305">
                  <a:moveTo>
                    <a:pt x="0" y="0"/>
                  </a:moveTo>
                  <a:lnTo>
                    <a:pt x="10251871" y="0"/>
                  </a:lnTo>
                  <a:lnTo>
                    <a:pt x="10251871" y="7393144"/>
                  </a:lnTo>
                  <a:lnTo>
                    <a:pt x="0" y="7393144"/>
                  </a:lnTo>
                  <a:lnTo>
                    <a:pt x="0" y="0"/>
                  </a:lnTo>
                  <a:close/>
                </a:path>
              </a:pathLst>
            </a:custGeom>
            <a:ln w="41883">
              <a:solidFill>
                <a:srgbClr val="85888D"/>
              </a:solidFill>
              <a:prstDash val="dash"/>
            </a:ln>
          </p:spPr>
          <p:txBody>
            <a:bodyPr wrap="square" lIns="0" tIns="0" rIns="0" bIns="0" rtlCol="0"/>
            <a:lstStyle/>
            <a:p>
              <a:endParaRPr/>
            </a:p>
          </p:txBody>
        </p:sp>
        <p:sp>
          <p:nvSpPr>
            <p:cNvPr id="15" name="object 15"/>
            <p:cNvSpPr/>
            <p:nvPr/>
          </p:nvSpPr>
          <p:spPr>
            <a:xfrm>
              <a:off x="11850832" y="2608610"/>
              <a:ext cx="6963409" cy="7393305"/>
            </a:xfrm>
            <a:custGeom>
              <a:avLst/>
              <a:gdLst/>
              <a:ahLst/>
              <a:cxnLst/>
              <a:rect l="l" t="t" r="r" b="b"/>
              <a:pathLst>
                <a:path w="6963409" h="7393305">
                  <a:moveTo>
                    <a:pt x="0" y="0"/>
                  </a:moveTo>
                  <a:lnTo>
                    <a:pt x="6963193" y="0"/>
                  </a:lnTo>
                  <a:lnTo>
                    <a:pt x="6963193" y="7393144"/>
                  </a:lnTo>
                  <a:lnTo>
                    <a:pt x="0" y="7393144"/>
                  </a:lnTo>
                  <a:lnTo>
                    <a:pt x="0" y="0"/>
                  </a:lnTo>
                  <a:close/>
                </a:path>
              </a:pathLst>
            </a:custGeom>
            <a:ln w="41883">
              <a:solidFill>
                <a:srgbClr val="85888D"/>
              </a:solidFill>
              <a:prstDash val="dash"/>
            </a:ln>
          </p:spPr>
          <p:txBody>
            <a:bodyPr wrap="square" lIns="0" tIns="0" rIns="0" bIns="0" rtlCol="0"/>
            <a:lstStyle/>
            <a:p>
              <a:endParaRPr/>
            </a:p>
          </p:txBody>
        </p:sp>
      </p:grpSp>
      <p:sp>
        <p:nvSpPr>
          <p:cNvPr id="16" name="object 16"/>
          <p:cNvSpPr txBox="1"/>
          <p:nvPr/>
        </p:nvSpPr>
        <p:spPr>
          <a:xfrm>
            <a:off x="943894" y="1914072"/>
            <a:ext cx="2245995" cy="654050"/>
          </a:xfrm>
          <a:prstGeom prst="rect">
            <a:avLst/>
          </a:prstGeom>
        </p:spPr>
        <p:txBody>
          <a:bodyPr vert="horz" wrap="square" lIns="0" tIns="15240" rIns="0" bIns="0" rtlCol="0">
            <a:spAutoFit/>
          </a:bodyPr>
          <a:lstStyle/>
          <a:p>
            <a:pPr marL="12700">
              <a:lnSpc>
                <a:spcPct val="100000"/>
              </a:lnSpc>
              <a:spcBef>
                <a:spcPts val="120"/>
              </a:spcBef>
            </a:pPr>
            <a:r>
              <a:rPr sz="4100" spc="-675" dirty="0">
                <a:latin typeface="Arial MT"/>
                <a:cs typeface="Arial MT"/>
              </a:rPr>
              <a:t>T</a:t>
            </a:r>
            <a:r>
              <a:rPr sz="4100" spc="5" dirty="0">
                <a:latin typeface="Arial MT"/>
                <a:cs typeface="Arial MT"/>
              </a:rPr>
              <a:t>errafo</a:t>
            </a:r>
            <a:r>
              <a:rPr sz="4100" spc="75" dirty="0">
                <a:latin typeface="Arial MT"/>
                <a:cs typeface="Arial MT"/>
              </a:rPr>
              <a:t>r</a:t>
            </a:r>
            <a:r>
              <a:rPr sz="4100" spc="15" dirty="0">
                <a:latin typeface="Arial MT"/>
                <a:cs typeface="Arial MT"/>
              </a:rPr>
              <a:t>m</a:t>
            </a:r>
            <a:endParaRPr sz="4100">
              <a:latin typeface="Arial MT"/>
              <a:cs typeface="Arial MT"/>
            </a:endParaRPr>
          </a:p>
        </p:txBody>
      </p:sp>
      <p:sp>
        <p:nvSpPr>
          <p:cNvPr id="17" name="object 17"/>
          <p:cNvSpPr txBox="1"/>
          <p:nvPr/>
        </p:nvSpPr>
        <p:spPr>
          <a:xfrm>
            <a:off x="11832750" y="1866555"/>
            <a:ext cx="1141095" cy="654050"/>
          </a:xfrm>
          <a:prstGeom prst="rect">
            <a:avLst/>
          </a:prstGeom>
        </p:spPr>
        <p:txBody>
          <a:bodyPr vert="horz" wrap="square" lIns="0" tIns="15240" rIns="0" bIns="0" rtlCol="0">
            <a:spAutoFit/>
          </a:bodyPr>
          <a:lstStyle/>
          <a:p>
            <a:pPr marL="12700">
              <a:lnSpc>
                <a:spcPct val="100000"/>
              </a:lnSpc>
              <a:spcBef>
                <a:spcPts val="120"/>
              </a:spcBef>
            </a:pPr>
            <a:r>
              <a:rPr sz="4100" spc="-140" dirty="0">
                <a:latin typeface="Arial MT"/>
                <a:cs typeface="Arial MT"/>
              </a:rPr>
              <a:t>A</a:t>
            </a:r>
            <a:r>
              <a:rPr sz="4100" spc="-215" dirty="0">
                <a:latin typeface="Arial MT"/>
                <a:cs typeface="Arial MT"/>
              </a:rPr>
              <a:t>WS</a:t>
            </a:r>
            <a:endParaRPr sz="4100">
              <a:latin typeface="Arial MT"/>
              <a:cs typeface="Arial MT"/>
            </a:endParaRPr>
          </a:p>
        </p:txBody>
      </p:sp>
      <p:sp>
        <p:nvSpPr>
          <p:cNvPr id="18" name="object 18"/>
          <p:cNvSpPr txBox="1"/>
          <p:nvPr/>
        </p:nvSpPr>
        <p:spPr>
          <a:xfrm>
            <a:off x="13112951" y="3455499"/>
            <a:ext cx="4304665" cy="1430655"/>
          </a:xfrm>
          <a:prstGeom prst="rect">
            <a:avLst/>
          </a:prstGeom>
          <a:solidFill>
            <a:srgbClr val="C1D5F9"/>
          </a:solidFill>
          <a:ln w="41883">
            <a:solidFill>
              <a:srgbClr val="636D8D"/>
            </a:solidFill>
          </a:ln>
        </p:spPr>
        <p:txBody>
          <a:bodyPr vert="horz" wrap="square" lIns="0" tIns="6350" rIns="0" bIns="0" rtlCol="0">
            <a:spAutoFit/>
          </a:bodyPr>
          <a:lstStyle/>
          <a:p>
            <a:pPr>
              <a:lnSpc>
                <a:spcPct val="100000"/>
              </a:lnSpc>
              <a:spcBef>
                <a:spcPts val="50"/>
              </a:spcBef>
            </a:pPr>
            <a:endParaRPr sz="3450">
              <a:latin typeface="Times New Roman"/>
              <a:cs typeface="Times New Roman"/>
            </a:endParaRPr>
          </a:p>
          <a:p>
            <a:pPr marL="1174115">
              <a:lnSpc>
                <a:spcPct val="100000"/>
              </a:lnSpc>
            </a:pPr>
            <a:r>
              <a:rPr sz="2600" b="1" spc="20" dirty="0">
                <a:latin typeface="Arial"/>
                <a:cs typeface="Arial"/>
              </a:rPr>
              <a:t>dev</a:t>
            </a:r>
            <a:r>
              <a:rPr sz="2600" b="1" spc="-30" dirty="0">
                <a:latin typeface="Arial"/>
                <a:cs typeface="Arial"/>
              </a:rPr>
              <a:t> </a:t>
            </a:r>
            <a:r>
              <a:rPr sz="2600" b="1" spc="15" dirty="0">
                <a:latin typeface="Arial"/>
                <a:cs typeface="Arial"/>
              </a:rPr>
              <a:t>account</a:t>
            </a:r>
            <a:endParaRPr sz="2600">
              <a:latin typeface="Arial"/>
              <a:cs typeface="Arial"/>
            </a:endParaRPr>
          </a:p>
        </p:txBody>
      </p:sp>
      <p:sp>
        <p:nvSpPr>
          <p:cNvPr id="19" name="object 19"/>
          <p:cNvSpPr txBox="1"/>
          <p:nvPr/>
        </p:nvSpPr>
        <p:spPr>
          <a:xfrm>
            <a:off x="13112951" y="7551462"/>
            <a:ext cx="4304665" cy="1430655"/>
          </a:xfrm>
          <a:prstGeom prst="rect">
            <a:avLst/>
          </a:prstGeom>
          <a:solidFill>
            <a:srgbClr val="DE8886"/>
          </a:solidFill>
          <a:ln w="41883">
            <a:solidFill>
              <a:srgbClr val="8D4B57"/>
            </a:solidFill>
          </a:ln>
        </p:spPr>
        <p:txBody>
          <a:bodyPr vert="horz" wrap="square" lIns="0" tIns="6350" rIns="0" bIns="0" rtlCol="0">
            <a:spAutoFit/>
          </a:bodyPr>
          <a:lstStyle/>
          <a:p>
            <a:pPr>
              <a:lnSpc>
                <a:spcPct val="100000"/>
              </a:lnSpc>
              <a:spcBef>
                <a:spcPts val="50"/>
              </a:spcBef>
            </a:pPr>
            <a:endParaRPr sz="3450">
              <a:latin typeface="Times New Roman"/>
              <a:cs typeface="Times New Roman"/>
            </a:endParaRPr>
          </a:p>
          <a:p>
            <a:pPr marL="1090930">
              <a:lnSpc>
                <a:spcPct val="100000"/>
              </a:lnSpc>
            </a:pPr>
            <a:r>
              <a:rPr sz="2600" b="1" spc="20" dirty="0">
                <a:latin typeface="Arial"/>
                <a:cs typeface="Arial"/>
              </a:rPr>
              <a:t>prod</a:t>
            </a:r>
            <a:r>
              <a:rPr sz="2600" b="1" spc="-35" dirty="0">
                <a:latin typeface="Arial"/>
                <a:cs typeface="Arial"/>
              </a:rPr>
              <a:t> </a:t>
            </a:r>
            <a:r>
              <a:rPr sz="2600" b="1" spc="15" dirty="0">
                <a:latin typeface="Arial"/>
                <a:cs typeface="Arial"/>
              </a:rPr>
              <a:t>account</a:t>
            </a:r>
            <a:endParaRPr sz="2600">
              <a:latin typeface="Arial"/>
              <a:cs typeface="Arial"/>
            </a:endParaRPr>
          </a:p>
        </p:txBody>
      </p:sp>
      <p:sp>
        <p:nvSpPr>
          <p:cNvPr id="20" name="object 20"/>
          <p:cNvSpPr txBox="1"/>
          <p:nvPr/>
        </p:nvSpPr>
        <p:spPr>
          <a:xfrm>
            <a:off x="14231304" y="5503480"/>
            <a:ext cx="4304665" cy="1430655"/>
          </a:xfrm>
          <a:prstGeom prst="rect">
            <a:avLst/>
          </a:prstGeom>
          <a:ln w="41883">
            <a:solidFill>
              <a:srgbClr val="85888D"/>
            </a:solidFill>
          </a:ln>
        </p:spPr>
        <p:txBody>
          <a:bodyPr vert="horz" wrap="square" lIns="0" tIns="6350" rIns="0" bIns="0" rtlCol="0">
            <a:spAutoFit/>
          </a:bodyPr>
          <a:lstStyle/>
          <a:p>
            <a:pPr>
              <a:lnSpc>
                <a:spcPct val="100000"/>
              </a:lnSpc>
              <a:spcBef>
                <a:spcPts val="50"/>
              </a:spcBef>
            </a:pPr>
            <a:endParaRPr sz="3450">
              <a:latin typeface="Times New Roman"/>
              <a:cs typeface="Times New Roman"/>
            </a:endParaRPr>
          </a:p>
          <a:p>
            <a:pPr marL="969644">
              <a:lnSpc>
                <a:spcPct val="100000"/>
              </a:lnSpc>
            </a:pPr>
            <a:r>
              <a:rPr sz="2600" b="1" spc="15" dirty="0">
                <a:latin typeface="Arial"/>
                <a:cs typeface="Arial"/>
              </a:rPr>
              <a:t>billing</a:t>
            </a:r>
            <a:r>
              <a:rPr sz="2600" b="1" spc="-30" dirty="0">
                <a:latin typeface="Arial"/>
                <a:cs typeface="Arial"/>
              </a:rPr>
              <a:t> </a:t>
            </a:r>
            <a:r>
              <a:rPr sz="2600" b="1" spc="15" dirty="0">
                <a:latin typeface="Arial"/>
                <a:cs typeface="Arial"/>
              </a:rPr>
              <a:t>account</a:t>
            </a:r>
            <a:endParaRPr sz="2600">
              <a:latin typeface="Arial"/>
              <a:cs typeface="Arial"/>
            </a:endParaRPr>
          </a:p>
        </p:txBody>
      </p:sp>
      <p:grpSp>
        <p:nvGrpSpPr>
          <p:cNvPr id="21" name="object 21"/>
          <p:cNvGrpSpPr/>
          <p:nvPr/>
        </p:nvGrpSpPr>
        <p:grpSpPr>
          <a:xfrm>
            <a:off x="5148931" y="3690452"/>
            <a:ext cx="10329545" cy="4271645"/>
            <a:chOff x="5148931" y="3690452"/>
            <a:chExt cx="10329545" cy="4271645"/>
          </a:xfrm>
        </p:grpSpPr>
        <p:sp>
          <p:nvSpPr>
            <p:cNvPr id="22" name="object 22"/>
            <p:cNvSpPr/>
            <p:nvPr/>
          </p:nvSpPr>
          <p:spPr>
            <a:xfrm>
              <a:off x="5169872" y="4624841"/>
              <a:ext cx="1271905" cy="477520"/>
            </a:xfrm>
            <a:custGeom>
              <a:avLst/>
              <a:gdLst/>
              <a:ahLst/>
              <a:cxnLst/>
              <a:rect l="l" t="t" r="r" b="b"/>
              <a:pathLst>
                <a:path w="1271904" h="477520">
                  <a:moveTo>
                    <a:pt x="0" y="477296"/>
                  </a:moveTo>
                  <a:lnTo>
                    <a:pt x="46969" y="455993"/>
                  </a:lnTo>
                  <a:lnTo>
                    <a:pt x="94032" y="434944"/>
                  </a:lnTo>
                  <a:lnTo>
                    <a:pt x="141189" y="414149"/>
                  </a:lnTo>
                  <a:lnTo>
                    <a:pt x="188440" y="393607"/>
                  </a:lnTo>
                  <a:lnTo>
                    <a:pt x="235784" y="373319"/>
                  </a:lnTo>
                  <a:lnTo>
                    <a:pt x="283222" y="353284"/>
                  </a:lnTo>
                  <a:lnTo>
                    <a:pt x="330754" y="333503"/>
                  </a:lnTo>
                  <a:lnTo>
                    <a:pt x="378380" y="313976"/>
                  </a:lnTo>
                  <a:lnTo>
                    <a:pt x="426099" y="294702"/>
                  </a:lnTo>
                  <a:lnTo>
                    <a:pt x="473913" y="275682"/>
                  </a:lnTo>
                  <a:lnTo>
                    <a:pt x="521820" y="256916"/>
                  </a:lnTo>
                  <a:lnTo>
                    <a:pt x="569820" y="238403"/>
                  </a:lnTo>
                  <a:lnTo>
                    <a:pt x="617915" y="220144"/>
                  </a:lnTo>
                  <a:lnTo>
                    <a:pt x="666103" y="202139"/>
                  </a:lnTo>
                  <a:lnTo>
                    <a:pt x="714385" y="184387"/>
                  </a:lnTo>
                  <a:lnTo>
                    <a:pt x="762761" y="166889"/>
                  </a:lnTo>
                  <a:lnTo>
                    <a:pt x="811231" y="149644"/>
                  </a:lnTo>
                  <a:lnTo>
                    <a:pt x="859794" y="132653"/>
                  </a:lnTo>
                  <a:lnTo>
                    <a:pt x="908451" y="115916"/>
                  </a:lnTo>
                  <a:lnTo>
                    <a:pt x="957202" y="99432"/>
                  </a:lnTo>
                  <a:lnTo>
                    <a:pt x="1006047" y="83202"/>
                  </a:lnTo>
                  <a:lnTo>
                    <a:pt x="1054985" y="67226"/>
                  </a:lnTo>
                  <a:lnTo>
                    <a:pt x="1104017" y="51503"/>
                  </a:lnTo>
                  <a:lnTo>
                    <a:pt x="1153143" y="36034"/>
                  </a:lnTo>
                  <a:lnTo>
                    <a:pt x="1202363" y="20819"/>
                  </a:lnTo>
                  <a:lnTo>
                    <a:pt x="1251677" y="5857"/>
                  </a:lnTo>
                  <a:lnTo>
                    <a:pt x="1271816" y="0"/>
                  </a:lnTo>
                </a:path>
              </a:pathLst>
            </a:custGeom>
            <a:ln w="41883">
              <a:solidFill>
                <a:srgbClr val="000000"/>
              </a:solidFill>
            </a:ln>
          </p:spPr>
          <p:txBody>
            <a:bodyPr wrap="square" lIns="0" tIns="0" rIns="0" bIns="0" rtlCol="0"/>
            <a:lstStyle/>
            <a:p>
              <a:endParaRPr/>
            </a:p>
          </p:txBody>
        </p:sp>
        <p:sp>
          <p:nvSpPr>
            <p:cNvPr id="23" name="object 23"/>
            <p:cNvSpPr/>
            <p:nvPr/>
          </p:nvSpPr>
          <p:spPr>
            <a:xfrm>
              <a:off x="6397017" y="4546234"/>
              <a:ext cx="193675" cy="168910"/>
            </a:xfrm>
            <a:custGeom>
              <a:avLst/>
              <a:gdLst/>
              <a:ahLst/>
              <a:cxnLst/>
              <a:rect l="l" t="t" r="r" b="b"/>
              <a:pathLst>
                <a:path w="193675" h="168910">
                  <a:moveTo>
                    <a:pt x="0" y="0"/>
                  </a:moveTo>
                  <a:lnTo>
                    <a:pt x="49126" y="168912"/>
                  </a:lnTo>
                  <a:lnTo>
                    <a:pt x="193475" y="35329"/>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5169928" y="7200245"/>
              <a:ext cx="1274445" cy="493395"/>
            </a:xfrm>
            <a:custGeom>
              <a:avLst/>
              <a:gdLst/>
              <a:ahLst/>
              <a:cxnLst/>
              <a:rect l="l" t="t" r="r" b="b"/>
              <a:pathLst>
                <a:path w="1274445" h="493395">
                  <a:moveTo>
                    <a:pt x="0" y="0"/>
                  </a:moveTo>
                  <a:lnTo>
                    <a:pt x="48760" y="20730"/>
                  </a:lnTo>
                  <a:lnTo>
                    <a:pt x="97479" y="41298"/>
                  </a:lnTo>
                  <a:lnTo>
                    <a:pt x="146156" y="61703"/>
                  </a:lnTo>
                  <a:lnTo>
                    <a:pt x="194791" y="81946"/>
                  </a:lnTo>
                  <a:lnTo>
                    <a:pt x="243384" y="102027"/>
                  </a:lnTo>
                  <a:lnTo>
                    <a:pt x="291935" y="121945"/>
                  </a:lnTo>
                  <a:lnTo>
                    <a:pt x="340445" y="141701"/>
                  </a:lnTo>
                  <a:lnTo>
                    <a:pt x="388912" y="161294"/>
                  </a:lnTo>
                  <a:lnTo>
                    <a:pt x="437338" y="180725"/>
                  </a:lnTo>
                  <a:lnTo>
                    <a:pt x="485721" y="199994"/>
                  </a:lnTo>
                  <a:lnTo>
                    <a:pt x="534063" y="219100"/>
                  </a:lnTo>
                  <a:lnTo>
                    <a:pt x="582362" y="238044"/>
                  </a:lnTo>
                  <a:lnTo>
                    <a:pt x="630620" y="256826"/>
                  </a:lnTo>
                  <a:lnTo>
                    <a:pt x="678836" y="275445"/>
                  </a:lnTo>
                  <a:lnTo>
                    <a:pt x="727010" y="293901"/>
                  </a:lnTo>
                  <a:lnTo>
                    <a:pt x="775142" y="312196"/>
                  </a:lnTo>
                  <a:lnTo>
                    <a:pt x="823232" y="330328"/>
                  </a:lnTo>
                  <a:lnTo>
                    <a:pt x="871281" y="348297"/>
                  </a:lnTo>
                  <a:lnTo>
                    <a:pt x="919287" y="366104"/>
                  </a:lnTo>
                  <a:lnTo>
                    <a:pt x="967252" y="383749"/>
                  </a:lnTo>
                  <a:lnTo>
                    <a:pt x="1015174" y="401231"/>
                  </a:lnTo>
                  <a:lnTo>
                    <a:pt x="1063055" y="418551"/>
                  </a:lnTo>
                  <a:lnTo>
                    <a:pt x="1110893" y="435709"/>
                  </a:lnTo>
                  <a:lnTo>
                    <a:pt x="1158690" y="452704"/>
                  </a:lnTo>
                  <a:lnTo>
                    <a:pt x="1206445" y="469537"/>
                  </a:lnTo>
                  <a:lnTo>
                    <a:pt x="1254158" y="486207"/>
                  </a:lnTo>
                  <a:lnTo>
                    <a:pt x="1274008" y="493004"/>
                  </a:lnTo>
                </a:path>
              </a:pathLst>
            </a:custGeom>
            <a:ln w="41883">
              <a:solidFill>
                <a:srgbClr val="000000"/>
              </a:solidFill>
            </a:ln>
          </p:spPr>
          <p:txBody>
            <a:bodyPr wrap="square" lIns="0" tIns="0" rIns="0" bIns="0" rtlCol="0"/>
            <a:lstStyle/>
            <a:p>
              <a:endParaRPr/>
            </a:p>
          </p:txBody>
        </p:sp>
        <p:sp>
          <p:nvSpPr>
            <p:cNvPr id="25" name="object 25"/>
            <p:cNvSpPr/>
            <p:nvPr/>
          </p:nvSpPr>
          <p:spPr>
            <a:xfrm>
              <a:off x="6395631" y="7603252"/>
              <a:ext cx="194945" cy="167005"/>
            </a:xfrm>
            <a:custGeom>
              <a:avLst/>
              <a:gdLst/>
              <a:ahLst/>
              <a:cxnLst/>
              <a:rect l="l" t="t" r="r" b="b"/>
              <a:pathLst>
                <a:path w="194945" h="167004">
                  <a:moveTo>
                    <a:pt x="56985" y="0"/>
                  </a:moveTo>
                  <a:lnTo>
                    <a:pt x="0" y="166425"/>
                  </a:lnTo>
                  <a:lnTo>
                    <a:pt x="194917" y="140198"/>
                  </a:lnTo>
                  <a:lnTo>
                    <a:pt x="56985" y="0"/>
                  </a:lnTo>
                  <a:close/>
                </a:path>
              </a:pathLst>
            </a:custGeom>
            <a:solidFill>
              <a:srgbClr val="000000"/>
            </a:solidFill>
          </p:spPr>
          <p:txBody>
            <a:bodyPr wrap="square" lIns="0" tIns="0" rIns="0" bIns="0" rtlCol="0"/>
            <a:lstStyle/>
            <a:p>
              <a:endParaRPr/>
            </a:p>
          </p:txBody>
        </p:sp>
        <p:sp>
          <p:nvSpPr>
            <p:cNvPr id="26" name="object 26"/>
            <p:cNvSpPr/>
            <p:nvPr/>
          </p:nvSpPr>
          <p:spPr>
            <a:xfrm>
              <a:off x="10936619" y="3750002"/>
              <a:ext cx="2000885" cy="57150"/>
            </a:xfrm>
            <a:custGeom>
              <a:avLst/>
              <a:gdLst/>
              <a:ahLst/>
              <a:cxnLst/>
              <a:rect l="l" t="t" r="r" b="b"/>
              <a:pathLst>
                <a:path w="2000884" h="57150">
                  <a:moveTo>
                    <a:pt x="0" y="56735"/>
                  </a:moveTo>
                  <a:lnTo>
                    <a:pt x="50738" y="51884"/>
                  </a:lnTo>
                  <a:lnTo>
                    <a:pt x="101479" y="47250"/>
                  </a:lnTo>
                  <a:lnTo>
                    <a:pt x="152220" y="42833"/>
                  </a:lnTo>
                  <a:lnTo>
                    <a:pt x="202964" y="38632"/>
                  </a:lnTo>
                  <a:lnTo>
                    <a:pt x="253709" y="34648"/>
                  </a:lnTo>
                  <a:lnTo>
                    <a:pt x="304456" y="30881"/>
                  </a:lnTo>
                  <a:lnTo>
                    <a:pt x="355204" y="27331"/>
                  </a:lnTo>
                  <a:lnTo>
                    <a:pt x="405954" y="23997"/>
                  </a:lnTo>
                  <a:lnTo>
                    <a:pt x="456705" y="20880"/>
                  </a:lnTo>
                  <a:lnTo>
                    <a:pt x="507458" y="17980"/>
                  </a:lnTo>
                  <a:lnTo>
                    <a:pt x="558213" y="15296"/>
                  </a:lnTo>
                  <a:lnTo>
                    <a:pt x="608969" y="12830"/>
                  </a:lnTo>
                  <a:lnTo>
                    <a:pt x="659727" y="10580"/>
                  </a:lnTo>
                  <a:lnTo>
                    <a:pt x="710486" y="8546"/>
                  </a:lnTo>
                  <a:lnTo>
                    <a:pt x="761247" y="6730"/>
                  </a:lnTo>
                  <a:lnTo>
                    <a:pt x="812009" y="5130"/>
                  </a:lnTo>
                  <a:lnTo>
                    <a:pt x="862773" y="3747"/>
                  </a:lnTo>
                  <a:lnTo>
                    <a:pt x="913539" y="2580"/>
                  </a:lnTo>
                  <a:lnTo>
                    <a:pt x="964306" y="1631"/>
                  </a:lnTo>
                  <a:lnTo>
                    <a:pt x="1015075" y="898"/>
                  </a:lnTo>
                  <a:lnTo>
                    <a:pt x="1065845" y="382"/>
                  </a:lnTo>
                  <a:lnTo>
                    <a:pt x="1116617" y="82"/>
                  </a:lnTo>
                  <a:lnTo>
                    <a:pt x="1167391" y="0"/>
                  </a:lnTo>
                  <a:lnTo>
                    <a:pt x="1218166" y="133"/>
                  </a:lnTo>
                  <a:lnTo>
                    <a:pt x="1268943" y="484"/>
                  </a:lnTo>
                  <a:lnTo>
                    <a:pt x="1319721" y="1052"/>
                  </a:lnTo>
                  <a:lnTo>
                    <a:pt x="1370501" y="1836"/>
                  </a:lnTo>
                  <a:lnTo>
                    <a:pt x="1421283" y="2837"/>
                  </a:lnTo>
                  <a:lnTo>
                    <a:pt x="1472066" y="4054"/>
                  </a:lnTo>
                  <a:lnTo>
                    <a:pt x="1522850" y="5489"/>
                  </a:lnTo>
                  <a:lnTo>
                    <a:pt x="1573636" y="7140"/>
                  </a:lnTo>
                  <a:lnTo>
                    <a:pt x="1624424" y="9008"/>
                  </a:lnTo>
                  <a:lnTo>
                    <a:pt x="1675214" y="11092"/>
                  </a:lnTo>
                  <a:lnTo>
                    <a:pt x="1726005" y="13393"/>
                  </a:lnTo>
                  <a:lnTo>
                    <a:pt x="1776797" y="15911"/>
                  </a:lnTo>
                  <a:lnTo>
                    <a:pt x="1827591" y="18646"/>
                  </a:lnTo>
                  <a:lnTo>
                    <a:pt x="1878387" y="21598"/>
                  </a:lnTo>
                  <a:lnTo>
                    <a:pt x="1929184" y="24766"/>
                  </a:lnTo>
                  <a:lnTo>
                    <a:pt x="1979983" y="28151"/>
                  </a:lnTo>
                  <a:lnTo>
                    <a:pt x="2000868" y="29741"/>
                  </a:lnTo>
                </a:path>
              </a:pathLst>
            </a:custGeom>
            <a:ln w="41883">
              <a:solidFill>
                <a:srgbClr val="000000"/>
              </a:solidFill>
            </a:ln>
          </p:spPr>
          <p:txBody>
            <a:bodyPr wrap="square" lIns="0" tIns="0" rIns="0" bIns="0" rtlCol="0"/>
            <a:lstStyle/>
            <a:p>
              <a:endParaRPr/>
            </a:p>
          </p:txBody>
        </p:sp>
        <p:sp>
          <p:nvSpPr>
            <p:cNvPr id="27" name="object 27"/>
            <p:cNvSpPr/>
            <p:nvPr/>
          </p:nvSpPr>
          <p:spPr>
            <a:xfrm>
              <a:off x="12909931" y="3690452"/>
              <a:ext cx="182245" cy="175895"/>
            </a:xfrm>
            <a:custGeom>
              <a:avLst/>
              <a:gdLst/>
              <a:ahLst/>
              <a:cxnLst/>
              <a:rect l="l" t="t" r="r" b="b"/>
              <a:pathLst>
                <a:path w="182244" h="175895">
                  <a:moveTo>
                    <a:pt x="13350" y="0"/>
                  </a:moveTo>
                  <a:lnTo>
                    <a:pt x="0" y="175403"/>
                  </a:lnTo>
                  <a:lnTo>
                    <a:pt x="182078" y="101054"/>
                  </a:lnTo>
                  <a:lnTo>
                    <a:pt x="13350" y="0"/>
                  </a:lnTo>
                  <a:close/>
                </a:path>
              </a:pathLst>
            </a:custGeom>
            <a:solidFill>
              <a:srgbClr val="000000"/>
            </a:solidFill>
          </p:spPr>
          <p:txBody>
            <a:bodyPr wrap="square" lIns="0" tIns="0" rIns="0" bIns="0" rtlCol="0"/>
            <a:lstStyle/>
            <a:p>
              <a:endParaRPr/>
            </a:p>
          </p:txBody>
        </p:sp>
        <p:sp>
          <p:nvSpPr>
            <p:cNvPr id="28" name="object 28"/>
            <p:cNvSpPr/>
            <p:nvPr/>
          </p:nvSpPr>
          <p:spPr>
            <a:xfrm>
              <a:off x="10936619" y="7845966"/>
              <a:ext cx="2000885" cy="57150"/>
            </a:xfrm>
            <a:custGeom>
              <a:avLst/>
              <a:gdLst/>
              <a:ahLst/>
              <a:cxnLst/>
              <a:rect l="l" t="t" r="r" b="b"/>
              <a:pathLst>
                <a:path w="2000884" h="57150">
                  <a:moveTo>
                    <a:pt x="0" y="56735"/>
                  </a:moveTo>
                  <a:lnTo>
                    <a:pt x="50738" y="51884"/>
                  </a:lnTo>
                  <a:lnTo>
                    <a:pt x="101479" y="47250"/>
                  </a:lnTo>
                  <a:lnTo>
                    <a:pt x="152220" y="42833"/>
                  </a:lnTo>
                  <a:lnTo>
                    <a:pt x="202964" y="38632"/>
                  </a:lnTo>
                  <a:lnTo>
                    <a:pt x="253709" y="34648"/>
                  </a:lnTo>
                  <a:lnTo>
                    <a:pt x="304456" y="30881"/>
                  </a:lnTo>
                  <a:lnTo>
                    <a:pt x="355204" y="27331"/>
                  </a:lnTo>
                  <a:lnTo>
                    <a:pt x="405954" y="23997"/>
                  </a:lnTo>
                  <a:lnTo>
                    <a:pt x="456705" y="20880"/>
                  </a:lnTo>
                  <a:lnTo>
                    <a:pt x="507458" y="17980"/>
                  </a:lnTo>
                  <a:lnTo>
                    <a:pt x="558213" y="15296"/>
                  </a:lnTo>
                  <a:lnTo>
                    <a:pt x="608969" y="12830"/>
                  </a:lnTo>
                  <a:lnTo>
                    <a:pt x="659727" y="10580"/>
                  </a:lnTo>
                  <a:lnTo>
                    <a:pt x="710486" y="8546"/>
                  </a:lnTo>
                  <a:lnTo>
                    <a:pt x="761247" y="6730"/>
                  </a:lnTo>
                  <a:lnTo>
                    <a:pt x="812009" y="5130"/>
                  </a:lnTo>
                  <a:lnTo>
                    <a:pt x="862773" y="3747"/>
                  </a:lnTo>
                  <a:lnTo>
                    <a:pt x="913539" y="2580"/>
                  </a:lnTo>
                  <a:lnTo>
                    <a:pt x="964306" y="1631"/>
                  </a:lnTo>
                  <a:lnTo>
                    <a:pt x="1015075" y="898"/>
                  </a:lnTo>
                  <a:lnTo>
                    <a:pt x="1065845" y="382"/>
                  </a:lnTo>
                  <a:lnTo>
                    <a:pt x="1116617" y="82"/>
                  </a:lnTo>
                  <a:lnTo>
                    <a:pt x="1167391" y="0"/>
                  </a:lnTo>
                  <a:lnTo>
                    <a:pt x="1218166" y="133"/>
                  </a:lnTo>
                  <a:lnTo>
                    <a:pt x="1268943" y="484"/>
                  </a:lnTo>
                  <a:lnTo>
                    <a:pt x="1319721" y="1052"/>
                  </a:lnTo>
                  <a:lnTo>
                    <a:pt x="1370501" y="1836"/>
                  </a:lnTo>
                  <a:lnTo>
                    <a:pt x="1421283" y="2837"/>
                  </a:lnTo>
                  <a:lnTo>
                    <a:pt x="1472066" y="4054"/>
                  </a:lnTo>
                  <a:lnTo>
                    <a:pt x="1522850" y="5489"/>
                  </a:lnTo>
                  <a:lnTo>
                    <a:pt x="1573636" y="7140"/>
                  </a:lnTo>
                  <a:lnTo>
                    <a:pt x="1624424" y="9008"/>
                  </a:lnTo>
                  <a:lnTo>
                    <a:pt x="1675214" y="11092"/>
                  </a:lnTo>
                  <a:lnTo>
                    <a:pt x="1726005" y="13393"/>
                  </a:lnTo>
                  <a:lnTo>
                    <a:pt x="1776797" y="15911"/>
                  </a:lnTo>
                  <a:lnTo>
                    <a:pt x="1827591" y="18646"/>
                  </a:lnTo>
                  <a:lnTo>
                    <a:pt x="1878387" y="21598"/>
                  </a:lnTo>
                  <a:lnTo>
                    <a:pt x="1929184" y="24766"/>
                  </a:lnTo>
                  <a:lnTo>
                    <a:pt x="1979983" y="28151"/>
                  </a:lnTo>
                  <a:lnTo>
                    <a:pt x="2000868" y="29741"/>
                  </a:lnTo>
                </a:path>
              </a:pathLst>
            </a:custGeom>
            <a:ln w="41883">
              <a:solidFill>
                <a:srgbClr val="000000"/>
              </a:solidFill>
            </a:ln>
          </p:spPr>
          <p:txBody>
            <a:bodyPr wrap="square" lIns="0" tIns="0" rIns="0" bIns="0" rtlCol="0"/>
            <a:lstStyle/>
            <a:p>
              <a:endParaRPr/>
            </a:p>
          </p:txBody>
        </p:sp>
        <p:sp>
          <p:nvSpPr>
            <p:cNvPr id="29" name="object 29"/>
            <p:cNvSpPr/>
            <p:nvPr/>
          </p:nvSpPr>
          <p:spPr>
            <a:xfrm>
              <a:off x="12909931" y="7786416"/>
              <a:ext cx="182245" cy="175895"/>
            </a:xfrm>
            <a:custGeom>
              <a:avLst/>
              <a:gdLst/>
              <a:ahLst/>
              <a:cxnLst/>
              <a:rect l="l" t="t" r="r" b="b"/>
              <a:pathLst>
                <a:path w="182244" h="175895">
                  <a:moveTo>
                    <a:pt x="13350" y="0"/>
                  </a:moveTo>
                  <a:lnTo>
                    <a:pt x="0" y="175403"/>
                  </a:lnTo>
                  <a:lnTo>
                    <a:pt x="182078" y="101054"/>
                  </a:lnTo>
                  <a:lnTo>
                    <a:pt x="13350" y="0"/>
                  </a:lnTo>
                  <a:close/>
                </a:path>
              </a:pathLst>
            </a:custGeom>
            <a:solidFill>
              <a:srgbClr val="000000"/>
            </a:solidFill>
          </p:spPr>
          <p:txBody>
            <a:bodyPr wrap="square" lIns="0" tIns="0" rIns="0" bIns="0" rtlCol="0"/>
            <a:lstStyle/>
            <a:p>
              <a:endParaRPr/>
            </a:p>
          </p:txBody>
        </p:sp>
        <p:sp>
          <p:nvSpPr>
            <p:cNvPr id="30" name="object 30"/>
            <p:cNvSpPr/>
            <p:nvPr/>
          </p:nvSpPr>
          <p:spPr>
            <a:xfrm>
              <a:off x="15262216" y="7091084"/>
              <a:ext cx="142240" cy="440055"/>
            </a:xfrm>
            <a:custGeom>
              <a:avLst/>
              <a:gdLst/>
              <a:ahLst/>
              <a:cxnLst/>
              <a:rect l="l" t="t" r="r" b="b"/>
              <a:pathLst>
                <a:path w="142240" h="440054">
                  <a:moveTo>
                    <a:pt x="0" y="439436"/>
                  </a:moveTo>
                  <a:lnTo>
                    <a:pt x="9327" y="389767"/>
                  </a:lnTo>
                  <a:lnTo>
                    <a:pt x="19977" y="340820"/>
                  </a:lnTo>
                  <a:lnTo>
                    <a:pt x="31951" y="292596"/>
                  </a:lnTo>
                  <a:lnTo>
                    <a:pt x="45248" y="245095"/>
                  </a:lnTo>
                  <a:lnTo>
                    <a:pt x="59869" y="198317"/>
                  </a:lnTo>
                  <a:lnTo>
                    <a:pt x="75813" y="152261"/>
                  </a:lnTo>
                  <a:lnTo>
                    <a:pt x="93080" y="106927"/>
                  </a:lnTo>
                  <a:lnTo>
                    <a:pt x="111671" y="62317"/>
                  </a:lnTo>
                  <a:lnTo>
                    <a:pt x="131584" y="18429"/>
                  </a:lnTo>
                  <a:lnTo>
                    <a:pt x="141627" y="0"/>
                  </a:lnTo>
                </a:path>
              </a:pathLst>
            </a:custGeom>
            <a:ln w="41883">
              <a:solidFill>
                <a:srgbClr val="000000"/>
              </a:solidFill>
            </a:ln>
          </p:spPr>
          <p:txBody>
            <a:bodyPr wrap="square" lIns="0" tIns="0" rIns="0" bIns="0" rtlCol="0"/>
            <a:lstStyle/>
            <a:p>
              <a:endParaRPr/>
            </a:p>
          </p:txBody>
        </p:sp>
        <p:sp>
          <p:nvSpPr>
            <p:cNvPr id="31" name="object 31"/>
            <p:cNvSpPr/>
            <p:nvPr/>
          </p:nvSpPr>
          <p:spPr>
            <a:xfrm>
              <a:off x="15316591" y="6955007"/>
              <a:ext cx="161925" cy="196850"/>
            </a:xfrm>
            <a:custGeom>
              <a:avLst/>
              <a:gdLst/>
              <a:ahLst/>
              <a:cxnLst/>
              <a:rect l="l" t="t" r="r" b="b"/>
              <a:pathLst>
                <a:path w="161925" h="196850">
                  <a:moveTo>
                    <a:pt x="161408" y="0"/>
                  </a:moveTo>
                  <a:lnTo>
                    <a:pt x="0" y="112379"/>
                  </a:lnTo>
                  <a:lnTo>
                    <a:pt x="154466" y="196552"/>
                  </a:lnTo>
                  <a:lnTo>
                    <a:pt x="161408" y="0"/>
                  </a:lnTo>
                  <a:close/>
                </a:path>
              </a:pathLst>
            </a:custGeom>
            <a:solidFill>
              <a:srgbClr val="000000"/>
            </a:solidFill>
          </p:spPr>
          <p:txBody>
            <a:bodyPr wrap="square" lIns="0" tIns="0" rIns="0" bIns="0" rtlCol="0"/>
            <a:lstStyle/>
            <a:p>
              <a:endParaRPr/>
            </a:p>
          </p:txBody>
        </p:sp>
        <p:sp>
          <p:nvSpPr>
            <p:cNvPr id="32" name="object 32"/>
            <p:cNvSpPr/>
            <p:nvPr/>
          </p:nvSpPr>
          <p:spPr>
            <a:xfrm>
              <a:off x="15262216" y="4907025"/>
              <a:ext cx="142240" cy="440055"/>
            </a:xfrm>
            <a:custGeom>
              <a:avLst/>
              <a:gdLst/>
              <a:ahLst/>
              <a:cxnLst/>
              <a:rect l="l" t="t" r="r" b="b"/>
              <a:pathLst>
                <a:path w="142240" h="440054">
                  <a:moveTo>
                    <a:pt x="141627" y="439437"/>
                  </a:moveTo>
                  <a:lnTo>
                    <a:pt x="111686" y="377148"/>
                  </a:lnTo>
                  <a:lnTo>
                    <a:pt x="93090" y="332528"/>
                  </a:lnTo>
                  <a:lnTo>
                    <a:pt x="75819" y="287187"/>
                  </a:lnTo>
                  <a:lnTo>
                    <a:pt x="59873" y="241126"/>
                  </a:lnTo>
                  <a:lnTo>
                    <a:pt x="45250" y="194344"/>
                  </a:lnTo>
                  <a:lnTo>
                    <a:pt x="31952" y="146841"/>
                  </a:lnTo>
                  <a:lnTo>
                    <a:pt x="19978" y="98616"/>
                  </a:lnTo>
                  <a:lnTo>
                    <a:pt x="9327" y="49669"/>
                  </a:lnTo>
                  <a:lnTo>
                    <a:pt x="0" y="0"/>
                  </a:lnTo>
                </a:path>
              </a:pathLst>
            </a:custGeom>
            <a:ln w="41883">
              <a:solidFill>
                <a:srgbClr val="000000"/>
              </a:solidFill>
            </a:ln>
          </p:spPr>
          <p:txBody>
            <a:bodyPr wrap="square" lIns="0" tIns="0" rIns="0" bIns="0" rtlCol="0"/>
            <a:lstStyle/>
            <a:p>
              <a:endParaRPr/>
            </a:p>
          </p:txBody>
        </p:sp>
        <p:sp>
          <p:nvSpPr>
            <p:cNvPr id="33" name="object 33"/>
            <p:cNvSpPr/>
            <p:nvPr/>
          </p:nvSpPr>
          <p:spPr>
            <a:xfrm>
              <a:off x="15316591" y="5285988"/>
              <a:ext cx="161925" cy="196850"/>
            </a:xfrm>
            <a:custGeom>
              <a:avLst/>
              <a:gdLst/>
              <a:ahLst/>
              <a:cxnLst/>
              <a:rect l="l" t="t" r="r" b="b"/>
              <a:pathLst>
                <a:path w="161925" h="196850">
                  <a:moveTo>
                    <a:pt x="154466" y="0"/>
                  </a:moveTo>
                  <a:lnTo>
                    <a:pt x="0" y="84172"/>
                  </a:lnTo>
                  <a:lnTo>
                    <a:pt x="161408" y="196552"/>
                  </a:lnTo>
                  <a:lnTo>
                    <a:pt x="154466" y="0"/>
                  </a:lnTo>
                  <a:close/>
                </a:path>
              </a:pathLst>
            </a:custGeom>
            <a:solidFill>
              <a:srgbClr val="000000"/>
            </a:solidFill>
          </p:spPr>
          <p:txBody>
            <a:bodyPr wrap="square" lIns="0" tIns="0" rIns="0" bIns="0" rtlCol="0"/>
            <a:lstStyle/>
            <a:p>
              <a:endParaRPr/>
            </a:p>
          </p:txBody>
        </p:sp>
      </p:gr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grant Architecture min">
            <a:extLst>
              <a:ext uri="{FF2B5EF4-FFF2-40B4-BE49-F238E27FC236}">
                <a16:creationId xmlns:a16="http://schemas.microsoft.com/office/drawing/2014/main" id="{379BCCFB-A9D7-4162-A634-A5E86315E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850" y="2225675"/>
            <a:ext cx="13546667" cy="762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D4F24F-B76B-4B68-A316-153C5103655F}"/>
              </a:ext>
            </a:extLst>
          </p:cNvPr>
          <p:cNvSpPr txBox="1"/>
          <p:nvPr/>
        </p:nvSpPr>
        <p:spPr>
          <a:xfrm>
            <a:off x="5168387" y="263346"/>
            <a:ext cx="7921592" cy="1200329"/>
          </a:xfrm>
          <a:prstGeom prst="rect">
            <a:avLst/>
          </a:prstGeom>
          <a:noFill/>
        </p:spPr>
        <p:txBody>
          <a:bodyPr wrap="none" rtlCol="0">
            <a:spAutoFit/>
          </a:bodyPr>
          <a:lstStyle/>
          <a:p>
            <a:r>
              <a:rPr lang="en-IN" sz="7200" dirty="0"/>
              <a:t>Vagrant Architecture</a:t>
            </a:r>
          </a:p>
        </p:txBody>
      </p:sp>
    </p:spTree>
    <p:extLst>
      <p:ext uri="{BB962C8B-B14F-4D97-AF65-F5344CB8AC3E}">
        <p14:creationId xmlns:p14="http://schemas.microsoft.com/office/powerpoint/2010/main" val="14249512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357725" y="6086317"/>
            <a:ext cx="3388995" cy="578485"/>
          </a:xfrm>
          <a:prstGeom prst="rect">
            <a:avLst/>
          </a:prstGeom>
        </p:spPr>
        <p:txBody>
          <a:bodyPr vert="horz" wrap="square" lIns="0" tIns="15875" rIns="0" bIns="0" rtlCol="0">
            <a:spAutoFit/>
          </a:bodyPr>
          <a:lstStyle/>
          <a:p>
            <a:pPr marL="12700">
              <a:lnSpc>
                <a:spcPct val="100000"/>
              </a:lnSpc>
              <a:spcBef>
                <a:spcPts val="125"/>
              </a:spcBef>
            </a:pPr>
            <a:r>
              <a:rPr sz="3600" dirty="0">
                <a:latin typeface="Arial MT"/>
                <a:cs typeface="Arial MT"/>
              </a:rPr>
              <a:t>Project</a:t>
            </a:r>
            <a:r>
              <a:rPr sz="3600" spc="-60" dirty="0">
                <a:latin typeface="Arial MT"/>
                <a:cs typeface="Arial MT"/>
              </a:rPr>
              <a:t> </a:t>
            </a:r>
            <a:r>
              <a:rPr sz="3600" spc="25" dirty="0">
                <a:latin typeface="Arial MT"/>
                <a:cs typeface="Arial MT"/>
              </a:rPr>
              <a:t>structure</a:t>
            </a:r>
            <a:endParaRPr sz="3600">
              <a:latin typeface="Arial MT"/>
              <a:cs typeface="Arial MT"/>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6500" y="4328322"/>
            <a:ext cx="11839575" cy="1320165"/>
          </a:xfrm>
          <a:prstGeom prst="rect">
            <a:avLst/>
          </a:prstGeom>
        </p:spPr>
        <p:txBody>
          <a:bodyPr vert="horz" wrap="square" lIns="0" tIns="12065" rIns="0" bIns="0" rtlCol="0">
            <a:spAutoFit/>
          </a:bodyPr>
          <a:lstStyle/>
          <a:p>
            <a:pPr marL="12700">
              <a:lnSpc>
                <a:spcPct val="100000"/>
              </a:lnSpc>
              <a:spcBef>
                <a:spcPts val="95"/>
              </a:spcBef>
              <a:tabLst>
                <a:tab pos="2171065" algn="l"/>
                <a:tab pos="4330065" algn="l"/>
                <a:tab pos="6189345" algn="l"/>
                <a:tab pos="9188450" algn="l"/>
              </a:tabLst>
            </a:pPr>
            <a:r>
              <a:rPr sz="8500" spc="-265" dirty="0"/>
              <a:t>"for"	</a:t>
            </a:r>
            <a:r>
              <a:rPr sz="8500" spc="150" dirty="0"/>
              <a:t>and	</a:t>
            </a:r>
            <a:r>
              <a:rPr sz="8500" spc="-170" dirty="0"/>
              <a:t>"for	</a:t>
            </a:r>
            <a:r>
              <a:rPr sz="8500" spc="-40" dirty="0"/>
              <a:t>each"	</a:t>
            </a:r>
            <a:r>
              <a:rPr sz="8500" spc="90" dirty="0"/>
              <a:t>loops</a:t>
            </a:r>
            <a:endParaRPr sz="85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19277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40" dirty="0"/>
              <a:t> </a:t>
            </a:r>
            <a:r>
              <a:rPr spc="114" dirty="0"/>
              <a:t>loops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0289"/>
            <a:ext cx="17621885" cy="8485505"/>
          </a:xfrm>
          <a:prstGeom prst="rect">
            <a:avLst/>
          </a:prstGeom>
        </p:spPr>
        <p:txBody>
          <a:bodyPr vert="horz" wrap="square" lIns="0" tIns="12065" rIns="0" bIns="0" rtlCol="0">
            <a:spAutoFit/>
          </a:bodyPr>
          <a:lstStyle/>
          <a:p>
            <a:pPr marL="518795" indent="-494030">
              <a:lnSpc>
                <a:spcPct val="100000"/>
              </a:lnSpc>
              <a:spcBef>
                <a:spcPts val="95"/>
              </a:spcBef>
              <a:buSzPct val="75000"/>
              <a:buChar char="•"/>
              <a:tabLst>
                <a:tab pos="518795" algn="l"/>
                <a:tab pos="519430" algn="l"/>
              </a:tabLst>
            </a:pPr>
            <a:r>
              <a:rPr sz="4000" spc="5" dirty="0">
                <a:latin typeface="Arial MT"/>
                <a:cs typeface="Arial MT"/>
              </a:rPr>
              <a:t>Starting</a:t>
            </a:r>
            <a:r>
              <a:rPr sz="4000" dirty="0">
                <a:latin typeface="Arial MT"/>
                <a:cs typeface="Arial MT"/>
              </a:rPr>
              <a:t> </a:t>
            </a:r>
            <a:r>
              <a:rPr sz="4000" spc="-20" dirty="0">
                <a:latin typeface="Arial MT"/>
                <a:cs typeface="Arial MT"/>
              </a:rPr>
              <a:t>from</a:t>
            </a:r>
            <a:r>
              <a:rPr sz="4000" spc="5" dirty="0">
                <a:latin typeface="Arial MT"/>
                <a:cs typeface="Arial MT"/>
              </a:rPr>
              <a:t> terraform </a:t>
            </a:r>
            <a:r>
              <a:rPr sz="4000" spc="-5" dirty="0">
                <a:latin typeface="Arial MT"/>
                <a:cs typeface="Arial MT"/>
              </a:rPr>
              <a:t>0.12</a:t>
            </a:r>
            <a:r>
              <a:rPr sz="4000" spc="5" dirty="0">
                <a:latin typeface="Arial MT"/>
                <a:cs typeface="Arial MT"/>
              </a:rPr>
              <a:t> </a:t>
            </a:r>
            <a:r>
              <a:rPr sz="4000" spc="-5" dirty="0">
                <a:latin typeface="Arial MT"/>
                <a:cs typeface="Arial MT"/>
              </a:rPr>
              <a:t>you</a:t>
            </a:r>
            <a:r>
              <a:rPr sz="4000" spc="5" dirty="0">
                <a:latin typeface="Arial MT"/>
                <a:cs typeface="Arial MT"/>
              </a:rPr>
              <a:t> </a:t>
            </a:r>
            <a:r>
              <a:rPr sz="4000" spc="70" dirty="0">
                <a:latin typeface="Arial MT"/>
                <a:cs typeface="Arial MT"/>
              </a:rPr>
              <a:t>can</a:t>
            </a:r>
            <a:r>
              <a:rPr sz="4000" spc="5" dirty="0">
                <a:latin typeface="Arial MT"/>
                <a:cs typeface="Arial MT"/>
              </a:rPr>
              <a:t> </a:t>
            </a:r>
            <a:r>
              <a:rPr sz="4000" spc="-5" dirty="0">
                <a:latin typeface="Arial MT"/>
                <a:cs typeface="Arial MT"/>
              </a:rPr>
              <a:t>use</a:t>
            </a:r>
            <a:r>
              <a:rPr sz="4000" spc="5" dirty="0">
                <a:latin typeface="Arial MT"/>
                <a:cs typeface="Arial MT"/>
              </a:rPr>
              <a:t> </a:t>
            </a:r>
            <a:r>
              <a:rPr sz="4000" b="1" spc="-5" dirty="0">
                <a:latin typeface="Arial"/>
                <a:cs typeface="Arial"/>
              </a:rPr>
              <a:t>for</a:t>
            </a:r>
            <a:r>
              <a:rPr sz="4000" b="1" spc="5" dirty="0">
                <a:latin typeface="Arial"/>
                <a:cs typeface="Arial"/>
              </a:rPr>
              <a:t> </a:t>
            </a:r>
            <a:r>
              <a:rPr sz="4000" spc="70" dirty="0">
                <a:latin typeface="Arial MT"/>
                <a:cs typeface="Arial MT"/>
              </a:rPr>
              <a:t>and</a:t>
            </a:r>
            <a:r>
              <a:rPr sz="4000" spc="5" dirty="0">
                <a:latin typeface="Arial MT"/>
                <a:cs typeface="Arial MT"/>
              </a:rPr>
              <a:t> </a:t>
            </a:r>
            <a:r>
              <a:rPr sz="4000" b="1" spc="-5" dirty="0">
                <a:latin typeface="Arial"/>
                <a:cs typeface="Arial"/>
              </a:rPr>
              <a:t>for_each</a:t>
            </a:r>
            <a:r>
              <a:rPr sz="4000" b="1" spc="5" dirty="0">
                <a:latin typeface="Arial"/>
                <a:cs typeface="Arial"/>
              </a:rPr>
              <a:t> </a:t>
            </a:r>
            <a:r>
              <a:rPr sz="4000" spc="40" dirty="0">
                <a:latin typeface="Arial MT"/>
                <a:cs typeface="Arial MT"/>
              </a:rPr>
              <a:t>loops</a:t>
            </a:r>
            <a:endParaRPr sz="4000">
              <a:latin typeface="Arial MT"/>
              <a:cs typeface="Arial MT"/>
            </a:endParaRPr>
          </a:p>
          <a:p>
            <a:pPr>
              <a:lnSpc>
                <a:spcPct val="100000"/>
              </a:lnSpc>
              <a:spcBef>
                <a:spcPts val="55"/>
              </a:spcBef>
              <a:buFont typeface="Arial MT"/>
              <a:buChar char="•"/>
            </a:pPr>
            <a:endParaRPr sz="4200">
              <a:latin typeface="Arial MT"/>
              <a:cs typeface="Arial MT"/>
            </a:endParaRPr>
          </a:p>
          <a:p>
            <a:pPr marL="518795" marR="17780" indent="-494030">
              <a:lnSpc>
                <a:spcPts val="4780"/>
              </a:lnSpc>
              <a:buSzPct val="75000"/>
              <a:buChar char="•"/>
              <a:tabLst>
                <a:tab pos="518795" algn="l"/>
                <a:tab pos="519430" algn="l"/>
                <a:tab pos="10191115" algn="l"/>
                <a:tab pos="11405235" algn="l"/>
              </a:tabLst>
            </a:pPr>
            <a:r>
              <a:rPr sz="4000" spc="-75" dirty="0">
                <a:latin typeface="Arial MT"/>
                <a:cs typeface="Arial MT"/>
              </a:rPr>
              <a:t>The</a:t>
            </a:r>
            <a:r>
              <a:rPr sz="4000" spc="10" dirty="0">
                <a:latin typeface="Arial MT"/>
                <a:cs typeface="Arial MT"/>
              </a:rPr>
              <a:t> </a:t>
            </a:r>
            <a:r>
              <a:rPr sz="4000" spc="-5" dirty="0">
                <a:latin typeface="Arial MT"/>
                <a:cs typeface="Arial MT"/>
              </a:rPr>
              <a:t>for-loop</a:t>
            </a:r>
            <a:r>
              <a:rPr sz="4000" spc="15" dirty="0">
                <a:latin typeface="Arial MT"/>
                <a:cs typeface="Arial MT"/>
              </a:rPr>
              <a:t> </a:t>
            </a:r>
            <a:r>
              <a:rPr sz="4000" spc="-10" dirty="0">
                <a:latin typeface="Arial MT"/>
                <a:cs typeface="Arial MT"/>
              </a:rPr>
              <a:t>features</a:t>
            </a:r>
            <a:r>
              <a:rPr sz="4000" spc="15" dirty="0">
                <a:latin typeface="Arial MT"/>
                <a:cs typeface="Arial MT"/>
              </a:rPr>
              <a:t> </a:t>
            </a:r>
            <a:r>
              <a:rPr sz="4000" spc="70" dirty="0">
                <a:latin typeface="Arial MT"/>
                <a:cs typeface="Arial MT"/>
              </a:rPr>
              <a:t>can</a:t>
            </a:r>
            <a:r>
              <a:rPr sz="4000" spc="10" dirty="0">
                <a:latin typeface="Arial MT"/>
                <a:cs typeface="Arial MT"/>
              </a:rPr>
              <a:t> </a:t>
            </a:r>
            <a:r>
              <a:rPr sz="4000" spc="50" dirty="0">
                <a:latin typeface="Arial MT"/>
                <a:cs typeface="Arial MT"/>
              </a:rPr>
              <a:t>help</a:t>
            </a:r>
            <a:r>
              <a:rPr sz="4000" spc="15" dirty="0">
                <a:latin typeface="Arial MT"/>
                <a:cs typeface="Arial MT"/>
              </a:rPr>
              <a:t> </a:t>
            </a:r>
            <a:r>
              <a:rPr sz="4000" spc="-5" dirty="0">
                <a:latin typeface="Arial MT"/>
                <a:cs typeface="Arial MT"/>
              </a:rPr>
              <a:t>you</a:t>
            </a:r>
            <a:r>
              <a:rPr sz="4000" spc="15" dirty="0">
                <a:latin typeface="Arial MT"/>
                <a:cs typeface="Arial MT"/>
              </a:rPr>
              <a:t> </a:t>
            </a:r>
            <a:r>
              <a:rPr sz="4000" spc="-5" dirty="0">
                <a:latin typeface="Arial MT"/>
                <a:cs typeface="Arial MT"/>
              </a:rPr>
              <a:t>to</a:t>
            </a:r>
            <a:r>
              <a:rPr sz="4000" spc="10" dirty="0">
                <a:latin typeface="Arial MT"/>
                <a:cs typeface="Arial MT"/>
              </a:rPr>
              <a:t> </a:t>
            </a:r>
            <a:r>
              <a:rPr sz="4000" b="1" spc="-5" dirty="0">
                <a:latin typeface="Arial"/>
                <a:cs typeface="Arial"/>
              </a:rPr>
              <a:t>loop	over	variables</a:t>
            </a:r>
            <a:r>
              <a:rPr sz="4000" spc="-5" dirty="0">
                <a:latin typeface="Arial MT"/>
                <a:cs typeface="Arial MT"/>
              </a:rPr>
              <a:t>,</a:t>
            </a:r>
            <a:r>
              <a:rPr sz="4000" spc="-15" dirty="0">
                <a:latin typeface="Arial MT"/>
                <a:cs typeface="Arial MT"/>
              </a:rPr>
              <a:t> </a:t>
            </a:r>
            <a:r>
              <a:rPr sz="4000" spc="5" dirty="0">
                <a:latin typeface="Arial MT"/>
                <a:cs typeface="Arial MT"/>
              </a:rPr>
              <a:t>transform</a:t>
            </a:r>
            <a:r>
              <a:rPr sz="4000" spc="-15" dirty="0">
                <a:latin typeface="Arial MT"/>
                <a:cs typeface="Arial MT"/>
              </a:rPr>
              <a:t> </a:t>
            </a:r>
            <a:r>
              <a:rPr sz="4000" spc="-5" dirty="0">
                <a:latin typeface="Arial MT"/>
                <a:cs typeface="Arial MT"/>
              </a:rPr>
              <a:t>it,</a:t>
            </a:r>
            <a:r>
              <a:rPr sz="4000" spc="-20" dirty="0">
                <a:latin typeface="Arial MT"/>
                <a:cs typeface="Arial MT"/>
              </a:rPr>
              <a:t> </a:t>
            </a:r>
            <a:r>
              <a:rPr sz="4000" spc="70" dirty="0">
                <a:latin typeface="Arial MT"/>
                <a:cs typeface="Arial MT"/>
              </a:rPr>
              <a:t>and </a:t>
            </a:r>
            <a:r>
              <a:rPr sz="4000" spc="-1095" dirty="0">
                <a:latin typeface="Arial MT"/>
                <a:cs typeface="Arial MT"/>
              </a:rPr>
              <a:t> </a:t>
            </a:r>
            <a:r>
              <a:rPr sz="4000" spc="35" dirty="0">
                <a:latin typeface="Arial MT"/>
                <a:cs typeface="Arial MT"/>
              </a:rPr>
              <a:t>output</a:t>
            </a:r>
            <a:r>
              <a:rPr sz="4000" spc="-5" dirty="0">
                <a:latin typeface="Arial MT"/>
                <a:cs typeface="Arial MT"/>
              </a:rPr>
              <a:t> it</a:t>
            </a:r>
            <a:r>
              <a:rPr sz="4000" dirty="0">
                <a:latin typeface="Arial MT"/>
                <a:cs typeface="Arial MT"/>
              </a:rPr>
              <a:t> </a:t>
            </a:r>
            <a:r>
              <a:rPr sz="4000" spc="-5" dirty="0">
                <a:latin typeface="Arial MT"/>
                <a:cs typeface="Arial MT"/>
              </a:rPr>
              <a:t>in</a:t>
            </a:r>
            <a:r>
              <a:rPr sz="4000" dirty="0">
                <a:latin typeface="Arial MT"/>
                <a:cs typeface="Arial MT"/>
              </a:rPr>
              <a:t> </a:t>
            </a:r>
            <a:r>
              <a:rPr sz="4000" spc="5" dirty="0">
                <a:latin typeface="Arial MT"/>
                <a:cs typeface="Arial MT"/>
              </a:rPr>
              <a:t>different</a:t>
            </a:r>
            <a:r>
              <a:rPr sz="4000" dirty="0">
                <a:latin typeface="Arial MT"/>
                <a:cs typeface="Arial MT"/>
              </a:rPr>
              <a:t> </a:t>
            </a:r>
            <a:r>
              <a:rPr sz="4000" spc="5" dirty="0">
                <a:latin typeface="Arial MT"/>
                <a:cs typeface="Arial MT"/>
              </a:rPr>
              <a:t>formats</a:t>
            </a:r>
            <a:endParaRPr sz="4000">
              <a:latin typeface="Arial MT"/>
              <a:cs typeface="Arial MT"/>
            </a:endParaRPr>
          </a:p>
          <a:p>
            <a:pPr>
              <a:lnSpc>
                <a:spcPct val="100000"/>
              </a:lnSpc>
              <a:spcBef>
                <a:spcPts val="10"/>
              </a:spcBef>
              <a:buFont typeface="Arial MT"/>
              <a:buChar char="•"/>
            </a:pPr>
            <a:endParaRPr sz="3950">
              <a:latin typeface="Arial MT"/>
              <a:cs typeface="Arial MT"/>
            </a:endParaRPr>
          </a:p>
          <a:p>
            <a:pPr marL="518795" indent="-494030">
              <a:lnSpc>
                <a:spcPct val="100000"/>
              </a:lnSpc>
              <a:buSzPct val="75000"/>
              <a:buChar char="•"/>
              <a:tabLst>
                <a:tab pos="518795" algn="l"/>
                <a:tab pos="519430" algn="l"/>
              </a:tabLst>
            </a:pPr>
            <a:r>
              <a:rPr sz="4000" spc="-75" dirty="0">
                <a:latin typeface="Arial MT"/>
                <a:cs typeface="Arial MT"/>
              </a:rPr>
              <a:t>For</a:t>
            </a:r>
            <a:r>
              <a:rPr sz="4000" spc="-40" dirty="0">
                <a:latin typeface="Arial MT"/>
                <a:cs typeface="Arial MT"/>
              </a:rPr>
              <a:t> </a:t>
            </a:r>
            <a:r>
              <a:rPr sz="4000" spc="25" dirty="0">
                <a:latin typeface="Arial MT"/>
                <a:cs typeface="Arial MT"/>
              </a:rPr>
              <a:t>example:</a:t>
            </a:r>
            <a:endParaRPr sz="4000">
              <a:latin typeface="Arial MT"/>
              <a:cs typeface="Arial MT"/>
            </a:endParaRPr>
          </a:p>
          <a:p>
            <a:pPr>
              <a:lnSpc>
                <a:spcPct val="100000"/>
              </a:lnSpc>
              <a:spcBef>
                <a:spcPts val="45"/>
              </a:spcBef>
              <a:buFont typeface="Arial MT"/>
              <a:buChar char="•"/>
            </a:pPr>
            <a:endParaRPr sz="4050">
              <a:latin typeface="Arial MT"/>
              <a:cs typeface="Arial MT"/>
            </a:endParaRPr>
          </a:p>
          <a:p>
            <a:pPr marL="1251585" lvl="1" indent="-494030">
              <a:lnSpc>
                <a:spcPct val="100000"/>
              </a:lnSpc>
              <a:buSzPct val="75000"/>
              <a:buChar char="•"/>
              <a:tabLst>
                <a:tab pos="1251585" algn="l"/>
                <a:tab pos="1252220" algn="l"/>
              </a:tabLst>
            </a:pPr>
            <a:r>
              <a:rPr sz="4000" spc="50" dirty="0">
                <a:latin typeface="Arial MT"/>
                <a:cs typeface="Arial MT"/>
              </a:rPr>
              <a:t>[for</a:t>
            </a:r>
            <a:r>
              <a:rPr sz="4000" dirty="0">
                <a:latin typeface="Arial MT"/>
                <a:cs typeface="Arial MT"/>
              </a:rPr>
              <a:t> </a:t>
            </a:r>
            <a:r>
              <a:rPr sz="4000" spc="-5" dirty="0">
                <a:latin typeface="Arial MT"/>
                <a:cs typeface="Arial MT"/>
              </a:rPr>
              <a:t>s</a:t>
            </a:r>
            <a:r>
              <a:rPr sz="4000" dirty="0">
                <a:latin typeface="Arial MT"/>
                <a:cs typeface="Arial MT"/>
              </a:rPr>
              <a:t> </a:t>
            </a:r>
            <a:r>
              <a:rPr sz="4000" spc="-5" dirty="0">
                <a:latin typeface="Arial MT"/>
                <a:cs typeface="Arial MT"/>
              </a:rPr>
              <a:t>in</a:t>
            </a:r>
            <a:r>
              <a:rPr sz="4000" spc="5" dirty="0">
                <a:latin typeface="Arial MT"/>
                <a:cs typeface="Arial MT"/>
              </a:rPr>
              <a:t> </a:t>
            </a:r>
            <a:r>
              <a:rPr sz="4000" spc="-20" dirty="0">
                <a:latin typeface="Arial MT"/>
                <a:cs typeface="Arial MT"/>
              </a:rPr>
              <a:t>["this</a:t>
            </a:r>
            <a:r>
              <a:rPr sz="4000" dirty="0">
                <a:latin typeface="Arial MT"/>
                <a:cs typeface="Arial MT"/>
              </a:rPr>
              <a:t> </a:t>
            </a:r>
            <a:r>
              <a:rPr sz="4000" spc="-5" dirty="0">
                <a:latin typeface="Arial MT"/>
                <a:cs typeface="Arial MT"/>
              </a:rPr>
              <a:t>is</a:t>
            </a:r>
            <a:r>
              <a:rPr sz="4000" spc="5" dirty="0">
                <a:latin typeface="Arial MT"/>
                <a:cs typeface="Arial MT"/>
              </a:rPr>
              <a:t> </a:t>
            </a:r>
            <a:r>
              <a:rPr sz="4000" spc="-105" dirty="0">
                <a:latin typeface="Arial MT"/>
                <a:cs typeface="Arial MT"/>
              </a:rPr>
              <a:t>a",</a:t>
            </a:r>
            <a:r>
              <a:rPr sz="4000" dirty="0">
                <a:latin typeface="Arial MT"/>
                <a:cs typeface="Arial MT"/>
              </a:rPr>
              <a:t> </a:t>
            </a:r>
            <a:r>
              <a:rPr sz="4000" spc="-60" dirty="0">
                <a:latin typeface="Arial MT"/>
                <a:cs typeface="Arial MT"/>
              </a:rPr>
              <a:t>"list"]</a:t>
            </a:r>
            <a:r>
              <a:rPr sz="4000" dirty="0">
                <a:latin typeface="Arial MT"/>
                <a:cs typeface="Arial MT"/>
              </a:rPr>
              <a:t> :</a:t>
            </a:r>
            <a:r>
              <a:rPr sz="4000" spc="5" dirty="0">
                <a:latin typeface="Arial MT"/>
                <a:cs typeface="Arial MT"/>
              </a:rPr>
              <a:t> </a:t>
            </a:r>
            <a:r>
              <a:rPr sz="4000" spc="70" dirty="0">
                <a:latin typeface="Arial MT"/>
                <a:cs typeface="Arial MT"/>
              </a:rPr>
              <a:t>upper(s)]</a:t>
            </a:r>
            <a:endParaRPr sz="4000">
              <a:latin typeface="Arial MT"/>
              <a:cs typeface="Arial MT"/>
            </a:endParaRPr>
          </a:p>
          <a:p>
            <a:pPr lvl="1">
              <a:lnSpc>
                <a:spcPct val="100000"/>
              </a:lnSpc>
              <a:spcBef>
                <a:spcPts val="50"/>
              </a:spcBef>
              <a:buFont typeface="Arial MT"/>
              <a:buChar char="•"/>
            </a:pPr>
            <a:endParaRPr sz="4050">
              <a:latin typeface="Arial MT"/>
              <a:cs typeface="Arial MT"/>
            </a:endParaRPr>
          </a:p>
          <a:p>
            <a:pPr marL="1251585" lvl="1" indent="-494030">
              <a:lnSpc>
                <a:spcPct val="100000"/>
              </a:lnSpc>
              <a:buSzPct val="75000"/>
              <a:buChar char="•"/>
              <a:tabLst>
                <a:tab pos="1251585" algn="l"/>
                <a:tab pos="1252220" algn="l"/>
              </a:tabLst>
            </a:pPr>
            <a:r>
              <a:rPr sz="4000" spc="-200" dirty="0">
                <a:latin typeface="Arial MT"/>
                <a:cs typeface="Arial MT"/>
              </a:rPr>
              <a:t>You</a:t>
            </a:r>
            <a:r>
              <a:rPr sz="4000" dirty="0">
                <a:latin typeface="Arial MT"/>
                <a:cs typeface="Arial MT"/>
              </a:rPr>
              <a:t> </a:t>
            </a:r>
            <a:r>
              <a:rPr sz="4000" spc="70" dirty="0">
                <a:latin typeface="Arial MT"/>
                <a:cs typeface="Arial MT"/>
              </a:rPr>
              <a:t>can</a:t>
            </a:r>
            <a:r>
              <a:rPr sz="4000" spc="5" dirty="0">
                <a:latin typeface="Arial MT"/>
                <a:cs typeface="Arial MT"/>
              </a:rPr>
              <a:t> </a:t>
            </a:r>
            <a:r>
              <a:rPr sz="4000" spc="50" dirty="0">
                <a:latin typeface="Arial MT"/>
                <a:cs typeface="Arial MT"/>
              </a:rPr>
              <a:t>loop</a:t>
            </a:r>
            <a:r>
              <a:rPr sz="4000" spc="5" dirty="0">
                <a:latin typeface="Arial MT"/>
                <a:cs typeface="Arial MT"/>
              </a:rPr>
              <a:t> </a:t>
            </a:r>
            <a:r>
              <a:rPr sz="4000" spc="-5" dirty="0">
                <a:latin typeface="Arial MT"/>
                <a:cs typeface="Arial MT"/>
              </a:rPr>
              <a:t>over</a:t>
            </a:r>
            <a:r>
              <a:rPr sz="4000" spc="5" dirty="0">
                <a:latin typeface="Arial MT"/>
                <a:cs typeface="Arial MT"/>
              </a:rPr>
              <a:t> </a:t>
            </a:r>
            <a:r>
              <a:rPr sz="4000" spc="-5" dirty="0">
                <a:latin typeface="Arial MT"/>
                <a:cs typeface="Arial MT"/>
              </a:rPr>
              <a:t>a</a:t>
            </a:r>
            <a:r>
              <a:rPr sz="4000" spc="5" dirty="0">
                <a:latin typeface="Arial MT"/>
                <a:cs typeface="Arial MT"/>
              </a:rPr>
              <a:t> </a:t>
            </a:r>
            <a:r>
              <a:rPr sz="4000" spc="-5" dirty="0">
                <a:latin typeface="Arial MT"/>
                <a:cs typeface="Arial MT"/>
              </a:rPr>
              <a:t>list</a:t>
            </a:r>
            <a:r>
              <a:rPr sz="4000" spc="5" dirty="0">
                <a:latin typeface="Arial MT"/>
                <a:cs typeface="Arial MT"/>
              </a:rPr>
              <a:t> </a:t>
            </a:r>
            <a:r>
              <a:rPr sz="4000" spc="45" dirty="0">
                <a:latin typeface="Arial MT"/>
                <a:cs typeface="Arial MT"/>
              </a:rPr>
              <a:t>[1,2,3,4]</a:t>
            </a:r>
            <a:r>
              <a:rPr sz="4000" spc="5" dirty="0">
                <a:latin typeface="Arial MT"/>
                <a:cs typeface="Arial MT"/>
              </a:rPr>
              <a:t> </a:t>
            </a:r>
            <a:r>
              <a:rPr sz="4000" spc="-5" dirty="0">
                <a:latin typeface="Arial MT"/>
                <a:cs typeface="Arial MT"/>
              </a:rPr>
              <a:t>or</a:t>
            </a:r>
            <a:r>
              <a:rPr sz="4000" spc="5" dirty="0">
                <a:latin typeface="Arial MT"/>
                <a:cs typeface="Arial MT"/>
              </a:rPr>
              <a:t> </a:t>
            </a:r>
            <a:r>
              <a:rPr sz="4000" spc="-5" dirty="0">
                <a:latin typeface="Arial MT"/>
                <a:cs typeface="Arial MT"/>
              </a:rPr>
              <a:t>even</a:t>
            </a:r>
            <a:r>
              <a:rPr sz="4000" spc="5" dirty="0">
                <a:latin typeface="Arial MT"/>
                <a:cs typeface="Arial MT"/>
              </a:rPr>
              <a:t> </a:t>
            </a:r>
            <a:r>
              <a:rPr sz="4000" spc="-5" dirty="0">
                <a:latin typeface="Arial MT"/>
                <a:cs typeface="Arial MT"/>
              </a:rPr>
              <a:t>a</a:t>
            </a:r>
            <a:r>
              <a:rPr sz="4000" spc="5" dirty="0">
                <a:latin typeface="Arial MT"/>
                <a:cs typeface="Arial MT"/>
              </a:rPr>
              <a:t> </a:t>
            </a:r>
            <a:r>
              <a:rPr sz="4000" spc="70" dirty="0">
                <a:latin typeface="Arial MT"/>
                <a:cs typeface="Arial MT"/>
              </a:rPr>
              <a:t>map</a:t>
            </a:r>
            <a:r>
              <a:rPr sz="4000" spc="5" dirty="0">
                <a:latin typeface="Arial MT"/>
                <a:cs typeface="Arial MT"/>
              </a:rPr>
              <a:t> </a:t>
            </a:r>
            <a:r>
              <a:rPr sz="4000" spc="-5" dirty="0">
                <a:latin typeface="Arial MT"/>
                <a:cs typeface="Arial MT"/>
              </a:rPr>
              <a:t>like</a:t>
            </a:r>
            <a:r>
              <a:rPr sz="4000" spc="5" dirty="0">
                <a:latin typeface="Arial MT"/>
                <a:cs typeface="Arial MT"/>
              </a:rPr>
              <a:t> </a:t>
            </a:r>
            <a:r>
              <a:rPr sz="4000" spc="-105" dirty="0">
                <a:latin typeface="Arial MT"/>
                <a:cs typeface="Arial MT"/>
              </a:rPr>
              <a:t>{"key"</a:t>
            </a:r>
            <a:r>
              <a:rPr sz="4000" dirty="0">
                <a:latin typeface="Arial MT"/>
                <a:cs typeface="Arial MT"/>
              </a:rPr>
              <a:t> </a:t>
            </a:r>
            <a:r>
              <a:rPr sz="4000" spc="300" dirty="0">
                <a:latin typeface="Arial MT"/>
                <a:cs typeface="Arial MT"/>
              </a:rPr>
              <a:t>=</a:t>
            </a:r>
            <a:r>
              <a:rPr sz="4000" spc="5" dirty="0">
                <a:latin typeface="Arial MT"/>
                <a:cs typeface="Arial MT"/>
              </a:rPr>
              <a:t> </a:t>
            </a:r>
            <a:r>
              <a:rPr sz="4000" spc="-80" dirty="0">
                <a:latin typeface="Arial MT"/>
                <a:cs typeface="Arial MT"/>
              </a:rPr>
              <a:t>"value"}</a:t>
            </a:r>
            <a:endParaRPr sz="4000">
              <a:latin typeface="Arial MT"/>
              <a:cs typeface="Arial MT"/>
            </a:endParaRPr>
          </a:p>
          <a:p>
            <a:pPr lvl="1">
              <a:lnSpc>
                <a:spcPct val="100000"/>
              </a:lnSpc>
              <a:spcBef>
                <a:spcPts val="50"/>
              </a:spcBef>
              <a:buFont typeface="Arial MT"/>
              <a:buChar char="•"/>
            </a:pPr>
            <a:endParaRPr sz="4050">
              <a:latin typeface="Arial MT"/>
              <a:cs typeface="Arial MT"/>
            </a:endParaRPr>
          </a:p>
          <a:p>
            <a:pPr marL="1251585" lvl="1" indent="-494030">
              <a:lnSpc>
                <a:spcPct val="100000"/>
              </a:lnSpc>
              <a:buSzPct val="75000"/>
              <a:buChar char="•"/>
              <a:tabLst>
                <a:tab pos="1251585" algn="l"/>
                <a:tab pos="1252220" algn="l"/>
              </a:tabLst>
            </a:pPr>
            <a:r>
              <a:rPr sz="4000" spc="-200" dirty="0">
                <a:latin typeface="Arial MT"/>
                <a:cs typeface="Arial MT"/>
              </a:rPr>
              <a:t>You</a:t>
            </a:r>
            <a:r>
              <a:rPr sz="4000" spc="5" dirty="0">
                <a:latin typeface="Arial MT"/>
                <a:cs typeface="Arial MT"/>
              </a:rPr>
              <a:t> </a:t>
            </a:r>
            <a:r>
              <a:rPr sz="4000" spc="70" dirty="0">
                <a:latin typeface="Arial MT"/>
                <a:cs typeface="Arial MT"/>
              </a:rPr>
              <a:t>can</a:t>
            </a:r>
            <a:r>
              <a:rPr sz="4000" spc="5" dirty="0">
                <a:latin typeface="Arial MT"/>
                <a:cs typeface="Arial MT"/>
              </a:rPr>
              <a:t> transform </a:t>
            </a:r>
            <a:r>
              <a:rPr sz="4000" spc="-5" dirty="0">
                <a:latin typeface="Arial MT"/>
                <a:cs typeface="Arial MT"/>
              </a:rPr>
              <a:t>them</a:t>
            </a:r>
            <a:r>
              <a:rPr sz="4000" spc="5" dirty="0">
                <a:latin typeface="Arial MT"/>
                <a:cs typeface="Arial MT"/>
              </a:rPr>
              <a:t> </a:t>
            </a:r>
            <a:r>
              <a:rPr sz="4000" spc="105" dirty="0">
                <a:latin typeface="Arial MT"/>
                <a:cs typeface="Arial MT"/>
              </a:rPr>
              <a:t>by</a:t>
            </a:r>
            <a:r>
              <a:rPr sz="4000" spc="5" dirty="0">
                <a:latin typeface="Arial MT"/>
                <a:cs typeface="Arial MT"/>
              </a:rPr>
              <a:t> </a:t>
            </a:r>
            <a:r>
              <a:rPr sz="4000" spc="85" dirty="0">
                <a:latin typeface="Arial MT"/>
                <a:cs typeface="Arial MT"/>
              </a:rPr>
              <a:t>doing</a:t>
            </a:r>
            <a:r>
              <a:rPr sz="4000" spc="5" dirty="0">
                <a:latin typeface="Arial MT"/>
                <a:cs typeface="Arial MT"/>
              </a:rPr>
              <a:t> </a:t>
            </a:r>
            <a:r>
              <a:rPr sz="4000" spc="-5" dirty="0">
                <a:latin typeface="Arial MT"/>
                <a:cs typeface="Arial MT"/>
              </a:rPr>
              <a:t>a</a:t>
            </a:r>
            <a:r>
              <a:rPr sz="4000" spc="10" dirty="0">
                <a:latin typeface="Arial MT"/>
                <a:cs typeface="Arial MT"/>
              </a:rPr>
              <a:t> </a:t>
            </a:r>
            <a:r>
              <a:rPr sz="4000" spc="35" dirty="0">
                <a:latin typeface="Arial MT"/>
                <a:cs typeface="Arial MT"/>
              </a:rPr>
              <a:t>calculation</a:t>
            </a:r>
            <a:r>
              <a:rPr sz="4000" spc="5" dirty="0">
                <a:latin typeface="Arial MT"/>
                <a:cs typeface="Arial MT"/>
              </a:rPr>
              <a:t> </a:t>
            </a:r>
            <a:r>
              <a:rPr sz="4000" spc="-5" dirty="0">
                <a:latin typeface="Arial MT"/>
                <a:cs typeface="Arial MT"/>
              </a:rPr>
              <a:t>or</a:t>
            </a:r>
            <a:r>
              <a:rPr sz="4000" spc="5" dirty="0">
                <a:latin typeface="Arial MT"/>
                <a:cs typeface="Arial MT"/>
              </a:rPr>
              <a:t> </a:t>
            </a:r>
            <a:r>
              <a:rPr sz="4000" spc="-5" dirty="0">
                <a:latin typeface="Arial MT"/>
                <a:cs typeface="Arial MT"/>
              </a:rPr>
              <a:t>a</a:t>
            </a:r>
            <a:r>
              <a:rPr sz="4000" spc="5" dirty="0">
                <a:latin typeface="Arial MT"/>
                <a:cs typeface="Arial MT"/>
              </a:rPr>
              <a:t> </a:t>
            </a:r>
            <a:r>
              <a:rPr sz="4000" spc="35" dirty="0">
                <a:latin typeface="Arial MT"/>
                <a:cs typeface="Arial MT"/>
              </a:rPr>
              <a:t>string</a:t>
            </a:r>
            <a:r>
              <a:rPr sz="4000" spc="5" dirty="0">
                <a:latin typeface="Arial MT"/>
                <a:cs typeface="Arial MT"/>
              </a:rPr>
              <a:t> </a:t>
            </a:r>
            <a:r>
              <a:rPr sz="4000" spc="20" dirty="0">
                <a:latin typeface="Arial MT"/>
                <a:cs typeface="Arial MT"/>
              </a:rPr>
              <a:t>operation</a:t>
            </a:r>
            <a:endParaRPr sz="4000">
              <a:latin typeface="Arial MT"/>
              <a:cs typeface="Arial MT"/>
            </a:endParaRPr>
          </a:p>
          <a:p>
            <a:pPr lvl="1">
              <a:lnSpc>
                <a:spcPct val="100000"/>
              </a:lnSpc>
              <a:spcBef>
                <a:spcPts val="45"/>
              </a:spcBef>
              <a:buFont typeface="Arial MT"/>
              <a:buChar char="•"/>
            </a:pPr>
            <a:endParaRPr sz="4050">
              <a:latin typeface="Arial MT"/>
              <a:cs typeface="Arial MT"/>
            </a:endParaRPr>
          </a:p>
          <a:p>
            <a:pPr marL="1251585" lvl="1" indent="-494030">
              <a:lnSpc>
                <a:spcPct val="100000"/>
              </a:lnSpc>
              <a:buSzPct val="75000"/>
              <a:buChar char="•"/>
              <a:tabLst>
                <a:tab pos="1251585" algn="l"/>
                <a:tab pos="1252220" algn="l"/>
              </a:tabLst>
            </a:pPr>
            <a:r>
              <a:rPr sz="4000" spc="-60" dirty="0">
                <a:latin typeface="Arial MT"/>
                <a:cs typeface="Arial MT"/>
              </a:rPr>
              <a:t>Then</a:t>
            </a:r>
            <a:r>
              <a:rPr sz="4000" dirty="0">
                <a:latin typeface="Arial MT"/>
                <a:cs typeface="Arial MT"/>
              </a:rPr>
              <a:t> </a:t>
            </a:r>
            <a:r>
              <a:rPr sz="4000" spc="-5" dirty="0">
                <a:latin typeface="Arial MT"/>
                <a:cs typeface="Arial MT"/>
              </a:rPr>
              <a:t>you</a:t>
            </a:r>
            <a:r>
              <a:rPr sz="4000" dirty="0">
                <a:latin typeface="Arial MT"/>
                <a:cs typeface="Arial MT"/>
              </a:rPr>
              <a:t> </a:t>
            </a:r>
            <a:r>
              <a:rPr sz="4000" spc="70" dirty="0">
                <a:latin typeface="Arial MT"/>
                <a:cs typeface="Arial MT"/>
              </a:rPr>
              <a:t>can</a:t>
            </a:r>
            <a:r>
              <a:rPr sz="4000" dirty="0">
                <a:latin typeface="Arial MT"/>
                <a:cs typeface="Arial MT"/>
              </a:rPr>
              <a:t> </a:t>
            </a:r>
            <a:r>
              <a:rPr sz="4000" spc="35" dirty="0">
                <a:latin typeface="Arial MT"/>
                <a:cs typeface="Arial MT"/>
              </a:rPr>
              <a:t>output</a:t>
            </a:r>
            <a:r>
              <a:rPr sz="4000" dirty="0">
                <a:latin typeface="Arial MT"/>
                <a:cs typeface="Arial MT"/>
              </a:rPr>
              <a:t> </a:t>
            </a:r>
            <a:r>
              <a:rPr sz="4000" spc="-5" dirty="0">
                <a:latin typeface="Arial MT"/>
                <a:cs typeface="Arial MT"/>
              </a:rPr>
              <a:t>them</a:t>
            </a:r>
            <a:r>
              <a:rPr sz="4000" dirty="0">
                <a:latin typeface="Arial MT"/>
                <a:cs typeface="Arial MT"/>
              </a:rPr>
              <a:t> </a:t>
            </a:r>
            <a:r>
              <a:rPr sz="4000" spc="-5" dirty="0">
                <a:latin typeface="Arial MT"/>
                <a:cs typeface="Arial MT"/>
              </a:rPr>
              <a:t>as</a:t>
            </a:r>
            <a:r>
              <a:rPr sz="4000" dirty="0">
                <a:latin typeface="Arial MT"/>
                <a:cs typeface="Arial MT"/>
              </a:rPr>
              <a:t> </a:t>
            </a:r>
            <a:r>
              <a:rPr sz="4000" spc="-5" dirty="0">
                <a:latin typeface="Arial MT"/>
                <a:cs typeface="Arial MT"/>
              </a:rPr>
              <a:t>a</a:t>
            </a:r>
            <a:r>
              <a:rPr sz="4000" dirty="0">
                <a:latin typeface="Arial MT"/>
                <a:cs typeface="Arial MT"/>
              </a:rPr>
              <a:t> </a:t>
            </a:r>
            <a:r>
              <a:rPr sz="4000" spc="-5" dirty="0">
                <a:latin typeface="Arial MT"/>
                <a:cs typeface="Arial MT"/>
              </a:rPr>
              <a:t>list</a:t>
            </a:r>
            <a:r>
              <a:rPr sz="4000" dirty="0">
                <a:latin typeface="Arial MT"/>
                <a:cs typeface="Arial MT"/>
              </a:rPr>
              <a:t> </a:t>
            </a:r>
            <a:r>
              <a:rPr sz="4000" spc="-5" dirty="0">
                <a:latin typeface="Arial MT"/>
                <a:cs typeface="Arial MT"/>
              </a:rPr>
              <a:t>or</a:t>
            </a:r>
            <a:r>
              <a:rPr sz="4000" dirty="0">
                <a:latin typeface="Arial MT"/>
                <a:cs typeface="Arial MT"/>
              </a:rPr>
              <a:t> </a:t>
            </a:r>
            <a:r>
              <a:rPr sz="4000" spc="70" dirty="0">
                <a:latin typeface="Arial MT"/>
                <a:cs typeface="Arial MT"/>
              </a:rPr>
              <a:t>map</a:t>
            </a:r>
            <a:endParaRPr sz="4000">
              <a:latin typeface="Arial MT"/>
              <a:cs typeface="Arial MT"/>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19277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40" dirty="0"/>
              <a:t> </a:t>
            </a:r>
            <a:r>
              <a:rPr spc="114" dirty="0"/>
              <a:t>loops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8012410" cy="8143875"/>
          </a:xfrm>
          <a:prstGeom prst="rect">
            <a:avLst/>
          </a:prstGeom>
        </p:spPr>
        <p:txBody>
          <a:bodyPr vert="horz" wrap="square" lIns="0" tIns="15240" rIns="0" bIns="0" rtlCol="0">
            <a:spAutoFit/>
          </a:bodyPr>
          <a:lstStyle/>
          <a:p>
            <a:pPr marL="534035" indent="-509270">
              <a:lnSpc>
                <a:spcPct val="100000"/>
              </a:lnSpc>
              <a:spcBef>
                <a:spcPts val="120"/>
              </a:spcBef>
              <a:buSzPct val="75609"/>
              <a:buFont typeface="Arial MT"/>
              <a:buChar char="•"/>
              <a:tabLst>
                <a:tab pos="534035" algn="l"/>
                <a:tab pos="534670" algn="l"/>
              </a:tabLst>
            </a:pPr>
            <a:r>
              <a:rPr sz="4100" b="1" spc="10" dirty="0">
                <a:latin typeface="Arial"/>
                <a:cs typeface="Arial"/>
              </a:rPr>
              <a:t>For</a:t>
            </a:r>
            <a:r>
              <a:rPr sz="4100" b="1" spc="5" dirty="0">
                <a:latin typeface="Arial"/>
                <a:cs typeface="Arial"/>
              </a:rPr>
              <a:t> loops</a:t>
            </a:r>
            <a:r>
              <a:rPr sz="4100" b="1" spc="10" dirty="0">
                <a:latin typeface="Arial"/>
                <a:cs typeface="Arial"/>
              </a:rPr>
              <a:t> </a:t>
            </a:r>
            <a:r>
              <a:rPr sz="4100" spc="-15" dirty="0">
                <a:latin typeface="Arial MT"/>
                <a:cs typeface="Arial MT"/>
              </a:rPr>
              <a:t>are</a:t>
            </a:r>
            <a:r>
              <a:rPr sz="4100" spc="10" dirty="0">
                <a:latin typeface="Arial MT"/>
                <a:cs typeface="Arial MT"/>
              </a:rPr>
              <a:t> </a:t>
            </a:r>
            <a:r>
              <a:rPr sz="4100" spc="55" dirty="0">
                <a:latin typeface="Arial MT"/>
                <a:cs typeface="Arial MT"/>
              </a:rPr>
              <a:t>typically</a:t>
            </a:r>
            <a:r>
              <a:rPr sz="4100" spc="10" dirty="0">
                <a:latin typeface="Arial MT"/>
                <a:cs typeface="Arial MT"/>
              </a:rPr>
              <a:t> </a:t>
            </a:r>
            <a:r>
              <a:rPr sz="4100" spc="65" dirty="0">
                <a:latin typeface="Arial MT"/>
                <a:cs typeface="Arial MT"/>
              </a:rPr>
              <a:t>used</a:t>
            </a:r>
            <a:r>
              <a:rPr sz="4100" spc="10" dirty="0">
                <a:latin typeface="Arial MT"/>
                <a:cs typeface="Arial MT"/>
              </a:rPr>
              <a:t> when </a:t>
            </a:r>
            <a:r>
              <a:rPr sz="4100" b="1" spc="5" dirty="0">
                <a:latin typeface="Arial"/>
                <a:cs typeface="Arial"/>
              </a:rPr>
              <a:t>assigning</a:t>
            </a:r>
            <a:r>
              <a:rPr sz="4100" b="1" spc="10" dirty="0">
                <a:latin typeface="Arial"/>
                <a:cs typeface="Arial"/>
              </a:rPr>
              <a:t> a </a:t>
            </a:r>
            <a:r>
              <a:rPr sz="4100" b="1" spc="5" dirty="0">
                <a:latin typeface="Arial"/>
                <a:cs typeface="Arial"/>
              </a:rPr>
              <a:t>value</a:t>
            </a:r>
            <a:r>
              <a:rPr sz="4100" b="1" spc="10" dirty="0">
                <a:latin typeface="Arial"/>
                <a:cs typeface="Arial"/>
              </a:rPr>
              <a:t> to an argument</a:t>
            </a:r>
            <a:r>
              <a:rPr sz="4100" spc="10"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For</a:t>
            </a:r>
            <a:r>
              <a:rPr sz="4100" spc="-25" dirty="0">
                <a:latin typeface="Arial MT"/>
                <a:cs typeface="Arial MT"/>
              </a:rPr>
              <a:t> </a:t>
            </a:r>
            <a:r>
              <a:rPr sz="4100" spc="35" dirty="0">
                <a:latin typeface="Arial MT"/>
                <a:cs typeface="Arial MT"/>
              </a:rPr>
              <a:t>example: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security_groups</a:t>
            </a:r>
            <a:r>
              <a:rPr sz="4100" spc="5" dirty="0">
                <a:latin typeface="Arial MT"/>
                <a:cs typeface="Arial MT"/>
              </a:rPr>
              <a:t> </a:t>
            </a:r>
            <a:r>
              <a:rPr sz="4100" spc="325" dirty="0">
                <a:latin typeface="Arial MT"/>
                <a:cs typeface="Arial MT"/>
              </a:rPr>
              <a:t>=</a:t>
            </a:r>
            <a:r>
              <a:rPr sz="4100" spc="5" dirty="0">
                <a:latin typeface="Arial MT"/>
                <a:cs typeface="Arial MT"/>
              </a:rPr>
              <a:t> </a:t>
            </a:r>
            <a:r>
              <a:rPr sz="4100" spc="-10" dirty="0">
                <a:latin typeface="Arial MT"/>
                <a:cs typeface="Arial MT"/>
              </a:rPr>
              <a:t>["sg-12345",</a:t>
            </a:r>
            <a:r>
              <a:rPr sz="4100" spc="10" dirty="0">
                <a:latin typeface="Arial MT"/>
                <a:cs typeface="Arial MT"/>
              </a:rPr>
              <a:t> </a:t>
            </a:r>
            <a:r>
              <a:rPr sz="4100" spc="-15" dirty="0">
                <a:latin typeface="Arial MT"/>
                <a:cs typeface="Arial MT"/>
              </a:rPr>
              <a:t>"sg-567"]</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633220" marR="17780" lvl="2" indent="-509270">
              <a:lnSpc>
                <a:spcPct val="100499"/>
              </a:lnSpc>
              <a:buSzPct val="75609"/>
              <a:buChar char="•"/>
              <a:tabLst>
                <a:tab pos="1633220" algn="l"/>
                <a:tab pos="1633855" algn="l"/>
              </a:tabLst>
            </a:pPr>
            <a:r>
              <a:rPr sz="4100" spc="-50" dirty="0">
                <a:latin typeface="Arial MT"/>
                <a:cs typeface="Arial MT"/>
              </a:rPr>
              <a:t>This</a:t>
            </a:r>
            <a:r>
              <a:rPr sz="4100" spc="5" dirty="0">
                <a:latin typeface="Arial MT"/>
                <a:cs typeface="Arial MT"/>
              </a:rPr>
              <a:t> </a:t>
            </a:r>
            <a:r>
              <a:rPr sz="4100" spc="100" dirty="0">
                <a:latin typeface="Arial MT"/>
                <a:cs typeface="Arial MT"/>
              </a:rPr>
              <a:t>could</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85" dirty="0">
                <a:latin typeface="Arial MT"/>
                <a:cs typeface="Arial MT"/>
              </a:rPr>
              <a:t>replaced</a:t>
            </a:r>
            <a:r>
              <a:rPr sz="4100" spc="10" dirty="0">
                <a:latin typeface="Arial MT"/>
                <a:cs typeface="Arial MT"/>
              </a:rPr>
              <a:t> </a:t>
            </a:r>
            <a:r>
              <a:rPr sz="4100" spc="120" dirty="0">
                <a:latin typeface="Arial MT"/>
                <a:cs typeface="Arial MT"/>
              </a:rPr>
              <a:t>by</a:t>
            </a:r>
            <a:r>
              <a:rPr sz="4100" spc="10" dirty="0">
                <a:latin typeface="Arial MT"/>
                <a:cs typeface="Arial MT"/>
              </a:rPr>
              <a:t> a</a:t>
            </a:r>
            <a:r>
              <a:rPr sz="4100" spc="5" dirty="0">
                <a:latin typeface="Arial MT"/>
                <a:cs typeface="Arial MT"/>
              </a:rPr>
              <a:t> for</a:t>
            </a:r>
            <a:r>
              <a:rPr sz="4100" spc="10" dirty="0">
                <a:latin typeface="Arial MT"/>
                <a:cs typeface="Arial MT"/>
              </a:rPr>
              <a:t> </a:t>
            </a:r>
            <a:r>
              <a:rPr sz="4100" spc="65" dirty="0">
                <a:latin typeface="Arial MT"/>
                <a:cs typeface="Arial MT"/>
              </a:rPr>
              <a:t>loop</a:t>
            </a:r>
            <a:r>
              <a:rPr sz="4100" spc="10" dirty="0">
                <a:latin typeface="Arial MT"/>
                <a:cs typeface="Arial MT"/>
              </a:rPr>
              <a:t> </a:t>
            </a:r>
            <a:r>
              <a:rPr sz="4100" spc="5" dirty="0">
                <a:latin typeface="Arial MT"/>
                <a:cs typeface="Arial MT"/>
              </a:rPr>
              <a:t>if </a:t>
            </a:r>
            <a:r>
              <a:rPr sz="4100" spc="10" dirty="0">
                <a:latin typeface="Arial MT"/>
                <a:cs typeface="Arial MT"/>
              </a:rPr>
              <a:t>you </a:t>
            </a:r>
            <a:r>
              <a:rPr sz="4100" spc="65" dirty="0">
                <a:latin typeface="Arial MT"/>
                <a:cs typeface="Arial MT"/>
              </a:rPr>
              <a:t>need</a:t>
            </a:r>
            <a:r>
              <a:rPr sz="4100" spc="10" dirty="0">
                <a:latin typeface="Arial MT"/>
                <a:cs typeface="Arial MT"/>
              </a:rPr>
              <a:t> </a:t>
            </a:r>
            <a:r>
              <a:rPr sz="4100" spc="5" dirty="0">
                <a:latin typeface="Arial MT"/>
                <a:cs typeface="Arial MT"/>
              </a:rPr>
              <a:t>to </a:t>
            </a:r>
            <a:r>
              <a:rPr sz="4100" spc="15" dirty="0">
                <a:latin typeface="Arial MT"/>
                <a:cs typeface="Arial MT"/>
              </a:rPr>
              <a:t>transform</a:t>
            </a:r>
            <a:r>
              <a:rPr sz="4100" spc="10" dirty="0">
                <a:latin typeface="Arial MT"/>
                <a:cs typeface="Arial MT"/>
              </a:rPr>
              <a:t> the </a:t>
            </a:r>
            <a:r>
              <a:rPr sz="4100" spc="50" dirty="0">
                <a:latin typeface="Arial MT"/>
                <a:cs typeface="Arial MT"/>
              </a:rPr>
              <a:t>input </a:t>
            </a:r>
            <a:r>
              <a:rPr sz="4100" spc="-1125" dirty="0">
                <a:latin typeface="Arial MT"/>
                <a:cs typeface="Arial MT"/>
              </a:rPr>
              <a:t> </a:t>
            </a:r>
            <a:r>
              <a:rPr sz="4100" spc="65" dirty="0">
                <a:latin typeface="Arial MT"/>
                <a:cs typeface="Arial MT"/>
              </a:rPr>
              <a:t>data</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5" dirty="0">
                <a:latin typeface="Arial MT"/>
                <a:cs typeface="Arial MT"/>
              </a:rPr>
              <a:t>Tags</a:t>
            </a:r>
            <a:r>
              <a:rPr sz="4100" dirty="0">
                <a:latin typeface="Arial MT"/>
                <a:cs typeface="Arial MT"/>
              </a:rPr>
              <a:t> </a:t>
            </a:r>
            <a:r>
              <a:rPr sz="4100" spc="325" dirty="0">
                <a:latin typeface="Arial MT"/>
                <a:cs typeface="Arial MT"/>
              </a:rPr>
              <a:t>=</a:t>
            </a:r>
            <a:r>
              <a:rPr sz="4100" spc="5" dirty="0">
                <a:latin typeface="Arial MT"/>
                <a:cs typeface="Arial MT"/>
              </a:rPr>
              <a:t> </a:t>
            </a:r>
            <a:r>
              <a:rPr sz="4100" dirty="0">
                <a:latin typeface="Arial MT"/>
                <a:cs typeface="Arial MT"/>
              </a:rPr>
              <a:t>{</a:t>
            </a:r>
            <a:r>
              <a:rPr sz="4100" spc="5" dirty="0">
                <a:latin typeface="Arial MT"/>
                <a:cs typeface="Arial MT"/>
              </a:rPr>
              <a:t> </a:t>
            </a:r>
            <a:r>
              <a:rPr sz="4100" spc="10" dirty="0">
                <a:latin typeface="Arial MT"/>
                <a:cs typeface="Arial MT"/>
              </a:rPr>
              <a:t>Name</a:t>
            </a:r>
            <a:r>
              <a:rPr sz="4100" spc="5" dirty="0">
                <a:latin typeface="Arial MT"/>
                <a:cs typeface="Arial MT"/>
              </a:rPr>
              <a:t> </a:t>
            </a:r>
            <a:r>
              <a:rPr sz="4100" spc="325" dirty="0">
                <a:latin typeface="Arial MT"/>
                <a:cs typeface="Arial MT"/>
              </a:rPr>
              <a:t>=</a:t>
            </a:r>
            <a:r>
              <a:rPr sz="4100" spc="5" dirty="0">
                <a:latin typeface="Arial MT"/>
                <a:cs typeface="Arial MT"/>
              </a:rPr>
              <a:t> </a:t>
            </a:r>
            <a:r>
              <a:rPr sz="4100" spc="-20" dirty="0">
                <a:latin typeface="Arial MT"/>
                <a:cs typeface="Arial MT"/>
              </a:rPr>
              <a:t>"resource</a:t>
            </a:r>
            <a:r>
              <a:rPr sz="4100" dirty="0">
                <a:latin typeface="Arial MT"/>
                <a:cs typeface="Arial MT"/>
              </a:rPr>
              <a:t> </a:t>
            </a:r>
            <a:r>
              <a:rPr sz="4100" spc="-55" dirty="0">
                <a:latin typeface="Arial MT"/>
                <a:cs typeface="Arial MT"/>
              </a:rPr>
              <a:t>name"</a:t>
            </a:r>
            <a:r>
              <a:rPr sz="4100" spc="5" dirty="0">
                <a:latin typeface="Arial MT"/>
                <a:cs typeface="Arial MT"/>
              </a:rPr>
              <a:t> </a:t>
            </a:r>
            <a:r>
              <a:rPr sz="4100" dirty="0">
                <a:latin typeface="Arial MT"/>
                <a:cs typeface="Arial MT"/>
              </a:rPr>
              <a:t>}</a:t>
            </a:r>
            <a:endParaRPr sz="4100">
              <a:latin typeface="Arial MT"/>
              <a:cs typeface="Arial MT"/>
            </a:endParaRPr>
          </a:p>
          <a:p>
            <a:pPr lvl="1">
              <a:lnSpc>
                <a:spcPct val="100000"/>
              </a:lnSpc>
              <a:spcBef>
                <a:spcPts val="45"/>
              </a:spcBef>
              <a:buFont typeface="Arial MT"/>
              <a:buChar char="•"/>
            </a:pPr>
            <a:endParaRPr sz="4200">
              <a:latin typeface="Arial MT"/>
              <a:cs typeface="Arial MT"/>
            </a:endParaRPr>
          </a:p>
          <a:p>
            <a:pPr marL="2000250" marR="183515" lvl="2" indent="-509270">
              <a:lnSpc>
                <a:spcPct val="100499"/>
              </a:lnSpc>
              <a:buSzPct val="75609"/>
              <a:buChar char="•"/>
              <a:tabLst>
                <a:tab pos="2000250" algn="l"/>
                <a:tab pos="2000885" algn="l"/>
              </a:tabLst>
            </a:pPr>
            <a:r>
              <a:rPr sz="4100" spc="-50" dirty="0">
                <a:latin typeface="Arial MT"/>
                <a:cs typeface="Arial MT"/>
              </a:rPr>
              <a:t>This</a:t>
            </a:r>
            <a:r>
              <a:rPr sz="4100" spc="5" dirty="0">
                <a:latin typeface="Arial MT"/>
                <a:cs typeface="Arial MT"/>
              </a:rPr>
              <a:t> is</a:t>
            </a:r>
            <a:r>
              <a:rPr sz="4100" spc="10" dirty="0">
                <a:latin typeface="Arial MT"/>
                <a:cs typeface="Arial MT"/>
              </a:rPr>
              <a:t> a </a:t>
            </a:r>
            <a:r>
              <a:rPr sz="4100" spc="85" dirty="0">
                <a:latin typeface="Arial MT"/>
                <a:cs typeface="Arial MT"/>
              </a:rPr>
              <a:t>map</a:t>
            </a:r>
            <a:r>
              <a:rPr sz="4100" spc="10" dirty="0">
                <a:latin typeface="Arial MT"/>
                <a:cs typeface="Arial MT"/>
              </a:rPr>
              <a:t> </a:t>
            </a:r>
            <a:r>
              <a:rPr sz="4100" spc="55" dirty="0">
                <a:latin typeface="Arial MT"/>
                <a:cs typeface="Arial MT"/>
              </a:rPr>
              <a:t>which</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25" dirty="0">
                <a:latin typeface="Arial MT"/>
                <a:cs typeface="Arial MT"/>
              </a:rPr>
              <a:t>"hardcoded"</a:t>
            </a:r>
            <a:r>
              <a:rPr sz="4100" spc="10" dirty="0">
                <a:latin typeface="Arial MT"/>
                <a:cs typeface="Arial MT"/>
              </a:rPr>
              <a:t> </a:t>
            </a:r>
            <a:r>
              <a:rPr sz="4100" spc="5" dirty="0">
                <a:latin typeface="Arial MT"/>
                <a:cs typeface="Arial MT"/>
              </a:rPr>
              <a:t>or </a:t>
            </a:r>
            <a:r>
              <a:rPr sz="4100" spc="55" dirty="0">
                <a:latin typeface="Arial MT"/>
                <a:cs typeface="Arial MT"/>
              </a:rPr>
              <a:t>which</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the </a:t>
            </a:r>
            <a:r>
              <a:rPr sz="4100" spc="45" dirty="0">
                <a:latin typeface="Arial MT"/>
                <a:cs typeface="Arial MT"/>
              </a:rPr>
              <a:t>output </a:t>
            </a:r>
            <a:r>
              <a:rPr sz="4100" spc="-1125" dirty="0">
                <a:latin typeface="Arial MT"/>
                <a:cs typeface="Arial MT"/>
              </a:rPr>
              <a:t> </a:t>
            </a:r>
            <a:r>
              <a:rPr sz="4100" spc="5" dirty="0">
                <a:latin typeface="Arial MT"/>
                <a:cs typeface="Arial MT"/>
              </a:rPr>
              <a:t>of</a:t>
            </a:r>
            <a:r>
              <a:rPr sz="4100" dirty="0">
                <a:latin typeface="Arial MT"/>
                <a:cs typeface="Arial MT"/>
              </a:rPr>
              <a:t> </a:t>
            </a:r>
            <a:r>
              <a:rPr sz="4100" spc="10" dirty="0">
                <a:latin typeface="Arial MT"/>
                <a:cs typeface="Arial MT"/>
              </a:rPr>
              <a:t>a</a:t>
            </a:r>
            <a:r>
              <a:rPr sz="4100" spc="5" dirty="0">
                <a:latin typeface="Arial MT"/>
                <a:cs typeface="Arial MT"/>
              </a:rPr>
              <a:t> for </a:t>
            </a:r>
            <a:r>
              <a:rPr sz="4100" spc="65" dirty="0">
                <a:latin typeface="Arial MT"/>
                <a:cs typeface="Arial MT"/>
              </a:rPr>
              <a:t>loop</a:t>
            </a:r>
            <a:endParaRPr sz="4100">
              <a:latin typeface="Arial MT"/>
              <a:cs typeface="Arial MT"/>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19277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40" dirty="0"/>
              <a:t> </a:t>
            </a:r>
            <a:r>
              <a:rPr spc="114" dirty="0"/>
              <a:t>loops</a:t>
            </a:r>
          </a:p>
        </p:txBody>
      </p:sp>
      <p:grpSp>
        <p:nvGrpSpPr>
          <p:cNvPr id="3" name="object 3"/>
          <p:cNvGrpSpPr/>
          <p:nvPr/>
        </p:nvGrpSpPr>
        <p:grpSpPr>
          <a:xfrm>
            <a:off x="1198444" y="5034531"/>
            <a:ext cx="17310735" cy="5396865"/>
            <a:chOff x="1198444" y="5034531"/>
            <a:chExt cx="17310735" cy="5396865"/>
          </a:xfrm>
        </p:grpSpPr>
        <p:pic>
          <p:nvPicPr>
            <p:cNvPr id="4" name="object 4"/>
            <p:cNvPicPr/>
            <p:nvPr/>
          </p:nvPicPr>
          <p:blipFill>
            <a:blip r:embed="rId2" cstate="print"/>
            <a:stretch>
              <a:fillRect/>
            </a:stretch>
          </p:blipFill>
          <p:spPr>
            <a:xfrm>
              <a:off x="1198444" y="5034531"/>
              <a:ext cx="17310268" cy="5396317"/>
            </a:xfrm>
            <a:prstGeom prst="rect">
              <a:avLst/>
            </a:prstGeom>
          </p:spPr>
        </p:pic>
        <p:sp>
          <p:nvSpPr>
            <p:cNvPr id="5" name="object 5"/>
            <p:cNvSpPr/>
            <p:nvPr/>
          </p:nvSpPr>
          <p:spPr>
            <a:xfrm>
              <a:off x="1245563" y="5060708"/>
              <a:ext cx="17216120" cy="5302250"/>
            </a:xfrm>
            <a:custGeom>
              <a:avLst/>
              <a:gdLst/>
              <a:ahLst/>
              <a:cxnLst/>
              <a:rect l="l" t="t" r="r" b="b"/>
              <a:pathLst>
                <a:path w="17216120" h="5302250">
                  <a:moveTo>
                    <a:pt x="17216030" y="0"/>
                  </a:moveTo>
                  <a:lnTo>
                    <a:pt x="0" y="0"/>
                  </a:lnTo>
                  <a:lnTo>
                    <a:pt x="0" y="5302079"/>
                  </a:lnTo>
                  <a:lnTo>
                    <a:pt x="17216030" y="5302079"/>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245563" y="5060708"/>
              <a:ext cx="17216120" cy="5302250"/>
            </a:xfrm>
            <a:custGeom>
              <a:avLst/>
              <a:gdLst/>
              <a:ahLst/>
              <a:cxnLst/>
              <a:rect l="l" t="t" r="r" b="b"/>
              <a:pathLst>
                <a:path w="17216120" h="5302250">
                  <a:moveTo>
                    <a:pt x="0" y="0"/>
                  </a:moveTo>
                  <a:lnTo>
                    <a:pt x="17216030" y="0"/>
                  </a:lnTo>
                  <a:lnTo>
                    <a:pt x="17216030" y="5302079"/>
                  </a:lnTo>
                  <a:lnTo>
                    <a:pt x="0" y="5302079"/>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844239" y="2071903"/>
            <a:ext cx="17632045" cy="385889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20" dirty="0">
                <a:latin typeface="Arial MT"/>
                <a:cs typeface="Arial MT"/>
              </a:rPr>
              <a:t>For_each</a:t>
            </a:r>
            <a:r>
              <a:rPr sz="4100" dirty="0">
                <a:latin typeface="Arial MT"/>
                <a:cs typeface="Arial MT"/>
              </a:rPr>
              <a:t> </a:t>
            </a:r>
            <a:r>
              <a:rPr sz="4100" spc="55" dirty="0">
                <a:latin typeface="Arial MT"/>
                <a:cs typeface="Arial MT"/>
              </a:rPr>
              <a:t>loops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not</a:t>
            </a:r>
            <a:r>
              <a:rPr sz="4100" spc="5" dirty="0">
                <a:latin typeface="Arial MT"/>
                <a:cs typeface="Arial MT"/>
              </a:rPr>
              <a:t> </a:t>
            </a:r>
            <a:r>
              <a:rPr sz="4100" spc="65" dirty="0">
                <a:latin typeface="Arial MT"/>
                <a:cs typeface="Arial MT"/>
              </a:rPr>
              <a:t>used</a:t>
            </a:r>
            <a:r>
              <a:rPr sz="4100" dirty="0">
                <a:latin typeface="Arial MT"/>
                <a:cs typeface="Arial MT"/>
              </a:rPr>
              <a:t> </a:t>
            </a:r>
            <a:r>
              <a:rPr sz="4100" spc="10" dirty="0">
                <a:latin typeface="Arial MT"/>
                <a:cs typeface="Arial MT"/>
              </a:rPr>
              <a:t>when</a:t>
            </a:r>
            <a:r>
              <a:rPr sz="4100" spc="5" dirty="0">
                <a:latin typeface="Arial MT"/>
                <a:cs typeface="Arial MT"/>
              </a:rPr>
              <a:t> </a:t>
            </a:r>
            <a:r>
              <a:rPr sz="4100" spc="60" dirty="0">
                <a:latin typeface="Arial MT"/>
                <a:cs typeface="Arial MT"/>
              </a:rPr>
              <a:t>assigning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value</a:t>
            </a:r>
            <a:r>
              <a:rPr sz="4100" dirty="0">
                <a:latin typeface="Arial MT"/>
                <a:cs typeface="Arial MT"/>
              </a:rPr>
              <a:t> </a:t>
            </a:r>
            <a:r>
              <a:rPr sz="4100" spc="5" dirty="0">
                <a:latin typeface="Arial MT"/>
                <a:cs typeface="Arial MT"/>
              </a:rPr>
              <a:t>to </a:t>
            </a:r>
            <a:r>
              <a:rPr sz="4100" spc="10" dirty="0">
                <a:latin typeface="Arial MT"/>
                <a:cs typeface="Arial MT"/>
              </a:rPr>
              <a:t>an</a:t>
            </a:r>
            <a:r>
              <a:rPr sz="4100" spc="5" dirty="0">
                <a:latin typeface="Arial MT"/>
                <a:cs typeface="Arial MT"/>
              </a:rPr>
              <a:t> </a:t>
            </a:r>
            <a:r>
              <a:rPr sz="4100" spc="35" dirty="0">
                <a:latin typeface="Arial MT"/>
                <a:cs typeface="Arial MT"/>
              </a:rPr>
              <a:t>argument,</a:t>
            </a:r>
            <a:r>
              <a:rPr sz="4100" spc="5" dirty="0">
                <a:latin typeface="Arial MT"/>
                <a:cs typeface="Arial MT"/>
              </a:rPr>
              <a:t> </a:t>
            </a:r>
            <a:r>
              <a:rPr sz="4100" spc="85" dirty="0">
                <a:latin typeface="Arial MT"/>
                <a:cs typeface="Arial MT"/>
              </a:rPr>
              <a:t>but </a:t>
            </a:r>
            <a:r>
              <a:rPr sz="4100" spc="-1125" dirty="0">
                <a:latin typeface="Arial MT"/>
                <a:cs typeface="Arial MT"/>
              </a:rPr>
              <a:t> </a:t>
            </a:r>
            <a:r>
              <a:rPr sz="4100" spc="5" dirty="0">
                <a:latin typeface="Arial MT"/>
                <a:cs typeface="Arial MT"/>
              </a:rPr>
              <a:t>rather</a:t>
            </a:r>
            <a:r>
              <a:rPr sz="4100" dirty="0">
                <a:latin typeface="Arial MT"/>
                <a:cs typeface="Arial MT"/>
              </a:rPr>
              <a:t> </a:t>
            </a:r>
            <a:r>
              <a:rPr sz="4100" spc="5" dirty="0">
                <a:latin typeface="Arial MT"/>
                <a:cs typeface="Arial MT"/>
              </a:rPr>
              <a:t>to </a:t>
            </a:r>
            <a:r>
              <a:rPr sz="4100" b="1" spc="10" dirty="0">
                <a:latin typeface="Arial"/>
                <a:cs typeface="Arial"/>
              </a:rPr>
              <a:t>repeat</a:t>
            </a:r>
            <a:r>
              <a:rPr sz="4100" b="1" spc="5" dirty="0">
                <a:latin typeface="Arial"/>
                <a:cs typeface="Arial"/>
              </a:rPr>
              <a:t> </a:t>
            </a:r>
            <a:r>
              <a:rPr sz="4100" b="1" spc="10" dirty="0">
                <a:latin typeface="Arial"/>
                <a:cs typeface="Arial"/>
              </a:rPr>
              <a:t>nested</a:t>
            </a:r>
            <a:r>
              <a:rPr sz="4100" b="1" spc="5" dirty="0">
                <a:latin typeface="Arial"/>
                <a:cs typeface="Arial"/>
              </a:rPr>
              <a:t> blocks</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10" dirty="0">
                <a:latin typeface="Arial MT"/>
                <a:cs typeface="Arial MT"/>
              </a:rPr>
              <a:t>Here</a:t>
            </a:r>
            <a:r>
              <a:rPr sz="4100" dirty="0">
                <a:latin typeface="Arial MT"/>
                <a:cs typeface="Arial MT"/>
              </a:rPr>
              <a:t> </a:t>
            </a:r>
            <a:r>
              <a:rPr sz="4100" spc="5" dirty="0">
                <a:latin typeface="Arial MT"/>
                <a:cs typeface="Arial MT"/>
              </a:rPr>
              <a:t>is</a:t>
            </a:r>
            <a:r>
              <a:rPr sz="4100"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nested</a:t>
            </a:r>
            <a:r>
              <a:rPr sz="4100" dirty="0">
                <a:latin typeface="Arial MT"/>
                <a:cs typeface="Arial MT"/>
              </a:rPr>
              <a:t> </a:t>
            </a:r>
            <a:r>
              <a:rPr sz="4100" spc="100" dirty="0">
                <a:latin typeface="Arial MT"/>
                <a:cs typeface="Arial MT"/>
              </a:rPr>
              <a:t>block</a:t>
            </a:r>
            <a:r>
              <a:rPr sz="4100" spc="5" dirty="0">
                <a:latin typeface="Arial MT"/>
                <a:cs typeface="Arial MT"/>
              </a:rPr>
              <a:t> </a:t>
            </a:r>
            <a:r>
              <a:rPr sz="4100" spc="35" dirty="0">
                <a:latin typeface="Arial MT"/>
                <a:cs typeface="Arial MT"/>
              </a:rPr>
              <a:t>example:</a:t>
            </a:r>
            <a:endParaRPr sz="4100">
              <a:latin typeface="Arial MT"/>
              <a:cs typeface="Arial MT"/>
            </a:endParaRPr>
          </a:p>
          <a:p>
            <a:pPr>
              <a:lnSpc>
                <a:spcPct val="100000"/>
              </a:lnSpc>
              <a:spcBef>
                <a:spcPts val="40"/>
              </a:spcBef>
            </a:pPr>
            <a:endParaRPr sz="4700">
              <a:latin typeface="Arial MT"/>
              <a:cs typeface="Arial MT"/>
            </a:endParaRPr>
          </a:p>
          <a:p>
            <a:pPr marL="810260" marR="11805285" indent="-151765">
              <a:lnSpc>
                <a:spcPts val="2560"/>
              </a:lnSpc>
            </a:pPr>
            <a:r>
              <a:rPr sz="2150" dirty="0">
                <a:latin typeface="Arial MT"/>
                <a:cs typeface="Arial MT"/>
              </a:rPr>
              <a:t>resource </a:t>
            </a:r>
            <a:r>
              <a:rPr sz="2150" spc="-20" dirty="0">
                <a:latin typeface="Arial MT"/>
                <a:cs typeface="Arial MT"/>
              </a:rPr>
              <a:t>"aws_security_group"</a:t>
            </a:r>
            <a:r>
              <a:rPr sz="2150" spc="5" dirty="0">
                <a:latin typeface="Arial MT"/>
                <a:cs typeface="Arial MT"/>
              </a:rPr>
              <a:t> </a:t>
            </a:r>
            <a:r>
              <a:rPr sz="2150" spc="-30" dirty="0">
                <a:latin typeface="Arial MT"/>
                <a:cs typeface="Arial MT"/>
              </a:rPr>
              <a:t>"example"</a:t>
            </a:r>
            <a:r>
              <a:rPr sz="215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"example"</a:t>
            </a:r>
            <a:endParaRPr sz="2150">
              <a:latin typeface="Arial MT"/>
              <a:cs typeface="Arial MT"/>
            </a:endParaRPr>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4297928" y="6227506"/>
            <a:ext cx="13091794" cy="352425"/>
          </a:xfrm>
          <a:prstGeom prst="rect">
            <a:avLst/>
          </a:prstGeom>
        </p:spPr>
        <p:txBody>
          <a:bodyPr vert="horz" wrap="square" lIns="0" tIns="11430" rIns="0" bIns="0" rtlCol="0">
            <a:spAutoFit/>
          </a:bodyPr>
          <a:lstStyle/>
          <a:p>
            <a:pPr>
              <a:lnSpc>
                <a:spcPct val="100000"/>
              </a:lnSpc>
              <a:spcBef>
                <a:spcPts val="90"/>
              </a:spcBef>
            </a:pPr>
            <a:r>
              <a:rPr sz="2150" b="1" spc="-5" dirty="0">
                <a:latin typeface="Arial"/>
                <a:cs typeface="Arial"/>
              </a:rPr>
              <a:t># </a:t>
            </a:r>
            <a:r>
              <a:rPr sz="2150" b="1" spc="-10" dirty="0">
                <a:latin typeface="Arial"/>
                <a:cs typeface="Arial"/>
              </a:rPr>
              <a:t>this</a:t>
            </a:r>
            <a:r>
              <a:rPr sz="2150" b="1" dirty="0">
                <a:latin typeface="Arial"/>
                <a:cs typeface="Arial"/>
              </a:rPr>
              <a:t> </a:t>
            </a:r>
            <a:r>
              <a:rPr sz="2150" b="1" spc="-10" dirty="0">
                <a:latin typeface="Arial"/>
                <a:cs typeface="Arial"/>
              </a:rPr>
              <a:t>is</a:t>
            </a:r>
            <a:r>
              <a:rPr sz="2150" b="1" dirty="0">
                <a:latin typeface="Arial"/>
                <a:cs typeface="Arial"/>
              </a:rPr>
              <a:t> </a:t>
            </a:r>
            <a:r>
              <a:rPr sz="2150" b="1" spc="-5" dirty="0">
                <a:latin typeface="Arial"/>
                <a:cs typeface="Arial"/>
              </a:rPr>
              <a:t>the</a:t>
            </a:r>
            <a:r>
              <a:rPr sz="2150" b="1" dirty="0">
                <a:latin typeface="Arial"/>
                <a:cs typeface="Arial"/>
              </a:rPr>
              <a:t> </a:t>
            </a:r>
            <a:r>
              <a:rPr sz="2150" b="1" spc="-5" dirty="0">
                <a:latin typeface="Arial"/>
                <a:cs typeface="Arial"/>
              </a:rPr>
              <a:t>nested</a:t>
            </a:r>
            <a:r>
              <a:rPr sz="2150" b="1" dirty="0">
                <a:latin typeface="Arial"/>
                <a:cs typeface="Arial"/>
              </a:rPr>
              <a:t> </a:t>
            </a:r>
            <a:r>
              <a:rPr sz="2150" b="1" spc="-10" dirty="0">
                <a:latin typeface="Arial"/>
                <a:cs typeface="Arial"/>
              </a:rPr>
              <a:t>block,</a:t>
            </a:r>
            <a:r>
              <a:rPr sz="2150" b="1" dirty="0">
                <a:latin typeface="Arial"/>
                <a:cs typeface="Arial"/>
              </a:rPr>
              <a:t> </a:t>
            </a:r>
            <a:r>
              <a:rPr sz="2150" b="1" spc="-10" dirty="0">
                <a:latin typeface="Arial"/>
                <a:cs typeface="Arial"/>
              </a:rPr>
              <a:t>you</a:t>
            </a:r>
            <a:r>
              <a:rPr sz="2150" b="1" dirty="0">
                <a:latin typeface="Arial"/>
                <a:cs typeface="Arial"/>
              </a:rPr>
              <a:t> </a:t>
            </a:r>
            <a:r>
              <a:rPr sz="2150" b="1" spc="-5" dirty="0">
                <a:latin typeface="Arial"/>
                <a:cs typeface="Arial"/>
              </a:rPr>
              <a:t>can</a:t>
            </a:r>
            <a:r>
              <a:rPr sz="2150" b="1" dirty="0">
                <a:latin typeface="Arial"/>
                <a:cs typeface="Arial"/>
              </a:rPr>
              <a:t> </a:t>
            </a:r>
            <a:r>
              <a:rPr sz="2150" b="1" spc="-10" dirty="0">
                <a:latin typeface="Arial"/>
                <a:cs typeface="Arial"/>
              </a:rPr>
              <a:t>not</a:t>
            </a:r>
            <a:r>
              <a:rPr sz="2150" b="1" dirty="0">
                <a:latin typeface="Arial"/>
                <a:cs typeface="Arial"/>
              </a:rPr>
              <a:t> </a:t>
            </a:r>
            <a:r>
              <a:rPr sz="2150" b="1" spc="-10" dirty="0">
                <a:latin typeface="Arial"/>
                <a:cs typeface="Arial"/>
              </a:rPr>
              <a:t>use</a:t>
            </a:r>
            <a:r>
              <a:rPr sz="2150" b="1" dirty="0">
                <a:latin typeface="Arial"/>
                <a:cs typeface="Arial"/>
              </a:rPr>
              <a:t> </a:t>
            </a:r>
            <a:r>
              <a:rPr sz="2150" b="1" spc="-5" dirty="0">
                <a:latin typeface="Arial"/>
                <a:cs typeface="Arial"/>
              </a:rPr>
              <a:t>for</a:t>
            </a:r>
            <a:r>
              <a:rPr sz="2150" b="1" dirty="0">
                <a:latin typeface="Arial"/>
                <a:cs typeface="Arial"/>
              </a:rPr>
              <a:t> </a:t>
            </a:r>
            <a:r>
              <a:rPr sz="2150" b="1" spc="-10" dirty="0">
                <a:latin typeface="Arial"/>
                <a:cs typeface="Arial"/>
              </a:rPr>
              <a:t>loops</a:t>
            </a:r>
            <a:r>
              <a:rPr sz="2150" b="1" dirty="0">
                <a:latin typeface="Arial"/>
                <a:cs typeface="Arial"/>
              </a:rPr>
              <a:t> </a:t>
            </a:r>
            <a:r>
              <a:rPr sz="2150" b="1" spc="-5" dirty="0">
                <a:latin typeface="Arial"/>
                <a:cs typeface="Arial"/>
              </a:rPr>
              <a:t>here,</a:t>
            </a:r>
            <a:r>
              <a:rPr sz="2150" b="1" dirty="0">
                <a:latin typeface="Arial"/>
                <a:cs typeface="Arial"/>
              </a:rPr>
              <a:t> </a:t>
            </a:r>
            <a:r>
              <a:rPr sz="2150" b="1" spc="-5" dirty="0">
                <a:latin typeface="Arial"/>
                <a:cs typeface="Arial"/>
              </a:rPr>
              <a:t>as</a:t>
            </a:r>
            <a:r>
              <a:rPr sz="2150" b="1" dirty="0">
                <a:latin typeface="Arial"/>
                <a:cs typeface="Arial"/>
              </a:rPr>
              <a:t> </a:t>
            </a:r>
            <a:r>
              <a:rPr sz="2150" b="1" spc="-5" dirty="0">
                <a:latin typeface="Arial"/>
                <a:cs typeface="Arial"/>
              </a:rPr>
              <a:t>there</a:t>
            </a:r>
            <a:r>
              <a:rPr sz="2150" b="1" dirty="0">
                <a:latin typeface="Arial"/>
                <a:cs typeface="Arial"/>
              </a:rPr>
              <a:t> </a:t>
            </a:r>
            <a:r>
              <a:rPr sz="2150" b="1" spc="-10" dirty="0">
                <a:latin typeface="Arial"/>
                <a:cs typeface="Arial"/>
              </a:rPr>
              <a:t>is</a:t>
            </a:r>
            <a:r>
              <a:rPr sz="2150" b="1" dirty="0">
                <a:latin typeface="Arial"/>
                <a:cs typeface="Arial"/>
              </a:rPr>
              <a:t> </a:t>
            </a:r>
            <a:r>
              <a:rPr sz="2150" b="1" spc="-10" dirty="0">
                <a:latin typeface="Arial"/>
                <a:cs typeface="Arial"/>
              </a:rPr>
              <a:t>no</a:t>
            </a:r>
            <a:r>
              <a:rPr sz="2150" b="1" spc="-5" dirty="0">
                <a:latin typeface="Arial"/>
                <a:cs typeface="Arial"/>
              </a:rPr>
              <a:t> "value",</a:t>
            </a:r>
            <a:r>
              <a:rPr sz="2150" b="1" dirty="0">
                <a:latin typeface="Arial"/>
                <a:cs typeface="Arial"/>
              </a:rPr>
              <a:t> </a:t>
            </a:r>
            <a:r>
              <a:rPr sz="2150" b="1" spc="-25" dirty="0">
                <a:latin typeface="Arial"/>
                <a:cs typeface="Arial"/>
              </a:rPr>
              <a:t>it’s</a:t>
            </a:r>
            <a:r>
              <a:rPr sz="2150" b="1" dirty="0">
                <a:latin typeface="Arial"/>
                <a:cs typeface="Arial"/>
              </a:rPr>
              <a:t> </a:t>
            </a:r>
            <a:r>
              <a:rPr sz="2150" b="1" spc="-10" dirty="0">
                <a:latin typeface="Arial"/>
                <a:cs typeface="Arial"/>
              </a:rPr>
              <a:t>always</a:t>
            </a:r>
            <a:r>
              <a:rPr sz="2150" b="1" dirty="0">
                <a:latin typeface="Arial"/>
                <a:cs typeface="Arial"/>
              </a:rPr>
              <a:t> </a:t>
            </a:r>
            <a:r>
              <a:rPr sz="2150" b="1" spc="-5" dirty="0">
                <a:latin typeface="Arial"/>
                <a:cs typeface="Arial"/>
              </a:rPr>
              <a:t>a</a:t>
            </a:r>
            <a:r>
              <a:rPr sz="2150" b="1" dirty="0">
                <a:latin typeface="Arial"/>
                <a:cs typeface="Arial"/>
              </a:rPr>
              <a:t> </a:t>
            </a:r>
            <a:r>
              <a:rPr sz="2150" b="1" spc="-5" dirty="0">
                <a:latin typeface="Arial"/>
                <a:cs typeface="Arial"/>
              </a:rPr>
              <a:t>"literal"</a:t>
            </a:r>
            <a:endParaRPr sz="2150">
              <a:latin typeface="Arial"/>
              <a:cs typeface="Arial"/>
            </a:endParaRPr>
          </a:p>
        </p:txBody>
      </p:sp>
      <p:sp>
        <p:nvSpPr>
          <p:cNvPr id="9" name="object 9"/>
          <p:cNvSpPr txBox="1"/>
          <p:nvPr/>
        </p:nvSpPr>
        <p:spPr>
          <a:xfrm>
            <a:off x="1654775" y="6227506"/>
            <a:ext cx="1066800" cy="1001394"/>
          </a:xfrm>
          <a:prstGeom prst="rect">
            <a:avLst/>
          </a:prstGeom>
        </p:spPr>
        <p:txBody>
          <a:bodyPr vert="horz" wrap="square" lIns="0" tIns="11430" rIns="0" bIns="0" rtlCol="0">
            <a:spAutoFit/>
          </a:bodyPr>
          <a:lstStyle/>
          <a:p>
            <a:pPr>
              <a:lnSpc>
                <a:spcPts val="2570"/>
              </a:lnSpc>
              <a:spcBef>
                <a:spcPts val="90"/>
              </a:spcBef>
            </a:pPr>
            <a:r>
              <a:rPr sz="2150" spc="5" dirty="0">
                <a:latin typeface="Arial MT"/>
                <a:cs typeface="Arial MT"/>
              </a:rPr>
              <a:t>ingress</a:t>
            </a:r>
            <a:r>
              <a:rPr sz="2150" spc="-75" dirty="0">
                <a:latin typeface="Arial MT"/>
                <a:cs typeface="Arial MT"/>
              </a:rPr>
              <a:t> </a:t>
            </a:r>
            <a:r>
              <a:rPr sz="2150" spc="-5" dirty="0">
                <a:latin typeface="Arial MT"/>
                <a:cs typeface="Arial MT"/>
              </a:rPr>
              <a:t>{</a:t>
            </a:r>
            <a:endParaRPr sz="2150">
              <a:latin typeface="Arial MT"/>
              <a:cs typeface="Arial MT"/>
            </a:endParaRPr>
          </a:p>
          <a:p>
            <a:pPr marL="151130">
              <a:lnSpc>
                <a:spcPts val="2555"/>
              </a:lnSpc>
            </a:pPr>
            <a:r>
              <a:rPr sz="2150" spc="-10" dirty="0">
                <a:latin typeface="Arial MT"/>
                <a:cs typeface="Arial MT"/>
              </a:rPr>
              <a:t>…</a:t>
            </a:r>
            <a:endParaRPr sz="2150">
              <a:latin typeface="Arial MT"/>
              <a:cs typeface="Arial MT"/>
            </a:endParaRPr>
          </a:p>
          <a:p>
            <a:pPr>
              <a:lnSpc>
                <a:spcPts val="2570"/>
              </a:lnSpc>
            </a:pPr>
            <a:r>
              <a:rPr sz="2150" spc="-5" dirty="0">
                <a:latin typeface="Arial MT"/>
                <a:cs typeface="Arial MT"/>
              </a:rPr>
              <a:t>}</a:t>
            </a:r>
            <a:endParaRPr sz="2150">
              <a:latin typeface="Arial MT"/>
              <a:cs typeface="Arial MT"/>
            </a:endParaRPr>
          </a:p>
        </p:txBody>
      </p:sp>
      <p:sp>
        <p:nvSpPr>
          <p:cNvPr id="10" name="object 10"/>
          <p:cNvSpPr txBox="1"/>
          <p:nvPr/>
        </p:nvSpPr>
        <p:spPr>
          <a:xfrm>
            <a:off x="4297983" y="7525901"/>
            <a:ext cx="2933065" cy="352425"/>
          </a:xfrm>
          <a:prstGeom prst="rect">
            <a:avLst/>
          </a:prstGeom>
        </p:spPr>
        <p:txBody>
          <a:bodyPr vert="horz" wrap="square" lIns="0" tIns="11430" rIns="0" bIns="0" rtlCol="0">
            <a:spAutoFit/>
          </a:bodyPr>
          <a:lstStyle/>
          <a:p>
            <a:pPr>
              <a:lnSpc>
                <a:spcPct val="100000"/>
              </a:lnSpc>
              <a:spcBef>
                <a:spcPts val="90"/>
              </a:spcBef>
            </a:pPr>
            <a:r>
              <a:rPr sz="2150" b="1" spc="-5" dirty="0">
                <a:latin typeface="Arial"/>
                <a:cs typeface="Arial"/>
              </a:rPr>
              <a:t>#</a:t>
            </a:r>
            <a:r>
              <a:rPr sz="2150" b="1" spc="-25" dirty="0">
                <a:latin typeface="Arial"/>
                <a:cs typeface="Arial"/>
              </a:rPr>
              <a:t> </a:t>
            </a:r>
            <a:r>
              <a:rPr sz="2150" b="1" spc="-10" dirty="0">
                <a:latin typeface="Arial"/>
                <a:cs typeface="Arial"/>
              </a:rPr>
              <a:t>second</a:t>
            </a:r>
            <a:r>
              <a:rPr sz="2150" b="1" spc="-20" dirty="0">
                <a:latin typeface="Arial"/>
                <a:cs typeface="Arial"/>
              </a:rPr>
              <a:t> </a:t>
            </a:r>
            <a:r>
              <a:rPr sz="2150" b="1" spc="-5" dirty="0">
                <a:latin typeface="Arial"/>
                <a:cs typeface="Arial"/>
              </a:rPr>
              <a:t>nested</a:t>
            </a:r>
            <a:r>
              <a:rPr sz="2150" b="1" spc="-20" dirty="0">
                <a:latin typeface="Arial"/>
                <a:cs typeface="Arial"/>
              </a:rPr>
              <a:t> </a:t>
            </a:r>
            <a:r>
              <a:rPr sz="2150" b="1" spc="-10" dirty="0">
                <a:latin typeface="Arial"/>
                <a:cs typeface="Arial"/>
              </a:rPr>
              <a:t>block</a:t>
            </a:r>
            <a:endParaRPr sz="2150">
              <a:latin typeface="Arial"/>
              <a:cs typeface="Arial"/>
            </a:endParaRPr>
          </a:p>
        </p:txBody>
      </p:sp>
      <p:sp>
        <p:nvSpPr>
          <p:cNvPr id="11" name="object 11"/>
          <p:cNvSpPr txBox="1"/>
          <p:nvPr/>
        </p:nvSpPr>
        <p:spPr>
          <a:xfrm>
            <a:off x="1654775" y="7525901"/>
            <a:ext cx="1253490" cy="1325880"/>
          </a:xfrm>
          <a:prstGeom prst="rect">
            <a:avLst/>
          </a:prstGeom>
        </p:spPr>
        <p:txBody>
          <a:bodyPr vert="horz" wrap="square" lIns="0" tIns="24765" rIns="0" bIns="0" rtlCol="0">
            <a:spAutoFit/>
          </a:bodyPr>
          <a:lstStyle/>
          <a:p>
            <a:pPr marL="75565" marR="5080" indent="-76200">
              <a:lnSpc>
                <a:spcPts val="2560"/>
              </a:lnSpc>
              <a:spcBef>
                <a:spcPts val="195"/>
              </a:spcBef>
            </a:pPr>
            <a:r>
              <a:rPr sz="2150" spc="5" dirty="0">
                <a:latin typeface="Arial MT"/>
                <a:cs typeface="Arial MT"/>
              </a:rPr>
              <a:t>ingress </a:t>
            </a:r>
            <a:r>
              <a:rPr sz="2150" spc="-5" dirty="0">
                <a:latin typeface="Arial MT"/>
                <a:cs typeface="Arial MT"/>
              </a:rPr>
              <a:t>{ </a:t>
            </a:r>
            <a:r>
              <a:rPr sz="2150" dirty="0">
                <a:latin typeface="Arial MT"/>
                <a:cs typeface="Arial MT"/>
              </a:rPr>
              <a:t> </a:t>
            </a:r>
            <a:r>
              <a:rPr sz="2150" spc="-5" dirty="0">
                <a:latin typeface="Arial MT"/>
                <a:cs typeface="Arial MT"/>
              </a:rPr>
              <a:t>f</a:t>
            </a:r>
            <a:r>
              <a:rPr sz="2150" spc="-45" dirty="0">
                <a:latin typeface="Arial MT"/>
                <a:cs typeface="Arial MT"/>
              </a:rPr>
              <a:t>r</a:t>
            </a:r>
            <a:r>
              <a:rPr sz="2150" spc="-5" dirty="0">
                <a:latin typeface="Arial MT"/>
                <a:cs typeface="Arial MT"/>
              </a:rPr>
              <a:t>om_po</a:t>
            </a:r>
            <a:r>
              <a:rPr sz="2150" spc="30" dirty="0">
                <a:latin typeface="Arial MT"/>
                <a:cs typeface="Arial MT"/>
              </a:rPr>
              <a:t>r</a:t>
            </a:r>
            <a:r>
              <a:rPr sz="2150" spc="-5" dirty="0">
                <a:latin typeface="Arial MT"/>
                <a:cs typeface="Arial MT"/>
              </a:rPr>
              <a:t>t  </a:t>
            </a:r>
            <a:r>
              <a:rPr sz="2150" dirty="0">
                <a:latin typeface="Arial MT"/>
                <a:cs typeface="Arial MT"/>
              </a:rPr>
              <a:t>to_port </a:t>
            </a:r>
            <a:r>
              <a:rPr sz="2150" spc="5" dirty="0">
                <a:latin typeface="Arial MT"/>
                <a:cs typeface="Arial MT"/>
              </a:rPr>
              <a:t> </a:t>
            </a:r>
            <a:r>
              <a:rPr sz="2150" spc="20" dirty="0">
                <a:latin typeface="Arial MT"/>
                <a:cs typeface="Arial MT"/>
              </a:rPr>
              <a:t>protocol</a:t>
            </a:r>
            <a:endParaRPr sz="2150">
              <a:latin typeface="Arial MT"/>
              <a:cs typeface="Arial MT"/>
            </a:endParaRPr>
          </a:p>
        </p:txBody>
      </p:sp>
      <p:sp>
        <p:nvSpPr>
          <p:cNvPr id="12" name="object 12"/>
          <p:cNvSpPr txBox="1"/>
          <p:nvPr/>
        </p:nvSpPr>
        <p:spPr>
          <a:xfrm>
            <a:off x="3036681" y="7850498"/>
            <a:ext cx="878840" cy="1001394"/>
          </a:xfrm>
          <a:prstGeom prst="rect">
            <a:avLst/>
          </a:prstGeom>
        </p:spPr>
        <p:txBody>
          <a:bodyPr vert="horz" wrap="square" lIns="0" tIns="11430" rIns="0" bIns="0" rtlCol="0">
            <a:spAutoFit/>
          </a:bodyPr>
          <a:lstStyle/>
          <a:p>
            <a:pPr marL="85090">
              <a:lnSpc>
                <a:spcPts val="2570"/>
              </a:lnSpc>
              <a:spcBef>
                <a:spcPts val="90"/>
              </a:spcBef>
            </a:pPr>
            <a:r>
              <a:rPr sz="2150" spc="155" dirty="0">
                <a:latin typeface="Arial MT"/>
                <a:cs typeface="Arial MT"/>
              </a:rPr>
              <a:t>=</a:t>
            </a:r>
            <a:r>
              <a:rPr sz="2150" spc="-50" dirty="0">
                <a:latin typeface="Arial MT"/>
                <a:cs typeface="Arial MT"/>
              </a:rPr>
              <a:t> </a:t>
            </a:r>
            <a:r>
              <a:rPr sz="2150" spc="-5" dirty="0">
                <a:latin typeface="Arial MT"/>
                <a:cs typeface="Arial MT"/>
              </a:rPr>
              <a:t>443</a:t>
            </a:r>
            <a:endParaRPr sz="2150">
              <a:latin typeface="Arial MT"/>
              <a:cs typeface="Arial MT"/>
            </a:endParaRPr>
          </a:p>
          <a:p>
            <a:pPr>
              <a:lnSpc>
                <a:spcPts val="2555"/>
              </a:lnSpc>
            </a:pPr>
            <a:r>
              <a:rPr sz="2150" spc="155" dirty="0">
                <a:latin typeface="Arial MT"/>
                <a:cs typeface="Arial MT"/>
              </a:rPr>
              <a:t>=</a:t>
            </a:r>
            <a:r>
              <a:rPr sz="2150" spc="-50" dirty="0">
                <a:latin typeface="Arial MT"/>
                <a:cs typeface="Arial MT"/>
              </a:rPr>
              <a:t> </a:t>
            </a:r>
            <a:r>
              <a:rPr sz="2150" spc="-5" dirty="0">
                <a:latin typeface="Arial MT"/>
                <a:cs typeface="Arial MT"/>
              </a:rPr>
              <a:t>443</a:t>
            </a:r>
            <a:endParaRPr sz="2150">
              <a:latin typeface="Arial MT"/>
              <a:cs typeface="Arial MT"/>
            </a:endParaRPr>
          </a:p>
          <a:p>
            <a:pPr marL="65405">
              <a:lnSpc>
                <a:spcPts val="2570"/>
              </a:lnSpc>
            </a:pPr>
            <a:r>
              <a:rPr sz="2150" spc="155" dirty="0">
                <a:latin typeface="Arial MT"/>
                <a:cs typeface="Arial MT"/>
              </a:rPr>
              <a:t>=</a:t>
            </a:r>
            <a:r>
              <a:rPr sz="2150" spc="-70" dirty="0">
                <a:latin typeface="Arial MT"/>
                <a:cs typeface="Arial MT"/>
              </a:rPr>
              <a:t> </a:t>
            </a:r>
            <a:r>
              <a:rPr sz="2150" spc="-25" dirty="0">
                <a:latin typeface="Arial MT"/>
                <a:cs typeface="Arial MT"/>
              </a:rPr>
              <a:t>"tcp"</a:t>
            </a:r>
            <a:endParaRPr sz="2150">
              <a:latin typeface="Arial MT"/>
              <a:cs typeface="Arial MT"/>
            </a:endParaRPr>
          </a:p>
        </p:txBody>
      </p:sp>
      <p:sp>
        <p:nvSpPr>
          <p:cNvPr id="13" name="object 13"/>
          <p:cNvSpPr txBox="1"/>
          <p:nvPr/>
        </p:nvSpPr>
        <p:spPr>
          <a:xfrm>
            <a:off x="1503408" y="8824290"/>
            <a:ext cx="3445510" cy="1001394"/>
          </a:xfrm>
          <a:prstGeom prst="rect">
            <a:avLst/>
          </a:prstGeom>
        </p:spPr>
        <p:txBody>
          <a:bodyPr vert="horz" wrap="square" lIns="0" tIns="11430" rIns="0" bIns="0" rtlCol="0">
            <a:spAutoFit/>
          </a:bodyPr>
          <a:lstStyle/>
          <a:p>
            <a:pPr marL="302260">
              <a:lnSpc>
                <a:spcPts val="2570"/>
              </a:lnSpc>
              <a:spcBef>
                <a:spcPts val="90"/>
              </a:spcBef>
            </a:pPr>
            <a:r>
              <a:rPr sz="2150" spc="25" dirty="0">
                <a:latin typeface="Arial MT"/>
                <a:cs typeface="Arial MT"/>
              </a:rPr>
              <a:t>cidr_blocks</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["0.0.0.0/0"]</a:t>
            </a:r>
            <a:endParaRPr sz="2150">
              <a:latin typeface="Arial MT"/>
              <a:cs typeface="Arial MT"/>
            </a:endParaRPr>
          </a:p>
          <a:p>
            <a:pPr marL="151130">
              <a:lnSpc>
                <a:spcPts val="2555"/>
              </a:lnSpc>
            </a:pPr>
            <a:r>
              <a:rPr sz="2150" spc="-5" dirty="0">
                <a:latin typeface="Arial MT"/>
                <a:cs typeface="Arial MT"/>
              </a:rPr>
              <a:t>}</a:t>
            </a:r>
            <a:endParaRPr sz="2150">
              <a:latin typeface="Arial MT"/>
              <a:cs typeface="Arial MT"/>
            </a:endParaRPr>
          </a:p>
          <a:p>
            <a:pPr>
              <a:lnSpc>
                <a:spcPts val="2570"/>
              </a:lnSpc>
            </a:pPr>
            <a:r>
              <a:rPr sz="2150" spc="-5" dirty="0">
                <a:latin typeface="Arial MT"/>
                <a:cs typeface="Arial MT"/>
              </a:rPr>
              <a:t>}</a:t>
            </a:r>
            <a:endParaRPr sz="2150">
              <a:latin typeface="Arial MT"/>
              <a:cs typeface="Arial MT"/>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19277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40" dirty="0"/>
              <a:t> </a:t>
            </a:r>
            <a:r>
              <a:rPr spc="114" dirty="0"/>
              <a:t>loops</a:t>
            </a:r>
          </a:p>
        </p:txBody>
      </p:sp>
      <p:sp>
        <p:nvSpPr>
          <p:cNvPr id="3" name="object 3"/>
          <p:cNvSpPr txBox="1"/>
          <p:nvPr/>
        </p:nvSpPr>
        <p:spPr>
          <a:xfrm>
            <a:off x="856939" y="2071903"/>
            <a:ext cx="1767268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65" dirty="0">
                <a:latin typeface="Arial MT"/>
                <a:cs typeface="Arial MT"/>
              </a:rPr>
              <a:t>The</a:t>
            </a:r>
            <a:r>
              <a:rPr sz="4100" spc="5" dirty="0">
                <a:latin typeface="Arial MT"/>
                <a:cs typeface="Arial MT"/>
              </a:rPr>
              <a:t> </a:t>
            </a:r>
            <a:r>
              <a:rPr sz="4100" spc="10" dirty="0">
                <a:latin typeface="Arial MT"/>
                <a:cs typeface="Arial MT"/>
              </a:rPr>
              <a:t>way </a:t>
            </a:r>
            <a:r>
              <a:rPr sz="4100" spc="5" dirty="0">
                <a:latin typeface="Arial MT"/>
                <a:cs typeface="Arial MT"/>
              </a:rPr>
              <a:t>to</a:t>
            </a:r>
            <a:r>
              <a:rPr sz="4100" spc="10" dirty="0">
                <a:latin typeface="Arial MT"/>
                <a:cs typeface="Arial MT"/>
              </a:rPr>
              <a:t> then</a:t>
            </a:r>
            <a:r>
              <a:rPr sz="4100" spc="5" dirty="0">
                <a:latin typeface="Arial MT"/>
                <a:cs typeface="Arial MT"/>
              </a:rPr>
              <a:t> to</a:t>
            </a:r>
            <a:r>
              <a:rPr sz="4100" spc="10" dirty="0">
                <a:latin typeface="Arial MT"/>
                <a:cs typeface="Arial MT"/>
              </a:rPr>
              <a:t> </a:t>
            </a:r>
            <a:r>
              <a:rPr sz="4100" spc="65" dirty="0">
                <a:latin typeface="Arial MT"/>
                <a:cs typeface="Arial MT"/>
              </a:rPr>
              <a:t>loop</a:t>
            </a:r>
            <a:r>
              <a:rPr sz="4100" spc="10" dirty="0">
                <a:latin typeface="Arial MT"/>
                <a:cs typeface="Arial MT"/>
              </a:rPr>
              <a:t> over</a:t>
            </a:r>
            <a:r>
              <a:rPr sz="4100" spc="5" dirty="0">
                <a:latin typeface="Arial MT"/>
                <a:cs typeface="Arial MT"/>
              </a:rPr>
              <a:t> </a:t>
            </a:r>
            <a:r>
              <a:rPr sz="4100" spc="65" dirty="0">
                <a:latin typeface="Arial MT"/>
                <a:cs typeface="Arial MT"/>
              </a:rPr>
              <a:t>data</a:t>
            </a:r>
            <a:r>
              <a:rPr sz="4100" spc="10" dirty="0">
                <a:latin typeface="Arial MT"/>
                <a:cs typeface="Arial MT"/>
              </a:rPr>
              <a:t> </a:t>
            </a:r>
            <a:r>
              <a:rPr sz="4100" spc="85" dirty="0">
                <a:latin typeface="Arial MT"/>
                <a:cs typeface="Arial MT"/>
              </a:rPr>
              <a:t>and</a:t>
            </a:r>
            <a:r>
              <a:rPr sz="4100" spc="10" dirty="0">
                <a:latin typeface="Arial MT"/>
                <a:cs typeface="Arial MT"/>
              </a:rPr>
              <a:t> </a:t>
            </a:r>
            <a:r>
              <a:rPr sz="4100" spc="45" dirty="0">
                <a:latin typeface="Arial MT"/>
                <a:cs typeface="Arial MT"/>
              </a:rPr>
              <a:t>output</a:t>
            </a:r>
            <a:r>
              <a:rPr sz="4100" spc="5" dirty="0">
                <a:latin typeface="Arial MT"/>
                <a:cs typeface="Arial MT"/>
              </a:rPr>
              <a:t> </a:t>
            </a:r>
            <a:r>
              <a:rPr sz="4100" spc="35" dirty="0">
                <a:latin typeface="Arial MT"/>
                <a:cs typeface="Arial MT"/>
              </a:rPr>
              <a:t>multiple</a:t>
            </a:r>
            <a:r>
              <a:rPr sz="4100" spc="10" dirty="0">
                <a:latin typeface="Arial MT"/>
                <a:cs typeface="Arial MT"/>
              </a:rPr>
              <a:t> </a:t>
            </a:r>
            <a:r>
              <a:rPr sz="4100" spc="5" dirty="0">
                <a:latin typeface="Arial MT"/>
                <a:cs typeface="Arial MT"/>
              </a:rPr>
              <a:t>literal</a:t>
            </a:r>
            <a:r>
              <a:rPr sz="4100" spc="10" dirty="0">
                <a:latin typeface="Arial MT"/>
                <a:cs typeface="Arial MT"/>
              </a:rPr>
              <a:t> </a:t>
            </a:r>
            <a:r>
              <a:rPr sz="4100" spc="85" dirty="0">
                <a:latin typeface="Arial MT"/>
                <a:cs typeface="Arial MT"/>
              </a:rPr>
              <a:t>blocks</a:t>
            </a:r>
            <a:r>
              <a:rPr sz="4100" spc="5" dirty="0">
                <a:latin typeface="Arial MT"/>
                <a:cs typeface="Arial MT"/>
              </a:rPr>
              <a:t> is</a:t>
            </a:r>
            <a:r>
              <a:rPr sz="4100" spc="10" dirty="0">
                <a:latin typeface="Arial MT"/>
                <a:cs typeface="Arial MT"/>
              </a:rPr>
              <a:t> </a:t>
            </a:r>
            <a:r>
              <a:rPr sz="4100" spc="5" dirty="0">
                <a:latin typeface="Arial MT"/>
                <a:cs typeface="Arial MT"/>
              </a:rPr>
              <a:t>with </a:t>
            </a:r>
            <a:r>
              <a:rPr sz="4100" spc="-1125" dirty="0">
                <a:latin typeface="Arial MT"/>
                <a:cs typeface="Arial MT"/>
              </a:rPr>
              <a:t> </a:t>
            </a:r>
            <a:r>
              <a:rPr sz="4100" spc="10" dirty="0">
                <a:latin typeface="Arial MT"/>
                <a:cs typeface="Arial MT"/>
              </a:rPr>
              <a:t>a</a:t>
            </a:r>
            <a:r>
              <a:rPr sz="4100" dirty="0">
                <a:latin typeface="Arial MT"/>
                <a:cs typeface="Arial MT"/>
              </a:rPr>
              <a:t> </a:t>
            </a:r>
            <a:r>
              <a:rPr sz="4100" spc="25" dirty="0">
                <a:latin typeface="Arial MT"/>
                <a:cs typeface="Arial MT"/>
              </a:rPr>
              <a:t>foreach:</a:t>
            </a:r>
            <a:endParaRPr sz="4100">
              <a:latin typeface="Arial MT"/>
              <a:cs typeface="Arial MT"/>
            </a:endParaRPr>
          </a:p>
        </p:txBody>
      </p:sp>
      <p:pic>
        <p:nvPicPr>
          <p:cNvPr id="4" name="object 4"/>
          <p:cNvPicPr/>
          <p:nvPr/>
        </p:nvPicPr>
        <p:blipFill>
          <a:blip r:embed="rId2" cstate="print"/>
          <a:stretch>
            <a:fillRect/>
          </a:stretch>
        </p:blipFill>
        <p:spPr>
          <a:xfrm>
            <a:off x="1198444" y="3859607"/>
            <a:ext cx="17310268" cy="5613905"/>
          </a:xfrm>
          <a:prstGeom prst="rect">
            <a:avLst/>
          </a:prstGeom>
        </p:spPr>
      </p:pic>
      <p:sp>
        <p:nvSpPr>
          <p:cNvPr id="5" name="object 5"/>
          <p:cNvSpPr txBox="1"/>
          <p:nvPr/>
        </p:nvSpPr>
        <p:spPr>
          <a:xfrm>
            <a:off x="1245563" y="3885785"/>
            <a:ext cx="17216120" cy="552005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35"/>
              </a:spcBef>
            </a:pPr>
            <a:endParaRPr sz="2300">
              <a:latin typeface="Times New Roman"/>
              <a:cs typeface="Times New Roman"/>
            </a:endParaRPr>
          </a:p>
          <a:p>
            <a:pPr marL="408940" marR="11790680" indent="-151765">
              <a:lnSpc>
                <a:spcPts val="2560"/>
              </a:lnSpc>
            </a:pPr>
            <a:r>
              <a:rPr sz="2150" dirty="0">
                <a:latin typeface="Arial MT"/>
                <a:cs typeface="Arial MT"/>
              </a:rPr>
              <a:t>resource </a:t>
            </a:r>
            <a:r>
              <a:rPr sz="2150" spc="-20" dirty="0">
                <a:latin typeface="Arial MT"/>
                <a:cs typeface="Arial MT"/>
              </a:rPr>
              <a:t>"aws_security_group"</a:t>
            </a:r>
            <a:r>
              <a:rPr sz="2150" spc="5" dirty="0">
                <a:latin typeface="Arial MT"/>
                <a:cs typeface="Arial MT"/>
              </a:rPr>
              <a:t> </a:t>
            </a:r>
            <a:r>
              <a:rPr sz="2150" spc="-30" dirty="0">
                <a:latin typeface="Arial MT"/>
                <a:cs typeface="Arial MT"/>
              </a:rPr>
              <a:t>"example"</a:t>
            </a:r>
            <a:r>
              <a:rPr sz="215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"example"</a:t>
            </a:r>
            <a:endParaRPr sz="2150">
              <a:latin typeface="Arial MT"/>
              <a:cs typeface="Arial MT"/>
            </a:endParaRPr>
          </a:p>
          <a:p>
            <a:pPr>
              <a:lnSpc>
                <a:spcPct val="100000"/>
              </a:lnSpc>
              <a:spcBef>
                <a:spcPts val="15"/>
              </a:spcBef>
            </a:pPr>
            <a:endParaRPr sz="2200">
              <a:latin typeface="Arial MT"/>
              <a:cs typeface="Arial MT"/>
            </a:endParaRPr>
          </a:p>
          <a:p>
            <a:pPr marL="560070" marR="14016355" indent="-151765">
              <a:lnSpc>
                <a:spcPts val="2560"/>
              </a:lnSpc>
              <a:spcBef>
                <a:spcPts val="5"/>
              </a:spcBef>
            </a:pPr>
            <a:r>
              <a:rPr sz="2150" b="1" spc="-10" dirty="0">
                <a:latin typeface="Arial"/>
                <a:cs typeface="Arial"/>
              </a:rPr>
              <a:t>dynamic</a:t>
            </a:r>
            <a:r>
              <a:rPr sz="2150" b="1" spc="-15" dirty="0">
                <a:latin typeface="Arial"/>
                <a:cs typeface="Arial"/>
              </a:rPr>
              <a:t> </a:t>
            </a:r>
            <a:r>
              <a:rPr sz="2150" spc="-35" dirty="0">
                <a:latin typeface="Arial MT"/>
                <a:cs typeface="Arial MT"/>
              </a:rPr>
              <a:t>"ingress"</a:t>
            </a:r>
            <a:r>
              <a:rPr sz="2150" spc="-10" dirty="0">
                <a:latin typeface="Arial MT"/>
                <a:cs typeface="Arial MT"/>
              </a:rPr>
              <a:t> </a:t>
            </a:r>
            <a:r>
              <a:rPr sz="2150" spc="-5" dirty="0">
                <a:latin typeface="Arial MT"/>
                <a:cs typeface="Arial MT"/>
              </a:rPr>
              <a:t>{ </a:t>
            </a:r>
            <a:r>
              <a:rPr sz="2150" dirty="0">
                <a:latin typeface="Arial MT"/>
                <a:cs typeface="Arial MT"/>
              </a:rPr>
              <a:t> </a:t>
            </a:r>
            <a:r>
              <a:rPr sz="2150" b="1" spc="-5" dirty="0">
                <a:latin typeface="Arial"/>
                <a:cs typeface="Arial"/>
              </a:rPr>
              <a:t>for_each</a:t>
            </a:r>
            <a:r>
              <a:rPr sz="2150" b="1" spc="-25" dirty="0">
                <a:latin typeface="Arial"/>
                <a:cs typeface="Arial"/>
              </a:rPr>
              <a:t> </a:t>
            </a:r>
            <a:r>
              <a:rPr sz="2150" spc="155" dirty="0">
                <a:latin typeface="Arial MT"/>
                <a:cs typeface="Arial MT"/>
              </a:rPr>
              <a:t>=</a:t>
            </a:r>
            <a:r>
              <a:rPr sz="2150" spc="-25" dirty="0">
                <a:latin typeface="Arial MT"/>
                <a:cs typeface="Arial MT"/>
              </a:rPr>
              <a:t> </a:t>
            </a:r>
            <a:r>
              <a:rPr sz="2150" spc="114" dirty="0">
                <a:latin typeface="Arial MT"/>
                <a:cs typeface="Arial MT"/>
              </a:rPr>
              <a:t>[</a:t>
            </a:r>
            <a:r>
              <a:rPr sz="2150" spc="-25" dirty="0">
                <a:latin typeface="Arial MT"/>
                <a:cs typeface="Arial MT"/>
              </a:rPr>
              <a:t> </a:t>
            </a:r>
            <a:r>
              <a:rPr sz="2150" spc="-5" dirty="0">
                <a:latin typeface="Arial MT"/>
                <a:cs typeface="Arial MT"/>
              </a:rPr>
              <a:t>22,</a:t>
            </a:r>
            <a:r>
              <a:rPr sz="2150" spc="-20" dirty="0">
                <a:latin typeface="Arial MT"/>
                <a:cs typeface="Arial MT"/>
              </a:rPr>
              <a:t> </a:t>
            </a:r>
            <a:r>
              <a:rPr sz="2150" spc="25" dirty="0">
                <a:latin typeface="Arial MT"/>
                <a:cs typeface="Arial MT"/>
              </a:rPr>
              <a:t>443] </a:t>
            </a:r>
            <a:r>
              <a:rPr sz="2150" spc="-585" dirty="0">
                <a:latin typeface="Arial MT"/>
                <a:cs typeface="Arial MT"/>
              </a:rPr>
              <a:t> </a:t>
            </a:r>
            <a:r>
              <a:rPr sz="2150" spc="10" dirty="0">
                <a:latin typeface="Arial MT"/>
                <a:cs typeface="Arial MT"/>
              </a:rPr>
              <a:t>content</a:t>
            </a:r>
            <a:r>
              <a:rPr sz="2150" spc="-10" dirty="0">
                <a:latin typeface="Arial MT"/>
                <a:cs typeface="Arial MT"/>
              </a:rPr>
              <a:t> </a:t>
            </a:r>
            <a:r>
              <a:rPr sz="2150" spc="-5" dirty="0">
                <a:latin typeface="Arial MT"/>
                <a:cs typeface="Arial MT"/>
              </a:rPr>
              <a:t>{</a:t>
            </a:r>
            <a:endParaRPr sz="2150">
              <a:latin typeface="Arial MT"/>
              <a:cs typeface="Arial MT"/>
            </a:endParaRPr>
          </a:p>
          <a:p>
            <a:pPr marL="711835">
              <a:lnSpc>
                <a:spcPts val="2455"/>
              </a:lnSpc>
            </a:pPr>
            <a:r>
              <a:rPr sz="2150" spc="-5" dirty="0">
                <a:latin typeface="Arial MT"/>
                <a:cs typeface="Arial MT"/>
              </a:rPr>
              <a:t>from_port</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dirty="0">
                <a:latin typeface="Arial MT"/>
                <a:cs typeface="Arial MT"/>
              </a:rPr>
              <a:t>ingress.value</a:t>
            </a:r>
            <a:endParaRPr sz="2150">
              <a:latin typeface="Arial MT"/>
              <a:cs typeface="Arial MT"/>
            </a:endParaRPr>
          </a:p>
          <a:p>
            <a:pPr marL="711835" marR="13547725">
              <a:lnSpc>
                <a:spcPts val="2560"/>
              </a:lnSpc>
              <a:spcBef>
                <a:spcPts val="85"/>
              </a:spcBef>
              <a:tabLst>
                <a:tab pos="1790700" algn="l"/>
                <a:tab pos="1856739" algn="l"/>
              </a:tabLst>
            </a:pPr>
            <a:r>
              <a:rPr sz="2150" dirty="0">
                <a:latin typeface="Arial MT"/>
                <a:cs typeface="Arial MT"/>
              </a:rPr>
              <a:t>to_port	</a:t>
            </a:r>
            <a:r>
              <a:rPr sz="2150" spc="155" dirty="0">
                <a:latin typeface="Arial MT"/>
                <a:cs typeface="Arial MT"/>
              </a:rPr>
              <a:t>=</a:t>
            </a:r>
            <a:r>
              <a:rPr sz="2150" spc="-65" dirty="0">
                <a:latin typeface="Arial MT"/>
                <a:cs typeface="Arial MT"/>
              </a:rPr>
              <a:t> </a:t>
            </a:r>
            <a:r>
              <a:rPr sz="2150" dirty="0">
                <a:latin typeface="Arial MT"/>
                <a:cs typeface="Arial MT"/>
              </a:rPr>
              <a:t>ingress.value </a:t>
            </a:r>
            <a:r>
              <a:rPr sz="2150" spc="-580" dirty="0">
                <a:latin typeface="Arial MT"/>
                <a:cs typeface="Arial MT"/>
              </a:rPr>
              <a:t> </a:t>
            </a:r>
            <a:r>
              <a:rPr sz="2150" spc="20" dirty="0">
                <a:latin typeface="Arial MT"/>
                <a:cs typeface="Arial MT"/>
              </a:rPr>
              <a:t>protocol		</a:t>
            </a:r>
            <a:r>
              <a:rPr sz="2150" spc="155" dirty="0">
                <a:latin typeface="Arial MT"/>
                <a:cs typeface="Arial MT"/>
              </a:rPr>
              <a:t>=</a:t>
            </a:r>
            <a:r>
              <a:rPr sz="2150" spc="-15" dirty="0">
                <a:latin typeface="Arial MT"/>
                <a:cs typeface="Arial MT"/>
              </a:rPr>
              <a:t> </a:t>
            </a:r>
            <a:r>
              <a:rPr sz="2150" spc="-25" dirty="0">
                <a:latin typeface="Arial MT"/>
                <a:cs typeface="Arial MT"/>
              </a:rPr>
              <a:t>"tcp"</a:t>
            </a:r>
            <a:endParaRPr sz="2150">
              <a:latin typeface="Arial MT"/>
              <a:cs typeface="Arial MT"/>
            </a:endParaRPr>
          </a:p>
          <a:p>
            <a:pPr marL="560070">
              <a:lnSpc>
                <a:spcPts val="2460"/>
              </a:lnSpc>
            </a:pPr>
            <a:r>
              <a:rPr sz="2150" spc="-5"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9079211" y="6086317"/>
            <a:ext cx="1946275" cy="578485"/>
          </a:xfrm>
          <a:prstGeom prst="rect">
            <a:avLst/>
          </a:prstGeom>
        </p:spPr>
        <p:txBody>
          <a:bodyPr vert="horz" wrap="square" lIns="0" tIns="15875" rIns="0" bIns="0" rtlCol="0">
            <a:spAutoFit/>
          </a:bodyPr>
          <a:lstStyle/>
          <a:p>
            <a:pPr marL="12700">
              <a:lnSpc>
                <a:spcPct val="100000"/>
              </a:lnSpc>
              <a:spcBef>
                <a:spcPts val="125"/>
              </a:spcBef>
            </a:pPr>
            <a:r>
              <a:rPr sz="3600" spc="-55" dirty="0">
                <a:latin typeface="Arial MT"/>
                <a:cs typeface="Arial MT"/>
              </a:rPr>
              <a:t>For</a:t>
            </a:r>
            <a:r>
              <a:rPr sz="3600" spc="-70" dirty="0">
                <a:latin typeface="Arial MT"/>
                <a:cs typeface="Arial MT"/>
              </a:rPr>
              <a:t> </a:t>
            </a:r>
            <a:r>
              <a:rPr sz="3600" spc="50" dirty="0">
                <a:latin typeface="Arial MT"/>
                <a:cs typeface="Arial MT"/>
              </a:rPr>
              <a:t>loops</a:t>
            </a:r>
            <a:endParaRPr sz="3600">
              <a:latin typeface="Arial MT"/>
              <a:cs typeface="Arial MT"/>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08806" y="4212926"/>
            <a:ext cx="3675379" cy="1433195"/>
          </a:xfrm>
          <a:prstGeom prst="rect">
            <a:avLst/>
          </a:prstGeom>
        </p:spPr>
        <p:txBody>
          <a:bodyPr vert="horz" wrap="square" lIns="0" tIns="17145" rIns="0" bIns="0" rtlCol="0">
            <a:spAutoFit/>
          </a:bodyPr>
          <a:lstStyle/>
          <a:p>
            <a:pPr marL="12700">
              <a:lnSpc>
                <a:spcPct val="100000"/>
              </a:lnSpc>
              <a:spcBef>
                <a:spcPts val="135"/>
              </a:spcBef>
            </a:pPr>
            <a:r>
              <a:rPr sz="9200" spc="15" dirty="0">
                <a:latin typeface="Arial MT"/>
                <a:cs typeface="Arial MT"/>
              </a:rPr>
              <a:t>Packer</a:t>
            </a:r>
            <a:endParaRPr sz="9200">
              <a:latin typeface="Arial MT"/>
              <a:cs typeface="Arial MT"/>
            </a:endParaRPr>
          </a:p>
        </p:txBody>
      </p:sp>
      <p:sp>
        <p:nvSpPr>
          <p:cNvPr id="3" name="object 3"/>
          <p:cNvSpPr txBox="1"/>
          <p:nvPr/>
        </p:nvSpPr>
        <p:spPr>
          <a:xfrm>
            <a:off x="7355201" y="6086317"/>
            <a:ext cx="539432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creating</a:t>
            </a:r>
            <a:r>
              <a:rPr sz="3600" spc="-10" dirty="0">
                <a:latin typeface="Arial MT"/>
                <a:cs typeface="Arial MT"/>
              </a:rPr>
              <a:t> </a:t>
            </a:r>
            <a:r>
              <a:rPr sz="3600" spc="15" dirty="0">
                <a:latin typeface="Arial MT"/>
                <a:cs typeface="Arial MT"/>
              </a:rPr>
              <a:t>AMIs</a:t>
            </a:r>
            <a:r>
              <a:rPr sz="3600" spc="-5" dirty="0">
                <a:latin typeface="Arial MT"/>
                <a:cs typeface="Arial MT"/>
              </a:rPr>
              <a:t> </a:t>
            </a:r>
            <a:r>
              <a:rPr sz="3600" spc="10" dirty="0">
                <a:latin typeface="Arial MT"/>
                <a:cs typeface="Arial MT"/>
              </a:rPr>
              <a:t>with</a:t>
            </a:r>
            <a:r>
              <a:rPr sz="3600" spc="-5" dirty="0">
                <a:latin typeface="Arial MT"/>
                <a:cs typeface="Arial MT"/>
              </a:rPr>
              <a:t> </a:t>
            </a:r>
            <a:r>
              <a:rPr sz="3600" spc="10" dirty="0">
                <a:latin typeface="Arial MT"/>
                <a:cs typeface="Arial MT"/>
              </a:rPr>
              <a:t>Packer</a:t>
            </a:r>
            <a:endParaRPr sz="3600">
              <a:latin typeface="Arial MT"/>
              <a:cs typeface="Arial M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3675379" cy="1433195"/>
          </a:xfrm>
          <a:prstGeom prst="rect">
            <a:avLst/>
          </a:prstGeom>
        </p:spPr>
        <p:txBody>
          <a:bodyPr vert="horz" wrap="square" lIns="0" tIns="17145" rIns="0" bIns="0" rtlCol="0">
            <a:spAutoFit/>
          </a:bodyPr>
          <a:lstStyle/>
          <a:p>
            <a:pPr marL="12700">
              <a:lnSpc>
                <a:spcPct val="100000"/>
              </a:lnSpc>
              <a:spcBef>
                <a:spcPts val="135"/>
              </a:spcBef>
            </a:pPr>
            <a:r>
              <a:rPr spc="15" dirty="0"/>
              <a:t>Packer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067872"/>
            <a:ext cx="17650460" cy="8039100"/>
          </a:xfrm>
          <a:prstGeom prst="rect">
            <a:avLst/>
          </a:prstGeom>
        </p:spPr>
        <p:txBody>
          <a:bodyPr vert="horz" wrap="square" lIns="0" tIns="16510" rIns="0" bIns="0" rtlCol="0">
            <a:spAutoFit/>
          </a:bodyPr>
          <a:lstStyle/>
          <a:p>
            <a:pPr marL="516255" marR="2079625" indent="-504190">
              <a:lnSpc>
                <a:spcPct val="100000"/>
              </a:lnSpc>
              <a:spcBef>
                <a:spcPts val="130"/>
              </a:spcBef>
              <a:buSzPct val="75308"/>
              <a:buChar char="•"/>
              <a:tabLst>
                <a:tab pos="516255" algn="l"/>
                <a:tab pos="516890" algn="l"/>
              </a:tabLst>
            </a:pPr>
            <a:r>
              <a:rPr sz="4050" spc="15" dirty="0">
                <a:latin typeface="Arial MT"/>
                <a:cs typeface="Arial MT"/>
              </a:rPr>
              <a:t>Packer</a:t>
            </a:r>
            <a:r>
              <a:rPr sz="4050" spc="5" dirty="0">
                <a:latin typeface="Arial MT"/>
                <a:cs typeface="Arial MT"/>
              </a:rPr>
              <a:t> </a:t>
            </a:r>
            <a:r>
              <a:rPr sz="4050" spc="10" dirty="0">
                <a:latin typeface="Arial MT"/>
                <a:cs typeface="Arial MT"/>
              </a:rPr>
              <a:t>is</a:t>
            </a:r>
            <a:r>
              <a:rPr sz="4050" spc="5" dirty="0">
                <a:latin typeface="Arial MT"/>
                <a:cs typeface="Arial MT"/>
              </a:rPr>
              <a:t> </a:t>
            </a:r>
            <a:r>
              <a:rPr sz="4050" spc="15" dirty="0">
                <a:latin typeface="Arial MT"/>
                <a:cs typeface="Arial MT"/>
              </a:rPr>
              <a:t>a</a:t>
            </a:r>
            <a:r>
              <a:rPr sz="4050" spc="5" dirty="0">
                <a:latin typeface="Arial MT"/>
                <a:cs typeface="Arial MT"/>
              </a:rPr>
              <a:t> </a:t>
            </a:r>
            <a:r>
              <a:rPr sz="4050" spc="55" dirty="0">
                <a:latin typeface="Arial MT"/>
                <a:cs typeface="Arial MT"/>
              </a:rPr>
              <a:t>commandline</a:t>
            </a:r>
            <a:r>
              <a:rPr sz="4050" spc="5" dirty="0">
                <a:latin typeface="Arial MT"/>
                <a:cs typeface="Arial MT"/>
              </a:rPr>
              <a:t> </a:t>
            </a:r>
            <a:r>
              <a:rPr sz="4050" spc="10" dirty="0">
                <a:latin typeface="Arial MT"/>
                <a:cs typeface="Arial MT"/>
              </a:rPr>
              <a:t>tool</a:t>
            </a:r>
            <a:r>
              <a:rPr sz="4050" spc="5" dirty="0">
                <a:latin typeface="Arial MT"/>
                <a:cs typeface="Arial MT"/>
              </a:rPr>
              <a:t> </a:t>
            </a:r>
            <a:r>
              <a:rPr sz="4050" spc="10" dirty="0">
                <a:latin typeface="Arial MT"/>
                <a:cs typeface="Arial MT"/>
              </a:rPr>
              <a:t>that</a:t>
            </a:r>
            <a:r>
              <a:rPr sz="4050" spc="5" dirty="0">
                <a:latin typeface="Arial MT"/>
                <a:cs typeface="Arial MT"/>
              </a:rPr>
              <a:t> </a:t>
            </a:r>
            <a:r>
              <a:rPr sz="4050" spc="90" dirty="0">
                <a:latin typeface="Arial MT"/>
                <a:cs typeface="Arial MT"/>
              </a:rPr>
              <a:t>can</a:t>
            </a:r>
            <a:r>
              <a:rPr sz="4050" spc="5" dirty="0">
                <a:latin typeface="Arial MT"/>
                <a:cs typeface="Arial MT"/>
              </a:rPr>
              <a:t> </a:t>
            </a:r>
            <a:r>
              <a:rPr sz="4050" spc="100" dirty="0">
                <a:latin typeface="Arial MT"/>
                <a:cs typeface="Arial MT"/>
              </a:rPr>
              <a:t>build</a:t>
            </a:r>
            <a:r>
              <a:rPr sz="4050" spc="5" dirty="0">
                <a:latin typeface="Arial MT"/>
                <a:cs typeface="Arial MT"/>
              </a:rPr>
              <a:t> </a:t>
            </a:r>
            <a:r>
              <a:rPr sz="4050" spc="-180" dirty="0">
                <a:latin typeface="Arial MT"/>
                <a:cs typeface="Arial MT"/>
              </a:rPr>
              <a:t>AWS</a:t>
            </a:r>
            <a:r>
              <a:rPr sz="4050" spc="5" dirty="0">
                <a:latin typeface="Arial MT"/>
                <a:cs typeface="Arial MT"/>
              </a:rPr>
              <a:t> </a:t>
            </a:r>
            <a:r>
              <a:rPr sz="4050" spc="15" dirty="0">
                <a:latin typeface="Arial MT"/>
                <a:cs typeface="Arial MT"/>
              </a:rPr>
              <a:t>AMIs</a:t>
            </a:r>
            <a:r>
              <a:rPr sz="4050" spc="5" dirty="0">
                <a:latin typeface="Arial MT"/>
                <a:cs typeface="Arial MT"/>
              </a:rPr>
              <a:t> </a:t>
            </a:r>
            <a:r>
              <a:rPr sz="4050" spc="105" dirty="0">
                <a:latin typeface="Arial MT"/>
                <a:cs typeface="Arial MT"/>
              </a:rPr>
              <a:t>based</a:t>
            </a:r>
            <a:r>
              <a:rPr sz="4050" spc="5" dirty="0">
                <a:latin typeface="Arial MT"/>
                <a:cs typeface="Arial MT"/>
              </a:rPr>
              <a:t> </a:t>
            </a:r>
            <a:r>
              <a:rPr sz="4050" spc="15" dirty="0">
                <a:latin typeface="Arial MT"/>
                <a:cs typeface="Arial MT"/>
              </a:rPr>
              <a:t>on </a:t>
            </a:r>
            <a:r>
              <a:rPr sz="4050" spc="-1110" dirty="0">
                <a:latin typeface="Arial MT"/>
                <a:cs typeface="Arial MT"/>
              </a:rPr>
              <a:t> </a:t>
            </a:r>
            <a:r>
              <a:rPr sz="4050" spc="35" dirty="0">
                <a:latin typeface="Arial MT"/>
                <a:cs typeface="Arial MT"/>
              </a:rPr>
              <a:t>templates</a:t>
            </a:r>
            <a:endParaRPr sz="4050">
              <a:latin typeface="Arial MT"/>
              <a:cs typeface="Arial MT"/>
            </a:endParaRPr>
          </a:p>
          <a:p>
            <a:pPr>
              <a:lnSpc>
                <a:spcPct val="100000"/>
              </a:lnSpc>
              <a:buFont typeface="Arial MT"/>
              <a:buChar char="•"/>
            </a:pPr>
            <a:endParaRPr sz="4200">
              <a:latin typeface="Arial MT"/>
              <a:cs typeface="Arial MT"/>
            </a:endParaRPr>
          </a:p>
          <a:p>
            <a:pPr marL="516255" marR="886460" indent="-504190">
              <a:lnSpc>
                <a:spcPct val="100000"/>
              </a:lnSpc>
              <a:buSzPct val="75308"/>
              <a:buChar char="•"/>
              <a:tabLst>
                <a:tab pos="516255" algn="l"/>
                <a:tab pos="516890" algn="l"/>
              </a:tabLst>
            </a:pPr>
            <a:r>
              <a:rPr sz="4050" spc="45" dirty="0">
                <a:latin typeface="Arial MT"/>
                <a:cs typeface="Arial MT"/>
              </a:rPr>
              <a:t>Instead</a:t>
            </a:r>
            <a:r>
              <a:rPr sz="4050" spc="10" dirty="0">
                <a:latin typeface="Arial MT"/>
                <a:cs typeface="Arial MT"/>
              </a:rPr>
              <a:t> of </a:t>
            </a:r>
            <a:r>
              <a:rPr sz="4050" spc="30" dirty="0">
                <a:latin typeface="Arial MT"/>
                <a:cs typeface="Arial MT"/>
              </a:rPr>
              <a:t>installing</a:t>
            </a:r>
            <a:r>
              <a:rPr sz="4050" spc="10" dirty="0">
                <a:latin typeface="Arial MT"/>
                <a:cs typeface="Arial MT"/>
              </a:rPr>
              <a:t> the </a:t>
            </a:r>
            <a:r>
              <a:rPr sz="4050" spc="5" dirty="0">
                <a:latin typeface="Arial MT"/>
                <a:cs typeface="Arial MT"/>
              </a:rPr>
              <a:t>software</a:t>
            </a:r>
            <a:r>
              <a:rPr sz="4050" spc="15" dirty="0">
                <a:latin typeface="Arial MT"/>
                <a:cs typeface="Arial MT"/>
              </a:rPr>
              <a:t> </a:t>
            </a:r>
            <a:r>
              <a:rPr sz="4050" spc="10" dirty="0">
                <a:latin typeface="Arial MT"/>
                <a:cs typeface="Arial MT"/>
              </a:rPr>
              <a:t>after </a:t>
            </a:r>
            <a:r>
              <a:rPr sz="4050" spc="75" dirty="0">
                <a:latin typeface="Arial MT"/>
                <a:cs typeface="Arial MT"/>
              </a:rPr>
              <a:t>booting</a:t>
            </a:r>
            <a:r>
              <a:rPr sz="4050" spc="10" dirty="0">
                <a:latin typeface="Arial MT"/>
                <a:cs typeface="Arial MT"/>
              </a:rPr>
              <a:t> </a:t>
            </a:r>
            <a:r>
              <a:rPr sz="4050" spc="125" dirty="0">
                <a:latin typeface="Arial MT"/>
                <a:cs typeface="Arial MT"/>
              </a:rPr>
              <a:t>up</a:t>
            </a:r>
            <a:r>
              <a:rPr sz="4050" spc="10" dirty="0">
                <a:latin typeface="Arial MT"/>
                <a:cs typeface="Arial MT"/>
              </a:rPr>
              <a:t> </a:t>
            </a:r>
            <a:r>
              <a:rPr sz="4050" spc="15" dirty="0">
                <a:latin typeface="Arial MT"/>
                <a:cs typeface="Arial MT"/>
              </a:rPr>
              <a:t>an</a:t>
            </a:r>
            <a:r>
              <a:rPr sz="4050" spc="10" dirty="0">
                <a:latin typeface="Arial MT"/>
                <a:cs typeface="Arial MT"/>
              </a:rPr>
              <a:t> </a:t>
            </a:r>
            <a:r>
              <a:rPr sz="4050" spc="35" dirty="0">
                <a:latin typeface="Arial MT"/>
                <a:cs typeface="Arial MT"/>
              </a:rPr>
              <a:t>instance,</a:t>
            </a:r>
            <a:r>
              <a:rPr sz="4050" spc="15" dirty="0">
                <a:latin typeface="Arial MT"/>
                <a:cs typeface="Arial MT"/>
              </a:rPr>
              <a:t> you</a:t>
            </a:r>
            <a:r>
              <a:rPr sz="4050" spc="10" dirty="0">
                <a:latin typeface="Arial MT"/>
                <a:cs typeface="Arial MT"/>
              </a:rPr>
              <a:t> </a:t>
            </a:r>
            <a:r>
              <a:rPr sz="4050" spc="90" dirty="0">
                <a:latin typeface="Arial MT"/>
                <a:cs typeface="Arial MT"/>
              </a:rPr>
              <a:t>can </a:t>
            </a:r>
            <a:r>
              <a:rPr sz="4050" spc="-1110" dirty="0">
                <a:latin typeface="Arial MT"/>
                <a:cs typeface="Arial MT"/>
              </a:rPr>
              <a:t> </a:t>
            </a:r>
            <a:r>
              <a:rPr sz="4050" spc="35" dirty="0">
                <a:latin typeface="Arial MT"/>
                <a:cs typeface="Arial MT"/>
              </a:rPr>
              <a:t>create</a:t>
            </a:r>
            <a:r>
              <a:rPr sz="4050" spc="5" dirty="0">
                <a:latin typeface="Arial MT"/>
                <a:cs typeface="Arial MT"/>
              </a:rPr>
              <a:t> </a:t>
            </a:r>
            <a:r>
              <a:rPr sz="4050" spc="15" dirty="0">
                <a:latin typeface="Arial MT"/>
                <a:cs typeface="Arial MT"/>
              </a:rPr>
              <a:t>an</a:t>
            </a:r>
            <a:r>
              <a:rPr sz="4050" spc="5" dirty="0">
                <a:latin typeface="Arial MT"/>
                <a:cs typeface="Arial MT"/>
              </a:rPr>
              <a:t> </a:t>
            </a:r>
            <a:r>
              <a:rPr sz="4050" spc="15" dirty="0">
                <a:latin typeface="Arial MT"/>
                <a:cs typeface="Arial MT"/>
              </a:rPr>
              <a:t>AMI</a:t>
            </a:r>
            <a:r>
              <a:rPr sz="4050" spc="5" dirty="0">
                <a:latin typeface="Arial MT"/>
                <a:cs typeface="Arial MT"/>
              </a:rPr>
              <a:t> </a:t>
            </a:r>
            <a:r>
              <a:rPr sz="4050" spc="10" dirty="0">
                <a:latin typeface="Arial MT"/>
                <a:cs typeface="Arial MT"/>
              </a:rPr>
              <a:t>with</a:t>
            </a:r>
            <a:r>
              <a:rPr sz="4050" spc="5" dirty="0">
                <a:latin typeface="Arial MT"/>
                <a:cs typeface="Arial MT"/>
              </a:rPr>
              <a:t> all </a:t>
            </a:r>
            <a:r>
              <a:rPr sz="4050" spc="10" dirty="0">
                <a:latin typeface="Arial MT"/>
                <a:cs typeface="Arial MT"/>
              </a:rPr>
              <a:t>the</a:t>
            </a:r>
            <a:r>
              <a:rPr sz="4050" spc="5" dirty="0">
                <a:latin typeface="Arial MT"/>
                <a:cs typeface="Arial MT"/>
              </a:rPr>
              <a:t> </a:t>
            </a:r>
            <a:r>
              <a:rPr sz="4050" spc="45" dirty="0">
                <a:latin typeface="Arial MT"/>
                <a:cs typeface="Arial MT"/>
              </a:rPr>
              <a:t>necessary</a:t>
            </a:r>
            <a:r>
              <a:rPr sz="4050" spc="5" dirty="0">
                <a:latin typeface="Arial MT"/>
                <a:cs typeface="Arial MT"/>
              </a:rPr>
              <a:t> software </a:t>
            </a:r>
            <a:r>
              <a:rPr sz="4050" spc="15" dirty="0">
                <a:latin typeface="Arial MT"/>
                <a:cs typeface="Arial MT"/>
              </a:rPr>
              <a:t>on</a:t>
            </a:r>
            <a:endParaRPr sz="4050">
              <a:latin typeface="Arial MT"/>
              <a:cs typeface="Arial MT"/>
            </a:endParaRPr>
          </a:p>
          <a:p>
            <a:pPr>
              <a:lnSpc>
                <a:spcPct val="100000"/>
              </a:lnSpc>
              <a:buFont typeface="Arial MT"/>
              <a:buChar char="•"/>
            </a:pPr>
            <a:endParaRPr sz="4200">
              <a:latin typeface="Arial MT"/>
              <a:cs typeface="Arial MT"/>
            </a:endParaRPr>
          </a:p>
          <a:p>
            <a:pPr marL="516255" indent="-504190">
              <a:lnSpc>
                <a:spcPct val="100000"/>
              </a:lnSpc>
              <a:buSzPct val="75308"/>
              <a:buChar char="•"/>
              <a:tabLst>
                <a:tab pos="516255" algn="l"/>
                <a:tab pos="516890" algn="l"/>
              </a:tabLst>
            </a:pPr>
            <a:r>
              <a:rPr sz="4050" spc="-45" dirty="0">
                <a:latin typeface="Arial MT"/>
                <a:cs typeface="Arial MT"/>
              </a:rPr>
              <a:t>This</a:t>
            </a:r>
            <a:r>
              <a:rPr sz="4050" spc="5" dirty="0">
                <a:latin typeface="Arial MT"/>
                <a:cs typeface="Arial MT"/>
              </a:rPr>
              <a:t> </a:t>
            </a:r>
            <a:r>
              <a:rPr sz="4050" spc="90" dirty="0">
                <a:latin typeface="Arial MT"/>
                <a:cs typeface="Arial MT"/>
              </a:rPr>
              <a:t>can</a:t>
            </a:r>
            <a:r>
              <a:rPr sz="4050" spc="5" dirty="0">
                <a:latin typeface="Arial MT"/>
                <a:cs typeface="Arial MT"/>
              </a:rPr>
              <a:t> </a:t>
            </a:r>
            <a:r>
              <a:rPr sz="4050" spc="105" dirty="0">
                <a:latin typeface="Arial MT"/>
                <a:cs typeface="Arial MT"/>
              </a:rPr>
              <a:t>speed</a:t>
            </a:r>
            <a:r>
              <a:rPr sz="4050" spc="5" dirty="0">
                <a:latin typeface="Arial MT"/>
                <a:cs typeface="Arial MT"/>
              </a:rPr>
              <a:t> </a:t>
            </a:r>
            <a:r>
              <a:rPr sz="4050" spc="125" dirty="0">
                <a:latin typeface="Arial MT"/>
                <a:cs typeface="Arial MT"/>
              </a:rPr>
              <a:t>up</a:t>
            </a:r>
            <a:r>
              <a:rPr sz="4050" spc="10" dirty="0">
                <a:latin typeface="Arial MT"/>
                <a:cs typeface="Arial MT"/>
              </a:rPr>
              <a:t> </a:t>
            </a:r>
            <a:r>
              <a:rPr sz="4050" spc="70" dirty="0">
                <a:latin typeface="Arial MT"/>
                <a:cs typeface="Arial MT"/>
              </a:rPr>
              <a:t>boot</a:t>
            </a:r>
            <a:r>
              <a:rPr sz="4050" spc="5" dirty="0">
                <a:latin typeface="Arial MT"/>
                <a:cs typeface="Arial MT"/>
              </a:rPr>
              <a:t> </a:t>
            </a:r>
            <a:r>
              <a:rPr sz="4050" spc="10" dirty="0">
                <a:latin typeface="Arial MT"/>
                <a:cs typeface="Arial MT"/>
              </a:rPr>
              <a:t>times</a:t>
            </a:r>
            <a:r>
              <a:rPr sz="4050" spc="5" dirty="0">
                <a:latin typeface="Arial MT"/>
                <a:cs typeface="Arial MT"/>
              </a:rPr>
              <a:t> </a:t>
            </a:r>
            <a:r>
              <a:rPr sz="4050" spc="10" dirty="0">
                <a:latin typeface="Arial MT"/>
                <a:cs typeface="Arial MT"/>
              </a:rPr>
              <a:t>of </a:t>
            </a:r>
            <a:r>
              <a:rPr sz="4050" spc="35" dirty="0">
                <a:latin typeface="Arial MT"/>
                <a:cs typeface="Arial MT"/>
              </a:rPr>
              <a:t>instances</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516255" marR="5080" indent="-504190">
              <a:lnSpc>
                <a:spcPct val="100000"/>
              </a:lnSpc>
              <a:spcBef>
                <a:spcPts val="5"/>
              </a:spcBef>
              <a:buSzPct val="75308"/>
              <a:buChar char="•"/>
              <a:tabLst>
                <a:tab pos="516255" algn="l"/>
                <a:tab pos="516890" algn="l"/>
              </a:tabLst>
            </a:pPr>
            <a:r>
              <a:rPr sz="4050" spc="-70" dirty="0">
                <a:latin typeface="Arial MT"/>
                <a:cs typeface="Arial MT"/>
              </a:rPr>
              <a:t>It’s</a:t>
            </a:r>
            <a:r>
              <a:rPr sz="4050" spc="5" dirty="0">
                <a:latin typeface="Arial MT"/>
                <a:cs typeface="Arial MT"/>
              </a:rPr>
              <a:t> </a:t>
            </a:r>
            <a:r>
              <a:rPr sz="4050" spc="15" dirty="0">
                <a:latin typeface="Arial MT"/>
                <a:cs typeface="Arial MT"/>
              </a:rPr>
              <a:t>a</a:t>
            </a:r>
            <a:r>
              <a:rPr sz="4050" spc="10" dirty="0">
                <a:latin typeface="Arial MT"/>
                <a:cs typeface="Arial MT"/>
              </a:rPr>
              <a:t> </a:t>
            </a:r>
            <a:r>
              <a:rPr sz="4050" spc="55" dirty="0">
                <a:latin typeface="Arial MT"/>
                <a:cs typeface="Arial MT"/>
              </a:rPr>
              <a:t>common</a:t>
            </a:r>
            <a:r>
              <a:rPr sz="4050" spc="5" dirty="0">
                <a:latin typeface="Arial MT"/>
                <a:cs typeface="Arial MT"/>
              </a:rPr>
              <a:t> </a:t>
            </a:r>
            <a:r>
              <a:rPr sz="4050" spc="90" dirty="0">
                <a:latin typeface="Arial MT"/>
                <a:cs typeface="Arial MT"/>
              </a:rPr>
              <a:t>approach</a:t>
            </a:r>
            <a:r>
              <a:rPr sz="4050" spc="10" dirty="0">
                <a:latin typeface="Arial MT"/>
                <a:cs typeface="Arial MT"/>
              </a:rPr>
              <a:t> </a:t>
            </a:r>
            <a:r>
              <a:rPr sz="4050" spc="15" dirty="0">
                <a:latin typeface="Arial MT"/>
                <a:cs typeface="Arial MT"/>
              </a:rPr>
              <a:t>when</a:t>
            </a:r>
            <a:r>
              <a:rPr sz="4050" spc="5" dirty="0">
                <a:latin typeface="Arial MT"/>
                <a:cs typeface="Arial MT"/>
              </a:rPr>
              <a:t> </a:t>
            </a:r>
            <a:r>
              <a:rPr sz="4050" spc="15" dirty="0">
                <a:latin typeface="Arial MT"/>
                <a:cs typeface="Arial MT"/>
              </a:rPr>
              <a:t>you</a:t>
            </a:r>
            <a:r>
              <a:rPr sz="4050" spc="10" dirty="0">
                <a:latin typeface="Arial MT"/>
                <a:cs typeface="Arial MT"/>
              </a:rPr>
              <a:t> run</a:t>
            </a:r>
            <a:r>
              <a:rPr sz="4050" spc="5" dirty="0">
                <a:latin typeface="Arial MT"/>
                <a:cs typeface="Arial MT"/>
              </a:rPr>
              <a:t> </a:t>
            </a:r>
            <a:r>
              <a:rPr sz="4050" spc="15" dirty="0">
                <a:latin typeface="Arial MT"/>
                <a:cs typeface="Arial MT"/>
              </a:rPr>
              <a:t>a</a:t>
            </a:r>
            <a:r>
              <a:rPr sz="4050" spc="10" dirty="0">
                <a:latin typeface="Arial MT"/>
                <a:cs typeface="Arial MT"/>
              </a:rPr>
              <a:t> horizontally</a:t>
            </a:r>
            <a:r>
              <a:rPr sz="4050" spc="5" dirty="0">
                <a:latin typeface="Arial MT"/>
                <a:cs typeface="Arial MT"/>
              </a:rPr>
              <a:t> </a:t>
            </a:r>
            <a:r>
              <a:rPr sz="4050" spc="90" dirty="0">
                <a:latin typeface="Arial MT"/>
                <a:cs typeface="Arial MT"/>
              </a:rPr>
              <a:t>scaled</a:t>
            </a:r>
            <a:r>
              <a:rPr sz="4050" spc="10" dirty="0">
                <a:latin typeface="Arial MT"/>
                <a:cs typeface="Arial MT"/>
              </a:rPr>
              <a:t> </a:t>
            </a:r>
            <a:r>
              <a:rPr sz="4050" spc="165" dirty="0">
                <a:latin typeface="Arial MT"/>
                <a:cs typeface="Arial MT"/>
              </a:rPr>
              <a:t>app</a:t>
            </a:r>
            <a:r>
              <a:rPr sz="4050" spc="10" dirty="0">
                <a:latin typeface="Arial MT"/>
                <a:cs typeface="Arial MT"/>
              </a:rPr>
              <a:t> layer</a:t>
            </a:r>
            <a:r>
              <a:rPr sz="4050" spc="5" dirty="0">
                <a:latin typeface="Arial MT"/>
                <a:cs typeface="Arial MT"/>
              </a:rPr>
              <a:t> </a:t>
            </a:r>
            <a:r>
              <a:rPr sz="4050" spc="10" dirty="0">
                <a:latin typeface="Arial MT"/>
                <a:cs typeface="Arial MT"/>
              </a:rPr>
              <a:t>or </a:t>
            </a:r>
            <a:r>
              <a:rPr sz="4050" spc="15" dirty="0">
                <a:latin typeface="Arial MT"/>
                <a:cs typeface="Arial MT"/>
              </a:rPr>
              <a:t>a </a:t>
            </a:r>
            <a:r>
              <a:rPr sz="4050" spc="-1110" dirty="0">
                <a:latin typeface="Arial MT"/>
                <a:cs typeface="Arial MT"/>
              </a:rPr>
              <a:t> </a:t>
            </a:r>
            <a:r>
              <a:rPr sz="4050" spc="45" dirty="0">
                <a:latin typeface="Arial MT"/>
                <a:cs typeface="Arial MT"/>
              </a:rPr>
              <a:t>cluster</a:t>
            </a:r>
            <a:r>
              <a:rPr sz="4050" dirty="0">
                <a:latin typeface="Arial MT"/>
                <a:cs typeface="Arial MT"/>
              </a:rPr>
              <a:t> </a:t>
            </a:r>
            <a:r>
              <a:rPr sz="4050" spc="10" dirty="0">
                <a:latin typeface="Arial MT"/>
                <a:cs typeface="Arial MT"/>
              </a:rPr>
              <a:t>of</a:t>
            </a:r>
            <a:r>
              <a:rPr sz="4050" spc="5" dirty="0">
                <a:latin typeface="Arial MT"/>
                <a:cs typeface="Arial MT"/>
              </a:rPr>
              <a:t> </a:t>
            </a:r>
            <a:r>
              <a:rPr sz="4050" spc="40" dirty="0">
                <a:latin typeface="Arial MT"/>
                <a:cs typeface="Arial MT"/>
              </a:rPr>
              <a:t>something</a:t>
            </a:r>
            <a:endParaRPr sz="4050">
              <a:latin typeface="Arial MT"/>
              <a:cs typeface="Arial MT"/>
            </a:endParaRPr>
          </a:p>
          <a:p>
            <a:pPr>
              <a:lnSpc>
                <a:spcPct val="100000"/>
              </a:lnSpc>
              <a:spcBef>
                <a:spcPts val="55"/>
              </a:spcBef>
              <a:buFont typeface="Arial MT"/>
              <a:buChar char="•"/>
            </a:pPr>
            <a:endParaRPr sz="4150">
              <a:latin typeface="Arial MT"/>
              <a:cs typeface="Arial MT"/>
            </a:endParaRPr>
          </a:p>
          <a:p>
            <a:pPr marL="516255" marR="752475" indent="-504190">
              <a:lnSpc>
                <a:spcPct val="100000"/>
              </a:lnSpc>
              <a:buSzPct val="75308"/>
              <a:buChar char="•"/>
              <a:tabLst>
                <a:tab pos="516255" algn="l"/>
                <a:tab pos="516890" algn="l"/>
              </a:tabLst>
            </a:pPr>
            <a:r>
              <a:rPr sz="4050" spc="5" dirty="0">
                <a:latin typeface="Arial MT"/>
                <a:cs typeface="Arial MT"/>
              </a:rPr>
              <a:t>It</a:t>
            </a:r>
            <a:r>
              <a:rPr sz="4050" spc="10" dirty="0">
                <a:latin typeface="Arial MT"/>
                <a:cs typeface="Arial MT"/>
              </a:rPr>
              <a:t> </a:t>
            </a:r>
            <a:r>
              <a:rPr sz="4050" spc="55" dirty="0">
                <a:latin typeface="Arial MT"/>
                <a:cs typeface="Arial MT"/>
              </a:rPr>
              <a:t>might</a:t>
            </a:r>
            <a:r>
              <a:rPr sz="4050" spc="10" dirty="0">
                <a:latin typeface="Arial MT"/>
                <a:cs typeface="Arial MT"/>
              </a:rPr>
              <a:t> not</a:t>
            </a:r>
            <a:r>
              <a:rPr sz="4050" spc="15" dirty="0">
                <a:latin typeface="Arial MT"/>
                <a:cs typeface="Arial MT"/>
              </a:rPr>
              <a:t> </a:t>
            </a:r>
            <a:r>
              <a:rPr sz="4050" spc="125" dirty="0">
                <a:latin typeface="Arial MT"/>
                <a:cs typeface="Arial MT"/>
              </a:rPr>
              <a:t>be</a:t>
            </a:r>
            <a:r>
              <a:rPr sz="4050" spc="10" dirty="0">
                <a:latin typeface="Arial MT"/>
                <a:cs typeface="Arial MT"/>
              </a:rPr>
              <a:t> </a:t>
            </a:r>
            <a:r>
              <a:rPr sz="4050" spc="30" dirty="0">
                <a:latin typeface="Arial MT"/>
                <a:cs typeface="Arial MT"/>
              </a:rPr>
              <a:t>very</a:t>
            </a:r>
            <a:r>
              <a:rPr sz="4050" spc="10" dirty="0">
                <a:latin typeface="Arial MT"/>
                <a:cs typeface="Arial MT"/>
              </a:rPr>
              <a:t> useful</a:t>
            </a:r>
            <a:r>
              <a:rPr sz="4050" spc="15" dirty="0">
                <a:latin typeface="Arial MT"/>
                <a:cs typeface="Arial MT"/>
              </a:rPr>
              <a:t> </a:t>
            </a:r>
            <a:r>
              <a:rPr sz="4050" spc="10" dirty="0">
                <a:latin typeface="Arial MT"/>
                <a:cs typeface="Arial MT"/>
              </a:rPr>
              <a:t>to </a:t>
            </a:r>
            <a:r>
              <a:rPr sz="4050" spc="125" dirty="0">
                <a:latin typeface="Arial MT"/>
                <a:cs typeface="Arial MT"/>
              </a:rPr>
              <a:t>do</a:t>
            </a:r>
            <a:r>
              <a:rPr sz="4050" spc="10" dirty="0">
                <a:latin typeface="Arial MT"/>
                <a:cs typeface="Arial MT"/>
              </a:rPr>
              <a:t> this</a:t>
            </a:r>
            <a:r>
              <a:rPr sz="4050" spc="15" dirty="0">
                <a:latin typeface="Arial MT"/>
                <a:cs typeface="Arial MT"/>
              </a:rPr>
              <a:t> on</a:t>
            </a:r>
            <a:r>
              <a:rPr sz="4050" spc="10" dirty="0">
                <a:latin typeface="Arial MT"/>
                <a:cs typeface="Arial MT"/>
              </a:rPr>
              <a:t> </a:t>
            </a:r>
            <a:r>
              <a:rPr sz="4050" spc="50" dirty="0">
                <a:latin typeface="Arial MT"/>
                <a:cs typeface="Arial MT"/>
              </a:rPr>
              <a:t>single</a:t>
            </a:r>
            <a:r>
              <a:rPr sz="4050" spc="10" dirty="0">
                <a:latin typeface="Arial MT"/>
                <a:cs typeface="Arial MT"/>
              </a:rPr>
              <a:t> </a:t>
            </a:r>
            <a:r>
              <a:rPr sz="4050" spc="35" dirty="0">
                <a:latin typeface="Arial MT"/>
                <a:cs typeface="Arial MT"/>
              </a:rPr>
              <a:t>instances</a:t>
            </a:r>
            <a:r>
              <a:rPr sz="4050" spc="15" dirty="0">
                <a:latin typeface="Arial MT"/>
                <a:cs typeface="Arial MT"/>
              </a:rPr>
              <a:t> </a:t>
            </a:r>
            <a:r>
              <a:rPr sz="4050" spc="10" dirty="0">
                <a:latin typeface="Arial MT"/>
                <a:cs typeface="Arial MT"/>
              </a:rPr>
              <a:t>that </a:t>
            </a:r>
            <a:r>
              <a:rPr sz="4050" spc="50" dirty="0">
                <a:latin typeface="Arial MT"/>
                <a:cs typeface="Arial MT"/>
              </a:rPr>
              <a:t>cannot</a:t>
            </a:r>
            <a:r>
              <a:rPr sz="4050" spc="10" dirty="0">
                <a:latin typeface="Arial MT"/>
                <a:cs typeface="Arial MT"/>
              </a:rPr>
              <a:t> </a:t>
            </a:r>
            <a:r>
              <a:rPr sz="4050" spc="125" dirty="0">
                <a:latin typeface="Arial MT"/>
                <a:cs typeface="Arial MT"/>
              </a:rPr>
              <a:t>be </a:t>
            </a:r>
            <a:r>
              <a:rPr sz="4050" spc="-1110" dirty="0">
                <a:latin typeface="Arial MT"/>
                <a:cs typeface="Arial MT"/>
              </a:rPr>
              <a:t> </a:t>
            </a:r>
            <a:r>
              <a:rPr sz="4050" spc="40" dirty="0">
                <a:latin typeface="Arial MT"/>
                <a:cs typeface="Arial MT"/>
              </a:rPr>
              <a:t>terminated</a:t>
            </a:r>
            <a:r>
              <a:rPr sz="4050" spc="5" dirty="0">
                <a:latin typeface="Arial MT"/>
                <a:cs typeface="Arial MT"/>
              </a:rPr>
              <a:t> </a:t>
            </a:r>
            <a:r>
              <a:rPr sz="4050" spc="55" dirty="0">
                <a:latin typeface="Arial MT"/>
                <a:cs typeface="Arial MT"/>
              </a:rPr>
              <a:t>(e.g.</a:t>
            </a:r>
            <a:r>
              <a:rPr sz="4050" dirty="0">
                <a:latin typeface="Arial MT"/>
                <a:cs typeface="Arial MT"/>
              </a:rPr>
              <a:t> </a:t>
            </a:r>
            <a:r>
              <a:rPr sz="4050" spc="15" dirty="0">
                <a:latin typeface="Arial MT"/>
                <a:cs typeface="Arial MT"/>
              </a:rPr>
              <a:t>a</a:t>
            </a:r>
            <a:r>
              <a:rPr sz="4050" spc="5" dirty="0">
                <a:latin typeface="Arial MT"/>
                <a:cs typeface="Arial MT"/>
              </a:rPr>
              <a:t> </a:t>
            </a:r>
            <a:r>
              <a:rPr sz="4050" spc="60" dirty="0">
                <a:latin typeface="Arial MT"/>
                <a:cs typeface="Arial MT"/>
              </a:rPr>
              <a:t>database)</a:t>
            </a:r>
            <a:endParaRPr sz="4050">
              <a:latin typeface="Arial MT"/>
              <a:cs typeface="Arial M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3675379" cy="1433195"/>
          </a:xfrm>
          <a:prstGeom prst="rect">
            <a:avLst/>
          </a:prstGeom>
        </p:spPr>
        <p:txBody>
          <a:bodyPr vert="horz" wrap="square" lIns="0" tIns="17145" rIns="0" bIns="0" rtlCol="0">
            <a:spAutoFit/>
          </a:bodyPr>
          <a:lstStyle/>
          <a:p>
            <a:pPr marL="12700">
              <a:lnSpc>
                <a:spcPct val="100000"/>
              </a:lnSpc>
              <a:spcBef>
                <a:spcPts val="135"/>
              </a:spcBef>
            </a:pPr>
            <a:r>
              <a:rPr spc="15" dirty="0"/>
              <a:t>Packer</a:t>
            </a:r>
          </a:p>
        </p:txBody>
      </p:sp>
      <p:sp>
        <p:nvSpPr>
          <p:cNvPr id="3" name="object 3"/>
          <p:cNvSpPr txBox="1"/>
          <p:nvPr/>
        </p:nvSpPr>
        <p:spPr>
          <a:xfrm>
            <a:off x="856939" y="2071903"/>
            <a:ext cx="551053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35" dirty="0">
                <a:latin typeface="Arial MT"/>
                <a:cs typeface="Arial MT"/>
              </a:rPr>
              <a:t> </a:t>
            </a:r>
            <a:r>
              <a:rPr sz="4100" spc="85" dirty="0">
                <a:latin typeface="Arial MT"/>
                <a:cs typeface="Arial MT"/>
              </a:rPr>
              <a:t>packer</a:t>
            </a:r>
            <a:r>
              <a:rPr sz="4100" spc="-30" dirty="0">
                <a:latin typeface="Arial MT"/>
                <a:cs typeface="Arial MT"/>
              </a:rPr>
              <a:t> </a:t>
            </a:r>
            <a:r>
              <a:rPr sz="4100" spc="35" dirty="0">
                <a:latin typeface="Arial MT"/>
                <a:cs typeface="Arial MT"/>
              </a:rPr>
              <a:t>template:</a:t>
            </a:r>
            <a:endParaRPr sz="4100">
              <a:latin typeface="Arial MT"/>
              <a:cs typeface="Arial MT"/>
            </a:endParaRPr>
          </a:p>
        </p:txBody>
      </p:sp>
      <p:grpSp>
        <p:nvGrpSpPr>
          <p:cNvPr id="4" name="object 4"/>
          <p:cNvGrpSpPr/>
          <p:nvPr/>
        </p:nvGrpSpPr>
        <p:grpSpPr>
          <a:xfrm>
            <a:off x="1198444" y="2925992"/>
            <a:ext cx="17310735" cy="7625715"/>
            <a:chOff x="1198444" y="2925992"/>
            <a:chExt cx="17310735" cy="7625715"/>
          </a:xfrm>
        </p:grpSpPr>
        <p:pic>
          <p:nvPicPr>
            <p:cNvPr id="5" name="object 5"/>
            <p:cNvPicPr/>
            <p:nvPr/>
          </p:nvPicPr>
          <p:blipFill>
            <a:blip r:embed="rId2" cstate="print"/>
            <a:stretch>
              <a:fillRect/>
            </a:stretch>
          </p:blipFill>
          <p:spPr>
            <a:xfrm>
              <a:off x="1198444" y="2925992"/>
              <a:ext cx="17310268" cy="7625169"/>
            </a:xfrm>
            <a:prstGeom prst="rect">
              <a:avLst/>
            </a:prstGeom>
          </p:spPr>
        </p:pic>
        <p:sp>
          <p:nvSpPr>
            <p:cNvPr id="6" name="object 6"/>
            <p:cNvSpPr/>
            <p:nvPr/>
          </p:nvSpPr>
          <p:spPr>
            <a:xfrm>
              <a:off x="1245563" y="2952169"/>
              <a:ext cx="17216120" cy="7531100"/>
            </a:xfrm>
            <a:custGeom>
              <a:avLst/>
              <a:gdLst/>
              <a:ahLst/>
              <a:cxnLst/>
              <a:rect l="l" t="t" r="r" b="b"/>
              <a:pathLst>
                <a:path w="17216120" h="7531100">
                  <a:moveTo>
                    <a:pt x="17216030" y="0"/>
                  </a:moveTo>
                  <a:lnTo>
                    <a:pt x="0" y="0"/>
                  </a:lnTo>
                  <a:lnTo>
                    <a:pt x="0" y="7530931"/>
                  </a:lnTo>
                  <a:lnTo>
                    <a:pt x="17216030" y="7530931"/>
                  </a:lnTo>
                  <a:lnTo>
                    <a:pt x="17216030" y="0"/>
                  </a:lnTo>
                  <a:close/>
                </a:path>
              </a:pathLst>
            </a:custGeom>
            <a:solidFill>
              <a:srgbClr val="DCDEE0"/>
            </a:solidFill>
          </p:spPr>
          <p:txBody>
            <a:bodyPr wrap="square" lIns="0" tIns="0" rIns="0" bIns="0" rtlCol="0"/>
            <a:lstStyle/>
            <a:p>
              <a:endParaRPr/>
            </a:p>
          </p:txBody>
        </p:sp>
        <p:sp>
          <p:nvSpPr>
            <p:cNvPr id="7" name="object 7"/>
            <p:cNvSpPr/>
            <p:nvPr/>
          </p:nvSpPr>
          <p:spPr>
            <a:xfrm>
              <a:off x="1245563" y="2952169"/>
              <a:ext cx="17216120" cy="7531100"/>
            </a:xfrm>
            <a:custGeom>
              <a:avLst/>
              <a:gdLst/>
              <a:ahLst/>
              <a:cxnLst/>
              <a:rect l="l" t="t" r="r" b="b"/>
              <a:pathLst>
                <a:path w="17216120" h="7531100">
                  <a:moveTo>
                    <a:pt x="0" y="0"/>
                  </a:moveTo>
                  <a:lnTo>
                    <a:pt x="17216030" y="0"/>
                  </a:lnTo>
                  <a:lnTo>
                    <a:pt x="17216030" y="7530931"/>
                  </a:lnTo>
                  <a:lnTo>
                    <a:pt x="0" y="7530931"/>
                  </a:lnTo>
                  <a:lnTo>
                    <a:pt x="0" y="0"/>
                  </a:lnTo>
                  <a:close/>
                </a:path>
              </a:pathLst>
            </a:custGeom>
            <a:ln w="10470">
              <a:solidFill>
                <a:srgbClr val="A6AAA9"/>
              </a:solidFill>
            </a:ln>
          </p:spPr>
          <p:txBody>
            <a:bodyPr wrap="square" lIns="0" tIns="0" rIns="0" bIns="0" rtlCol="0"/>
            <a:lstStyle/>
            <a:p>
              <a:endParaRPr/>
            </a:p>
          </p:txBody>
        </p:sp>
      </p:grpSp>
      <p:sp>
        <p:nvSpPr>
          <p:cNvPr id="8" name="object 8"/>
          <p:cNvSpPr txBox="1"/>
          <p:nvPr/>
        </p:nvSpPr>
        <p:spPr>
          <a:xfrm>
            <a:off x="1490708" y="3124229"/>
            <a:ext cx="7015480" cy="7169150"/>
          </a:xfrm>
          <a:prstGeom prst="rect">
            <a:avLst/>
          </a:prstGeom>
        </p:spPr>
        <p:txBody>
          <a:bodyPr vert="horz" wrap="square" lIns="0" tIns="11430" rIns="0" bIns="0" rtlCol="0">
            <a:spAutoFit/>
          </a:bodyPr>
          <a:lstStyle/>
          <a:p>
            <a:pPr marL="12700">
              <a:lnSpc>
                <a:spcPts val="2570"/>
              </a:lnSpc>
              <a:spcBef>
                <a:spcPts val="90"/>
              </a:spcBef>
            </a:pPr>
            <a:r>
              <a:rPr sz="2150" spc="-5" dirty="0">
                <a:latin typeface="Arial MT"/>
                <a:cs typeface="Arial MT"/>
              </a:rPr>
              <a:t>{</a:t>
            </a:r>
            <a:endParaRPr sz="2150">
              <a:latin typeface="Arial MT"/>
              <a:cs typeface="Arial MT"/>
            </a:endParaRPr>
          </a:p>
          <a:p>
            <a:pPr marL="314960" marR="4104004" indent="-151765">
              <a:lnSpc>
                <a:spcPts val="2560"/>
              </a:lnSpc>
              <a:spcBef>
                <a:spcPts val="90"/>
              </a:spcBef>
            </a:pPr>
            <a:r>
              <a:rPr sz="2150" spc="-25" dirty="0">
                <a:latin typeface="Arial MT"/>
                <a:cs typeface="Arial MT"/>
              </a:rPr>
              <a:t>"variables":</a:t>
            </a:r>
            <a:r>
              <a:rPr sz="2150" spc="-10" dirty="0">
                <a:latin typeface="Arial MT"/>
                <a:cs typeface="Arial MT"/>
              </a:rPr>
              <a:t> </a:t>
            </a:r>
            <a:r>
              <a:rPr sz="2150" spc="-5" dirty="0">
                <a:latin typeface="Arial MT"/>
                <a:cs typeface="Arial MT"/>
              </a:rPr>
              <a:t>{ </a:t>
            </a:r>
            <a:r>
              <a:rPr sz="2150" dirty="0">
                <a:latin typeface="Arial MT"/>
                <a:cs typeface="Arial MT"/>
              </a:rPr>
              <a:t> </a:t>
            </a:r>
            <a:r>
              <a:rPr sz="2150" spc="-25" dirty="0">
                <a:latin typeface="Arial MT"/>
                <a:cs typeface="Arial MT"/>
              </a:rPr>
              <a:t>"aws_access_key":</a:t>
            </a:r>
            <a:r>
              <a:rPr sz="2150" spc="-60" dirty="0">
                <a:latin typeface="Arial MT"/>
                <a:cs typeface="Arial MT"/>
              </a:rPr>
              <a:t> </a:t>
            </a:r>
            <a:r>
              <a:rPr sz="2150" spc="-114" dirty="0">
                <a:latin typeface="Arial MT"/>
                <a:cs typeface="Arial MT"/>
              </a:rPr>
              <a:t>"", </a:t>
            </a:r>
            <a:r>
              <a:rPr sz="2150" spc="-580" dirty="0">
                <a:latin typeface="Arial MT"/>
                <a:cs typeface="Arial MT"/>
              </a:rPr>
              <a:t> </a:t>
            </a:r>
            <a:r>
              <a:rPr sz="2150" spc="-35" dirty="0">
                <a:latin typeface="Arial MT"/>
                <a:cs typeface="Arial MT"/>
              </a:rPr>
              <a:t>"aws_secret_key":</a:t>
            </a:r>
            <a:r>
              <a:rPr sz="2150" spc="-20" dirty="0">
                <a:latin typeface="Arial MT"/>
                <a:cs typeface="Arial MT"/>
              </a:rPr>
              <a:t> </a:t>
            </a:r>
            <a:r>
              <a:rPr sz="2150" spc="-170" dirty="0">
                <a:latin typeface="Arial MT"/>
                <a:cs typeface="Arial MT"/>
              </a:rPr>
              <a:t>""</a:t>
            </a:r>
            <a:endParaRPr sz="2150">
              <a:latin typeface="Arial MT"/>
              <a:cs typeface="Arial MT"/>
            </a:endParaRPr>
          </a:p>
          <a:p>
            <a:pPr marL="163830">
              <a:lnSpc>
                <a:spcPts val="2455"/>
              </a:lnSpc>
            </a:pPr>
            <a:r>
              <a:rPr sz="2150" spc="-5" dirty="0">
                <a:latin typeface="Arial MT"/>
                <a:cs typeface="Arial MT"/>
              </a:rPr>
              <a:t>},</a:t>
            </a:r>
            <a:endParaRPr sz="2150">
              <a:latin typeface="Arial MT"/>
              <a:cs typeface="Arial MT"/>
            </a:endParaRPr>
          </a:p>
          <a:p>
            <a:pPr marL="163830">
              <a:lnSpc>
                <a:spcPts val="2555"/>
              </a:lnSpc>
            </a:pPr>
            <a:r>
              <a:rPr sz="2150" spc="-15" dirty="0">
                <a:latin typeface="Arial MT"/>
                <a:cs typeface="Arial MT"/>
              </a:rPr>
              <a:t>"builders":</a:t>
            </a:r>
            <a:r>
              <a:rPr sz="2150" spc="-35" dirty="0">
                <a:latin typeface="Arial MT"/>
                <a:cs typeface="Arial MT"/>
              </a:rPr>
              <a:t> </a:t>
            </a:r>
            <a:r>
              <a:rPr sz="2150" spc="55" dirty="0">
                <a:latin typeface="Arial MT"/>
                <a:cs typeface="Arial MT"/>
              </a:rPr>
              <a:t>[{</a:t>
            </a:r>
            <a:endParaRPr sz="2150">
              <a:latin typeface="Arial MT"/>
              <a:cs typeface="Arial MT"/>
            </a:endParaRPr>
          </a:p>
          <a:p>
            <a:pPr marL="314960">
              <a:lnSpc>
                <a:spcPts val="2555"/>
              </a:lnSpc>
            </a:pPr>
            <a:r>
              <a:rPr sz="2150" spc="-35" dirty="0">
                <a:latin typeface="Arial MT"/>
                <a:cs typeface="Arial MT"/>
              </a:rPr>
              <a:t>"type":</a:t>
            </a:r>
            <a:r>
              <a:rPr sz="2150" spc="-45" dirty="0">
                <a:latin typeface="Arial MT"/>
                <a:cs typeface="Arial MT"/>
              </a:rPr>
              <a:t> </a:t>
            </a:r>
            <a:r>
              <a:rPr sz="2150" spc="-20" dirty="0">
                <a:latin typeface="Arial MT"/>
                <a:cs typeface="Arial MT"/>
              </a:rPr>
              <a:t>"amazon-ebs",</a:t>
            </a:r>
            <a:endParaRPr sz="2150">
              <a:latin typeface="Arial MT"/>
              <a:cs typeface="Arial MT"/>
            </a:endParaRPr>
          </a:p>
          <a:p>
            <a:pPr marL="314960" marR="1517650">
              <a:lnSpc>
                <a:spcPts val="2560"/>
              </a:lnSpc>
              <a:spcBef>
                <a:spcPts val="90"/>
              </a:spcBef>
            </a:pPr>
            <a:r>
              <a:rPr sz="2150" spc="-20" dirty="0">
                <a:latin typeface="Arial MT"/>
                <a:cs typeface="Arial MT"/>
              </a:rPr>
              <a:t>"access_key":</a:t>
            </a:r>
            <a:r>
              <a:rPr sz="2150" spc="-10" dirty="0">
                <a:latin typeface="Arial MT"/>
                <a:cs typeface="Arial MT"/>
              </a:rPr>
              <a:t> </a:t>
            </a:r>
            <a:r>
              <a:rPr sz="2150" spc="-30" dirty="0">
                <a:latin typeface="Arial MT"/>
                <a:cs typeface="Arial MT"/>
              </a:rPr>
              <a:t>"{{user</a:t>
            </a:r>
            <a:r>
              <a:rPr sz="2150" spc="-5" dirty="0">
                <a:latin typeface="Arial MT"/>
                <a:cs typeface="Arial MT"/>
              </a:rPr>
              <a:t> </a:t>
            </a:r>
            <a:r>
              <a:rPr sz="2150" spc="-15" dirty="0">
                <a:latin typeface="Arial MT"/>
                <a:cs typeface="Arial MT"/>
              </a:rPr>
              <a:t>`aws_access_key`}}", </a:t>
            </a:r>
            <a:r>
              <a:rPr sz="2150" spc="-580" dirty="0">
                <a:latin typeface="Arial MT"/>
                <a:cs typeface="Arial MT"/>
              </a:rPr>
              <a:t> </a:t>
            </a:r>
            <a:r>
              <a:rPr sz="2150" spc="-35" dirty="0">
                <a:latin typeface="Arial MT"/>
                <a:cs typeface="Arial MT"/>
              </a:rPr>
              <a:t>"secret_key":</a:t>
            </a:r>
            <a:r>
              <a:rPr sz="2150" spc="-10" dirty="0">
                <a:latin typeface="Arial MT"/>
                <a:cs typeface="Arial MT"/>
              </a:rPr>
              <a:t> </a:t>
            </a:r>
            <a:r>
              <a:rPr sz="2150" spc="-30" dirty="0">
                <a:latin typeface="Arial MT"/>
                <a:cs typeface="Arial MT"/>
              </a:rPr>
              <a:t>"{{user</a:t>
            </a:r>
            <a:r>
              <a:rPr sz="2150" spc="-10" dirty="0">
                <a:latin typeface="Arial MT"/>
                <a:cs typeface="Arial MT"/>
              </a:rPr>
              <a:t> </a:t>
            </a:r>
            <a:r>
              <a:rPr sz="2150" spc="-20" dirty="0">
                <a:latin typeface="Arial MT"/>
                <a:cs typeface="Arial MT"/>
              </a:rPr>
              <a:t>`aws_secret_key`}}", </a:t>
            </a:r>
            <a:r>
              <a:rPr sz="2150" spc="-15" dirty="0">
                <a:latin typeface="Arial MT"/>
                <a:cs typeface="Arial MT"/>
              </a:rPr>
              <a:t> </a:t>
            </a:r>
            <a:r>
              <a:rPr sz="2150" spc="-35" dirty="0">
                <a:latin typeface="Arial MT"/>
                <a:cs typeface="Arial MT"/>
              </a:rPr>
              <a:t>"region":</a:t>
            </a:r>
            <a:r>
              <a:rPr sz="2150" spc="-10" dirty="0">
                <a:latin typeface="Arial MT"/>
                <a:cs typeface="Arial MT"/>
              </a:rPr>
              <a:t> </a:t>
            </a:r>
            <a:r>
              <a:rPr sz="2150" spc="-35" dirty="0">
                <a:latin typeface="Arial MT"/>
                <a:cs typeface="Arial MT"/>
              </a:rPr>
              <a:t>"us-east-1",</a:t>
            </a:r>
            <a:endParaRPr sz="2150">
              <a:latin typeface="Arial MT"/>
              <a:cs typeface="Arial MT"/>
            </a:endParaRPr>
          </a:p>
          <a:p>
            <a:pPr marL="314960">
              <a:lnSpc>
                <a:spcPts val="2455"/>
              </a:lnSpc>
            </a:pPr>
            <a:r>
              <a:rPr sz="2150" spc="-35" dirty="0">
                <a:latin typeface="Arial MT"/>
                <a:cs typeface="Arial MT"/>
              </a:rPr>
              <a:t>"source_ami":</a:t>
            </a:r>
            <a:r>
              <a:rPr sz="2150" spc="-25" dirty="0">
                <a:latin typeface="Arial MT"/>
                <a:cs typeface="Arial MT"/>
              </a:rPr>
              <a:t> </a:t>
            </a:r>
            <a:r>
              <a:rPr sz="2150" spc="-10" dirty="0">
                <a:latin typeface="Arial MT"/>
                <a:cs typeface="Arial MT"/>
              </a:rPr>
              <a:t>"ami-fce3c696",</a:t>
            </a:r>
            <a:endParaRPr sz="2150">
              <a:latin typeface="Arial MT"/>
              <a:cs typeface="Arial MT"/>
            </a:endParaRPr>
          </a:p>
          <a:p>
            <a:pPr marL="314960" marR="3488690">
              <a:lnSpc>
                <a:spcPts val="2560"/>
              </a:lnSpc>
              <a:spcBef>
                <a:spcPts val="90"/>
              </a:spcBef>
            </a:pPr>
            <a:r>
              <a:rPr sz="2150" spc="-20" dirty="0">
                <a:latin typeface="Arial MT"/>
                <a:cs typeface="Arial MT"/>
              </a:rPr>
              <a:t>"instance_type":</a:t>
            </a:r>
            <a:r>
              <a:rPr sz="2150" spc="5" dirty="0">
                <a:latin typeface="Arial MT"/>
                <a:cs typeface="Arial MT"/>
              </a:rPr>
              <a:t> </a:t>
            </a:r>
            <a:r>
              <a:rPr sz="2150" spc="-30" dirty="0">
                <a:latin typeface="Arial MT"/>
                <a:cs typeface="Arial MT"/>
              </a:rPr>
              <a:t>"t2.micro", </a:t>
            </a:r>
            <a:r>
              <a:rPr sz="2150" spc="-585" dirty="0">
                <a:latin typeface="Arial MT"/>
                <a:cs typeface="Arial MT"/>
              </a:rPr>
              <a:t> </a:t>
            </a:r>
            <a:r>
              <a:rPr sz="2150" spc="-35" dirty="0">
                <a:latin typeface="Arial MT"/>
                <a:cs typeface="Arial MT"/>
              </a:rPr>
              <a:t>"ssh_username":</a:t>
            </a:r>
            <a:r>
              <a:rPr sz="2150" spc="-15" dirty="0">
                <a:latin typeface="Arial MT"/>
                <a:cs typeface="Arial MT"/>
              </a:rPr>
              <a:t> </a:t>
            </a:r>
            <a:r>
              <a:rPr sz="2150" spc="-30" dirty="0">
                <a:latin typeface="Arial MT"/>
                <a:cs typeface="Arial MT"/>
              </a:rPr>
              <a:t>"ubuntu",</a:t>
            </a:r>
            <a:endParaRPr sz="2150">
              <a:latin typeface="Arial MT"/>
              <a:cs typeface="Arial MT"/>
            </a:endParaRPr>
          </a:p>
          <a:p>
            <a:pPr marL="314960">
              <a:lnSpc>
                <a:spcPts val="2460"/>
              </a:lnSpc>
            </a:pPr>
            <a:r>
              <a:rPr sz="2150" spc="-45" dirty="0">
                <a:latin typeface="Arial MT"/>
                <a:cs typeface="Arial MT"/>
              </a:rPr>
              <a:t>"ami_name":</a:t>
            </a:r>
            <a:r>
              <a:rPr sz="2150" spc="-15" dirty="0">
                <a:latin typeface="Arial MT"/>
                <a:cs typeface="Arial MT"/>
              </a:rPr>
              <a:t> </a:t>
            </a:r>
            <a:r>
              <a:rPr sz="2150" dirty="0">
                <a:latin typeface="Arial MT"/>
                <a:cs typeface="Arial MT"/>
              </a:rPr>
              <a:t>"packer-example</a:t>
            </a:r>
            <a:r>
              <a:rPr sz="2150" spc="-15" dirty="0">
                <a:latin typeface="Arial MT"/>
                <a:cs typeface="Arial MT"/>
              </a:rPr>
              <a:t> </a:t>
            </a:r>
            <a:r>
              <a:rPr sz="2150" spc="-10" dirty="0">
                <a:latin typeface="Arial MT"/>
                <a:cs typeface="Arial MT"/>
              </a:rPr>
              <a:t>{{timestamp}}"</a:t>
            </a:r>
            <a:endParaRPr sz="2150">
              <a:latin typeface="Arial MT"/>
              <a:cs typeface="Arial MT"/>
            </a:endParaRPr>
          </a:p>
          <a:p>
            <a:pPr marL="163830">
              <a:lnSpc>
                <a:spcPts val="2555"/>
              </a:lnSpc>
            </a:pPr>
            <a:r>
              <a:rPr sz="2150" spc="35" dirty="0">
                <a:latin typeface="Arial MT"/>
                <a:cs typeface="Arial MT"/>
              </a:rPr>
              <a:t>}],</a:t>
            </a:r>
            <a:endParaRPr sz="2150">
              <a:latin typeface="Arial MT"/>
              <a:cs typeface="Arial MT"/>
            </a:endParaRPr>
          </a:p>
          <a:p>
            <a:pPr marL="314960" marR="4881245" indent="-151765">
              <a:lnSpc>
                <a:spcPts val="2560"/>
              </a:lnSpc>
              <a:spcBef>
                <a:spcPts val="90"/>
              </a:spcBef>
            </a:pPr>
            <a:r>
              <a:rPr sz="2150" spc="-20" dirty="0">
                <a:latin typeface="Arial MT"/>
                <a:cs typeface="Arial MT"/>
              </a:rPr>
              <a:t>"provisioners":</a:t>
            </a:r>
            <a:r>
              <a:rPr sz="2150" spc="-95" dirty="0">
                <a:latin typeface="Arial MT"/>
                <a:cs typeface="Arial MT"/>
              </a:rPr>
              <a:t> </a:t>
            </a:r>
            <a:r>
              <a:rPr sz="2150" spc="55" dirty="0">
                <a:latin typeface="Arial MT"/>
                <a:cs typeface="Arial MT"/>
              </a:rPr>
              <a:t>[{ </a:t>
            </a:r>
            <a:r>
              <a:rPr sz="2150" spc="-585" dirty="0">
                <a:latin typeface="Arial MT"/>
                <a:cs typeface="Arial MT"/>
              </a:rPr>
              <a:t> </a:t>
            </a:r>
            <a:r>
              <a:rPr sz="2150" spc="-35" dirty="0">
                <a:latin typeface="Arial MT"/>
                <a:cs typeface="Arial MT"/>
              </a:rPr>
              <a:t>"type":</a:t>
            </a:r>
            <a:r>
              <a:rPr sz="2150" spc="-30" dirty="0">
                <a:latin typeface="Arial MT"/>
                <a:cs typeface="Arial MT"/>
              </a:rPr>
              <a:t> </a:t>
            </a:r>
            <a:r>
              <a:rPr sz="2150" spc="-45" dirty="0">
                <a:latin typeface="Arial MT"/>
                <a:cs typeface="Arial MT"/>
              </a:rPr>
              <a:t>"shell",</a:t>
            </a:r>
            <a:endParaRPr sz="2150">
              <a:latin typeface="Arial MT"/>
              <a:cs typeface="Arial MT"/>
            </a:endParaRPr>
          </a:p>
          <a:p>
            <a:pPr marL="314960">
              <a:lnSpc>
                <a:spcPts val="2460"/>
              </a:lnSpc>
              <a:tabLst>
                <a:tab pos="1676400" algn="l"/>
                <a:tab pos="5474335" algn="l"/>
              </a:tabLst>
            </a:pPr>
            <a:r>
              <a:rPr sz="2150" spc="-15" dirty="0">
                <a:latin typeface="Arial MT"/>
                <a:cs typeface="Arial MT"/>
              </a:rPr>
              <a:t>"scripts":</a:t>
            </a:r>
            <a:r>
              <a:rPr sz="2150" spc="5" dirty="0">
                <a:latin typeface="Arial MT"/>
                <a:cs typeface="Arial MT"/>
              </a:rPr>
              <a:t> </a:t>
            </a:r>
            <a:r>
              <a:rPr sz="2150" spc="114" dirty="0">
                <a:latin typeface="Arial MT"/>
                <a:cs typeface="Arial MT"/>
              </a:rPr>
              <a:t>[	</a:t>
            </a:r>
            <a:r>
              <a:rPr sz="2150" spc="-20" dirty="0">
                <a:latin typeface="Arial MT"/>
                <a:cs typeface="Arial MT"/>
              </a:rPr>
              <a:t>"</a:t>
            </a:r>
            <a:r>
              <a:rPr sz="2150" b="1" spc="-20" dirty="0">
                <a:latin typeface="Arial"/>
                <a:cs typeface="Arial"/>
              </a:rPr>
              <a:t>scripts/install_software.sh</a:t>
            </a:r>
            <a:r>
              <a:rPr sz="2150" spc="-20" dirty="0">
                <a:latin typeface="Arial MT"/>
                <a:cs typeface="Arial MT"/>
              </a:rPr>
              <a:t>"	</a:t>
            </a:r>
            <a:r>
              <a:rPr sz="2150" spc="55" dirty="0">
                <a:latin typeface="Arial MT"/>
                <a:cs typeface="Arial MT"/>
              </a:rPr>
              <a:t>],</a:t>
            </a:r>
            <a:endParaRPr sz="2150">
              <a:latin typeface="Arial MT"/>
              <a:cs typeface="Arial MT"/>
            </a:endParaRPr>
          </a:p>
          <a:p>
            <a:pPr marL="314960" marR="5080">
              <a:lnSpc>
                <a:spcPts val="2560"/>
              </a:lnSpc>
              <a:spcBef>
                <a:spcPts val="90"/>
              </a:spcBef>
            </a:pPr>
            <a:r>
              <a:rPr sz="2150" spc="-10" dirty="0">
                <a:latin typeface="Arial MT"/>
                <a:cs typeface="Arial MT"/>
              </a:rPr>
              <a:t>"execute_command":</a:t>
            </a:r>
            <a:r>
              <a:rPr sz="2150" spc="-5" dirty="0">
                <a:latin typeface="Arial MT"/>
                <a:cs typeface="Arial MT"/>
              </a:rPr>
              <a:t> </a:t>
            </a:r>
            <a:r>
              <a:rPr sz="2150" spc="-60" dirty="0">
                <a:latin typeface="Arial MT"/>
                <a:cs typeface="Arial MT"/>
              </a:rPr>
              <a:t>"{{</a:t>
            </a:r>
            <a:r>
              <a:rPr sz="2150" spc="-5" dirty="0">
                <a:latin typeface="Arial MT"/>
                <a:cs typeface="Arial MT"/>
              </a:rPr>
              <a:t> </a:t>
            </a:r>
            <a:r>
              <a:rPr sz="2150" spc="-55" dirty="0">
                <a:latin typeface="Arial MT"/>
                <a:cs typeface="Arial MT"/>
              </a:rPr>
              <a:t>.Vars</a:t>
            </a:r>
            <a:r>
              <a:rPr sz="2150" spc="-5" dirty="0">
                <a:latin typeface="Arial MT"/>
                <a:cs typeface="Arial MT"/>
              </a:rPr>
              <a:t> }} </a:t>
            </a:r>
            <a:r>
              <a:rPr sz="2150" spc="25" dirty="0">
                <a:latin typeface="Arial MT"/>
                <a:cs typeface="Arial MT"/>
              </a:rPr>
              <a:t>sudo</a:t>
            </a:r>
            <a:r>
              <a:rPr sz="2150" spc="-5" dirty="0">
                <a:latin typeface="Arial MT"/>
                <a:cs typeface="Arial MT"/>
              </a:rPr>
              <a:t> </a:t>
            </a:r>
            <a:r>
              <a:rPr sz="2150" spc="-65" dirty="0">
                <a:latin typeface="Arial MT"/>
                <a:cs typeface="Arial MT"/>
              </a:rPr>
              <a:t>-E</a:t>
            </a:r>
            <a:r>
              <a:rPr sz="2150" spc="-5" dirty="0">
                <a:latin typeface="Arial MT"/>
                <a:cs typeface="Arial MT"/>
              </a:rPr>
              <a:t> sh </a:t>
            </a:r>
            <a:r>
              <a:rPr sz="2150" spc="15" dirty="0">
                <a:latin typeface="Arial MT"/>
                <a:cs typeface="Arial MT"/>
              </a:rPr>
              <a:t>'{{</a:t>
            </a:r>
            <a:r>
              <a:rPr sz="2150" spc="-5" dirty="0">
                <a:latin typeface="Arial MT"/>
                <a:cs typeface="Arial MT"/>
              </a:rPr>
              <a:t> </a:t>
            </a:r>
            <a:r>
              <a:rPr sz="2150" spc="-30" dirty="0">
                <a:latin typeface="Arial MT"/>
                <a:cs typeface="Arial MT"/>
              </a:rPr>
              <a:t>.Path</a:t>
            </a:r>
            <a:r>
              <a:rPr sz="2150" spc="-5" dirty="0">
                <a:latin typeface="Arial MT"/>
                <a:cs typeface="Arial MT"/>
              </a:rPr>
              <a:t> </a:t>
            </a:r>
            <a:r>
              <a:rPr sz="2150" spc="-25" dirty="0">
                <a:latin typeface="Arial MT"/>
                <a:cs typeface="Arial MT"/>
              </a:rPr>
              <a:t>}}'", </a:t>
            </a:r>
            <a:r>
              <a:rPr sz="2150" spc="-585" dirty="0">
                <a:latin typeface="Arial MT"/>
                <a:cs typeface="Arial MT"/>
              </a:rPr>
              <a:t> </a:t>
            </a:r>
            <a:r>
              <a:rPr sz="2150" spc="-25" dirty="0">
                <a:latin typeface="Arial MT"/>
                <a:cs typeface="Arial MT"/>
              </a:rPr>
              <a:t>"pause_before":</a:t>
            </a:r>
            <a:r>
              <a:rPr sz="2150" spc="-10" dirty="0">
                <a:latin typeface="Arial MT"/>
                <a:cs typeface="Arial MT"/>
              </a:rPr>
              <a:t> </a:t>
            </a:r>
            <a:r>
              <a:rPr sz="2150" spc="-70" dirty="0">
                <a:latin typeface="Arial MT"/>
                <a:cs typeface="Arial MT"/>
              </a:rPr>
              <a:t>"10s"</a:t>
            </a:r>
            <a:endParaRPr sz="2150">
              <a:latin typeface="Arial MT"/>
              <a:cs typeface="Arial MT"/>
            </a:endParaRPr>
          </a:p>
          <a:p>
            <a:pPr marL="163830">
              <a:lnSpc>
                <a:spcPts val="2460"/>
              </a:lnSpc>
            </a:pPr>
            <a:r>
              <a:rPr sz="2150" spc="5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E23FEC-3256-4AB1-AEAF-D105DD2818CF}"/>
              </a:ext>
            </a:extLst>
          </p:cNvPr>
          <p:cNvPicPr>
            <a:picLocks noChangeAspect="1"/>
          </p:cNvPicPr>
          <p:nvPr/>
        </p:nvPicPr>
        <p:blipFill rotWithShape="1">
          <a:blip r:embed="rId2"/>
          <a:srcRect t="7778" b="7037"/>
          <a:stretch/>
        </p:blipFill>
        <p:spPr>
          <a:xfrm>
            <a:off x="908050" y="1311275"/>
            <a:ext cx="18288000" cy="8763000"/>
          </a:xfrm>
          <a:prstGeom prst="rect">
            <a:avLst/>
          </a:prstGeom>
        </p:spPr>
      </p:pic>
    </p:spTree>
    <p:extLst>
      <p:ext uri="{BB962C8B-B14F-4D97-AF65-F5344CB8AC3E}">
        <p14:creationId xmlns:p14="http://schemas.microsoft.com/office/powerpoint/2010/main" val="326664202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807857" y="6086317"/>
            <a:ext cx="448881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Terraform</a:t>
            </a:r>
            <a:r>
              <a:rPr sz="3600" spc="-25" dirty="0">
                <a:latin typeface="Arial MT"/>
                <a:cs typeface="Arial MT"/>
              </a:rPr>
              <a:t> </a:t>
            </a:r>
            <a:r>
              <a:rPr sz="3600" spc="10" dirty="0">
                <a:latin typeface="Arial MT"/>
                <a:cs typeface="Arial MT"/>
              </a:rPr>
              <a:t>with</a:t>
            </a:r>
            <a:r>
              <a:rPr sz="3600" spc="-20" dirty="0">
                <a:latin typeface="Arial MT"/>
                <a:cs typeface="Arial MT"/>
              </a:rPr>
              <a:t> </a:t>
            </a:r>
            <a:r>
              <a:rPr sz="3600" spc="80" dirty="0">
                <a:latin typeface="Arial MT"/>
                <a:cs typeface="Arial MT"/>
              </a:rPr>
              <a:t>packer</a:t>
            </a:r>
            <a:endParaRPr sz="3600">
              <a:latin typeface="Arial MT"/>
              <a:cs typeface="Arial M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3425" y="4212926"/>
            <a:ext cx="1138618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 dirty="0"/>
              <a:t> </a:t>
            </a:r>
            <a:r>
              <a:rPr spc="10" dirty="0"/>
              <a:t>with</a:t>
            </a:r>
            <a:r>
              <a:rPr spc="-5" dirty="0"/>
              <a:t> </a:t>
            </a:r>
            <a:r>
              <a:rPr spc="15" dirty="0"/>
              <a:t>Packer</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3675379" cy="1433195"/>
          </a:xfrm>
          <a:prstGeom prst="rect">
            <a:avLst/>
          </a:prstGeom>
        </p:spPr>
        <p:txBody>
          <a:bodyPr vert="horz" wrap="square" lIns="0" tIns="17145" rIns="0" bIns="0" rtlCol="0">
            <a:spAutoFit/>
          </a:bodyPr>
          <a:lstStyle/>
          <a:p>
            <a:pPr marL="12700">
              <a:lnSpc>
                <a:spcPct val="100000"/>
              </a:lnSpc>
              <a:spcBef>
                <a:spcPts val="135"/>
              </a:spcBef>
            </a:pPr>
            <a:r>
              <a:rPr spc="15" dirty="0"/>
              <a:t>Packer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067872"/>
            <a:ext cx="17650460" cy="8039100"/>
          </a:xfrm>
          <a:prstGeom prst="rect">
            <a:avLst/>
          </a:prstGeom>
        </p:spPr>
        <p:txBody>
          <a:bodyPr vert="horz" wrap="square" lIns="0" tIns="16510" rIns="0" bIns="0" rtlCol="0">
            <a:spAutoFit/>
          </a:bodyPr>
          <a:lstStyle/>
          <a:p>
            <a:pPr marL="516255" marR="2079625" indent="-504190">
              <a:lnSpc>
                <a:spcPct val="100000"/>
              </a:lnSpc>
              <a:spcBef>
                <a:spcPts val="130"/>
              </a:spcBef>
              <a:buSzPct val="75308"/>
              <a:buChar char="•"/>
              <a:tabLst>
                <a:tab pos="516255" algn="l"/>
                <a:tab pos="516890" algn="l"/>
              </a:tabLst>
            </a:pPr>
            <a:r>
              <a:rPr sz="4050" spc="15" dirty="0">
                <a:latin typeface="Arial MT"/>
                <a:cs typeface="Arial MT"/>
              </a:rPr>
              <a:t>Packer</a:t>
            </a:r>
            <a:r>
              <a:rPr sz="4050" spc="5" dirty="0">
                <a:latin typeface="Arial MT"/>
                <a:cs typeface="Arial MT"/>
              </a:rPr>
              <a:t> </a:t>
            </a:r>
            <a:r>
              <a:rPr sz="4050" spc="10" dirty="0">
                <a:latin typeface="Arial MT"/>
                <a:cs typeface="Arial MT"/>
              </a:rPr>
              <a:t>is</a:t>
            </a:r>
            <a:r>
              <a:rPr sz="4050" spc="5" dirty="0">
                <a:latin typeface="Arial MT"/>
                <a:cs typeface="Arial MT"/>
              </a:rPr>
              <a:t> </a:t>
            </a:r>
            <a:r>
              <a:rPr sz="4050" spc="15" dirty="0">
                <a:latin typeface="Arial MT"/>
                <a:cs typeface="Arial MT"/>
              </a:rPr>
              <a:t>a</a:t>
            </a:r>
            <a:r>
              <a:rPr sz="4050" spc="5" dirty="0">
                <a:latin typeface="Arial MT"/>
                <a:cs typeface="Arial MT"/>
              </a:rPr>
              <a:t> </a:t>
            </a:r>
            <a:r>
              <a:rPr sz="4050" spc="55" dirty="0">
                <a:latin typeface="Arial MT"/>
                <a:cs typeface="Arial MT"/>
              </a:rPr>
              <a:t>commandline</a:t>
            </a:r>
            <a:r>
              <a:rPr sz="4050" spc="5" dirty="0">
                <a:latin typeface="Arial MT"/>
                <a:cs typeface="Arial MT"/>
              </a:rPr>
              <a:t> </a:t>
            </a:r>
            <a:r>
              <a:rPr sz="4050" spc="10" dirty="0">
                <a:latin typeface="Arial MT"/>
                <a:cs typeface="Arial MT"/>
              </a:rPr>
              <a:t>tool</a:t>
            </a:r>
            <a:r>
              <a:rPr sz="4050" spc="5" dirty="0">
                <a:latin typeface="Arial MT"/>
                <a:cs typeface="Arial MT"/>
              </a:rPr>
              <a:t> </a:t>
            </a:r>
            <a:r>
              <a:rPr sz="4050" spc="10" dirty="0">
                <a:latin typeface="Arial MT"/>
                <a:cs typeface="Arial MT"/>
              </a:rPr>
              <a:t>that</a:t>
            </a:r>
            <a:r>
              <a:rPr sz="4050" spc="5" dirty="0">
                <a:latin typeface="Arial MT"/>
                <a:cs typeface="Arial MT"/>
              </a:rPr>
              <a:t> </a:t>
            </a:r>
            <a:r>
              <a:rPr sz="4050" spc="90" dirty="0">
                <a:latin typeface="Arial MT"/>
                <a:cs typeface="Arial MT"/>
              </a:rPr>
              <a:t>can</a:t>
            </a:r>
            <a:r>
              <a:rPr sz="4050" spc="5" dirty="0">
                <a:latin typeface="Arial MT"/>
                <a:cs typeface="Arial MT"/>
              </a:rPr>
              <a:t> </a:t>
            </a:r>
            <a:r>
              <a:rPr sz="4050" spc="100" dirty="0">
                <a:latin typeface="Arial MT"/>
                <a:cs typeface="Arial MT"/>
              </a:rPr>
              <a:t>build</a:t>
            </a:r>
            <a:r>
              <a:rPr sz="4050" spc="5" dirty="0">
                <a:latin typeface="Arial MT"/>
                <a:cs typeface="Arial MT"/>
              </a:rPr>
              <a:t> </a:t>
            </a:r>
            <a:r>
              <a:rPr sz="4050" spc="-180" dirty="0">
                <a:latin typeface="Arial MT"/>
                <a:cs typeface="Arial MT"/>
              </a:rPr>
              <a:t>AWS</a:t>
            </a:r>
            <a:r>
              <a:rPr sz="4050" spc="5" dirty="0">
                <a:latin typeface="Arial MT"/>
                <a:cs typeface="Arial MT"/>
              </a:rPr>
              <a:t> </a:t>
            </a:r>
            <a:r>
              <a:rPr sz="4050" spc="15" dirty="0">
                <a:latin typeface="Arial MT"/>
                <a:cs typeface="Arial MT"/>
              </a:rPr>
              <a:t>AMIs</a:t>
            </a:r>
            <a:r>
              <a:rPr sz="4050" spc="5" dirty="0">
                <a:latin typeface="Arial MT"/>
                <a:cs typeface="Arial MT"/>
              </a:rPr>
              <a:t> </a:t>
            </a:r>
            <a:r>
              <a:rPr sz="4050" spc="105" dirty="0">
                <a:latin typeface="Arial MT"/>
                <a:cs typeface="Arial MT"/>
              </a:rPr>
              <a:t>based</a:t>
            </a:r>
            <a:r>
              <a:rPr sz="4050" spc="5" dirty="0">
                <a:latin typeface="Arial MT"/>
                <a:cs typeface="Arial MT"/>
              </a:rPr>
              <a:t> </a:t>
            </a:r>
            <a:r>
              <a:rPr sz="4050" spc="15" dirty="0">
                <a:latin typeface="Arial MT"/>
                <a:cs typeface="Arial MT"/>
              </a:rPr>
              <a:t>on </a:t>
            </a:r>
            <a:r>
              <a:rPr sz="4050" spc="-1110" dirty="0">
                <a:latin typeface="Arial MT"/>
                <a:cs typeface="Arial MT"/>
              </a:rPr>
              <a:t> </a:t>
            </a:r>
            <a:r>
              <a:rPr sz="4050" spc="35" dirty="0">
                <a:latin typeface="Arial MT"/>
                <a:cs typeface="Arial MT"/>
              </a:rPr>
              <a:t>templates</a:t>
            </a:r>
            <a:endParaRPr sz="4050">
              <a:latin typeface="Arial MT"/>
              <a:cs typeface="Arial MT"/>
            </a:endParaRPr>
          </a:p>
          <a:p>
            <a:pPr>
              <a:lnSpc>
                <a:spcPct val="100000"/>
              </a:lnSpc>
              <a:buFont typeface="Arial MT"/>
              <a:buChar char="•"/>
            </a:pPr>
            <a:endParaRPr sz="4200">
              <a:latin typeface="Arial MT"/>
              <a:cs typeface="Arial MT"/>
            </a:endParaRPr>
          </a:p>
          <a:p>
            <a:pPr marL="516255" marR="886460" indent="-504190">
              <a:lnSpc>
                <a:spcPct val="100000"/>
              </a:lnSpc>
              <a:buSzPct val="75308"/>
              <a:buChar char="•"/>
              <a:tabLst>
                <a:tab pos="516255" algn="l"/>
                <a:tab pos="516890" algn="l"/>
              </a:tabLst>
            </a:pPr>
            <a:r>
              <a:rPr sz="4050" spc="45" dirty="0">
                <a:latin typeface="Arial MT"/>
                <a:cs typeface="Arial MT"/>
              </a:rPr>
              <a:t>Instead</a:t>
            </a:r>
            <a:r>
              <a:rPr sz="4050" spc="10" dirty="0">
                <a:latin typeface="Arial MT"/>
                <a:cs typeface="Arial MT"/>
              </a:rPr>
              <a:t> of </a:t>
            </a:r>
            <a:r>
              <a:rPr sz="4050" spc="30" dirty="0">
                <a:latin typeface="Arial MT"/>
                <a:cs typeface="Arial MT"/>
              </a:rPr>
              <a:t>installing</a:t>
            </a:r>
            <a:r>
              <a:rPr sz="4050" spc="10" dirty="0">
                <a:latin typeface="Arial MT"/>
                <a:cs typeface="Arial MT"/>
              </a:rPr>
              <a:t> the </a:t>
            </a:r>
            <a:r>
              <a:rPr sz="4050" spc="5" dirty="0">
                <a:latin typeface="Arial MT"/>
                <a:cs typeface="Arial MT"/>
              </a:rPr>
              <a:t>software</a:t>
            </a:r>
            <a:r>
              <a:rPr sz="4050" spc="15" dirty="0">
                <a:latin typeface="Arial MT"/>
                <a:cs typeface="Arial MT"/>
              </a:rPr>
              <a:t> </a:t>
            </a:r>
            <a:r>
              <a:rPr sz="4050" spc="10" dirty="0">
                <a:latin typeface="Arial MT"/>
                <a:cs typeface="Arial MT"/>
              </a:rPr>
              <a:t>after </a:t>
            </a:r>
            <a:r>
              <a:rPr sz="4050" spc="75" dirty="0">
                <a:latin typeface="Arial MT"/>
                <a:cs typeface="Arial MT"/>
              </a:rPr>
              <a:t>booting</a:t>
            </a:r>
            <a:r>
              <a:rPr sz="4050" spc="10" dirty="0">
                <a:latin typeface="Arial MT"/>
                <a:cs typeface="Arial MT"/>
              </a:rPr>
              <a:t> </a:t>
            </a:r>
            <a:r>
              <a:rPr sz="4050" spc="125" dirty="0">
                <a:latin typeface="Arial MT"/>
                <a:cs typeface="Arial MT"/>
              </a:rPr>
              <a:t>up</a:t>
            </a:r>
            <a:r>
              <a:rPr sz="4050" spc="10" dirty="0">
                <a:latin typeface="Arial MT"/>
                <a:cs typeface="Arial MT"/>
              </a:rPr>
              <a:t> </a:t>
            </a:r>
            <a:r>
              <a:rPr sz="4050" spc="15" dirty="0">
                <a:latin typeface="Arial MT"/>
                <a:cs typeface="Arial MT"/>
              </a:rPr>
              <a:t>an</a:t>
            </a:r>
            <a:r>
              <a:rPr sz="4050" spc="10" dirty="0">
                <a:latin typeface="Arial MT"/>
                <a:cs typeface="Arial MT"/>
              </a:rPr>
              <a:t> </a:t>
            </a:r>
            <a:r>
              <a:rPr sz="4050" spc="35" dirty="0">
                <a:latin typeface="Arial MT"/>
                <a:cs typeface="Arial MT"/>
              </a:rPr>
              <a:t>instance,</a:t>
            </a:r>
            <a:r>
              <a:rPr sz="4050" spc="15" dirty="0">
                <a:latin typeface="Arial MT"/>
                <a:cs typeface="Arial MT"/>
              </a:rPr>
              <a:t> you</a:t>
            </a:r>
            <a:r>
              <a:rPr sz="4050" spc="10" dirty="0">
                <a:latin typeface="Arial MT"/>
                <a:cs typeface="Arial MT"/>
              </a:rPr>
              <a:t> </a:t>
            </a:r>
            <a:r>
              <a:rPr sz="4050" spc="90" dirty="0">
                <a:latin typeface="Arial MT"/>
                <a:cs typeface="Arial MT"/>
              </a:rPr>
              <a:t>can </a:t>
            </a:r>
            <a:r>
              <a:rPr sz="4050" spc="-1110" dirty="0">
                <a:latin typeface="Arial MT"/>
                <a:cs typeface="Arial MT"/>
              </a:rPr>
              <a:t> </a:t>
            </a:r>
            <a:r>
              <a:rPr sz="4050" spc="35" dirty="0">
                <a:latin typeface="Arial MT"/>
                <a:cs typeface="Arial MT"/>
              </a:rPr>
              <a:t>create</a:t>
            </a:r>
            <a:r>
              <a:rPr sz="4050" spc="5" dirty="0">
                <a:latin typeface="Arial MT"/>
                <a:cs typeface="Arial MT"/>
              </a:rPr>
              <a:t> </a:t>
            </a:r>
            <a:r>
              <a:rPr sz="4050" spc="15" dirty="0">
                <a:latin typeface="Arial MT"/>
                <a:cs typeface="Arial MT"/>
              </a:rPr>
              <a:t>an</a:t>
            </a:r>
            <a:r>
              <a:rPr sz="4050" spc="5" dirty="0">
                <a:latin typeface="Arial MT"/>
                <a:cs typeface="Arial MT"/>
              </a:rPr>
              <a:t> </a:t>
            </a:r>
            <a:r>
              <a:rPr sz="4050" spc="15" dirty="0">
                <a:latin typeface="Arial MT"/>
                <a:cs typeface="Arial MT"/>
              </a:rPr>
              <a:t>AMI</a:t>
            </a:r>
            <a:r>
              <a:rPr sz="4050" spc="5" dirty="0">
                <a:latin typeface="Arial MT"/>
                <a:cs typeface="Arial MT"/>
              </a:rPr>
              <a:t> </a:t>
            </a:r>
            <a:r>
              <a:rPr sz="4050" spc="10" dirty="0">
                <a:latin typeface="Arial MT"/>
                <a:cs typeface="Arial MT"/>
              </a:rPr>
              <a:t>with</a:t>
            </a:r>
            <a:r>
              <a:rPr sz="4050" spc="5" dirty="0">
                <a:latin typeface="Arial MT"/>
                <a:cs typeface="Arial MT"/>
              </a:rPr>
              <a:t> all </a:t>
            </a:r>
            <a:r>
              <a:rPr sz="4050" spc="10" dirty="0">
                <a:latin typeface="Arial MT"/>
                <a:cs typeface="Arial MT"/>
              </a:rPr>
              <a:t>the</a:t>
            </a:r>
            <a:r>
              <a:rPr sz="4050" spc="5" dirty="0">
                <a:latin typeface="Arial MT"/>
                <a:cs typeface="Arial MT"/>
              </a:rPr>
              <a:t> </a:t>
            </a:r>
            <a:r>
              <a:rPr sz="4050" spc="45" dirty="0">
                <a:latin typeface="Arial MT"/>
                <a:cs typeface="Arial MT"/>
              </a:rPr>
              <a:t>necessary</a:t>
            </a:r>
            <a:r>
              <a:rPr sz="4050" spc="5" dirty="0">
                <a:latin typeface="Arial MT"/>
                <a:cs typeface="Arial MT"/>
              </a:rPr>
              <a:t> software </a:t>
            </a:r>
            <a:r>
              <a:rPr sz="4050" spc="15" dirty="0">
                <a:latin typeface="Arial MT"/>
                <a:cs typeface="Arial MT"/>
              </a:rPr>
              <a:t>on</a:t>
            </a:r>
            <a:endParaRPr sz="4050">
              <a:latin typeface="Arial MT"/>
              <a:cs typeface="Arial MT"/>
            </a:endParaRPr>
          </a:p>
          <a:p>
            <a:pPr>
              <a:lnSpc>
                <a:spcPct val="100000"/>
              </a:lnSpc>
              <a:buFont typeface="Arial MT"/>
              <a:buChar char="•"/>
            </a:pPr>
            <a:endParaRPr sz="4200">
              <a:latin typeface="Arial MT"/>
              <a:cs typeface="Arial MT"/>
            </a:endParaRPr>
          </a:p>
          <a:p>
            <a:pPr marL="516255" indent="-504190">
              <a:lnSpc>
                <a:spcPct val="100000"/>
              </a:lnSpc>
              <a:buSzPct val="75308"/>
              <a:buChar char="•"/>
              <a:tabLst>
                <a:tab pos="516255" algn="l"/>
                <a:tab pos="516890" algn="l"/>
              </a:tabLst>
            </a:pPr>
            <a:r>
              <a:rPr sz="4050" spc="-45" dirty="0">
                <a:latin typeface="Arial MT"/>
                <a:cs typeface="Arial MT"/>
              </a:rPr>
              <a:t>This</a:t>
            </a:r>
            <a:r>
              <a:rPr sz="4050" spc="5" dirty="0">
                <a:latin typeface="Arial MT"/>
                <a:cs typeface="Arial MT"/>
              </a:rPr>
              <a:t> </a:t>
            </a:r>
            <a:r>
              <a:rPr sz="4050" spc="90" dirty="0">
                <a:latin typeface="Arial MT"/>
                <a:cs typeface="Arial MT"/>
              </a:rPr>
              <a:t>can</a:t>
            </a:r>
            <a:r>
              <a:rPr sz="4050" spc="5" dirty="0">
                <a:latin typeface="Arial MT"/>
                <a:cs typeface="Arial MT"/>
              </a:rPr>
              <a:t> </a:t>
            </a:r>
            <a:r>
              <a:rPr sz="4050" spc="105" dirty="0">
                <a:latin typeface="Arial MT"/>
                <a:cs typeface="Arial MT"/>
              </a:rPr>
              <a:t>speed</a:t>
            </a:r>
            <a:r>
              <a:rPr sz="4050" spc="5" dirty="0">
                <a:latin typeface="Arial MT"/>
                <a:cs typeface="Arial MT"/>
              </a:rPr>
              <a:t> </a:t>
            </a:r>
            <a:r>
              <a:rPr sz="4050" spc="125" dirty="0">
                <a:latin typeface="Arial MT"/>
                <a:cs typeface="Arial MT"/>
              </a:rPr>
              <a:t>up</a:t>
            </a:r>
            <a:r>
              <a:rPr sz="4050" spc="10" dirty="0">
                <a:latin typeface="Arial MT"/>
                <a:cs typeface="Arial MT"/>
              </a:rPr>
              <a:t> </a:t>
            </a:r>
            <a:r>
              <a:rPr sz="4050" spc="70" dirty="0">
                <a:latin typeface="Arial MT"/>
                <a:cs typeface="Arial MT"/>
              </a:rPr>
              <a:t>boot</a:t>
            </a:r>
            <a:r>
              <a:rPr sz="4050" spc="5" dirty="0">
                <a:latin typeface="Arial MT"/>
                <a:cs typeface="Arial MT"/>
              </a:rPr>
              <a:t> </a:t>
            </a:r>
            <a:r>
              <a:rPr sz="4050" spc="10" dirty="0">
                <a:latin typeface="Arial MT"/>
                <a:cs typeface="Arial MT"/>
              </a:rPr>
              <a:t>times</a:t>
            </a:r>
            <a:r>
              <a:rPr sz="4050" spc="5" dirty="0">
                <a:latin typeface="Arial MT"/>
                <a:cs typeface="Arial MT"/>
              </a:rPr>
              <a:t> </a:t>
            </a:r>
            <a:r>
              <a:rPr sz="4050" spc="10" dirty="0">
                <a:latin typeface="Arial MT"/>
                <a:cs typeface="Arial MT"/>
              </a:rPr>
              <a:t>of </a:t>
            </a:r>
            <a:r>
              <a:rPr sz="4050" spc="35" dirty="0">
                <a:latin typeface="Arial MT"/>
                <a:cs typeface="Arial MT"/>
              </a:rPr>
              <a:t>instances</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516255" marR="5080" indent="-504190">
              <a:lnSpc>
                <a:spcPct val="100000"/>
              </a:lnSpc>
              <a:spcBef>
                <a:spcPts val="5"/>
              </a:spcBef>
              <a:buSzPct val="75308"/>
              <a:buChar char="•"/>
              <a:tabLst>
                <a:tab pos="516255" algn="l"/>
                <a:tab pos="516890" algn="l"/>
              </a:tabLst>
            </a:pPr>
            <a:r>
              <a:rPr sz="4050" spc="-70" dirty="0">
                <a:latin typeface="Arial MT"/>
                <a:cs typeface="Arial MT"/>
              </a:rPr>
              <a:t>It’s</a:t>
            </a:r>
            <a:r>
              <a:rPr sz="4050" spc="5" dirty="0">
                <a:latin typeface="Arial MT"/>
                <a:cs typeface="Arial MT"/>
              </a:rPr>
              <a:t> </a:t>
            </a:r>
            <a:r>
              <a:rPr sz="4050" spc="15" dirty="0">
                <a:latin typeface="Arial MT"/>
                <a:cs typeface="Arial MT"/>
              </a:rPr>
              <a:t>a</a:t>
            </a:r>
            <a:r>
              <a:rPr sz="4050" spc="10" dirty="0">
                <a:latin typeface="Arial MT"/>
                <a:cs typeface="Arial MT"/>
              </a:rPr>
              <a:t> </a:t>
            </a:r>
            <a:r>
              <a:rPr sz="4050" spc="55" dirty="0">
                <a:latin typeface="Arial MT"/>
                <a:cs typeface="Arial MT"/>
              </a:rPr>
              <a:t>common</a:t>
            </a:r>
            <a:r>
              <a:rPr sz="4050" spc="5" dirty="0">
                <a:latin typeface="Arial MT"/>
                <a:cs typeface="Arial MT"/>
              </a:rPr>
              <a:t> </a:t>
            </a:r>
            <a:r>
              <a:rPr sz="4050" spc="90" dirty="0">
                <a:latin typeface="Arial MT"/>
                <a:cs typeface="Arial MT"/>
              </a:rPr>
              <a:t>approach</a:t>
            </a:r>
            <a:r>
              <a:rPr sz="4050" spc="10" dirty="0">
                <a:latin typeface="Arial MT"/>
                <a:cs typeface="Arial MT"/>
              </a:rPr>
              <a:t> </a:t>
            </a:r>
            <a:r>
              <a:rPr sz="4050" spc="15" dirty="0">
                <a:latin typeface="Arial MT"/>
                <a:cs typeface="Arial MT"/>
              </a:rPr>
              <a:t>when</a:t>
            </a:r>
            <a:r>
              <a:rPr sz="4050" spc="5" dirty="0">
                <a:latin typeface="Arial MT"/>
                <a:cs typeface="Arial MT"/>
              </a:rPr>
              <a:t> </a:t>
            </a:r>
            <a:r>
              <a:rPr sz="4050" spc="15" dirty="0">
                <a:latin typeface="Arial MT"/>
                <a:cs typeface="Arial MT"/>
              </a:rPr>
              <a:t>you</a:t>
            </a:r>
            <a:r>
              <a:rPr sz="4050" spc="10" dirty="0">
                <a:latin typeface="Arial MT"/>
                <a:cs typeface="Arial MT"/>
              </a:rPr>
              <a:t> run</a:t>
            </a:r>
            <a:r>
              <a:rPr sz="4050" spc="5" dirty="0">
                <a:latin typeface="Arial MT"/>
                <a:cs typeface="Arial MT"/>
              </a:rPr>
              <a:t> </a:t>
            </a:r>
            <a:r>
              <a:rPr sz="4050" spc="15" dirty="0">
                <a:latin typeface="Arial MT"/>
                <a:cs typeface="Arial MT"/>
              </a:rPr>
              <a:t>a</a:t>
            </a:r>
            <a:r>
              <a:rPr sz="4050" spc="10" dirty="0">
                <a:latin typeface="Arial MT"/>
                <a:cs typeface="Arial MT"/>
              </a:rPr>
              <a:t> horizontally</a:t>
            </a:r>
            <a:r>
              <a:rPr sz="4050" spc="5" dirty="0">
                <a:latin typeface="Arial MT"/>
                <a:cs typeface="Arial MT"/>
              </a:rPr>
              <a:t> </a:t>
            </a:r>
            <a:r>
              <a:rPr sz="4050" spc="90" dirty="0">
                <a:latin typeface="Arial MT"/>
                <a:cs typeface="Arial MT"/>
              </a:rPr>
              <a:t>scaled</a:t>
            </a:r>
            <a:r>
              <a:rPr sz="4050" spc="10" dirty="0">
                <a:latin typeface="Arial MT"/>
                <a:cs typeface="Arial MT"/>
              </a:rPr>
              <a:t> </a:t>
            </a:r>
            <a:r>
              <a:rPr sz="4050" spc="165" dirty="0">
                <a:latin typeface="Arial MT"/>
                <a:cs typeface="Arial MT"/>
              </a:rPr>
              <a:t>app</a:t>
            </a:r>
            <a:r>
              <a:rPr sz="4050" spc="10" dirty="0">
                <a:latin typeface="Arial MT"/>
                <a:cs typeface="Arial MT"/>
              </a:rPr>
              <a:t> layer</a:t>
            </a:r>
            <a:r>
              <a:rPr sz="4050" spc="5" dirty="0">
                <a:latin typeface="Arial MT"/>
                <a:cs typeface="Arial MT"/>
              </a:rPr>
              <a:t> </a:t>
            </a:r>
            <a:r>
              <a:rPr sz="4050" spc="10" dirty="0">
                <a:latin typeface="Arial MT"/>
                <a:cs typeface="Arial MT"/>
              </a:rPr>
              <a:t>or </a:t>
            </a:r>
            <a:r>
              <a:rPr sz="4050" spc="15" dirty="0">
                <a:latin typeface="Arial MT"/>
                <a:cs typeface="Arial MT"/>
              </a:rPr>
              <a:t>a </a:t>
            </a:r>
            <a:r>
              <a:rPr sz="4050" spc="-1110" dirty="0">
                <a:latin typeface="Arial MT"/>
                <a:cs typeface="Arial MT"/>
              </a:rPr>
              <a:t> </a:t>
            </a:r>
            <a:r>
              <a:rPr sz="4050" spc="45" dirty="0">
                <a:latin typeface="Arial MT"/>
                <a:cs typeface="Arial MT"/>
              </a:rPr>
              <a:t>cluster</a:t>
            </a:r>
            <a:r>
              <a:rPr sz="4050" dirty="0">
                <a:latin typeface="Arial MT"/>
                <a:cs typeface="Arial MT"/>
              </a:rPr>
              <a:t> </a:t>
            </a:r>
            <a:r>
              <a:rPr sz="4050" spc="10" dirty="0">
                <a:latin typeface="Arial MT"/>
                <a:cs typeface="Arial MT"/>
              </a:rPr>
              <a:t>of</a:t>
            </a:r>
            <a:r>
              <a:rPr sz="4050" spc="5" dirty="0">
                <a:latin typeface="Arial MT"/>
                <a:cs typeface="Arial MT"/>
              </a:rPr>
              <a:t> </a:t>
            </a:r>
            <a:r>
              <a:rPr sz="4050" spc="40" dirty="0">
                <a:latin typeface="Arial MT"/>
                <a:cs typeface="Arial MT"/>
              </a:rPr>
              <a:t>something</a:t>
            </a:r>
            <a:endParaRPr sz="4050">
              <a:latin typeface="Arial MT"/>
              <a:cs typeface="Arial MT"/>
            </a:endParaRPr>
          </a:p>
          <a:p>
            <a:pPr>
              <a:lnSpc>
                <a:spcPct val="100000"/>
              </a:lnSpc>
              <a:spcBef>
                <a:spcPts val="55"/>
              </a:spcBef>
              <a:buFont typeface="Arial MT"/>
              <a:buChar char="•"/>
            </a:pPr>
            <a:endParaRPr sz="4150">
              <a:latin typeface="Arial MT"/>
              <a:cs typeface="Arial MT"/>
            </a:endParaRPr>
          </a:p>
          <a:p>
            <a:pPr marL="516255" marR="752475" indent="-504190">
              <a:lnSpc>
                <a:spcPct val="100000"/>
              </a:lnSpc>
              <a:buSzPct val="75308"/>
              <a:buChar char="•"/>
              <a:tabLst>
                <a:tab pos="516255" algn="l"/>
                <a:tab pos="516890" algn="l"/>
              </a:tabLst>
            </a:pPr>
            <a:r>
              <a:rPr sz="4050" spc="5" dirty="0">
                <a:latin typeface="Arial MT"/>
                <a:cs typeface="Arial MT"/>
              </a:rPr>
              <a:t>It</a:t>
            </a:r>
            <a:r>
              <a:rPr sz="4050" spc="10" dirty="0">
                <a:latin typeface="Arial MT"/>
                <a:cs typeface="Arial MT"/>
              </a:rPr>
              <a:t> </a:t>
            </a:r>
            <a:r>
              <a:rPr sz="4050" spc="55" dirty="0">
                <a:latin typeface="Arial MT"/>
                <a:cs typeface="Arial MT"/>
              </a:rPr>
              <a:t>might</a:t>
            </a:r>
            <a:r>
              <a:rPr sz="4050" spc="10" dirty="0">
                <a:latin typeface="Arial MT"/>
                <a:cs typeface="Arial MT"/>
              </a:rPr>
              <a:t> not</a:t>
            </a:r>
            <a:r>
              <a:rPr sz="4050" spc="15" dirty="0">
                <a:latin typeface="Arial MT"/>
                <a:cs typeface="Arial MT"/>
              </a:rPr>
              <a:t> </a:t>
            </a:r>
            <a:r>
              <a:rPr sz="4050" spc="125" dirty="0">
                <a:latin typeface="Arial MT"/>
                <a:cs typeface="Arial MT"/>
              </a:rPr>
              <a:t>be</a:t>
            </a:r>
            <a:r>
              <a:rPr sz="4050" spc="10" dirty="0">
                <a:latin typeface="Arial MT"/>
                <a:cs typeface="Arial MT"/>
              </a:rPr>
              <a:t> </a:t>
            </a:r>
            <a:r>
              <a:rPr sz="4050" spc="30" dirty="0">
                <a:latin typeface="Arial MT"/>
                <a:cs typeface="Arial MT"/>
              </a:rPr>
              <a:t>very</a:t>
            </a:r>
            <a:r>
              <a:rPr sz="4050" spc="10" dirty="0">
                <a:latin typeface="Arial MT"/>
                <a:cs typeface="Arial MT"/>
              </a:rPr>
              <a:t> useful</a:t>
            </a:r>
            <a:r>
              <a:rPr sz="4050" spc="15" dirty="0">
                <a:latin typeface="Arial MT"/>
                <a:cs typeface="Arial MT"/>
              </a:rPr>
              <a:t> </a:t>
            </a:r>
            <a:r>
              <a:rPr sz="4050" spc="10" dirty="0">
                <a:latin typeface="Arial MT"/>
                <a:cs typeface="Arial MT"/>
              </a:rPr>
              <a:t>to </a:t>
            </a:r>
            <a:r>
              <a:rPr sz="4050" spc="125" dirty="0">
                <a:latin typeface="Arial MT"/>
                <a:cs typeface="Arial MT"/>
              </a:rPr>
              <a:t>do</a:t>
            </a:r>
            <a:r>
              <a:rPr sz="4050" spc="10" dirty="0">
                <a:latin typeface="Arial MT"/>
                <a:cs typeface="Arial MT"/>
              </a:rPr>
              <a:t> this</a:t>
            </a:r>
            <a:r>
              <a:rPr sz="4050" spc="15" dirty="0">
                <a:latin typeface="Arial MT"/>
                <a:cs typeface="Arial MT"/>
              </a:rPr>
              <a:t> on</a:t>
            </a:r>
            <a:r>
              <a:rPr sz="4050" spc="10" dirty="0">
                <a:latin typeface="Arial MT"/>
                <a:cs typeface="Arial MT"/>
              </a:rPr>
              <a:t> </a:t>
            </a:r>
            <a:r>
              <a:rPr sz="4050" spc="50" dirty="0">
                <a:latin typeface="Arial MT"/>
                <a:cs typeface="Arial MT"/>
              </a:rPr>
              <a:t>single</a:t>
            </a:r>
            <a:r>
              <a:rPr sz="4050" spc="10" dirty="0">
                <a:latin typeface="Arial MT"/>
                <a:cs typeface="Arial MT"/>
              </a:rPr>
              <a:t> </a:t>
            </a:r>
            <a:r>
              <a:rPr sz="4050" spc="35" dirty="0">
                <a:latin typeface="Arial MT"/>
                <a:cs typeface="Arial MT"/>
              </a:rPr>
              <a:t>instances</a:t>
            </a:r>
            <a:r>
              <a:rPr sz="4050" spc="15" dirty="0">
                <a:latin typeface="Arial MT"/>
                <a:cs typeface="Arial MT"/>
              </a:rPr>
              <a:t> </a:t>
            </a:r>
            <a:r>
              <a:rPr sz="4050" spc="10" dirty="0">
                <a:latin typeface="Arial MT"/>
                <a:cs typeface="Arial MT"/>
              </a:rPr>
              <a:t>that </a:t>
            </a:r>
            <a:r>
              <a:rPr sz="4050" spc="50" dirty="0">
                <a:latin typeface="Arial MT"/>
                <a:cs typeface="Arial MT"/>
              </a:rPr>
              <a:t>cannot</a:t>
            </a:r>
            <a:r>
              <a:rPr sz="4050" spc="10" dirty="0">
                <a:latin typeface="Arial MT"/>
                <a:cs typeface="Arial MT"/>
              </a:rPr>
              <a:t> </a:t>
            </a:r>
            <a:r>
              <a:rPr sz="4050" spc="125" dirty="0">
                <a:latin typeface="Arial MT"/>
                <a:cs typeface="Arial MT"/>
              </a:rPr>
              <a:t>be </a:t>
            </a:r>
            <a:r>
              <a:rPr sz="4050" spc="-1110" dirty="0">
                <a:latin typeface="Arial MT"/>
                <a:cs typeface="Arial MT"/>
              </a:rPr>
              <a:t> </a:t>
            </a:r>
            <a:r>
              <a:rPr sz="4050" spc="40" dirty="0">
                <a:latin typeface="Arial MT"/>
                <a:cs typeface="Arial MT"/>
              </a:rPr>
              <a:t>terminated</a:t>
            </a:r>
            <a:r>
              <a:rPr sz="4050" spc="5" dirty="0">
                <a:latin typeface="Arial MT"/>
                <a:cs typeface="Arial MT"/>
              </a:rPr>
              <a:t> </a:t>
            </a:r>
            <a:r>
              <a:rPr sz="4050" spc="55" dirty="0">
                <a:latin typeface="Arial MT"/>
                <a:cs typeface="Arial MT"/>
              </a:rPr>
              <a:t>(e.g.</a:t>
            </a:r>
            <a:r>
              <a:rPr sz="4050" dirty="0">
                <a:latin typeface="Arial MT"/>
                <a:cs typeface="Arial MT"/>
              </a:rPr>
              <a:t> </a:t>
            </a:r>
            <a:r>
              <a:rPr sz="4050" spc="15" dirty="0">
                <a:latin typeface="Arial MT"/>
                <a:cs typeface="Arial MT"/>
              </a:rPr>
              <a:t>a</a:t>
            </a:r>
            <a:r>
              <a:rPr sz="4050" spc="5" dirty="0">
                <a:latin typeface="Arial MT"/>
                <a:cs typeface="Arial MT"/>
              </a:rPr>
              <a:t> </a:t>
            </a:r>
            <a:r>
              <a:rPr sz="4050" spc="60" dirty="0">
                <a:latin typeface="Arial MT"/>
                <a:cs typeface="Arial MT"/>
              </a:rPr>
              <a:t>database)</a:t>
            </a:r>
            <a:endParaRPr sz="4050">
              <a:latin typeface="Arial MT"/>
              <a:cs typeface="Arial M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3675379" cy="1433195"/>
          </a:xfrm>
          <a:prstGeom prst="rect">
            <a:avLst/>
          </a:prstGeom>
        </p:spPr>
        <p:txBody>
          <a:bodyPr vert="horz" wrap="square" lIns="0" tIns="17145" rIns="0" bIns="0" rtlCol="0">
            <a:spAutoFit/>
          </a:bodyPr>
          <a:lstStyle/>
          <a:p>
            <a:pPr marL="12700">
              <a:lnSpc>
                <a:spcPct val="100000"/>
              </a:lnSpc>
              <a:spcBef>
                <a:spcPts val="135"/>
              </a:spcBef>
            </a:pPr>
            <a:r>
              <a:rPr spc="15" dirty="0"/>
              <a:t>Packer</a:t>
            </a:r>
          </a:p>
        </p:txBody>
      </p:sp>
      <p:sp>
        <p:nvSpPr>
          <p:cNvPr id="3" name="object 3"/>
          <p:cNvSpPr txBox="1"/>
          <p:nvPr/>
        </p:nvSpPr>
        <p:spPr>
          <a:xfrm>
            <a:off x="856939" y="2071903"/>
            <a:ext cx="551053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35" dirty="0">
                <a:latin typeface="Arial MT"/>
                <a:cs typeface="Arial MT"/>
              </a:rPr>
              <a:t> </a:t>
            </a:r>
            <a:r>
              <a:rPr sz="4100" spc="85" dirty="0">
                <a:latin typeface="Arial MT"/>
                <a:cs typeface="Arial MT"/>
              </a:rPr>
              <a:t>packer</a:t>
            </a:r>
            <a:r>
              <a:rPr sz="4100" spc="-30" dirty="0">
                <a:latin typeface="Arial MT"/>
                <a:cs typeface="Arial MT"/>
              </a:rPr>
              <a:t> </a:t>
            </a:r>
            <a:r>
              <a:rPr sz="4100" spc="35" dirty="0">
                <a:latin typeface="Arial MT"/>
                <a:cs typeface="Arial MT"/>
              </a:rPr>
              <a:t>template:</a:t>
            </a:r>
            <a:endParaRPr sz="4100">
              <a:latin typeface="Arial MT"/>
              <a:cs typeface="Arial MT"/>
            </a:endParaRPr>
          </a:p>
        </p:txBody>
      </p:sp>
      <p:grpSp>
        <p:nvGrpSpPr>
          <p:cNvPr id="4" name="object 4"/>
          <p:cNvGrpSpPr/>
          <p:nvPr/>
        </p:nvGrpSpPr>
        <p:grpSpPr>
          <a:xfrm>
            <a:off x="1198444" y="2925992"/>
            <a:ext cx="17310735" cy="7625715"/>
            <a:chOff x="1198444" y="2925992"/>
            <a:chExt cx="17310735" cy="7625715"/>
          </a:xfrm>
        </p:grpSpPr>
        <p:pic>
          <p:nvPicPr>
            <p:cNvPr id="5" name="object 5"/>
            <p:cNvPicPr/>
            <p:nvPr/>
          </p:nvPicPr>
          <p:blipFill>
            <a:blip r:embed="rId2" cstate="print"/>
            <a:stretch>
              <a:fillRect/>
            </a:stretch>
          </p:blipFill>
          <p:spPr>
            <a:xfrm>
              <a:off x="1198444" y="2925992"/>
              <a:ext cx="17310268" cy="7625169"/>
            </a:xfrm>
            <a:prstGeom prst="rect">
              <a:avLst/>
            </a:prstGeom>
          </p:spPr>
        </p:pic>
        <p:sp>
          <p:nvSpPr>
            <p:cNvPr id="6" name="object 6"/>
            <p:cNvSpPr/>
            <p:nvPr/>
          </p:nvSpPr>
          <p:spPr>
            <a:xfrm>
              <a:off x="1245563" y="2952169"/>
              <a:ext cx="17216120" cy="7531100"/>
            </a:xfrm>
            <a:custGeom>
              <a:avLst/>
              <a:gdLst/>
              <a:ahLst/>
              <a:cxnLst/>
              <a:rect l="l" t="t" r="r" b="b"/>
              <a:pathLst>
                <a:path w="17216120" h="7531100">
                  <a:moveTo>
                    <a:pt x="17216030" y="0"/>
                  </a:moveTo>
                  <a:lnTo>
                    <a:pt x="0" y="0"/>
                  </a:lnTo>
                  <a:lnTo>
                    <a:pt x="0" y="7530931"/>
                  </a:lnTo>
                  <a:lnTo>
                    <a:pt x="17216030" y="7530931"/>
                  </a:lnTo>
                  <a:lnTo>
                    <a:pt x="17216030" y="0"/>
                  </a:lnTo>
                  <a:close/>
                </a:path>
              </a:pathLst>
            </a:custGeom>
            <a:solidFill>
              <a:srgbClr val="DCDEE0"/>
            </a:solidFill>
          </p:spPr>
          <p:txBody>
            <a:bodyPr wrap="square" lIns="0" tIns="0" rIns="0" bIns="0" rtlCol="0"/>
            <a:lstStyle/>
            <a:p>
              <a:endParaRPr/>
            </a:p>
          </p:txBody>
        </p:sp>
        <p:sp>
          <p:nvSpPr>
            <p:cNvPr id="7" name="object 7"/>
            <p:cNvSpPr/>
            <p:nvPr/>
          </p:nvSpPr>
          <p:spPr>
            <a:xfrm>
              <a:off x="1245563" y="2952169"/>
              <a:ext cx="17216120" cy="7531100"/>
            </a:xfrm>
            <a:custGeom>
              <a:avLst/>
              <a:gdLst/>
              <a:ahLst/>
              <a:cxnLst/>
              <a:rect l="l" t="t" r="r" b="b"/>
              <a:pathLst>
                <a:path w="17216120" h="7531100">
                  <a:moveTo>
                    <a:pt x="0" y="0"/>
                  </a:moveTo>
                  <a:lnTo>
                    <a:pt x="17216030" y="0"/>
                  </a:lnTo>
                  <a:lnTo>
                    <a:pt x="17216030" y="7530931"/>
                  </a:lnTo>
                  <a:lnTo>
                    <a:pt x="0" y="7530931"/>
                  </a:lnTo>
                  <a:lnTo>
                    <a:pt x="0" y="0"/>
                  </a:lnTo>
                  <a:close/>
                </a:path>
              </a:pathLst>
            </a:custGeom>
            <a:ln w="10470">
              <a:solidFill>
                <a:srgbClr val="A6AAA9"/>
              </a:solidFill>
            </a:ln>
          </p:spPr>
          <p:txBody>
            <a:bodyPr wrap="square" lIns="0" tIns="0" rIns="0" bIns="0" rtlCol="0"/>
            <a:lstStyle/>
            <a:p>
              <a:endParaRPr/>
            </a:p>
          </p:txBody>
        </p:sp>
      </p:grpSp>
      <p:sp>
        <p:nvSpPr>
          <p:cNvPr id="8" name="object 8"/>
          <p:cNvSpPr txBox="1"/>
          <p:nvPr/>
        </p:nvSpPr>
        <p:spPr>
          <a:xfrm>
            <a:off x="1490708" y="3124229"/>
            <a:ext cx="7015480" cy="7169150"/>
          </a:xfrm>
          <a:prstGeom prst="rect">
            <a:avLst/>
          </a:prstGeom>
        </p:spPr>
        <p:txBody>
          <a:bodyPr vert="horz" wrap="square" lIns="0" tIns="11430" rIns="0" bIns="0" rtlCol="0">
            <a:spAutoFit/>
          </a:bodyPr>
          <a:lstStyle/>
          <a:p>
            <a:pPr marL="12700">
              <a:lnSpc>
                <a:spcPts val="2570"/>
              </a:lnSpc>
              <a:spcBef>
                <a:spcPts val="90"/>
              </a:spcBef>
            </a:pPr>
            <a:r>
              <a:rPr sz="2150" spc="-5" dirty="0">
                <a:latin typeface="Arial MT"/>
                <a:cs typeface="Arial MT"/>
              </a:rPr>
              <a:t>{</a:t>
            </a:r>
            <a:endParaRPr sz="2150">
              <a:latin typeface="Arial MT"/>
              <a:cs typeface="Arial MT"/>
            </a:endParaRPr>
          </a:p>
          <a:p>
            <a:pPr marL="314960" marR="4104004" indent="-151765">
              <a:lnSpc>
                <a:spcPts val="2560"/>
              </a:lnSpc>
              <a:spcBef>
                <a:spcPts val="90"/>
              </a:spcBef>
            </a:pPr>
            <a:r>
              <a:rPr sz="2150" spc="-25" dirty="0">
                <a:latin typeface="Arial MT"/>
                <a:cs typeface="Arial MT"/>
              </a:rPr>
              <a:t>"variables":</a:t>
            </a:r>
            <a:r>
              <a:rPr sz="2150" spc="-10" dirty="0">
                <a:latin typeface="Arial MT"/>
                <a:cs typeface="Arial MT"/>
              </a:rPr>
              <a:t> </a:t>
            </a:r>
            <a:r>
              <a:rPr sz="2150" spc="-5" dirty="0">
                <a:latin typeface="Arial MT"/>
                <a:cs typeface="Arial MT"/>
              </a:rPr>
              <a:t>{ </a:t>
            </a:r>
            <a:r>
              <a:rPr sz="2150" dirty="0">
                <a:latin typeface="Arial MT"/>
                <a:cs typeface="Arial MT"/>
              </a:rPr>
              <a:t> </a:t>
            </a:r>
            <a:r>
              <a:rPr sz="2150" spc="-25" dirty="0">
                <a:latin typeface="Arial MT"/>
                <a:cs typeface="Arial MT"/>
              </a:rPr>
              <a:t>"aws_access_key":</a:t>
            </a:r>
            <a:r>
              <a:rPr sz="2150" spc="-60" dirty="0">
                <a:latin typeface="Arial MT"/>
                <a:cs typeface="Arial MT"/>
              </a:rPr>
              <a:t> </a:t>
            </a:r>
            <a:r>
              <a:rPr sz="2150" spc="-114" dirty="0">
                <a:latin typeface="Arial MT"/>
                <a:cs typeface="Arial MT"/>
              </a:rPr>
              <a:t>"", </a:t>
            </a:r>
            <a:r>
              <a:rPr sz="2150" spc="-580" dirty="0">
                <a:latin typeface="Arial MT"/>
                <a:cs typeface="Arial MT"/>
              </a:rPr>
              <a:t> </a:t>
            </a:r>
            <a:r>
              <a:rPr sz="2150" spc="-35" dirty="0">
                <a:latin typeface="Arial MT"/>
                <a:cs typeface="Arial MT"/>
              </a:rPr>
              <a:t>"aws_secret_key":</a:t>
            </a:r>
            <a:r>
              <a:rPr sz="2150" spc="-20" dirty="0">
                <a:latin typeface="Arial MT"/>
                <a:cs typeface="Arial MT"/>
              </a:rPr>
              <a:t> </a:t>
            </a:r>
            <a:r>
              <a:rPr sz="2150" spc="-170" dirty="0">
                <a:latin typeface="Arial MT"/>
                <a:cs typeface="Arial MT"/>
              </a:rPr>
              <a:t>""</a:t>
            </a:r>
            <a:endParaRPr sz="2150">
              <a:latin typeface="Arial MT"/>
              <a:cs typeface="Arial MT"/>
            </a:endParaRPr>
          </a:p>
          <a:p>
            <a:pPr marL="163830">
              <a:lnSpc>
                <a:spcPts val="2455"/>
              </a:lnSpc>
            </a:pPr>
            <a:r>
              <a:rPr sz="2150" spc="-5" dirty="0">
                <a:latin typeface="Arial MT"/>
                <a:cs typeface="Arial MT"/>
              </a:rPr>
              <a:t>},</a:t>
            </a:r>
            <a:endParaRPr sz="2150">
              <a:latin typeface="Arial MT"/>
              <a:cs typeface="Arial MT"/>
            </a:endParaRPr>
          </a:p>
          <a:p>
            <a:pPr marL="163830">
              <a:lnSpc>
                <a:spcPts val="2555"/>
              </a:lnSpc>
            </a:pPr>
            <a:r>
              <a:rPr sz="2150" spc="-15" dirty="0">
                <a:latin typeface="Arial MT"/>
                <a:cs typeface="Arial MT"/>
              </a:rPr>
              <a:t>"builders":</a:t>
            </a:r>
            <a:r>
              <a:rPr sz="2150" spc="-35" dirty="0">
                <a:latin typeface="Arial MT"/>
                <a:cs typeface="Arial MT"/>
              </a:rPr>
              <a:t> </a:t>
            </a:r>
            <a:r>
              <a:rPr sz="2150" spc="55" dirty="0">
                <a:latin typeface="Arial MT"/>
                <a:cs typeface="Arial MT"/>
              </a:rPr>
              <a:t>[{</a:t>
            </a:r>
            <a:endParaRPr sz="2150">
              <a:latin typeface="Arial MT"/>
              <a:cs typeface="Arial MT"/>
            </a:endParaRPr>
          </a:p>
          <a:p>
            <a:pPr marL="314960">
              <a:lnSpc>
                <a:spcPts val="2555"/>
              </a:lnSpc>
            </a:pPr>
            <a:r>
              <a:rPr sz="2150" spc="-35" dirty="0">
                <a:latin typeface="Arial MT"/>
                <a:cs typeface="Arial MT"/>
              </a:rPr>
              <a:t>"type":</a:t>
            </a:r>
            <a:r>
              <a:rPr sz="2150" spc="-45" dirty="0">
                <a:latin typeface="Arial MT"/>
                <a:cs typeface="Arial MT"/>
              </a:rPr>
              <a:t> </a:t>
            </a:r>
            <a:r>
              <a:rPr sz="2150" spc="-20" dirty="0">
                <a:latin typeface="Arial MT"/>
                <a:cs typeface="Arial MT"/>
              </a:rPr>
              <a:t>"amazon-ebs",</a:t>
            </a:r>
            <a:endParaRPr sz="2150">
              <a:latin typeface="Arial MT"/>
              <a:cs typeface="Arial MT"/>
            </a:endParaRPr>
          </a:p>
          <a:p>
            <a:pPr marL="314960" marR="1517650">
              <a:lnSpc>
                <a:spcPts val="2560"/>
              </a:lnSpc>
              <a:spcBef>
                <a:spcPts val="90"/>
              </a:spcBef>
            </a:pPr>
            <a:r>
              <a:rPr sz="2150" spc="-20" dirty="0">
                <a:latin typeface="Arial MT"/>
                <a:cs typeface="Arial MT"/>
              </a:rPr>
              <a:t>"access_key":</a:t>
            </a:r>
            <a:r>
              <a:rPr sz="2150" spc="-10" dirty="0">
                <a:latin typeface="Arial MT"/>
                <a:cs typeface="Arial MT"/>
              </a:rPr>
              <a:t> </a:t>
            </a:r>
            <a:r>
              <a:rPr sz="2150" spc="-30" dirty="0">
                <a:latin typeface="Arial MT"/>
                <a:cs typeface="Arial MT"/>
              </a:rPr>
              <a:t>"{{user</a:t>
            </a:r>
            <a:r>
              <a:rPr sz="2150" spc="-5" dirty="0">
                <a:latin typeface="Arial MT"/>
                <a:cs typeface="Arial MT"/>
              </a:rPr>
              <a:t> </a:t>
            </a:r>
            <a:r>
              <a:rPr sz="2150" spc="-15" dirty="0">
                <a:latin typeface="Arial MT"/>
                <a:cs typeface="Arial MT"/>
              </a:rPr>
              <a:t>`aws_access_key`}}", </a:t>
            </a:r>
            <a:r>
              <a:rPr sz="2150" spc="-580" dirty="0">
                <a:latin typeface="Arial MT"/>
                <a:cs typeface="Arial MT"/>
              </a:rPr>
              <a:t> </a:t>
            </a:r>
            <a:r>
              <a:rPr sz="2150" spc="-35" dirty="0">
                <a:latin typeface="Arial MT"/>
                <a:cs typeface="Arial MT"/>
              </a:rPr>
              <a:t>"secret_key":</a:t>
            </a:r>
            <a:r>
              <a:rPr sz="2150" spc="-10" dirty="0">
                <a:latin typeface="Arial MT"/>
                <a:cs typeface="Arial MT"/>
              </a:rPr>
              <a:t> </a:t>
            </a:r>
            <a:r>
              <a:rPr sz="2150" spc="-30" dirty="0">
                <a:latin typeface="Arial MT"/>
                <a:cs typeface="Arial MT"/>
              </a:rPr>
              <a:t>"{{user</a:t>
            </a:r>
            <a:r>
              <a:rPr sz="2150" spc="-10" dirty="0">
                <a:latin typeface="Arial MT"/>
                <a:cs typeface="Arial MT"/>
              </a:rPr>
              <a:t> </a:t>
            </a:r>
            <a:r>
              <a:rPr sz="2150" spc="-20" dirty="0">
                <a:latin typeface="Arial MT"/>
                <a:cs typeface="Arial MT"/>
              </a:rPr>
              <a:t>`aws_secret_key`}}", </a:t>
            </a:r>
            <a:r>
              <a:rPr sz="2150" spc="-15" dirty="0">
                <a:latin typeface="Arial MT"/>
                <a:cs typeface="Arial MT"/>
              </a:rPr>
              <a:t> </a:t>
            </a:r>
            <a:r>
              <a:rPr sz="2150" spc="-35" dirty="0">
                <a:latin typeface="Arial MT"/>
                <a:cs typeface="Arial MT"/>
              </a:rPr>
              <a:t>"region":</a:t>
            </a:r>
            <a:r>
              <a:rPr sz="2150" spc="-10" dirty="0">
                <a:latin typeface="Arial MT"/>
                <a:cs typeface="Arial MT"/>
              </a:rPr>
              <a:t> </a:t>
            </a:r>
            <a:r>
              <a:rPr sz="2150" spc="-35" dirty="0">
                <a:latin typeface="Arial MT"/>
                <a:cs typeface="Arial MT"/>
              </a:rPr>
              <a:t>"us-east-1",</a:t>
            </a:r>
            <a:endParaRPr sz="2150">
              <a:latin typeface="Arial MT"/>
              <a:cs typeface="Arial MT"/>
            </a:endParaRPr>
          </a:p>
          <a:p>
            <a:pPr marL="314960">
              <a:lnSpc>
                <a:spcPts val="2455"/>
              </a:lnSpc>
            </a:pPr>
            <a:r>
              <a:rPr sz="2150" spc="-35" dirty="0">
                <a:latin typeface="Arial MT"/>
                <a:cs typeface="Arial MT"/>
              </a:rPr>
              <a:t>"source_ami":</a:t>
            </a:r>
            <a:r>
              <a:rPr sz="2150" spc="-25" dirty="0">
                <a:latin typeface="Arial MT"/>
                <a:cs typeface="Arial MT"/>
              </a:rPr>
              <a:t> </a:t>
            </a:r>
            <a:r>
              <a:rPr sz="2150" spc="-10" dirty="0">
                <a:latin typeface="Arial MT"/>
                <a:cs typeface="Arial MT"/>
              </a:rPr>
              <a:t>"ami-fce3c696",</a:t>
            </a:r>
            <a:endParaRPr sz="2150">
              <a:latin typeface="Arial MT"/>
              <a:cs typeface="Arial MT"/>
            </a:endParaRPr>
          </a:p>
          <a:p>
            <a:pPr marL="314960" marR="3488690">
              <a:lnSpc>
                <a:spcPts val="2560"/>
              </a:lnSpc>
              <a:spcBef>
                <a:spcPts val="90"/>
              </a:spcBef>
            </a:pPr>
            <a:r>
              <a:rPr sz="2150" spc="-20" dirty="0">
                <a:latin typeface="Arial MT"/>
                <a:cs typeface="Arial MT"/>
              </a:rPr>
              <a:t>"instance_type":</a:t>
            </a:r>
            <a:r>
              <a:rPr sz="2150" spc="5" dirty="0">
                <a:latin typeface="Arial MT"/>
                <a:cs typeface="Arial MT"/>
              </a:rPr>
              <a:t> </a:t>
            </a:r>
            <a:r>
              <a:rPr sz="2150" spc="-30" dirty="0">
                <a:latin typeface="Arial MT"/>
                <a:cs typeface="Arial MT"/>
              </a:rPr>
              <a:t>"t2.micro", </a:t>
            </a:r>
            <a:r>
              <a:rPr sz="2150" spc="-585" dirty="0">
                <a:latin typeface="Arial MT"/>
                <a:cs typeface="Arial MT"/>
              </a:rPr>
              <a:t> </a:t>
            </a:r>
            <a:r>
              <a:rPr sz="2150" spc="-35" dirty="0">
                <a:latin typeface="Arial MT"/>
                <a:cs typeface="Arial MT"/>
              </a:rPr>
              <a:t>"ssh_username":</a:t>
            </a:r>
            <a:r>
              <a:rPr sz="2150" spc="-15" dirty="0">
                <a:latin typeface="Arial MT"/>
                <a:cs typeface="Arial MT"/>
              </a:rPr>
              <a:t> </a:t>
            </a:r>
            <a:r>
              <a:rPr sz="2150" spc="-30" dirty="0">
                <a:latin typeface="Arial MT"/>
                <a:cs typeface="Arial MT"/>
              </a:rPr>
              <a:t>"ubuntu",</a:t>
            </a:r>
            <a:endParaRPr sz="2150">
              <a:latin typeface="Arial MT"/>
              <a:cs typeface="Arial MT"/>
            </a:endParaRPr>
          </a:p>
          <a:p>
            <a:pPr marL="314960">
              <a:lnSpc>
                <a:spcPts val="2460"/>
              </a:lnSpc>
            </a:pPr>
            <a:r>
              <a:rPr sz="2150" spc="-45" dirty="0">
                <a:latin typeface="Arial MT"/>
                <a:cs typeface="Arial MT"/>
              </a:rPr>
              <a:t>"ami_name":</a:t>
            </a:r>
            <a:r>
              <a:rPr sz="2150" spc="-15" dirty="0">
                <a:latin typeface="Arial MT"/>
                <a:cs typeface="Arial MT"/>
              </a:rPr>
              <a:t> </a:t>
            </a:r>
            <a:r>
              <a:rPr sz="2150" dirty="0">
                <a:latin typeface="Arial MT"/>
                <a:cs typeface="Arial MT"/>
              </a:rPr>
              <a:t>"packer-example</a:t>
            </a:r>
            <a:r>
              <a:rPr sz="2150" spc="-15" dirty="0">
                <a:latin typeface="Arial MT"/>
                <a:cs typeface="Arial MT"/>
              </a:rPr>
              <a:t> </a:t>
            </a:r>
            <a:r>
              <a:rPr sz="2150" spc="-10" dirty="0">
                <a:latin typeface="Arial MT"/>
                <a:cs typeface="Arial MT"/>
              </a:rPr>
              <a:t>{{timestamp}}"</a:t>
            </a:r>
            <a:endParaRPr sz="2150">
              <a:latin typeface="Arial MT"/>
              <a:cs typeface="Arial MT"/>
            </a:endParaRPr>
          </a:p>
          <a:p>
            <a:pPr marL="163830">
              <a:lnSpc>
                <a:spcPts val="2555"/>
              </a:lnSpc>
            </a:pPr>
            <a:r>
              <a:rPr sz="2150" spc="35" dirty="0">
                <a:latin typeface="Arial MT"/>
                <a:cs typeface="Arial MT"/>
              </a:rPr>
              <a:t>}],</a:t>
            </a:r>
            <a:endParaRPr sz="2150">
              <a:latin typeface="Arial MT"/>
              <a:cs typeface="Arial MT"/>
            </a:endParaRPr>
          </a:p>
          <a:p>
            <a:pPr marL="314960" marR="4881245" indent="-151765">
              <a:lnSpc>
                <a:spcPts val="2560"/>
              </a:lnSpc>
              <a:spcBef>
                <a:spcPts val="90"/>
              </a:spcBef>
            </a:pPr>
            <a:r>
              <a:rPr sz="2150" spc="-20" dirty="0">
                <a:latin typeface="Arial MT"/>
                <a:cs typeface="Arial MT"/>
              </a:rPr>
              <a:t>"provisioners":</a:t>
            </a:r>
            <a:r>
              <a:rPr sz="2150" spc="-95" dirty="0">
                <a:latin typeface="Arial MT"/>
                <a:cs typeface="Arial MT"/>
              </a:rPr>
              <a:t> </a:t>
            </a:r>
            <a:r>
              <a:rPr sz="2150" spc="55" dirty="0">
                <a:latin typeface="Arial MT"/>
                <a:cs typeface="Arial MT"/>
              </a:rPr>
              <a:t>[{ </a:t>
            </a:r>
            <a:r>
              <a:rPr sz="2150" spc="-585" dirty="0">
                <a:latin typeface="Arial MT"/>
                <a:cs typeface="Arial MT"/>
              </a:rPr>
              <a:t> </a:t>
            </a:r>
            <a:r>
              <a:rPr sz="2150" spc="-35" dirty="0">
                <a:latin typeface="Arial MT"/>
                <a:cs typeface="Arial MT"/>
              </a:rPr>
              <a:t>"type":</a:t>
            </a:r>
            <a:r>
              <a:rPr sz="2150" spc="-30" dirty="0">
                <a:latin typeface="Arial MT"/>
                <a:cs typeface="Arial MT"/>
              </a:rPr>
              <a:t> </a:t>
            </a:r>
            <a:r>
              <a:rPr sz="2150" spc="-45" dirty="0">
                <a:latin typeface="Arial MT"/>
                <a:cs typeface="Arial MT"/>
              </a:rPr>
              <a:t>"shell",</a:t>
            </a:r>
            <a:endParaRPr sz="2150">
              <a:latin typeface="Arial MT"/>
              <a:cs typeface="Arial MT"/>
            </a:endParaRPr>
          </a:p>
          <a:p>
            <a:pPr marL="314960">
              <a:lnSpc>
                <a:spcPts val="2460"/>
              </a:lnSpc>
              <a:tabLst>
                <a:tab pos="1676400" algn="l"/>
                <a:tab pos="5474335" algn="l"/>
              </a:tabLst>
            </a:pPr>
            <a:r>
              <a:rPr sz="2150" spc="-15" dirty="0">
                <a:latin typeface="Arial MT"/>
                <a:cs typeface="Arial MT"/>
              </a:rPr>
              <a:t>"scripts":</a:t>
            </a:r>
            <a:r>
              <a:rPr sz="2150" spc="5" dirty="0">
                <a:latin typeface="Arial MT"/>
                <a:cs typeface="Arial MT"/>
              </a:rPr>
              <a:t> </a:t>
            </a:r>
            <a:r>
              <a:rPr sz="2150" spc="114" dirty="0">
                <a:latin typeface="Arial MT"/>
                <a:cs typeface="Arial MT"/>
              </a:rPr>
              <a:t>[	</a:t>
            </a:r>
            <a:r>
              <a:rPr sz="2150" spc="-20" dirty="0">
                <a:latin typeface="Arial MT"/>
                <a:cs typeface="Arial MT"/>
              </a:rPr>
              <a:t>"</a:t>
            </a:r>
            <a:r>
              <a:rPr sz="2150" b="1" spc="-20" dirty="0">
                <a:latin typeface="Arial"/>
                <a:cs typeface="Arial"/>
              </a:rPr>
              <a:t>scripts/install_software.sh</a:t>
            </a:r>
            <a:r>
              <a:rPr sz="2150" spc="-20" dirty="0">
                <a:latin typeface="Arial MT"/>
                <a:cs typeface="Arial MT"/>
              </a:rPr>
              <a:t>"	</a:t>
            </a:r>
            <a:r>
              <a:rPr sz="2150" spc="55" dirty="0">
                <a:latin typeface="Arial MT"/>
                <a:cs typeface="Arial MT"/>
              </a:rPr>
              <a:t>],</a:t>
            </a:r>
            <a:endParaRPr sz="2150">
              <a:latin typeface="Arial MT"/>
              <a:cs typeface="Arial MT"/>
            </a:endParaRPr>
          </a:p>
          <a:p>
            <a:pPr marL="314960" marR="5080">
              <a:lnSpc>
                <a:spcPts val="2560"/>
              </a:lnSpc>
              <a:spcBef>
                <a:spcPts val="90"/>
              </a:spcBef>
            </a:pPr>
            <a:r>
              <a:rPr sz="2150" spc="-10" dirty="0">
                <a:latin typeface="Arial MT"/>
                <a:cs typeface="Arial MT"/>
              </a:rPr>
              <a:t>"execute_command":</a:t>
            </a:r>
            <a:r>
              <a:rPr sz="2150" spc="-5" dirty="0">
                <a:latin typeface="Arial MT"/>
                <a:cs typeface="Arial MT"/>
              </a:rPr>
              <a:t> </a:t>
            </a:r>
            <a:r>
              <a:rPr sz="2150" spc="-60" dirty="0">
                <a:latin typeface="Arial MT"/>
                <a:cs typeface="Arial MT"/>
              </a:rPr>
              <a:t>"{{</a:t>
            </a:r>
            <a:r>
              <a:rPr sz="2150" spc="-5" dirty="0">
                <a:latin typeface="Arial MT"/>
                <a:cs typeface="Arial MT"/>
              </a:rPr>
              <a:t> </a:t>
            </a:r>
            <a:r>
              <a:rPr sz="2150" spc="-55" dirty="0">
                <a:latin typeface="Arial MT"/>
                <a:cs typeface="Arial MT"/>
              </a:rPr>
              <a:t>.Vars</a:t>
            </a:r>
            <a:r>
              <a:rPr sz="2150" spc="-5" dirty="0">
                <a:latin typeface="Arial MT"/>
                <a:cs typeface="Arial MT"/>
              </a:rPr>
              <a:t> }} </a:t>
            </a:r>
            <a:r>
              <a:rPr sz="2150" spc="25" dirty="0">
                <a:latin typeface="Arial MT"/>
                <a:cs typeface="Arial MT"/>
              </a:rPr>
              <a:t>sudo</a:t>
            </a:r>
            <a:r>
              <a:rPr sz="2150" spc="-5" dirty="0">
                <a:latin typeface="Arial MT"/>
                <a:cs typeface="Arial MT"/>
              </a:rPr>
              <a:t> </a:t>
            </a:r>
            <a:r>
              <a:rPr sz="2150" spc="-65" dirty="0">
                <a:latin typeface="Arial MT"/>
                <a:cs typeface="Arial MT"/>
              </a:rPr>
              <a:t>-E</a:t>
            </a:r>
            <a:r>
              <a:rPr sz="2150" spc="-5" dirty="0">
                <a:latin typeface="Arial MT"/>
                <a:cs typeface="Arial MT"/>
              </a:rPr>
              <a:t> sh </a:t>
            </a:r>
            <a:r>
              <a:rPr sz="2150" spc="15" dirty="0">
                <a:latin typeface="Arial MT"/>
                <a:cs typeface="Arial MT"/>
              </a:rPr>
              <a:t>'{{</a:t>
            </a:r>
            <a:r>
              <a:rPr sz="2150" spc="-5" dirty="0">
                <a:latin typeface="Arial MT"/>
                <a:cs typeface="Arial MT"/>
              </a:rPr>
              <a:t> </a:t>
            </a:r>
            <a:r>
              <a:rPr sz="2150" spc="-30" dirty="0">
                <a:latin typeface="Arial MT"/>
                <a:cs typeface="Arial MT"/>
              </a:rPr>
              <a:t>.Path</a:t>
            </a:r>
            <a:r>
              <a:rPr sz="2150" spc="-5" dirty="0">
                <a:latin typeface="Arial MT"/>
                <a:cs typeface="Arial MT"/>
              </a:rPr>
              <a:t> </a:t>
            </a:r>
            <a:r>
              <a:rPr sz="2150" spc="-25" dirty="0">
                <a:latin typeface="Arial MT"/>
                <a:cs typeface="Arial MT"/>
              </a:rPr>
              <a:t>}}'", </a:t>
            </a:r>
            <a:r>
              <a:rPr sz="2150" spc="-585" dirty="0">
                <a:latin typeface="Arial MT"/>
                <a:cs typeface="Arial MT"/>
              </a:rPr>
              <a:t> </a:t>
            </a:r>
            <a:r>
              <a:rPr sz="2150" spc="-25" dirty="0">
                <a:latin typeface="Arial MT"/>
                <a:cs typeface="Arial MT"/>
              </a:rPr>
              <a:t>"pause_before":</a:t>
            </a:r>
            <a:r>
              <a:rPr sz="2150" spc="-10" dirty="0">
                <a:latin typeface="Arial MT"/>
                <a:cs typeface="Arial MT"/>
              </a:rPr>
              <a:t> </a:t>
            </a:r>
            <a:r>
              <a:rPr sz="2150" spc="-70" dirty="0">
                <a:latin typeface="Arial MT"/>
                <a:cs typeface="Arial MT"/>
              </a:rPr>
              <a:t>"10s"</a:t>
            </a:r>
            <a:endParaRPr sz="2150">
              <a:latin typeface="Arial MT"/>
              <a:cs typeface="Arial MT"/>
            </a:endParaRPr>
          </a:p>
          <a:p>
            <a:pPr marL="163830">
              <a:lnSpc>
                <a:spcPts val="2460"/>
              </a:lnSpc>
            </a:pPr>
            <a:r>
              <a:rPr sz="2150" spc="5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807857" y="6086317"/>
            <a:ext cx="448881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Terraform</a:t>
            </a:r>
            <a:r>
              <a:rPr sz="3600" spc="-25" dirty="0">
                <a:latin typeface="Arial MT"/>
                <a:cs typeface="Arial MT"/>
              </a:rPr>
              <a:t> </a:t>
            </a:r>
            <a:r>
              <a:rPr sz="3600" spc="10" dirty="0">
                <a:latin typeface="Arial MT"/>
                <a:cs typeface="Arial MT"/>
              </a:rPr>
              <a:t>with</a:t>
            </a:r>
            <a:r>
              <a:rPr sz="3600" spc="-20" dirty="0">
                <a:latin typeface="Arial MT"/>
                <a:cs typeface="Arial MT"/>
              </a:rPr>
              <a:t> </a:t>
            </a:r>
            <a:r>
              <a:rPr sz="3600" spc="80" dirty="0">
                <a:latin typeface="Arial MT"/>
                <a:cs typeface="Arial MT"/>
              </a:rPr>
              <a:t>packer</a:t>
            </a:r>
            <a:endParaRPr sz="3600">
              <a:latin typeface="Arial MT"/>
              <a:cs typeface="Arial MT"/>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6501950" y="6086317"/>
            <a:ext cx="7100570"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Terraform</a:t>
            </a:r>
            <a:r>
              <a:rPr sz="3600" spc="-5" dirty="0">
                <a:latin typeface="Arial MT"/>
                <a:cs typeface="Arial MT"/>
              </a:rPr>
              <a:t> </a:t>
            </a:r>
            <a:r>
              <a:rPr sz="3600" spc="10" dirty="0">
                <a:latin typeface="Arial MT"/>
                <a:cs typeface="Arial MT"/>
              </a:rPr>
              <a:t>with</a:t>
            </a:r>
            <a:r>
              <a:rPr sz="3600" dirty="0">
                <a:latin typeface="Arial MT"/>
                <a:cs typeface="Arial MT"/>
              </a:rPr>
              <a:t> </a:t>
            </a:r>
            <a:r>
              <a:rPr sz="3600" spc="10" dirty="0">
                <a:latin typeface="Arial MT"/>
                <a:cs typeface="Arial MT"/>
              </a:rPr>
              <a:t>Jenkins</a:t>
            </a:r>
            <a:r>
              <a:rPr sz="3600" spc="-5" dirty="0">
                <a:latin typeface="Arial MT"/>
                <a:cs typeface="Arial MT"/>
              </a:rPr>
              <a:t> </a:t>
            </a:r>
            <a:r>
              <a:rPr sz="3600" spc="80" dirty="0">
                <a:latin typeface="Arial MT"/>
                <a:cs typeface="Arial MT"/>
              </a:rPr>
              <a:t>and</a:t>
            </a:r>
            <a:r>
              <a:rPr sz="3600" dirty="0">
                <a:latin typeface="Arial MT"/>
                <a:cs typeface="Arial MT"/>
              </a:rPr>
              <a:t> </a:t>
            </a:r>
            <a:r>
              <a:rPr sz="3600" spc="80" dirty="0">
                <a:latin typeface="Arial MT"/>
                <a:cs typeface="Arial MT"/>
              </a:rPr>
              <a:t>packer</a:t>
            </a:r>
            <a:endParaRPr sz="3600">
              <a:latin typeface="Arial MT"/>
              <a:cs typeface="Arial M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75720" y="4313898"/>
            <a:ext cx="11741150" cy="1334770"/>
          </a:xfrm>
          <a:prstGeom prst="rect">
            <a:avLst/>
          </a:prstGeom>
        </p:spPr>
        <p:txBody>
          <a:bodyPr vert="horz" wrap="square" lIns="0" tIns="17145" rIns="0" bIns="0" rtlCol="0">
            <a:spAutoFit/>
          </a:bodyPr>
          <a:lstStyle/>
          <a:p>
            <a:pPr marL="12700">
              <a:lnSpc>
                <a:spcPct val="100000"/>
              </a:lnSpc>
              <a:spcBef>
                <a:spcPts val="135"/>
              </a:spcBef>
            </a:pPr>
            <a:r>
              <a:rPr sz="8550" spc="100" dirty="0">
                <a:latin typeface="Arial MT"/>
                <a:cs typeface="Arial MT"/>
              </a:rPr>
              <a:t>DevOps</a:t>
            </a:r>
            <a:r>
              <a:rPr sz="8550" spc="-20" dirty="0">
                <a:latin typeface="Arial MT"/>
                <a:cs typeface="Arial MT"/>
              </a:rPr>
              <a:t> </a:t>
            </a:r>
            <a:r>
              <a:rPr sz="8550" spc="110" dirty="0">
                <a:latin typeface="Arial MT"/>
                <a:cs typeface="Arial MT"/>
              </a:rPr>
              <a:t>using</a:t>
            </a:r>
            <a:r>
              <a:rPr sz="8550" spc="-15" dirty="0">
                <a:latin typeface="Arial MT"/>
                <a:cs typeface="Arial MT"/>
              </a:rPr>
              <a:t> </a:t>
            </a:r>
            <a:r>
              <a:rPr sz="8550" spc="30" dirty="0">
                <a:latin typeface="Arial MT"/>
                <a:cs typeface="Arial MT"/>
              </a:rPr>
              <a:t>terraform</a:t>
            </a:r>
            <a:endParaRPr sz="8550">
              <a:latin typeface="Arial MT"/>
              <a:cs typeface="Arial MT"/>
            </a:endParaRPr>
          </a:p>
        </p:txBody>
      </p:sp>
      <p:sp>
        <p:nvSpPr>
          <p:cNvPr id="3" name="object 3"/>
          <p:cNvSpPr txBox="1"/>
          <p:nvPr/>
        </p:nvSpPr>
        <p:spPr>
          <a:xfrm>
            <a:off x="4556333" y="6086317"/>
            <a:ext cx="10991850"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Integrating</a:t>
            </a:r>
            <a:r>
              <a:rPr sz="3600" spc="5" dirty="0">
                <a:latin typeface="Arial MT"/>
                <a:cs typeface="Arial MT"/>
              </a:rPr>
              <a:t> </a:t>
            </a:r>
            <a:r>
              <a:rPr sz="3600" spc="15" dirty="0">
                <a:latin typeface="Arial MT"/>
                <a:cs typeface="Arial MT"/>
              </a:rPr>
              <a:t>terraform</a:t>
            </a:r>
            <a:r>
              <a:rPr sz="3600" spc="10" dirty="0">
                <a:latin typeface="Arial MT"/>
                <a:cs typeface="Arial MT"/>
              </a:rPr>
              <a:t> </a:t>
            </a:r>
            <a:r>
              <a:rPr sz="3600" spc="80" dirty="0">
                <a:latin typeface="Arial MT"/>
                <a:cs typeface="Arial MT"/>
              </a:rPr>
              <a:t>and</a:t>
            </a:r>
            <a:r>
              <a:rPr sz="3600" spc="10" dirty="0">
                <a:latin typeface="Arial MT"/>
                <a:cs typeface="Arial MT"/>
              </a:rPr>
              <a:t> </a:t>
            </a:r>
            <a:r>
              <a:rPr sz="3600" spc="80" dirty="0">
                <a:latin typeface="Arial MT"/>
                <a:cs typeface="Arial MT"/>
              </a:rPr>
              <a:t>packer</a:t>
            </a:r>
            <a:r>
              <a:rPr sz="3600" spc="10" dirty="0">
                <a:latin typeface="Arial MT"/>
                <a:cs typeface="Arial MT"/>
              </a:rPr>
              <a:t> within your workflow</a:t>
            </a:r>
            <a:endParaRPr sz="3600">
              <a:latin typeface="Arial MT"/>
              <a:cs typeface="Arial M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623165" cy="1433195"/>
          </a:xfrm>
          <a:prstGeom prst="rect">
            <a:avLst/>
          </a:prstGeom>
        </p:spPr>
        <p:txBody>
          <a:bodyPr vert="horz" wrap="square" lIns="0" tIns="17145" rIns="0" bIns="0" rtlCol="0">
            <a:spAutoFit/>
          </a:bodyPr>
          <a:lstStyle/>
          <a:p>
            <a:pPr marL="12700">
              <a:lnSpc>
                <a:spcPct val="100000"/>
              </a:lnSpc>
              <a:spcBef>
                <a:spcPts val="135"/>
              </a:spcBef>
            </a:pPr>
            <a:r>
              <a:rPr spc="100" dirty="0"/>
              <a:t>DevOps</a:t>
            </a:r>
            <a:r>
              <a:rPr spc="-10" dirty="0"/>
              <a:t> </a:t>
            </a:r>
            <a:r>
              <a:rPr spc="114" dirty="0"/>
              <a:t>using</a:t>
            </a:r>
            <a:r>
              <a:rPr spc="-5" dirty="0"/>
              <a:t> </a:t>
            </a:r>
            <a:r>
              <a:rPr spc="30" dirty="0"/>
              <a:t>terraform</a:t>
            </a:r>
          </a:p>
        </p:txBody>
      </p:sp>
      <p:grpSp>
        <p:nvGrpSpPr>
          <p:cNvPr id="3" name="object 3"/>
          <p:cNvGrpSpPr/>
          <p:nvPr/>
        </p:nvGrpSpPr>
        <p:grpSpPr>
          <a:xfrm>
            <a:off x="3585847" y="5298257"/>
            <a:ext cx="3491229" cy="1556385"/>
            <a:chOff x="3585847" y="5298257"/>
            <a:chExt cx="3491229" cy="1556385"/>
          </a:xfrm>
        </p:grpSpPr>
        <p:pic>
          <p:nvPicPr>
            <p:cNvPr id="4" name="object 4"/>
            <p:cNvPicPr/>
            <p:nvPr/>
          </p:nvPicPr>
          <p:blipFill>
            <a:blip r:embed="rId2" cstate="print"/>
            <a:stretch>
              <a:fillRect/>
            </a:stretch>
          </p:blipFill>
          <p:spPr>
            <a:xfrm>
              <a:off x="3585847" y="5298257"/>
              <a:ext cx="3490627" cy="1556235"/>
            </a:xfrm>
            <a:prstGeom prst="rect">
              <a:avLst/>
            </a:prstGeom>
          </p:spPr>
        </p:pic>
        <p:pic>
          <p:nvPicPr>
            <p:cNvPr id="5" name="object 5"/>
            <p:cNvPicPr/>
            <p:nvPr/>
          </p:nvPicPr>
          <p:blipFill>
            <a:blip r:embed="rId3" cstate="print"/>
            <a:stretch>
              <a:fillRect/>
            </a:stretch>
          </p:blipFill>
          <p:spPr>
            <a:xfrm>
              <a:off x="3627731" y="5319199"/>
              <a:ext cx="3406860" cy="1472468"/>
            </a:xfrm>
            <a:prstGeom prst="rect">
              <a:avLst/>
            </a:prstGeom>
          </p:spPr>
        </p:pic>
      </p:grpSp>
      <p:sp>
        <p:nvSpPr>
          <p:cNvPr id="6" name="object 6"/>
          <p:cNvSpPr txBox="1"/>
          <p:nvPr/>
        </p:nvSpPr>
        <p:spPr>
          <a:xfrm>
            <a:off x="4936818" y="5832819"/>
            <a:ext cx="789305" cy="427990"/>
          </a:xfrm>
          <a:prstGeom prst="rect">
            <a:avLst/>
          </a:prstGeom>
        </p:spPr>
        <p:txBody>
          <a:bodyPr vert="horz" wrap="square" lIns="0" tIns="17145" rIns="0" bIns="0" rtlCol="0">
            <a:spAutoFit/>
          </a:bodyPr>
          <a:lstStyle/>
          <a:p>
            <a:pPr marL="12700">
              <a:lnSpc>
                <a:spcPct val="100000"/>
              </a:lnSpc>
              <a:spcBef>
                <a:spcPts val="135"/>
              </a:spcBef>
            </a:pPr>
            <a:r>
              <a:rPr sz="2600" spc="45" dirty="0">
                <a:solidFill>
                  <a:srgbClr val="FFFFFF"/>
                </a:solidFill>
                <a:latin typeface="Arial MT"/>
                <a:cs typeface="Arial MT"/>
              </a:rPr>
              <a:t>Build</a:t>
            </a:r>
            <a:endParaRPr sz="2600">
              <a:latin typeface="Arial MT"/>
              <a:cs typeface="Arial MT"/>
            </a:endParaRPr>
          </a:p>
        </p:txBody>
      </p:sp>
      <p:grpSp>
        <p:nvGrpSpPr>
          <p:cNvPr id="7" name="object 7"/>
          <p:cNvGrpSpPr/>
          <p:nvPr/>
        </p:nvGrpSpPr>
        <p:grpSpPr>
          <a:xfrm>
            <a:off x="7278120" y="5297698"/>
            <a:ext cx="3491229" cy="1556385"/>
            <a:chOff x="7278120" y="5297698"/>
            <a:chExt cx="3491229" cy="1556385"/>
          </a:xfrm>
        </p:grpSpPr>
        <p:pic>
          <p:nvPicPr>
            <p:cNvPr id="8" name="object 8"/>
            <p:cNvPicPr/>
            <p:nvPr/>
          </p:nvPicPr>
          <p:blipFill>
            <a:blip r:embed="rId2" cstate="print"/>
            <a:stretch>
              <a:fillRect/>
            </a:stretch>
          </p:blipFill>
          <p:spPr>
            <a:xfrm>
              <a:off x="7278120" y="5297698"/>
              <a:ext cx="3490627" cy="1556235"/>
            </a:xfrm>
            <a:prstGeom prst="rect">
              <a:avLst/>
            </a:prstGeom>
          </p:spPr>
        </p:pic>
        <p:pic>
          <p:nvPicPr>
            <p:cNvPr id="9" name="object 9"/>
            <p:cNvPicPr/>
            <p:nvPr/>
          </p:nvPicPr>
          <p:blipFill>
            <a:blip r:embed="rId4" cstate="print"/>
            <a:stretch>
              <a:fillRect/>
            </a:stretch>
          </p:blipFill>
          <p:spPr>
            <a:xfrm>
              <a:off x="7320003" y="5318640"/>
              <a:ext cx="3406860" cy="1472468"/>
            </a:xfrm>
            <a:prstGeom prst="rect">
              <a:avLst/>
            </a:prstGeom>
          </p:spPr>
        </p:pic>
      </p:grpSp>
      <p:sp>
        <p:nvSpPr>
          <p:cNvPr id="10" name="object 10"/>
          <p:cNvSpPr txBox="1"/>
          <p:nvPr/>
        </p:nvSpPr>
        <p:spPr>
          <a:xfrm>
            <a:off x="8712689" y="5832260"/>
            <a:ext cx="621665" cy="427990"/>
          </a:xfrm>
          <a:prstGeom prst="rect">
            <a:avLst/>
          </a:prstGeom>
        </p:spPr>
        <p:txBody>
          <a:bodyPr vert="horz" wrap="square" lIns="0" tIns="17145" rIns="0" bIns="0" rtlCol="0">
            <a:spAutoFit/>
          </a:bodyPr>
          <a:lstStyle/>
          <a:p>
            <a:pPr marL="12700">
              <a:lnSpc>
                <a:spcPct val="100000"/>
              </a:lnSpc>
              <a:spcBef>
                <a:spcPts val="135"/>
              </a:spcBef>
            </a:pPr>
            <a:r>
              <a:rPr sz="2600" spc="-420" dirty="0">
                <a:solidFill>
                  <a:srgbClr val="FFFFFF"/>
                </a:solidFill>
                <a:latin typeface="Arial MT"/>
                <a:cs typeface="Arial MT"/>
              </a:rPr>
              <a:t>T</a:t>
            </a:r>
            <a:r>
              <a:rPr sz="2600" spc="15" dirty="0">
                <a:solidFill>
                  <a:srgbClr val="FFFFFF"/>
                </a:solidFill>
                <a:latin typeface="Arial MT"/>
                <a:cs typeface="Arial MT"/>
              </a:rPr>
              <a:t>est</a:t>
            </a:r>
            <a:endParaRPr sz="2600">
              <a:latin typeface="Arial MT"/>
              <a:cs typeface="Arial MT"/>
            </a:endParaRPr>
          </a:p>
        </p:txBody>
      </p:sp>
      <p:grpSp>
        <p:nvGrpSpPr>
          <p:cNvPr id="11" name="object 11"/>
          <p:cNvGrpSpPr/>
          <p:nvPr/>
        </p:nvGrpSpPr>
        <p:grpSpPr>
          <a:xfrm>
            <a:off x="1054507" y="5280178"/>
            <a:ext cx="1995805" cy="1577340"/>
            <a:chOff x="1054507" y="5280178"/>
            <a:chExt cx="1995805" cy="1577340"/>
          </a:xfrm>
        </p:grpSpPr>
        <p:pic>
          <p:nvPicPr>
            <p:cNvPr id="12" name="object 12"/>
            <p:cNvPicPr/>
            <p:nvPr/>
          </p:nvPicPr>
          <p:blipFill>
            <a:blip r:embed="rId5" cstate="print"/>
            <a:stretch>
              <a:fillRect/>
            </a:stretch>
          </p:blipFill>
          <p:spPr>
            <a:xfrm>
              <a:off x="1054507" y="5280178"/>
              <a:ext cx="1995738" cy="1577177"/>
            </a:xfrm>
            <a:prstGeom prst="rect">
              <a:avLst/>
            </a:prstGeom>
          </p:spPr>
        </p:pic>
        <p:pic>
          <p:nvPicPr>
            <p:cNvPr id="13" name="object 13"/>
            <p:cNvPicPr/>
            <p:nvPr/>
          </p:nvPicPr>
          <p:blipFill>
            <a:blip r:embed="rId6" cstate="print"/>
            <a:stretch>
              <a:fillRect/>
            </a:stretch>
          </p:blipFill>
          <p:spPr>
            <a:xfrm>
              <a:off x="1096390" y="5332532"/>
              <a:ext cx="1891029" cy="1472468"/>
            </a:xfrm>
            <a:prstGeom prst="rect">
              <a:avLst/>
            </a:prstGeom>
          </p:spPr>
        </p:pic>
      </p:grpSp>
      <p:sp>
        <p:nvSpPr>
          <p:cNvPr id="14" name="object 14"/>
          <p:cNvSpPr txBox="1"/>
          <p:nvPr/>
        </p:nvSpPr>
        <p:spPr>
          <a:xfrm>
            <a:off x="1256537" y="5846153"/>
            <a:ext cx="1570990" cy="427990"/>
          </a:xfrm>
          <a:prstGeom prst="rect">
            <a:avLst/>
          </a:prstGeom>
        </p:spPr>
        <p:txBody>
          <a:bodyPr vert="horz" wrap="square" lIns="0" tIns="17145" rIns="0" bIns="0" rtlCol="0">
            <a:spAutoFit/>
          </a:bodyPr>
          <a:lstStyle/>
          <a:p>
            <a:pPr marL="12700">
              <a:lnSpc>
                <a:spcPct val="100000"/>
              </a:lnSpc>
              <a:spcBef>
                <a:spcPts val="135"/>
              </a:spcBef>
            </a:pPr>
            <a:r>
              <a:rPr sz="2600" spc="35" dirty="0">
                <a:solidFill>
                  <a:srgbClr val="FFFFFF"/>
                </a:solidFill>
                <a:latin typeface="Arial MT"/>
                <a:cs typeface="Arial MT"/>
              </a:rPr>
              <a:t>Developer</a:t>
            </a:r>
            <a:endParaRPr sz="2600">
              <a:latin typeface="Arial MT"/>
              <a:cs typeface="Arial MT"/>
            </a:endParaRPr>
          </a:p>
        </p:txBody>
      </p:sp>
      <p:grpSp>
        <p:nvGrpSpPr>
          <p:cNvPr id="15" name="object 15"/>
          <p:cNvGrpSpPr/>
          <p:nvPr/>
        </p:nvGrpSpPr>
        <p:grpSpPr>
          <a:xfrm>
            <a:off x="16714883" y="5311663"/>
            <a:ext cx="1932939" cy="1514475"/>
            <a:chOff x="16714883" y="5311663"/>
            <a:chExt cx="1932939" cy="1514475"/>
          </a:xfrm>
        </p:grpSpPr>
        <p:pic>
          <p:nvPicPr>
            <p:cNvPr id="16" name="object 16"/>
            <p:cNvPicPr/>
            <p:nvPr/>
          </p:nvPicPr>
          <p:blipFill>
            <a:blip r:embed="rId7" cstate="print"/>
            <a:stretch>
              <a:fillRect/>
            </a:stretch>
          </p:blipFill>
          <p:spPr>
            <a:xfrm>
              <a:off x="16714883" y="5311663"/>
              <a:ext cx="1932912" cy="1514351"/>
            </a:xfrm>
            <a:prstGeom prst="rect">
              <a:avLst/>
            </a:prstGeom>
          </p:spPr>
        </p:pic>
        <p:pic>
          <p:nvPicPr>
            <p:cNvPr id="17" name="object 17"/>
            <p:cNvPicPr/>
            <p:nvPr/>
          </p:nvPicPr>
          <p:blipFill>
            <a:blip r:embed="rId8" cstate="print"/>
            <a:stretch>
              <a:fillRect/>
            </a:stretch>
          </p:blipFill>
          <p:spPr>
            <a:xfrm>
              <a:off x="16719742" y="5319199"/>
              <a:ext cx="1891029" cy="1472468"/>
            </a:xfrm>
            <a:prstGeom prst="rect">
              <a:avLst/>
            </a:prstGeom>
          </p:spPr>
        </p:pic>
      </p:grpSp>
      <p:sp>
        <p:nvSpPr>
          <p:cNvPr id="18" name="object 18"/>
          <p:cNvSpPr txBox="1"/>
          <p:nvPr/>
        </p:nvSpPr>
        <p:spPr>
          <a:xfrm>
            <a:off x="16926459" y="5832819"/>
            <a:ext cx="1477645" cy="427990"/>
          </a:xfrm>
          <a:prstGeom prst="rect">
            <a:avLst/>
          </a:prstGeom>
        </p:spPr>
        <p:txBody>
          <a:bodyPr vert="horz" wrap="square" lIns="0" tIns="17145" rIns="0" bIns="0" rtlCol="0">
            <a:spAutoFit/>
          </a:bodyPr>
          <a:lstStyle/>
          <a:p>
            <a:pPr marL="12700">
              <a:lnSpc>
                <a:spcPct val="100000"/>
              </a:lnSpc>
              <a:spcBef>
                <a:spcPts val="135"/>
              </a:spcBef>
            </a:pPr>
            <a:r>
              <a:rPr sz="2600" spc="20" dirty="0">
                <a:solidFill>
                  <a:srgbClr val="FFFFFF"/>
                </a:solidFill>
                <a:latin typeface="Arial MT"/>
                <a:cs typeface="Arial MT"/>
              </a:rPr>
              <a:t>Customer</a:t>
            </a:r>
            <a:endParaRPr sz="2600">
              <a:latin typeface="Arial MT"/>
              <a:cs typeface="Arial MT"/>
            </a:endParaRPr>
          </a:p>
        </p:txBody>
      </p:sp>
      <p:grpSp>
        <p:nvGrpSpPr>
          <p:cNvPr id="19" name="object 19"/>
          <p:cNvGrpSpPr/>
          <p:nvPr/>
        </p:nvGrpSpPr>
        <p:grpSpPr>
          <a:xfrm>
            <a:off x="9796341" y="4241893"/>
            <a:ext cx="1807845" cy="861060"/>
            <a:chOff x="9796341" y="4241893"/>
            <a:chExt cx="1807845" cy="861060"/>
          </a:xfrm>
        </p:grpSpPr>
        <p:pic>
          <p:nvPicPr>
            <p:cNvPr id="20" name="object 20"/>
            <p:cNvPicPr/>
            <p:nvPr/>
          </p:nvPicPr>
          <p:blipFill>
            <a:blip r:embed="rId9" cstate="print"/>
            <a:stretch>
              <a:fillRect/>
            </a:stretch>
          </p:blipFill>
          <p:spPr>
            <a:xfrm>
              <a:off x="9796341" y="4241893"/>
              <a:ext cx="1807360" cy="860896"/>
            </a:xfrm>
            <a:prstGeom prst="rect">
              <a:avLst/>
            </a:prstGeom>
          </p:spPr>
        </p:pic>
        <p:pic>
          <p:nvPicPr>
            <p:cNvPr id="21" name="object 21"/>
            <p:cNvPicPr/>
            <p:nvPr/>
          </p:nvPicPr>
          <p:blipFill>
            <a:blip r:embed="rId10" cstate="print"/>
            <a:stretch>
              <a:fillRect/>
            </a:stretch>
          </p:blipFill>
          <p:spPr>
            <a:xfrm>
              <a:off x="9838225" y="4262835"/>
              <a:ext cx="1723593" cy="777129"/>
            </a:xfrm>
            <a:prstGeom prst="rect">
              <a:avLst/>
            </a:prstGeom>
          </p:spPr>
        </p:pic>
      </p:grpSp>
      <p:grpSp>
        <p:nvGrpSpPr>
          <p:cNvPr id="22" name="object 22"/>
          <p:cNvGrpSpPr/>
          <p:nvPr/>
        </p:nvGrpSpPr>
        <p:grpSpPr>
          <a:xfrm>
            <a:off x="6080562" y="4241893"/>
            <a:ext cx="1807845" cy="861060"/>
            <a:chOff x="6080562" y="4241893"/>
            <a:chExt cx="1807845" cy="861060"/>
          </a:xfrm>
        </p:grpSpPr>
        <p:pic>
          <p:nvPicPr>
            <p:cNvPr id="23" name="object 23"/>
            <p:cNvPicPr/>
            <p:nvPr/>
          </p:nvPicPr>
          <p:blipFill>
            <a:blip r:embed="rId9" cstate="print"/>
            <a:stretch>
              <a:fillRect/>
            </a:stretch>
          </p:blipFill>
          <p:spPr>
            <a:xfrm>
              <a:off x="6080562" y="4241893"/>
              <a:ext cx="1807360" cy="860896"/>
            </a:xfrm>
            <a:prstGeom prst="rect">
              <a:avLst/>
            </a:prstGeom>
          </p:spPr>
        </p:pic>
        <p:pic>
          <p:nvPicPr>
            <p:cNvPr id="24" name="object 24"/>
            <p:cNvPicPr/>
            <p:nvPr/>
          </p:nvPicPr>
          <p:blipFill>
            <a:blip r:embed="rId10" cstate="print"/>
            <a:stretch>
              <a:fillRect/>
            </a:stretch>
          </p:blipFill>
          <p:spPr>
            <a:xfrm>
              <a:off x="6122446" y="4262835"/>
              <a:ext cx="1723593" cy="777129"/>
            </a:xfrm>
            <a:prstGeom prst="rect">
              <a:avLst/>
            </a:prstGeom>
          </p:spPr>
        </p:pic>
      </p:grpSp>
      <p:grpSp>
        <p:nvGrpSpPr>
          <p:cNvPr id="25" name="object 25"/>
          <p:cNvGrpSpPr/>
          <p:nvPr/>
        </p:nvGrpSpPr>
        <p:grpSpPr>
          <a:xfrm>
            <a:off x="6867219" y="5297698"/>
            <a:ext cx="7719695" cy="1556385"/>
            <a:chOff x="6867219" y="5297698"/>
            <a:chExt cx="7719695" cy="1556385"/>
          </a:xfrm>
        </p:grpSpPr>
        <p:pic>
          <p:nvPicPr>
            <p:cNvPr id="26" name="object 26"/>
            <p:cNvPicPr/>
            <p:nvPr/>
          </p:nvPicPr>
          <p:blipFill>
            <a:blip r:embed="rId11" cstate="print"/>
            <a:stretch>
              <a:fillRect/>
            </a:stretch>
          </p:blipFill>
          <p:spPr>
            <a:xfrm>
              <a:off x="6867219" y="5524280"/>
              <a:ext cx="1130855" cy="1130855"/>
            </a:xfrm>
            <a:prstGeom prst="rect">
              <a:avLst/>
            </a:prstGeom>
          </p:spPr>
        </p:pic>
        <p:sp>
          <p:nvSpPr>
            <p:cNvPr id="27" name="object 27"/>
            <p:cNvSpPr/>
            <p:nvPr/>
          </p:nvSpPr>
          <p:spPr>
            <a:xfrm>
              <a:off x="6909103" y="5545222"/>
              <a:ext cx="1047115" cy="1047115"/>
            </a:xfrm>
            <a:custGeom>
              <a:avLst/>
              <a:gdLst/>
              <a:ahLst/>
              <a:cxnLst/>
              <a:rect l="l" t="t" r="r" b="b"/>
              <a:pathLst>
                <a:path w="1047115" h="1047115">
                  <a:moveTo>
                    <a:pt x="376951" y="0"/>
                  </a:moveTo>
                  <a:lnTo>
                    <a:pt x="376951" y="356010"/>
                  </a:lnTo>
                  <a:lnTo>
                    <a:pt x="0" y="356010"/>
                  </a:lnTo>
                  <a:lnTo>
                    <a:pt x="0" y="691078"/>
                  </a:lnTo>
                  <a:lnTo>
                    <a:pt x="376951" y="691078"/>
                  </a:lnTo>
                  <a:lnTo>
                    <a:pt x="376951" y="1047088"/>
                  </a:lnTo>
                  <a:lnTo>
                    <a:pt x="1047088" y="523544"/>
                  </a:lnTo>
                  <a:lnTo>
                    <a:pt x="376951" y="0"/>
                  </a:lnTo>
                  <a:close/>
                </a:path>
              </a:pathLst>
            </a:custGeom>
            <a:solidFill>
              <a:srgbClr val="A6AAA9"/>
            </a:solidFill>
          </p:spPr>
          <p:txBody>
            <a:bodyPr wrap="square" lIns="0" tIns="0" rIns="0" bIns="0" rtlCol="0"/>
            <a:lstStyle/>
            <a:p>
              <a:endParaRPr/>
            </a:p>
          </p:txBody>
        </p:sp>
        <p:pic>
          <p:nvPicPr>
            <p:cNvPr id="28" name="object 28"/>
            <p:cNvPicPr/>
            <p:nvPr/>
          </p:nvPicPr>
          <p:blipFill>
            <a:blip r:embed="rId12" cstate="print"/>
            <a:stretch>
              <a:fillRect/>
            </a:stretch>
          </p:blipFill>
          <p:spPr>
            <a:xfrm>
              <a:off x="11047307" y="5297698"/>
              <a:ext cx="3539020" cy="1556235"/>
            </a:xfrm>
            <a:prstGeom prst="rect">
              <a:avLst/>
            </a:prstGeom>
          </p:spPr>
        </p:pic>
        <p:pic>
          <p:nvPicPr>
            <p:cNvPr id="29" name="object 29"/>
            <p:cNvPicPr/>
            <p:nvPr/>
          </p:nvPicPr>
          <p:blipFill>
            <a:blip r:embed="rId13" cstate="print"/>
            <a:stretch>
              <a:fillRect/>
            </a:stretch>
          </p:blipFill>
          <p:spPr>
            <a:xfrm>
              <a:off x="11089191" y="5318640"/>
              <a:ext cx="3455252" cy="1472468"/>
            </a:xfrm>
            <a:prstGeom prst="rect">
              <a:avLst/>
            </a:prstGeom>
          </p:spPr>
        </p:pic>
        <p:pic>
          <p:nvPicPr>
            <p:cNvPr id="30" name="object 30"/>
            <p:cNvPicPr/>
            <p:nvPr/>
          </p:nvPicPr>
          <p:blipFill>
            <a:blip r:embed="rId11" cstate="print"/>
            <a:stretch>
              <a:fillRect/>
            </a:stretch>
          </p:blipFill>
          <p:spPr>
            <a:xfrm>
              <a:off x="10467320" y="5524280"/>
              <a:ext cx="1130855" cy="1130855"/>
            </a:xfrm>
            <a:prstGeom prst="rect">
              <a:avLst/>
            </a:prstGeom>
          </p:spPr>
        </p:pic>
        <p:sp>
          <p:nvSpPr>
            <p:cNvPr id="31" name="object 31"/>
            <p:cNvSpPr/>
            <p:nvPr/>
          </p:nvSpPr>
          <p:spPr>
            <a:xfrm>
              <a:off x="10509209" y="5545222"/>
              <a:ext cx="1047115" cy="1047115"/>
            </a:xfrm>
            <a:custGeom>
              <a:avLst/>
              <a:gdLst/>
              <a:ahLst/>
              <a:cxnLst/>
              <a:rect l="l" t="t" r="r" b="b"/>
              <a:pathLst>
                <a:path w="1047115" h="1047115">
                  <a:moveTo>
                    <a:pt x="376951" y="0"/>
                  </a:moveTo>
                  <a:lnTo>
                    <a:pt x="376951" y="356010"/>
                  </a:lnTo>
                  <a:lnTo>
                    <a:pt x="0" y="356010"/>
                  </a:lnTo>
                  <a:lnTo>
                    <a:pt x="0" y="691078"/>
                  </a:lnTo>
                  <a:lnTo>
                    <a:pt x="376951" y="691078"/>
                  </a:lnTo>
                  <a:lnTo>
                    <a:pt x="376951" y="1047088"/>
                  </a:lnTo>
                  <a:lnTo>
                    <a:pt x="1047088" y="523544"/>
                  </a:lnTo>
                  <a:lnTo>
                    <a:pt x="376951" y="0"/>
                  </a:lnTo>
                  <a:close/>
                </a:path>
              </a:pathLst>
            </a:custGeom>
            <a:solidFill>
              <a:srgbClr val="A6AAA9"/>
            </a:solidFill>
          </p:spPr>
          <p:txBody>
            <a:bodyPr wrap="square" lIns="0" tIns="0" rIns="0" bIns="0" rtlCol="0"/>
            <a:lstStyle/>
            <a:p>
              <a:endParaRPr/>
            </a:p>
          </p:txBody>
        </p:sp>
      </p:grpSp>
      <p:sp>
        <p:nvSpPr>
          <p:cNvPr id="32" name="object 32"/>
          <p:cNvSpPr txBox="1"/>
          <p:nvPr/>
        </p:nvSpPr>
        <p:spPr>
          <a:xfrm>
            <a:off x="844239" y="2068657"/>
            <a:ext cx="16748760" cy="2779395"/>
          </a:xfrm>
          <a:prstGeom prst="rect">
            <a:avLst/>
          </a:prstGeom>
        </p:spPr>
        <p:txBody>
          <a:bodyPr vert="horz" wrap="square" lIns="0" tIns="15875" rIns="0" bIns="0" rtlCol="0">
            <a:spAutoFit/>
          </a:bodyPr>
          <a:lstStyle/>
          <a:p>
            <a:pPr marL="503555" indent="-478790">
              <a:lnSpc>
                <a:spcPct val="100000"/>
              </a:lnSpc>
              <a:spcBef>
                <a:spcPts val="125"/>
              </a:spcBef>
              <a:buSzPct val="75324"/>
              <a:buChar char="•"/>
              <a:tabLst>
                <a:tab pos="503555" algn="l"/>
                <a:tab pos="504190" algn="l"/>
              </a:tabLst>
            </a:pPr>
            <a:r>
              <a:rPr sz="3850" spc="-55" dirty="0">
                <a:latin typeface="Arial MT"/>
                <a:cs typeface="Arial MT"/>
              </a:rPr>
              <a:t>Terraform</a:t>
            </a:r>
            <a:r>
              <a:rPr sz="3850" spc="5" dirty="0">
                <a:latin typeface="Arial MT"/>
                <a:cs typeface="Arial MT"/>
              </a:rPr>
              <a:t> is</a:t>
            </a:r>
            <a:r>
              <a:rPr sz="3850" spc="10" dirty="0">
                <a:latin typeface="Arial MT"/>
                <a:cs typeface="Arial MT"/>
              </a:rPr>
              <a:t> a </a:t>
            </a:r>
            <a:r>
              <a:rPr sz="3850" spc="35" dirty="0">
                <a:latin typeface="Arial MT"/>
                <a:cs typeface="Arial MT"/>
              </a:rPr>
              <a:t>great</a:t>
            </a:r>
            <a:r>
              <a:rPr sz="3850" spc="10" dirty="0">
                <a:latin typeface="Arial MT"/>
                <a:cs typeface="Arial MT"/>
              </a:rPr>
              <a:t> </a:t>
            </a:r>
            <a:r>
              <a:rPr sz="3850" spc="5" dirty="0">
                <a:latin typeface="Arial MT"/>
                <a:cs typeface="Arial MT"/>
              </a:rPr>
              <a:t>fit</a:t>
            </a:r>
            <a:r>
              <a:rPr sz="3850" spc="10" dirty="0">
                <a:latin typeface="Arial MT"/>
                <a:cs typeface="Arial MT"/>
              </a:rPr>
              <a:t> </a:t>
            </a:r>
            <a:r>
              <a:rPr sz="3850" spc="5" dirty="0">
                <a:latin typeface="Arial MT"/>
                <a:cs typeface="Arial MT"/>
              </a:rPr>
              <a:t>in</a:t>
            </a:r>
            <a:r>
              <a:rPr sz="3850" spc="10" dirty="0">
                <a:latin typeface="Arial MT"/>
                <a:cs typeface="Arial MT"/>
              </a:rPr>
              <a:t> a </a:t>
            </a:r>
            <a:r>
              <a:rPr sz="3850" spc="50" dirty="0">
                <a:latin typeface="Arial MT"/>
                <a:cs typeface="Arial MT"/>
              </a:rPr>
              <a:t>DevOps</a:t>
            </a:r>
            <a:r>
              <a:rPr sz="3850" spc="10" dirty="0">
                <a:latin typeface="Arial MT"/>
                <a:cs typeface="Arial MT"/>
              </a:rPr>
              <a:t> </a:t>
            </a:r>
            <a:r>
              <a:rPr sz="3850" spc="80" dirty="0">
                <a:latin typeface="Arial MT"/>
                <a:cs typeface="Arial MT"/>
              </a:rPr>
              <a:t>minded</a:t>
            </a:r>
            <a:r>
              <a:rPr sz="3850" spc="5" dirty="0">
                <a:latin typeface="Arial MT"/>
                <a:cs typeface="Arial MT"/>
              </a:rPr>
              <a:t> </a:t>
            </a:r>
            <a:r>
              <a:rPr sz="3850" spc="25" dirty="0">
                <a:latin typeface="Arial MT"/>
                <a:cs typeface="Arial MT"/>
              </a:rPr>
              <a:t>organization</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503555" marR="17780" indent="-478790">
              <a:lnSpc>
                <a:spcPct val="100000"/>
              </a:lnSpc>
              <a:buSzPct val="75324"/>
              <a:buChar char="•"/>
              <a:tabLst>
                <a:tab pos="503555" algn="l"/>
                <a:tab pos="504190" algn="l"/>
              </a:tabLst>
            </a:pPr>
            <a:r>
              <a:rPr sz="3850" spc="-120" dirty="0">
                <a:latin typeface="Arial MT"/>
                <a:cs typeface="Arial MT"/>
              </a:rPr>
              <a:t>Tools</a:t>
            </a:r>
            <a:r>
              <a:rPr sz="3850" spc="5" dirty="0">
                <a:latin typeface="Arial MT"/>
                <a:cs typeface="Arial MT"/>
              </a:rPr>
              <a:t> like</a:t>
            </a:r>
            <a:r>
              <a:rPr sz="3850" spc="10" dirty="0">
                <a:latin typeface="Arial MT"/>
                <a:cs typeface="Arial MT"/>
              </a:rPr>
              <a:t> </a:t>
            </a:r>
            <a:r>
              <a:rPr sz="3850" spc="-55" dirty="0">
                <a:latin typeface="Arial MT"/>
                <a:cs typeface="Arial MT"/>
              </a:rPr>
              <a:t>Terraform</a:t>
            </a:r>
            <a:r>
              <a:rPr sz="3850" spc="10" dirty="0">
                <a:latin typeface="Arial MT"/>
                <a:cs typeface="Arial MT"/>
              </a:rPr>
              <a:t> </a:t>
            </a:r>
            <a:r>
              <a:rPr sz="3850" spc="80" dirty="0">
                <a:latin typeface="Arial MT"/>
                <a:cs typeface="Arial MT"/>
              </a:rPr>
              <a:t>and</a:t>
            </a:r>
            <a:r>
              <a:rPr sz="3850" spc="10" dirty="0">
                <a:latin typeface="Arial MT"/>
                <a:cs typeface="Arial MT"/>
              </a:rPr>
              <a:t> Packer </a:t>
            </a:r>
            <a:r>
              <a:rPr sz="3850" spc="85" dirty="0">
                <a:latin typeface="Arial MT"/>
                <a:cs typeface="Arial MT"/>
              </a:rPr>
              <a:t>can</a:t>
            </a:r>
            <a:r>
              <a:rPr sz="3850" spc="5" dirty="0">
                <a:latin typeface="Arial MT"/>
                <a:cs typeface="Arial MT"/>
              </a:rPr>
              <a:t> </a:t>
            </a:r>
            <a:r>
              <a:rPr sz="3850" spc="114" dirty="0">
                <a:latin typeface="Arial MT"/>
                <a:cs typeface="Arial MT"/>
              </a:rPr>
              <a:t>be</a:t>
            </a:r>
            <a:r>
              <a:rPr sz="3850" spc="10" dirty="0">
                <a:latin typeface="Arial MT"/>
                <a:cs typeface="Arial MT"/>
              </a:rPr>
              <a:t> </a:t>
            </a:r>
            <a:r>
              <a:rPr sz="3850" spc="65" dirty="0">
                <a:latin typeface="Arial MT"/>
                <a:cs typeface="Arial MT"/>
              </a:rPr>
              <a:t>used</a:t>
            </a:r>
            <a:r>
              <a:rPr sz="3850" spc="10" dirty="0">
                <a:latin typeface="Arial MT"/>
                <a:cs typeface="Arial MT"/>
              </a:rPr>
              <a:t> </a:t>
            </a:r>
            <a:r>
              <a:rPr sz="3850" spc="5" dirty="0">
                <a:latin typeface="Arial MT"/>
                <a:cs typeface="Arial MT"/>
              </a:rPr>
              <a:t>in</a:t>
            </a:r>
            <a:r>
              <a:rPr sz="3850" spc="10" dirty="0">
                <a:latin typeface="Arial MT"/>
                <a:cs typeface="Arial MT"/>
              </a:rPr>
              <a:t> the </a:t>
            </a:r>
            <a:r>
              <a:rPr sz="3850" spc="-25" dirty="0">
                <a:latin typeface="Arial MT"/>
                <a:cs typeface="Arial MT"/>
              </a:rPr>
              <a:t>Software</a:t>
            </a:r>
            <a:r>
              <a:rPr sz="3850" spc="5" dirty="0">
                <a:latin typeface="Arial MT"/>
                <a:cs typeface="Arial MT"/>
              </a:rPr>
              <a:t> </a:t>
            </a:r>
            <a:r>
              <a:rPr sz="3850" spc="30" dirty="0">
                <a:latin typeface="Arial MT"/>
                <a:cs typeface="Arial MT"/>
              </a:rPr>
              <a:t>Development </a:t>
            </a:r>
            <a:r>
              <a:rPr sz="3850" spc="-1050" dirty="0">
                <a:latin typeface="Arial MT"/>
                <a:cs typeface="Arial MT"/>
              </a:rPr>
              <a:t> </a:t>
            </a:r>
            <a:r>
              <a:rPr sz="3850" spc="50" dirty="0">
                <a:latin typeface="Arial MT"/>
                <a:cs typeface="Arial MT"/>
              </a:rPr>
              <a:t>Lifecycle:</a:t>
            </a:r>
            <a:endParaRPr sz="3850">
              <a:latin typeface="Arial MT"/>
              <a:cs typeface="Arial MT"/>
            </a:endParaRPr>
          </a:p>
          <a:p>
            <a:pPr marR="511809" algn="ctr">
              <a:lnSpc>
                <a:spcPct val="100000"/>
              </a:lnSpc>
              <a:spcBef>
                <a:spcPts val="100"/>
              </a:spcBef>
              <a:tabLst>
                <a:tab pos="3482975" algn="l"/>
              </a:tabLst>
            </a:pPr>
            <a:r>
              <a:rPr sz="2600" spc="-20" dirty="0">
                <a:solidFill>
                  <a:srgbClr val="FFFFFF"/>
                </a:solidFill>
                <a:latin typeface="Arial MT"/>
                <a:cs typeface="Arial MT"/>
              </a:rPr>
              <a:t>Plan	</a:t>
            </a:r>
            <a:r>
              <a:rPr sz="2600" spc="15" dirty="0">
                <a:solidFill>
                  <a:srgbClr val="FFFFFF"/>
                </a:solidFill>
                <a:latin typeface="Arial MT"/>
                <a:cs typeface="Arial MT"/>
              </a:rPr>
              <a:t>Monitor</a:t>
            </a:r>
            <a:endParaRPr sz="2600">
              <a:latin typeface="Arial MT"/>
              <a:cs typeface="Arial MT"/>
            </a:endParaRPr>
          </a:p>
        </p:txBody>
      </p:sp>
      <p:grpSp>
        <p:nvGrpSpPr>
          <p:cNvPr id="33" name="object 33"/>
          <p:cNvGrpSpPr/>
          <p:nvPr/>
        </p:nvGrpSpPr>
        <p:grpSpPr>
          <a:xfrm>
            <a:off x="14728409" y="5297697"/>
            <a:ext cx="1807845" cy="1527175"/>
            <a:chOff x="14728409" y="5297697"/>
            <a:chExt cx="1807845" cy="1527175"/>
          </a:xfrm>
        </p:grpSpPr>
        <p:pic>
          <p:nvPicPr>
            <p:cNvPr id="34" name="object 34"/>
            <p:cNvPicPr/>
            <p:nvPr/>
          </p:nvPicPr>
          <p:blipFill>
            <a:blip r:embed="rId14" cstate="print"/>
            <a:stretch>
              <a:fillRect/>
            </a:stretch>
          </p:blipFill>
          <p:spPr>
            <a:xfrm>
              <a:off x="14728409" y="5297697"/>
              <a:ext cx="1807360" cy="754439"/>
            </a:xfrm>
            <a:prstGeom prst="rect">
              <a:avLst/>
            </a:prstGeom>
          </p:spPr>
        </p:pic>
        <p:pic>
          <p:nvPicPr>
            <p:cNvPr id="35" name="object 35"/>
            <p:cNvPicPr/>
            <p:nvPr/>
          </p:nvPicPr>
          <p:blipFill>
            <a:blip r:embed="rId15" cstate="print"/>
            <a:stretch>
              <a:fillRect/>
            </a:stretch>
          </p:blipFill>
          <p:spPr>
            <a:xfrm>
              <a:off x="14770293" y="5318640"/>
              <a:ext cx="1723593" cy="670671"/>
            </a:xfrm>
            <a:prstGeom prst="rect">
              <a:avLst/>
            </a:prstGeom>
          </p:spPr>
        </p:pic>
        <p:pic>
          <p:nvPicPr>
            <p:cNvPr id="36" name="object 36"/>
            <p:cNvPicPr/>
            <p:nvPr/>
          </p:nvPicPr>
          <p:blipFill>
            <a:blip r:embed="rId16" cstate="print"/>
            <a:stretch>
              <a:fillRect/>
            </a:stretch>
          </p:blipFill>
          <p:spPr>
            <a:xfrm>
              <a:off x="14728409" y="6067126"/>
              <a:ext cx="1807360" cy="757248"/>
            </a:xfrm>
            <a:prstGeom prst="rect">
              <a:avLst/>
            </a:prstGeom>
          </p:spPr>
        </p:pic>
        <p:pic>
          <p:nvPicPr>
            <p:cNvPr id="37" name="object 37"/>
            <p:cNvPicPr/>
            <p:nvPr/>
          </p:nvPicPr>
          <p:blipFill>
            <a:blip r:embed="rId17" cstate="print"/>
            <a:stretch>
              <a:fillRect/>
            </a:stretch>
          </p:blipFill>
          <p:spPr>
            <a:xfrm>
              <a:off x="14770293" y="6088068"/>
              <a:ext cx="1723593" cy="673481"/>
            </a:xfrm>
            <a:prstGeom prst="rect">
              <a:avLst/>
            </a:prstGeom>
          </p:spPr>
        </p:pic>
      </p:grpSp>
      <p:sp>
        <p:nvSpPr>
          <p:cNvPr id="38" name="object 38"/>
          <p:cNvSpPr txBox="1"/>
          <p:nvPr/>
        </p:nvSpPr>
        <p:spPr>
          <a:xfrm>
            <a:off x="10940378" y="5096557"/>
            <a:ext cx="5706110" cy="1918335"/>
          </a:xfrm>
          <a:prstGeom prst="rect">
            <a:avLst/>
          </a:prstGeom>
          <a:ln w="62825">
            <a:solidFill>
              <a:srgbClr val="C82506"/>
            </a:solidFill>
          </a:ln>
        </p:spPr>
        <p:txBody>
          <a:bodyPr vert="horz" wrap="square" lIns="0" tIns="1270" rIns="0" bIns="0" rtlCol="0">
            <a:spAutoFit/>
          </a:bodyPr>
          <a:lstStyle/>
          <a:p>
            <a:pPr>
              <a:lnSpc>
                <a:spcPct val="100000"/>
              </a:lnSpc>
              <a:spcBef>
                <a:spcPts val="10"/>
              </a:spcBef>
            </a:pPr>
            <a:endParaRPr sz="2350">
              <a:latin typeface="Times New Roman"/>
              <a:cs typeface="Times New Roman"/>
            </a:endParaRPr>
          </a:p>
          <a:p>
            <a:pPr marL="4015104">
              <a:lnSpc>
                <a:spcPct val="100000"/>
              </a:lnSpc>
            </a:pPr>
            <a:r>
              <a:rPr sz="2600" spc="-5" dirty="0">
                <a:solidFill>
                  <a:srgbClr val="FFFFFF"/>
                </a:solidFill>
                <a:latin typeface="Arial MT"/>
                <a:cs typeface="Arial MT"/>
              </a:rPr>
              <a:t>Provision</a:t>
            </a:r>
            <a:endParaRPr sz="2600">
              <a:latin typeface="Arial MT"/>
              <a:cs typeface="Arial MT"/>
            </a:endParaRPr>
          </a:p>
          <a:p>
            <a:pPr marL="1270635">
              <a:lnSpc>
                <a:spcPts val="2980"/>
              </a:lnSpc>
              <a:spcBef>
                <a:spcPts val="95"/>
              </a:spcBef>
            </a:pPr>
            <a:r>
              <a:rPr sz="2600" spc="-5" dirty="0">
                <a:solidFill>
                  <a:srgbClr val="FFFFFF"/>
                </a:solidFill>
                <a:latin typeface="Arial MT"/>
                <a:cs typeface="Arial MT"/>
              </a:rPr>
              <a:t>Release</a:t>
            </a:r>
            <a:endParaRPr sz="2600">
              <a:latin typeface="Arial MT"/>
              <a:cs typeface="Arial MT"/>
            </a:endParaRPr>
          </a:p>
          <a:p>
            <a:pPr marL="4160520">
              <a:lnSpc>
                <a:spcPts val="2980"/>
              </a:lnSpc>
            </a:pPr>
            <a:r>
              <a:rPr sz="2600" spc="40" dirty="0">
                <a:solidFill>
                  <a:srgbClr val="FFFFFF"/>
                </a:solidFill>
                <a:latin typeface="Arial MT"/>
                <a:cs typeface="Arial MT"/>
              </a:rPr>
              <a:t>Deploy</a:t>
            </a:r>
            <a:endParaRPr sz="2600">
              <a:latin typeface="Arial MT"/>
              <a:cs typeface="Arial MT"/>
            </a:endParaRPr>
          </a:p>
        </p:txBody>
      </p:sp>
      <p:sp>
        <p:nvSpPr>
          <p:cNvPr id="41" name="object 4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9" name="object 39"/>
          <p:cNvSpPr txBox="1"/>
          <p:nvPr/>
        </p:nvSpPr>
        <p:spPr>
          <a:xfrm>
            <a:off x="9204256" y="7329127"/>
            <a:ext cx="147320" cy="318135"/>
          </a:xfrm>
          <a:prstGeom prst="rect">
            <a:avLst/>
          </a:prstGeom>
        </p:spPr>
        <p:txBody>
          <a:bodyPr vert="horz" wrap="square" lIns="0" tIns="14604" rIns="0" bIns="0" rtlCol="0">
            <a:spAutoFit/>
          </a:bodyPr>
          <a:lstStyle/>
          <a:p>
            <a:pPr marL="12700">
              <a:lnSpc>
                <a:spcPct val="100000"/>
              </a:lnSpc>
              <a:spcBef>
                <a:spcPts val="114"/>
              </a:spcBef>
            </a:pPr>
            <a:r>
              <a:rPr sz="1900" spc="290" dirty="0">
                <a:latin typeface="Arial MT"/>
                <a:cs typeface="Arial MT"/>
              </a:rPr>
              <a:t>•</a:t>
            </a:r>
            <a:endParaRPr sz="1900">
              <a:latin typeface="Arial MT"/>
              <a:cs typeface="Arial MT"/>
            </a:endParaRPr>
          </a:p>
        </p:txBody>
      </p:sp>
      <p:sp>
        <p:nvSpPr>
          <p:cNvPr id="40" name="object 40"/>
          <p:cNvSpPr txBox="1"/>
          <p:nvPr/>
        </p:nvSpPr>
        <p:spPr>
          <a:xfrm>
            <a:off x="9481736" y="7276433"/>
            <a:ext cx="10135235" cy="2344420"/>
          </a:xfrm>
          <a:prstGeom prst="rect">
            <a:avLst/>
          </a:prstGeom>
        </p:spPr>
        <p:txBody>
          <a:bodyPr vert="horz" wrap="square" lIns="0" tIns="13335" rIns="0" bIns="0" rtlCol="0">
            <a:spAutoFit/>
          </a:bodyPr>
          <a:lstStyle/>
          <a:p>
            <a:pPr marL="50800" marR="5644515">
              <a:lnSpc>
                <a:spcPct val="100000"/>
              </a:lnSpc>
              <a:spcBef>
                <a:spcPts val="105"/>
              </a:spcBef>
            </a:pPr>
            <a:r>
              <a:rPr sz="2550" spc="-15" dirty="0">
                <a:latin typeface="Arial MT"/>
                <a:cs typeface="Arial MT"/>
              </a:rPr>
              <a:t>Release,</a:t>
            </a:r>
            <a:r>
              <a:rPr sz="2550" spc="-25" dirty="0">
                <a:latin typeface="Arial MT"/>
                <a:cs typeface="Arial MT"/>
              </a:rPr>
              <a:t> </a:t>
            </a:r>
            <a:r>
              <a:rPr sz="2550" spc="-20" dirty="0">
                <a:latin typeface="Arial MT"/>
                <a:cs typeface="Arial MT"/>
              </a:rPr>
              <a:t>Provision</a:t>
            </a:r>
            <a:r>
              <a:rPr sz="2550" spc="-25" dirty="0">
                <a:latin typeface="Arial MT"/>
                <a:cs typeface="Arial MT"/>
              </a:rPr>
              <a:t> </a:t>
            </a:r>
            <a:r>
              <a:rPr sz="2550" spc="45" dirty="0">
                <a:latin typeface="Arial MT"/>
                <a:cs typeface="Arial MT"/>
              </a:rPr>
              <a:t>and</a:t>
            </a:r>
            <a:r>
              <a:rPr sz="2550" spc="-20" dirty="0">
                <a:latin typeface="Arial MT"/>
                <a:cs typeface="Arial MT"/>
              </a:rPr>
              <a:t> </a:t>
            </a:r>
            <a:r>
              <a:rPr sz="2550" spc="25" dirty="0">
                <a:latin typeface="Arial MT"/>
                <a:cs typeface="Arial MT"/>
              </a:rPr>
              <a:t>Deploy </a:t>
            </a:r>
            <a:r>
              <a:rPr sz="2550" spc="-695" dirty="0">
                <a:latin typeface="Arial MT"/>
                <a:cs typeface="Arial MT"/>
              </a:rPr>
              <a:t> </a:t>
            </a:r>
            <a:r>
              <a:rPr sz="2550" spc="50" dirty="0">
                <a:latin typeface="Arial MT"/>
                <a:cs typeface="Arial MT"/>
              </a:rPr>
              <a:t>can</a:t>
            </a:r>
            <a:r>
              <a:rPr sz="2550" spc="-5" dirty="0">
                <a:latin typeface="Arial MT"/>
                <a:cs typeface="Arial MT"/>
              </a:rPr>
              <a:t> </a:t>
            </a:r>
            <a:r>
              <a:rPr sz="2550" spc="70" dirty="0">
                <a:latin typeface="Arial MT"/>
                <a:cs typeface="Arial MT"/>
              </a:rPr>
              <a:t>be</a:t>
            </a:r>
            <a:r>
              <a:rPr sz="2550" spc="-5" dirty="0">
                <a:latin typeface="Arial MT"/>
                <a:cs typeface="Arial MT"/>
              </a:rPr>
              <a:t> </a:t>
            </a:r>
            <a:r>
              <a:rPr sz="2550" spc="35" dirty="0">
                <a:latin typeface="Arial MT"/>
                <a:cs typeface="Arial MT"/>
              </a:rPr>
              <a:t>done</a:t>
            </a:r>
            <a:r>
              <a:rPr sz="2550" spc="-5" dirty="0">
                <a:latin typeface="Arial MT"/>
                <a:cs typeface="Arial MT"/>
              </a:rPr>
              <a:t> </a:t>
            </a:r>
            <a:r>
              <a:rPr sz="2550" spc="25" dirty="0">
                <a:latin typeface="Arial MT"/>
                <a:cs typeface="Arial MT"/>
              </a:rPr>
              <a:t>using:</a:t>
            </a:r>
            <a:endParaRPr sz="2550">
              <a:latin typeface="Arial MT"/>
              <a:cs typeface="Arial MT"/>
            </a:endParaRPr>
          </a:p>
          <a:p>
            <a:pPr>
              <a:lnSpc>
                <a:spcPct val="100000"/>
              </a:lnSpc>
              <a:spcBef>
                <a:spcPts val="10"/>
              </a:spcBef>
            </a:pPr>
            <a:endParaRPr sz="2600">
              <a:latin typeface="Arial MT"/>
              <a:cs typeface="Arial MT"/>
            </a:endParaRPr>
          </a:p>
          <a:p>
            <a:pPr marL="417195" indent="-316230">
              <a:lnSpc>
                <a:spcPct val="100000"/>
              </a:lnSpc>
              <a:buSzPct val="74509"/>
              <a:buChar char="•"/>
              <a:tabLst>
                <a:tab pos="417195" algn="l"/>
                <a:tab pos="417830" algn="l"/>
              </a:tabLst>
            </a:pPr>
            <a:r>
              <a:rPr sz="2550" dirty="0">
                <a:latin typeface="Arial MT"/>
                <a:cs typeface="Arial MT"/>
              </a:rPr>
              <a:t>Git</a:t>
            </a:r>
            <a:r>
              <a:rPr sz="2550" spc="-5" dirty="0">
                <a:latin typeface="Arial MT"/>
                <a:cs typeface="Arial MT"/>
              </a:rPr>
              <a:t> </a:t>
            </a:r>
            <a:r>
              <a:rPr sz="2550" spc="195" dirty="0">
                <a:latin typeface="Arial MT"/>
                <a:cs typeface="Arial MT"/>
              </a:rPr>
              <a:t>+</a:t>
            </a:r>
            <a:r>
              <a:rPr sz="2550" dirty="0">
                <a:latin typeface="Arial MT"/>
                <a:cs typeface="Arial MT"/>
              </a:rPr>
              <a:t> Jenkins </a:t>
            </a:r>
            <a:r>
              <a:rPr sz="2550" spc="195" dirty="0">
                <a:latin typeface="Arial MT"/>
                <a:cs typeface="Arial MT"/>
              </a:rPr>
              <a:t>+</a:t>
            </a:r>
            <a:r>
              <a:rPr sz="2550" dirty="0">
                <a:latin typeface="Arial MT"/>
                <a:cs typeface="Arial MT"/>
              </a:rPr>
              <a:t> </a:t>
            </a:r>
            <a:r>
              <a:rPr sz="2550" spc="-40" dirty="0">
                <a:latin typeface="Arial MT"/>
                <a:cs typeface="Arial MT"/>
              </a:rPr>
              <a:t>Terraform</a:t>
            </a:r>
            <a:r>
              <a:rPr sz="2550" dirty="0">
                <a:latin typeface="Arial MT"/>
                <a:cs typeface="Arial MT"/>
              </a:rPr>
              <a:t> </a:t>
            </a:r>
            <a:r>
              <a:rPr sz="2550" spc="195" dirty="0">
                <a:latin typeface="Arial MT"/>
                <a:cs typeface="Arial MT"/>
              </a:rPr>
              <a:t>+</a:t>
            </a:r>
            <a:r>
              <a:rPr sz="2550" dirty="0">
                <a:latin typeface="Arial MT"/>
                <a:cs typeface="Arial MT"/>
              </a:rPr>
              <a:t> Packer (Amazon </a:t>
            </a:r>
            <a:r>
              <a:rPr sz="2550" spc="20" dirty="0">
                <a:latin typeface="Arial MT"/>
                <a:cs typeface="Arial MT"/>
              </a:rPr>
              <a:t>images)</a:t>
            </a:r>
            <a:endParaRPr sz="2550">
              <a:latin typeface="Arial MT"/>
              <a:cs typeface="Arial MT"/>
            </a:endParaRPr>
          </a:p>
          <a:p>
            <a:pPr>
              <a:lnSpc>
                <a:spcPct val="100000"/>
              </a:lnSpc>
              <a:spcBef>
                <a:spcPts val="20"/>
              </a:spcBef>
              <a:buFont typeface="Arial MT"/>
              <a:buChar char="•"/>
            </a:pPr>
            <a:endParaRPr sz="2600">
              <a:latin typeface="Arial MT"/>
              <a:cs typeface="Arial MT"/>
            </a:endParaRPr>
          </a:p>
          <a:p>
            <a:pPr marL="417195" indent="-316230">
              <a:lnSpc>
                <a:spcPct val="100000"/>
              </a:lnSpc>
              <a:buSzPct val="74509"/>
              <a:buChar char="•"/>
              <a:tabLst>
                <a:tab pos="417195" algn="l"/>
                <a:tab pos="417830" algn="l"/>
              </a:tabLst>
            </a:pPr>
            <a:r>
              <a:rPr sz="2550" dirty="0">
                <a:latin typeface="Arial MT"/>
                <a:cs typeface="Arial MT"/>
              </a:rPr>
              <a:t>Git</a:t>
            </a:r>
            <a:r>
              <a:rPr sz="2550" spc="5" dirty="0">
                <a:latin typeface="Arial MT"/>
                <a:cs typeface="Arial MT"/>
              </a:rPr>
              <a:t> </a:t>
            </a:r>
            <a:r>
              <a:rPr sz="2550" spc="195" dirty="0">
                <a:latin typeface="Arial MT"/>
                <a:cs typeface="Arial MT"/>
              </a:rPr>
              <a:t>+</a:t>
            </a:r>
            <a:r>
              <a:rPr sz="2550" spc="5" dirty="0">
                <a:latin typeface="Arial MT"/>
                <a:cs typeface="Arial MT"/>
              </a:rPr>
              <a:t> </a:t>
            </a:r>
            <a:r>
              <a:rPr sz="2550" dirty="0">
                <a:latin typeface="Arial MT"/>
                <a:cs typeface="Arial MT"/>
              </a:rPr>
              <a:t>Jenkins</a:t>
            </a:r>
            <a:r>
              <a:rPr sz="2550" spc="5" dirty="0">
                <a:latin typeface="Arial MT"/>
                <a:cs typeface="Arial MT"/>
              </a:rPr>
              <a:t> </a:t>
            </a:r>
            <a:r>
              <a:rPr sz="2550" spc="195" dirty="0">
                <a:latin typeface="Arial MT"/>
                <a:cs typeface="Arial MT"/>
              </a:rPr>
              <a:t>+</a:t>
            </a:r>
            <a:r>
              <a:rPr sz="2550" spc="5" dirty="0">
                <a:latin typeface="Arial MT"/>
                <a:cs typeface="Arial MT"/>
              </a:rPr>
              <a:t> </a:t>
            </a:r>
            <a:r>
              <a:rPr sz="2550" spc="-40" dirty="0">
                <a:latin typeface="Arial MT"/>
                <a:cs typeface="Arial MT"/>
              </a:rPr>
              <a:t>Terraform</a:t>
            </a:r>
            <a:r>
              <a:rPr sz="2550" spc="5" dirty="0">
                <a:latin typeface="Arial MT"/>
                <a:cs typeface="Arial MT"/>
              </a:rPr>
              <a:t> </a:t>
            </a:r>
            <a:r>
              <a:rPr sz="2550" spc="195" dirty="0">
                <a:latin typeface="Arial MT"/>
                <a:cs typeface="Arial MT"/>
              </a:rPr>
              <a:t>+</a:t>
            </a:r>
            <a:r>
              <a:rPr sz="2550" spc="5" dirty="0">
                <a:latin typeface="Arial MT"/>
                <a:cs typeface="Arial MT"/>
              </a:rPr>
              <a:t> </a:t>
            </a:r>
            <a:r>
              <a:rPr sz="2550" spc="25" dirty="0">
                <a:latin typeface="Arial MT"/>
                <a:cs typeface="Arial MT"/>
              </a:rPr>
              <a:t>Docker</a:t>
            </a:r>
            <a:r>
              <a:rPr sz="2550" spc="10" dirty="0">
                <a:latin typeface="Arial MT"/>
                <a:cs typeface="Arial MT"/>
              </a:rPr>
              <a:t> </a:t>
            </a:r>
            <a:r>
              <a:rPr sz="2550" spc="5" dirty="0">
                <a:latin typeface="Arial MT"/>
                <a:cs typeface="Arial MT"/>
              </a:rPr>
              <a:t>Orchestration </a:t>
            </a:r>
            <a:r>
              <a:rPr sz="2550" spc="20" dirty="0">
                <a:latin typeface="Arial MT"/>
                <a:cs typeface="Arial MT"/>
              </a:rPr>
              <a:t>(Docker</a:t>
            </a:r>
            <a:r>
              <a:rPr sz="2550" spc="5" dirty="0">
                <a:latin typeface="Arial MT"/>
                <a:cs typeface="Arial MT"/>
              </a:rPr>
              <a:t> </a:t>
            </a:r>
            <a:r>
              <a:rPr sz="2550" spc="20" dirty="0">
                <a:latin typeface="Arial MT"/>
                <a:cs typeface="Arial MT"/>
              </a:rPr>
              <a:t>images)</a:t>
            </a:r>
            <a:endParaRPr sz="2550">
              <a:latin typeface="Arial MT"/>
              <a:cs typeface="Arial M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50714" y="2999499"/>
            <a:ext cx="4257040" cy="4039235"/>
            <a:chOff x="1150714" y="2999499"/>
            <a:chExt cx="4257040" cy="4039235"/>
          </a:xfrm>
        </p:grpSpPr>
        <p:pic>
          <p:nvPicPr>
            <p:cNvPr id="3" name="object 3"/>
            <p:cNvPicPr/>
            <p:nvPr/>
          </p:nvPicPr>
          <p:blipFill>
            <a:blip r:embed="rId2" cstate="print"/>
            <a:stretch>
              <a:fillRect/>
            </a:stretch>
          </p:blipFill>
          <p:spPr>
            <a:xfrm>
              <a:off x="1150714" y="2999499"/>
              <a:ext cx="4256638" cy="4039153"/>
            </a:xfrm>
            <a:prstGeom prst="rect">
              <a:avLst/>
            </a:prstGeom>
          </p:spPr>
        </p:pic>
        <p:sp>
          <p:nvSpPr>
            <p:cNvPr id="4" name="object 4"/>
            <p:cNvSpPr/>
            <p:nvPr/>
          </p:nvSpPr>
          <p:spPr>
            <a:xfrm>
              <a:off x="1192598" y="3020441"/>
              <a:ext cx="4173220" cy="3955415"/>
            </a:xfrm>
            <a:custGeom>
              <a:avLst/>
              <a:gdLst/>
              <a:ahLst/>
              <a:cxnLst/>
              <a:rect l="l" t="t" r="r" b="b"/>
              <a:pathLst>
                <a:path w="4173220" h="3955415">
                  <a:moveTo>
                    <a:pt x="4172871" y="0"/>
                  </a:moveTo>
                  <a:lnTo>
                    <a:pt x="0" y="0"/>
                  </a:lnTo>
                  <a:lnTo>
                    <a:pt x="0" y="3955386"/>
                  </a:lnTo>
                  <a:lnTo>
                    <a:pt x="4172871" y="3955386"/>
                  </a:lnTo>
                  <a:lnTo>
                    <a:pt x="4172871" y="0"/>
                  </a:lnTo>
                  <a:close/>
                </a:path>
              </a:pathLst>
            </a:custGeom>
            <a:solidFill>
              <a:srgbClr val="DCDEE0"/>
            </a:solidFill>
          </p:spPr>
          <p:txBody>
            <a:bodyPr wrap="square" lIns="0" tIns="0" rIns="0" bIns="0" rtlCol="0"/>
            <a:lstStyle/>
            <a:p>
              <a:endParaRPr/>
            </a:p>
          </p:txBody>
        </p:sp>
      </p:grpSp>
      <p:sp>
        <p:nvSpPr>
          <p:cNvPr id="5" name="object 5"/>
          <p:cNvSpPr txBox="1"/>
          <p:nvPr/>
        </p:nvSpPr>
        <p:spPr>
          <a:xfrm>
            <a:off x="1186528" y="2347434"/>
            <a:ext cx="1597025"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MT"/>
                <a:cs typeface="Arial MT"/>
              </a:rPr>
              <a:t>Github</a:t>
            </a:r>
            <a:endParaRPr sz="4100">
              <a:latin typeface="Arial MT"/>
              <a:cs typeface="Arial MT"/>
            </a:endParaRPr>
          </a:p>
        </p:txBody>
      </p:sp>
      <p:grpSp>
        <p:nvGrpSpPr>
          <p:cNvPr id="6" name="object 6"/>
          <p:cNvGrpSpPr/>
          <p:nvPr/>
        </p:nvGrpSpPr>
        <p:grpSpPr>
          <a:xfrm>
            <a:off x="6343762" y="2295998"/>
            <a:ext cx="8012430" cy="7966709"/>
            <a:chOff x="6343762" y="2295998"/>
            <a:chExt cx="8012430" cy="7966709"/>
          </a:xfrm>
        </p:grpSpPr>
        <p:pic>
          <p:nvPicPr>
            <p:cNvPr id="7" name="object 7"/>
            <p:cNvPicPr/>
            <p:nvPr/>
          </p:nvPicPr>
          <p:blipFill>
            <a:blip r:embed="rId3" cstate="print"/>
            <a:stretch>
              <a:fillRect/>
            </a:stretch>
          </p:blipFill>
          <p:spPr>
            <a:xfrm>
              <a:off x="6343762" y="2295998"/>
              <a:ext cx="8012157" cy="7966332"/>
            </a:xfrm>
            <a:prstGeom prst="rect">
              <a:avLst/>
            </a:prstGeom>
          </p:spPr>
        </p:pic>
        <p:sp>
          <p:nvSpPr>
            <p:cNvPr id="8" name="object 8"/>
            <p:cNvSpPr/>
            <p:nvPr/>
          </p:nvSpPr>
          <p:spPr>
            <a:xfrm>
              <a:off x="6385646" y="2316939"/>
              <a:ext cx="7928609" cy="7882890"/>
            </a:xfrm>
            <a:custGeom>
              <a:avLst/>
              <a:gdLst/>
              <a:ahLst/>
              <a:cxnLst/>
              <a:rect l="l" t="t" r="r" b="b"/>
              <a:pathLst>
                <a:path w="7928609" h="7882890">
                  <a:moveTo>
                    <a:pt x="7928390" y="0"/>
                  </a:moveTo>
                  <a:lnTo>
                    <a:pt x="0" y="0"/>
                  </a:lnTo>
                  <a:lnTo>
                    <a:pt x="0" y="7882565"/>
                  </a:lnTo>
                  <a:lnTo>
                    <a:pt x="7928390" y="7882565"/>
                  </a:lnTo>
                  <a:lnTo>
                    <a:pt x="7928390" y="0"/>
                  </a:lnTo>
                  <a:close/>
                </a:path>
              </a:pathLst>
            </a:custGeom>
            <a:solidFill>
              <a:srgbClr val="DCDEE0"/>
            </a:solidFill>
          </p:spPr>
          <p:txBody>
            <a:bodyPr wrap="square" lIns="0" tIns="0" rIns="0" bIns="0" rtlCol="0"/>
            <a:lstStyle/>
            <a:p>
              <a:endParaRPr/>
            </a:p>
          </p:txBody>
        </p:sp>
        <p:pic>
          <p:nvPicPr>
            <p:cNvPr id="9" name="object 9"/>
            <p:cNvPicPr/>
            <p:nvPr/>
          </p:nvPicPr>
          <p:blipFill>
            <a:blip r:embed="rId4" cstate="print"/>
            <a:stretch>
              <a:fillRect/>
            </a:stretch>
          </p:blipFill>
          <p:spPr>
            <a:xfrm>
              <a:off x="8335277" y="2777923"/>
              <a:ext cx="4029130" cy="1556235"/>
            </a:xfrm>
            <a:prstGeom prst="rect">
              <a:avLst/>
            </a:prstGeom>
          </p:spPr>
        </p:pic>
        <p:pic>
          <p:nvPicPr>
            <p:cNvPr id="10" name="object 10"/>
            <p:cNvPicPr/>
            <p:nvPr/>
          </p:nvPicPr>
          <p:blipFill>
            <a:blip r:embed="rId5" cstate="print"/>
            <a:stretch>
              <a:fillRect/>
            </a:stretch>
          </p:blipFill>
          <p:spPr>
            <a:xfrm>
              <a:off x="8377160" y="2798865"/>
              <a:ext cx="3945363" cy="1472468"/>
            </a:xfrm>
            <a:prstGeom prst="rect">
              <a:avLst/>
            </a:prstGeom>
          </p:spPr>
        </p:pic>
      </p:grpSp>
      <p:sp>
        <p:nvSpPr>
          <p:cNvPr id="11" name="object 11"/>
          <p:cNvSpPr txBox="1">
            <a:spLocks noGrp="1"/>
          </p:cNvSpPr>
          <p:nvPr>
            <p:ph type="title"/>
          </p:nvPr>
        </p:nvSpPr>
        <p:spPr>
          <a:xfrm>
            <a:off x="728238" y="178904"/>
            <a:ext cx="12623165" cy="1433195"/>
          </a:xfrm>
          <a:prstGeom prst="rect">
            <a:avLst/>
          </a:prstGeom>
        </p:spPr>
        <p:txBody>
          <a:bodyPr vert="horz" wrap="square" lIns="0" tIns="17145" rIns="0" bIns="0" rtlCol="0">
            <a:spAutoFit/>
          </a:bodyPr>
          <a:lstStyle/>
          <a:p>
            <a:pPr marL="12700">
              <a:lnSpc>
                <a:spcPct val="100000"/>
              </a:lnSpc>
              <a:spcBef>
                <a:spcPts val="135"/>
              </a:spcBef>
            </a:pPr>
            <a:r>
              <a:rPr spc="100" dirty="0"/>
              <a:t>DevOps</a:t>
            </a:r>
            <a:r>
              <a:rPr spc="-10" dirty="0"/>
              <a:t> </a:t>
            </a:r>
            <a:r>
              <a:rPr spc="114" dirty="0"/>
              <a:t>using</a:t>
            </a:r>
            <a:r>
              <a:rPr spc="-5" dirty="0"/>
              <a:t> </a:t>
            </a:r>
            <a:r>
              <a:rPr spc="30" dirty="0"/>
              <a:t>terraform</a:t>
            </a:r>
          </a:p>
        </p:txBody>
      </p:sp>
      <p:sp>
        <p:nvSpPr>
          <p:cNvPr id="12" name="object 12"/>
          <p:cNvSpPr txBox="1"/>
          <p:nvPr/>
        </p:nvSpPr>
        <p:spPr>
          <a:xfrm>
            <a:off x="8377160" y="2798865"/>
            <a:ext cx="3945890" cy="1472565"/>
          </a:xfrm>
          <a:prstGeom prst="rect">
            <a:avLst/>
          </a:prstGeom>
        </p:spPr>
        <p:txBody>
          <a:bodyPr vert="horz" wrap="square" lIns="0" tIns="1905" rIns="0" bIns="0" rtlCol="0">
            <a:spAutoFit/>
          </a:bodyPr>
          <a:lstStyle/>
          <a:p>
            <a:pPr>
              <a:lnSpc>
                <a:spcPct val="100000"/>
              </a:lnSpc>
              <a:spcBef>
                <a:spcPts val="15"/>
              </a:spcBef>
            </a:pPr>
            <a:endParaRPr sz="2250">
              <a:latin typeface="Times New Roman"/>
              <a:cs typeface="Times New Roman"/>
            </a:endParaRPr>
          </a:p>
          <a:p>
            <a:pPr marL="1286510" marR="1278890" indent="43180">
              <a:lnSpc>
                <a:spcPct val="100400"/>
              </a:lnSpc>
            </a:pPr>
            <a:r>
              <a:rPr sz="2600" spc="60" dirty="0">
                <a:solidFill>
                  <a:srgbClr val="FFFFFF"/>
                </a:solidFill>
                <a:latin typeface="Arial MT"/>
                <a:cs typeface="Arial MT"/>
              </a:rPr>
              <a:t>git </a:t>
            </a:r>
            <a:r>
              <a:rPr sz="2600" spc="45" dirty="0">
                <a:solidFill>
                  <a:srgbClr val="FFFFFF"/>
                </a:solidFill>
                <a:latin typeface="Arial MT"/>
                <a:cs typeface="Arial MT"/>
              </a:rPr>
              <a:t>clone </a:t>
            </a:r>
            <a:r>
              <a:rPr sz="2600" spc="-710" dirty="0">
                <a:solidFill>
                  <a:srgbClr val="FFFFFF"/>
                </a:solidFill>
                <a:latin typeface="Arial MT"/>
                <a:cs typeface="Arial MT"/>
              </a:rPr>
              <a:t> </a:t>
            </a:r>
            <a:r>
              <a:rPr sz="2600" spc="114" dirty="0">
                <a:solidFill>
                  <a:srgbClr val="FFFFFF"/>
                </a:solidFill>
                <a:latin typeface="Arial MT"/>
                <a:cs typeface="Arial MT"/>
              </a:rPr>
              <a:t>app</a:t>
            </a:r>
            <a:r>
              <a:rPr sz="2600" spc="-70" dirty="0">
                <a:solidFill>
                  <a:srgbClr val="FFFFFF"/>
                </a:solidFill>
                <a:latin typeface="Arial MT"/>
                <a:cs typeface="Arial MT"/>
              </a:rPr>
              <a:t> </a:t>
            </a:r>
            <a:r>
              <a:rPr sz="2600" spc="40" dirty="0">
                <a:solidFill>
                  <a:srgbClr val="FFFFFF"/>
                </a:solidFill>
                <a:latin typeface="Arial MT"/>
                <a:cs typeface="Arial MT"/>
              </a:rPr>
              <a:t>repo</a:t>
            </a:r>
            <a:endParaRPr sz="2600">
              <a:latin typeface="Arial MT"/>
              <a:cs typeface="Arial MT"/>
            </a:endParaRPr>
          </a:p>
        </p:txBody>
      </p:sp>
      <p:sp>
        <p:nvSpPr>
          <p:cNvPr id="13" name="object 13"/>
          <p:cNvSpPr txBox="1"/>
          <p:nvPr/>
        </p:nvSpPr>
        <p:spPr>
          <a:xfrm>
            <a:off x="6323828" y="1694858"/>
            <a:ext cx="1800225"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Jenkins</a:t>
            </a:r>
            <a:endParaRPr sz="4100">
              <a:latin typeface="Arial MT"/>
              <a:cs typeface="Arial MT"/>
            </a:endParaRPr>
          </a:p>
        </p:txBody>
      </p:sp>
      <p:grpSp>
        <p:nvGrpSpPr>
          <p:cNvPr id="14" name="object 14"/>
          <p:cNvGrpSpPr/>
          <p:nvPr/>
        </p:nvGrpSpPr>
        <p:grpSpPr>
          <a:xfrm>
            <a:off x="1570750" y="3338478"/>
            <a:ext cx="3449320" cy="1514475"/>
            <a:chOff x="1570750" y="3338478"/>
            <a:chExt cx="3449320" cy="1514475"/>
          </a:xfrm>
        </p:grpSpPr>
        <p:pic>
          <p:nvPicPr>
            <p:cNvPr id="15" name="object 15"/>
            <p:cNvPicPr/>
            <p:nvPr/>
          </p:nvPicPr>
          <p:blipFill>
            <a:blip r:embed="rId6" cstate="print"/>
            <a:stretch>
              <a:fillRect/>
            </a:stretch>
          </p:blipFill>
          <p:spPr>
            <a:xfrm>
              <a:off x="1570750" y="3338478"/>
              <a:ext cx="3448744" cy="1514351"/>
            </a:xfrm>
            <a:prstGeom prst="rect">
              <a:avLst/>
            </a:prstGeom>
          </p:spPr>
        </p:pic>
        <p:pic>
          <p:nvPicPr>
            <p:cNvPr id="16" name="object 16"/>
            <p:cNvPicPr/>
            <p:nvPr/>
          </p:nvPicPr>
          <p:blipFill>
            <a:blip r:embed="rId7" cstate="print"/>
            <a:stretch>
              <a:fillRect/>
            </a:stretch>
          </p:blipFill>
          <p:spPr>
            <a:xfrm>
              <a:off x="1575604" y="3346014"/>
              <a:ext cx="3406860" cy="1472468"/>
            </a:xfrm>
            <a:prstGeom prst="rect">
              <a:avLst/>
            </a:prstGeom>
          </p:spPr>
        </p:pic>
      </p:grpSp>
      <p:sp>
        <p:nvSpPr>
          <p:cNvPr id="17" name="object 17"/>
          <p:cNvSpPr txBox="1"/>
          <p:nvPr/>
        </p:nvSpPr>
        <p:spPr>
          <a:xfrm>
            <a:off x="1575604" y="3346014"/>
            <a:ext cx="3407410" cy="1472565"/>
          </a:xfrm>
          <a:prstGeom prst="rect">
            <a:avLst/>
          </a:prstGeom>
        </p:spPr>
        <p:txBody>
          <a:bodyPr vert="horz" wrap="square" lIns="0" tIns="5080" rIns="0" bIns="0" rtlCol="0">
            <a:spAutoFit/>
          </a:bodyPr>
          <a:lstStyle/>
          <a:p>
            <a:pPr>
              <a:lnSpc>
                <a:spcPct val="100000"/>
              </a:lnSpc>
              <a:spcBef>
                <a:spcPts val="40"/>
              </a:spcBef>
            </a:pPr>
            <a:endParaRPr sz="3600">
              <a:latin typeface="Times New Roman"/>
              <a:cs typeface="Times New Roman"/>
            </a:endParaRPr>
          </a:p>
          <a:p>
            <a:pPr marL="614045">
              <a:lnSpc>
                <a:spcPct val="100000"/>
              </a:lnSpc>
            </a:pPr>
            <a:r>
              <a:rPr sz="2600" spc="114" dirty="0">
                <a:solidFill>
                  <a:srgbClr val="FFFFFF"/>
                </a:solidFill>
                <a:latin typeface="Arial MT"/>
                <a:cs typeface="Arial MT"/>
              </a:rPr>
              <a:t>app</a:t>
            </a:r>
            <a:r>
              <a:rPr sz="2600" spc="-30" dirty="0">
                <a:solidFill>
                  <a:srgbClr val="FFFFFF"/>
                </a:solidFill>
                <a:latin typeface="Arial MT"/>
                <a:cs typeface="Arial MT"/>
              </a:rPr>
              <a:t> </a:t>
            </a:r>
            <a:r>
              <a:rPr sz="2600" spc="30" dirty="0">
                <a:solidFill>
                  <a:srgbClr val="FFFFFF"/>
                </a:solidFill>
                <a:latin typeface="Arial MT"/>
                <a:cs typeface="Arial MT"/>
              </a:rPr>
              <a:t>repository</a:t>
            </a:r>
            <a:endParaRPr sz="2600">
              <a:latin typeface="Arial MT"/>
              <a:cs typeface="Arial MT"/>
            </a:endParaRPr>
          </a:p>
        </p:txBody>
      </p:sp>
      <p:grpSp>
        <p:nvGrpSpPr>
          <p:cNvPr id="18" name="object 18"/>
          <p:cNvGrpSpPr/>
          <p:nvPr/>
        </p:nvGrpSpPr>
        <p:grpSpPr>
          <a:xfrm>
            <a:off x="8335277" y="4627850"/>
            <a:ext cx="4029710" cy="1556385"/>
            <a:chOff x="8335277" y="4627850"/>
            <a:chExt cx="4029710" cy="1556385"/>
          </a:xfrm>
        </p:grpSpPr>
        <p:pic>
          <p:nvPicPr>
            <p:cNvPr id="19" name="object 19"/>
            <p:cNvPicPr/>
            <p:nvPr/>
          </p:nvPicPr>
          <p:blipFill>
            <a:blip r:embed="rId4" cstate="print"/>
            <a:stretch>
              <a:fillRect/>
            </a:stretch>
          </p:blipFill>
          <p:spPr>
            <a:xfrm>
              <a:off x="8335277" y="4627850"/>
              <a:ext cx="4029129" cy="1556235"/>
            </a:xfrm>
            <a:prstGeom prst="rect">
              <a:avLst/>
            </a:prstGeom>
          </p:spPr>
        </p:pic>
        <p:pic>
          <p:nvPicPr>
            <p:cNvPr id="20" name="object 20"/>
            <p:cNvPicPr/>
            <p:nvPr/>
          </p:nvPicPr>
          <p:blipFill>
            <a:blip r:embed="rId8" cstate="print"/>
            <a:stretch>
              <a:fillRect/>
            </a:stretch>
          </p:blipFill>
          <p:spPr>
            <a:xfrm>
              <a:off x="8377160" y="4648792"/>
              <a:ext cx="3945362" cy="1472468"/>
            </a:xfrm>
            <a:prstGeom prst="rect">
              <a:avLst/>
            </a:prstGeom>
          </p:spPr>
        </p:pic>
      </p:grpSp>
      <p:sp>
        <p:nvSpPr>
          <p:cNvPr id="21" name="object 21"/>
          <p:cNvSpPr txBox="1"/>
          <p:nvPr/>
        </p:nvSpPr>
        <p:spPr>
          <a:xfrm>
            <a:off x="8377160" y="4648792"/>
            <a:ext cx="3945890" cy="1472565"/>
          </a:xfrm>
          <a:prstGeom prst="rect">
            <a:avLst/>
          </a:prstGeom>
        </p:spPr>
        <p:txBody>
          <a:bodyPr vert="horz" wrap="square" lIns="0" tIns="5080" rIns="0" bIns="0" rtlCol="0">
            <a:spAutoFit/>
          </a:bodyPr>
          <a:lstStyle/>
          <a:p>
            <a:pPr>
              <a:lnSpc>
                <a:spcPct val="100000"/>
              </a:lnSpc>
              <a:spcBef>
                <a:spcPts val="40"/>
              </a:spcBef>
            </a:pPr>
            <a:endParaRPr sz="3600">
              <a:latin typeface="Times New Roman"/>
              <a:cs typeface="Times New Roman"/>
            </a:endParaRPr>
          </a:p>
          <a:p>
            <a:pPr marL="1031875">
              <a:lnSpc>
                <a:spcPct val="100000"/>
              </a:lnSpc>
            </a:pPr>
            <a:r>
              <a:rPr sz="2600" spc="65" dirty="0">
                <a:solidFill>
                  <a:srgbClr val="FFFFFF"/>
                </a:solidFill>
                <a:latin typeface="Arial MT"/>
                <a:cs typeface="Arial MT"/>
              </a:rPr>
              <a:t>packer</a:t>
            </a:r>
            <a:r>
              <a:rPr sz="2600" spc="-20" dirty="0">
                <a:solidFill>
                  <a:srgbClr val="FFFFFF"/>
                </a:solidFill>
                <a:latin typeface="Arial MT"/>
                <a:cs typeface="Arial MT"/>
              </a:rPr>
              <a:t> </a:t>
            </a:r>
            <a:r>
              <a:rPr sz="2600" spc="70" dirty="0">
                <a:solidFill>
                  <a:srgbClr val="FFFFFF"/>
                </a:solidFill>
                <a:latin typeface="Arial MT"/>
                <a:cs typeface="Arial MT"/>
              </a:rPr>
              <a:t>build</a:t>
            </a:r>
            <a:endParaRPr sz="2600">
              <a:latin typeface="Arial MT"/>
              <a:cs typeface="Arial MT"/>
            </a:endParaRPr>
          </a:p>
        </p:txBody>
      </p:sp>
      <p:grpSp>
        <p:nvGrpSpPr>
          <p:cNvPr id="22" name="object 22"/>
          <p:cNvGrpSpPr/>
          <p:nvPr/>
        </p:nvGrpSpPr>
        <p:grpSpPr>
          <a:xfrm>
            <a:off x="15641680" y="2948573"/>
            <a:ext cx="4194175" cy="7082155"/>
            <a:chOff x="15641680" y="2948573"/>
            <a:chExt cx="4194175" cy="7082155"/>
          </a:xfrm>
        </p:grpSpPr>
        <p:pic>
          <p:nvPicPr>
            <p:cNvPr id="23" name="object 23"/>
            <p:cNvPicPr/>
            <p:nvPr/>
          </p:nvPicPr>
          <p:blipFill>
            <a:blip r:embed="rId9" cstate="print"/>
            <a:stretch>
              <a:fillRect/>
            </a:stretch>
          </p:blipFill>
          <p:spPr>
            <a:xfrm>
              <a:off x="15641680" y="2948573"/>
              <a:ext cx="4193796" cy="7082062"/>
            </a:xfrm>
            <a:prstGeom prst="rect">
              <a:avLst/>
            </a:prstGeom>
          </p:spPr>
        </p:pic>
        <p:sp>
          <p:nvSpPr>
            <p:cNvPr id="24" name="object 24"/>
            <p:cNvSpPr/>
            <p:nvPr/>
          </p:nvSpPr>
          <p:spPr>
            <a:xfrm>
              <a:off x="15683564" y="2969514"/>
              <a:ext cx="4110354" cy="6998334"/>
            </a:xfrm>
            <a:custGeom>
              <a:avLst/>
              <a:gdLst/>
              <a:ahLst/>
              <a:cxnLst/>
              <a:rect l="l" t="t" r="r" b="b"/>
              <a:pathLst>
                <a:path w="4110355" h="6998334">
                  <a:moveTo>
                    <a:pt x="4110029" y="0"/>
                  </a:moveTo>
                  <a:lnTo>
                    <a:pt x="0" y="0"/>
                  </a:lnTo>
                  <a:lnTo>
                    <a:pt x="0" y="6998295"/>
                  </a:lnTo>
                  <a:lnTo>
                    <a:pt x="4110029" y="6998295"/>
                  </a:lnTo>
                  <a:lnTo>
                    <a:pt x="4110029" y="0"/>
                  </a:lnTo>
                  <a:close/>
                </a:path>
              </a:pathLst>
            </a:custGeom>
            <a:solidFill>
              <a:srgbClr val="DCDEE0"/>
            </a:solidFill>
          </p:spPr>
          <p:txBody>
            <a:bodyPr wrap="square" lIns="0" tIns="0" rIns="0" bIns="0" rtlCol="0"/>
            <a:lstStyle/>
            <a:p>
              <a:endParaRPr/>
            </a:p>
          </p:txBody>
        </p:sp>
      </p:grpSp>
      <p:sp>
        <p:nvSpPr>
          <p:cNvPr id="25" name="object 25"/>
          <p:cNvSpPr txBox="1"/>
          <p:nvPr/>
        </p:nvSpPr>
        <p:spPr>
          <a:xfrm>
            <a:off x="15734999" y="2347434"/>
            <a:ext cx="1141095" cy="654050"/>
          </a:xfrm>
          <a:prstGeom prst="rect">
            <a:avLst/>
          </a:prstGeom>
        </p:spPr>
        <p:txBody>
          <a:bodyPr vert="horz" wrap="square" lIns="0" tIns="15240" rIns="0" bIns="0" rtlCol="0">
            <a:spAutoFit/>
          </a:bodyPr>
          <a:lstStyle/>
          <a:p>
            <a:pPr marL="12700">
              <a:lnSpc>
                <a:spcPct val="100000"/>
              </a:lnSpc>
              <a:spcBef>
                <a:spcPts val="120"/>
              </a:spcBef>
            </a:pPr>
            <a:r>
              <a:rPr sz="4100" spc="-140" dirty="0">
                <a:latin typeface="Arial MT"/>
                <a:cs typeface="Arial MT"/>
              </a:rPr>
              <a:t>A</a:t>
            </a:r>
            <a:r>
              <a:rPr sz="4100" spc="-215" dirty="0">
                <a:latin typeface="Arial MT"/>
                <a:cs typeface="Arial MT"/>
              </a:rPr>
              <a:t>WS</a:t>
            </a:r>
            <a:endParaRPr sz="4100">
              <a:latin typeface="Arial MT"/>
              <a:cs typeface="Arial MT"/>
            </a:endParaRPr>
          </a:p>
        </p:txBody>
      </p:sp>
      <p:grpSp>
        <p:nvGrpSpPr>
          <p:cNvPr id="26" name="object 26"/>
          <p:cNvGrpSpPr/>
          <p:nvPr/>
        </p:nvGrpSpPr>
        <p:grpSpPr>
          <a:xfrm>
            <a:off x="15993262" y="3249122"/>
            <a:ext cx="3512185" cy="1577340"/>
            <a:chOff x="15993262" y="3249122"/>
            <a:chExt cx="3512185" cy="1577340"/>
          </a:xfrm>
        </p:grpSpPr>
        <p:pic>
          <p:nvPicPr>
            <p:cNvPr id="27" name="object 27"/>
            <p:cNvPicPr/>
            <p:nvPr/>
          </p:nvPicPr>
          <p:blipFill>
            <a:blip r:embed="rId10" cstate="print"/>
            <a:stretch>
              <a:fillRect/>
            </a:stretch>
          </p:blipFill>
          <p:spPr>
            <a:xfrm>
              <a:off x="15993262" y="3249122"/>
              <a:ext cx="3511569" cy="1577177"/>
            </a:xfrm>
            <a:prstGeom prst="rect">
              <a:avLst/>
            </a:prstGeom>
          </p:spPr>
        </p:pic>
        <p:pic>
          <p:nvPicPr>
            <p:cNvPr id="28" name="object 28"/>
            <p:cNvPicPr/>
            <p:nvPr/>
          </p:nvPicPr>
          <p:blipFill>
            <a:blip r:embed="rId11" cstate="print"/>
            <a:stretch>
              <a:fillRect/>
            </a:stretch>
          </p:blipFill>
          <p:spPr>
            <a:xfrm>
              <a:off x="16035146" y="3301476"/>
              <a:ext cx="3406860" cy="1472468"/>
            </a:xfrm>
            <a:prstGeom prst="rect">
              <a:avLst/>
            </a:prstGeom>
          </p:spPr>
        </p:pic>
      </p:grpSp>
      <p:sp>
        <p:nvSpPr>
          <p:cNvPr id="29" name="object 29"/>
          <p:cNvSpPr txBox="1"/>
          <p:nvPr/>
        </p:nvSpPr>
        <p:spPr>
          <a:xfrm>
            <a:off x="16035145" y="3301476"/>
            <a:ext cx="3407410" cy="1472565"/>
          </a:xfrm>
          <a:prstGeom prst="rect">
            <a:avLst/>
          </a:prstGeom>
        </p:spPr>
        <p:txBody>
          <a:bodyPr vert="horz" wrap="square" lIns="0" tIns="1905" rIns="0" bIns="0" rtlCol="0">
            <a:spAutoFit/>
          </a:bodyPr>
          <a:lstStyle/>
          <a:p>
            <a:pPr>
              <a:lnSpc>
                <a:spcPct val="100000"/>
              </a:lnSpc>
              <a:spcBef>
                <a:spcPts val="15"/>
              </a:spcBef>
            </a:pPr>
            <a:endParaRPr sz="2250">
              <a:latin typeface="Times New Roman"/>
              <a:cs typeface="Times New Roman"/>
            </a:endParaRPr>
          </a:p>
          <a:p>
            <a:pPr marL="819785" marR="568960" indent="-243840">
              <a:lnSpc>
                <a:spcPct val="100400"/>
              </a:lnSpc>
            </a:pPr>
            <a:r>
              <a:rPr sz="2600" spc="20" dirty="0">
                <a:solidFill>
                  <a:srgbClr val="FFFFFF"/>
                </a:solidFill>
                <a:latin typeface="Arial MT"/>
                <a:cs typeface="Arial MT"/>
              </a:rPr>
              <a:t>AMI</a:t>
            </a:r>
            <a:r>
              <a:rPr sz="2600" spc="-65" dirty="0">
                <a:solidFill>
                  <a:srgbClr val="FFFFFF"/>
                </a:solidFill>
                <a:latin typeface="Arial MT"/>
                <a:cs typeface="Arial MT"/>
              </a:rPr>
              <a:t> </a:t>
            </a:r>
            <a:r>
              <a:rPr sz="2600" spc="45" dirty="0">
                <a:solidFill>
                  <a:srgbClr val="FFFFFF"/>
                </a:solidFill>
                <a:latin typeface="Arial MT"/>
                <a:cs typeface="Arial MT"/>
              </a:rPr>
              <a:t>containing </a:t>
            </a:r>
            <a:r>
              <a:rPr sz="2600" spc="-710" dirty="0">
                <a:solidFill>
                  <a:srgbClr val="FFFFFF"/>
                </a:solidFill>
                <a:latin typeface="Arial MT"/>
                <a:cs typeface="Arial MT"/>
              </a:rPr>
              <a:t> </a:t>
            </a:r>
            <a:r>
              <a:rPr sz="2600" spc="55" dirty="0">
                <a:solidFill>
                  <a:srgbClr val="FFFFFF"/>
                </a:solidFill>
                <a:latin typeface="Arial MT"/>
                <a:cs typeface="Arial MT"/>
              </a:rPr>
              <a:t>node</a:t>
            </a:r>
            <a:r>
              <a:rPr sz="2600" spc="-10" dirty="0">
                <a:solidFill>
                  <a:srgbClr val="FFFFFF"/>
                </a:solidFill>
                <a:latin typeface="Arial MT"/>
                <a:cs typeface="Arial MT"/>
              </a:rPr>
              <a:t> </a:t>
            </a:r>
            <a:r>
              <a:rPr sz="2600" spc="220" dirty="0">
                <a:solidFill>
                  <a:srgbClr val="FFFFFF"/>
                </a:solidFill>
                <a:latin typeface="Arial MT"/>
                <a:cs typeface="Arial MT"/>
              </a:rPr>
              <a:t>+</a:t>
            </a:r>
            <a:r>
              <a:rPr sz="2600" spc="-5" dirty="0">
                <a:solidFill>
                  <a:srgbClr val="FFFFFF"/>
                </a:solidFill>
                <a:latin typeface="Arial MT"/>
                <a:cs typeface="Arial MT"/>
              </a:rPr>
              <a:t> </a:t>
            </a:r>
            <a:r>
              <a:rPr sz="2600" spc="114" dirty="0">
                <a:solidFill>
                  <a:srgbClr val="FFFFFF"/>
                </a:solidFill>
                <a:latin typeface="Arial MT"/>
                <a:cs typeface="Arial MT"/>
              </a:rPr>
              <a:t>app</a:t>
            </a:r>
            <a:endParaRPr sz="2600">
              <a:latin typeface="Arial MT"/>
              <a:cs typeface="Arial MT"/>
            </a:endParaRPr>
          </a:p>
        </p:txBody>
      </p:sp>
      <p:grpSp>
        <p:nvGrpSpPr>
          <p:cNvPr id="30" name="object 30"/>
          <p:cNvGrpSpPr/>
          <p:nvPr/>
        </p:nvGrpSpPr>
        <p:grpSpPr>
          <a:xfrm>
            <a:off x="8335277" y="8468301"/>
            <a:ext cx="4029710" cy="1556385"/>
            <a:chOff x="8335277" y="8468301"/>
            <a:chExt cx="4029710" cy="1556385"/>
          </a:xfrm>
        </p:grpSpPr>
        <p:pic>
          <p:nvPicPr>
            <p:cNvPr id="31" name="object 31"/>
            <p:cNvPicPr/>
            <p:nvPr/>
          </p:nvPicPr>
          <p:blipFill>
            <a:blip r:embed="rId4" cstate="print"/>
            <a:stretch>
              <a:fillRect/>
            </a:stretch>
          </p:blipFill>
          <p:spPr>
            <a:xfrm>
              <a:off x="8335277" y="8468301"/>
              <a:ext cx="4029129" cy="1556235"/>
            </a:xfrm>
            <a:prstGeom prst="rect">
              <a:avLst/>
            </a:prstGeom>
          </p:spPr>
        </p:pic>
        <p:pic>
          <p:nvPicPr>
            <p:cNvPr id="32" name="object 32"/>
            <p:cNvPicPr/>
            <p:nvPr/>
          </p:nvPicPr>
          <p:blipFill>
            <a:blip r:embed="rId12" cstate="print"/>
            <a:stretch>
              <a:fillRect/>
            </a:stretch>
          </p:blipFill>
          <p:spPr>
            <a:xfrm>
              <a:off x="8377160" y="8489243"/>
              <a:ext cx="3945362" cy="1472468"/>
            </a:xfrm>
            <a:prstGeom prst="rect">
              <a:avLst/>
            </a:prstGeom>
          </p:spPr>
        </p:pic>
      </p:grpSp>
      <p:sp>
        <p:nvSpPr>
          <p:cNvPr id="33" name="object 33"/>
          <p:cNvSpPr txBox="1"/>
          <p:nvPr/>
        </p:nvSpPr>
        <p:spPr>
          <a:xfrm>
            <a:off x="8377160" y="8489243"/>
            <a:ext cx="3945890" cy="1472565"/>
          </a:xfrm>
          <a:prstGeom prst="rect">
            <a:avLst/>
          </a:prstGeom>
        </p:spPr>
        <p:txBody>
          <a:bodyPr vert="horz" wrap="square" lIns="0" tIns="1905" rIns="0" bIns="0" rtlCol="0">
            <a:spAutoFit/>
          </a:bodyPr>
          <a:lstStyle/>
          <a:p>
            <a:pPr>
              <a:lnSpc>
                <a:spcPct val="100000"/>
              </a:lnSpc>
              <a:spcBef>
                <a:spcPts val="15"/>
              </a:spcBef>
            </a:pPr>
            <a:endParaRPr sz="2250">
              <a:latin typeface="Times New Roman"/>
              <a:cs typeface="Times New Roman"/>
            </a:endParaRPr>
          </a:p>
          <a:p>
            <a:pPr marL="128905" marR="121285" indent="695325">
              <a:lnSpc>
                <a:spcPct val="100400"/>
              </a:lnSpc>
            </a:pPr>
            <a:r>
              <a:rPr sz="2600" spc="20" dirty="0">
                <a:solidFill>
                  <a:srgbClr val="FFFFFF"/>
                </a:solidFill>
                <a:latin typeface="Arial MT"/>
                <a:cs typeface="Arial MT"/>
              </a:rPr>
              <a:t>terraform </a:t>
            </a:r>
            <a:r>
              <a:rPr sz="2600" spc="75" dirty="0">
                <a:solidFill>
                  <a:srgbClr val="FFFFFF"/>
                </a:solidFill>
                <a:latin typeface="Arial MT"/>
                <a:cs typeface="Arial MT"/>
              </a:rPr>
              <a:t>apply </a:t>
            </a:r>
            <a:r>
              <a:rPr sz="2600" spc="80" dirty="0">
                <a:solidFill>
                  <a:srgbClr val="FFFFFF"/>
                </a:solidFill>
                <a:latin typeface="Arial MT"/>
                <a:cs typeface="Arial MT"/>
              </a:rPr>
              <a:t> </a:t>
            </a:r>
            <a:r>
              <a:rPr sz="2600" spc="40" dirty="0">
                <a:solidFill>
                  <a:srgbClr val="FFFFFF"/>
                </a:solidFill>
                <a:latin typeface="Arial MT"/>
                <a:cs typeface="Arial MT"/>
              </a:rPr>
              <a:t>aws_instance.app-demo</a:t>
            </a:r>
            <a:endParaRPr sz="2600">
              <a:latin typeface="Arial MT"/>
              <a:cs typeface="Arial MT"/>
            </a:endParaRPr>
          </a:p>
        </p:txBody>
      </p:sp>
      <p:grpSp>
        <p:nvGrpSpPr>
          <p:cNvPr id="34" name="object 34"/>
          <p:cNvGrpSpPr/>
          <p:nvPr/>
        </p:nvGrpSpPr>
        <p:grpSpPr>
          <a:xfrm>
            <a:off x="4961509" y="3613627"/>
            <a:ext cx="7403465" cy="4490720"/>
            <a:chOff x="4961509" y="3613627"/>
            <a:chExt cx="7403465" cy="4490720"/>
          </a:xfrm>
        </p:grpSpPr>
        <p:sp>
          <p:nvSpPr>
            <p:cNvPr id="35" name="object 35"/>
            <p:cNvSpPr/>
            <p:nvPr/>
          </p:nvSpPr>
          <p:spPr>
            <a:xfrm>
              <a:off x="4982464" y="3699704"/>
              <a:ext cx="3240405" cy="250825"/>
            </a:xfrm>
            <a:custGeom>
              <a:avLst/>
              <a:gdLst/>
              <a:ahLst/>
              <a:cxnLst/>
              <a:rect l="l" t="t" r="r" b="b"/>
              <a:pathLst>
                <a:path w="3240404" h="250825">
                  <a:moveTo>
                    <a:pt x="3240188" y="0"/>
                  </a:moveTo>
                  <a:lnTo>
                    <a:pt x="3219308" y="1615"/>
                  </a:lnTo>
                  <a:lnTo>
                    <a:pt x="0" y="250730"/>
                  </a:lnTo>
                </a:path>
              </a:pathLst>
            </a:custGeom>
            <a:ln w="41883">
              <a:solidFill>
                <a:srgbClr val="000000"/>
              </a:solidFill>
            </a:ln>
          </p:spPr>
          <p:txBody>
            <a:bodyPr wrap="square" lIns="0" tIns="0" rIns="0" bIns="0" rtlCol="0"/>
            <a:lstStyle/>
            <a:p>
              <a:endParaRPr/>
            </a:p>
          </p:txBody>
        </p:sp>
        <p:sp>
          <p:nvSpPr>
            <p:cNvPr id="36" name="object 36"/>
            <p:cNvSpPr/>
            <p:nvPr/>
          </p:nvSpPr>
          <p:spPr>
            <a:xfrm>
              <a:off x="8194987" y="3613627"/>
              <a:ext cx="182245" cy="175895"/>
            </a:xfrm>
            <a:custGeom>
              <a:avLst/>
              <a:gdLst/>
              <a:ahLst/>
              <a:cxnLst/>
              <a:rect l="l" t="t" r="r" b="b"/>
              <a:pathLst>
                <a:path w="182245" h="175895">
                  <a:moveTo>
                    <a:pt x="0" y="0"/>
                  </a:moveTo>
                  <a:lnTo>
                    <a:pt x="13571" y="175386"/>
                  </a:lnTo>
                  <a:lnTo>
                    <a:pt x="182172" y="74121"/>
                  </a:lnTo>
                  <a:lnTo>
                    <a:pt x="0" y="0"/>
                  </a:lnTo>
                  <a:close/>
                </a:path>
              </a:pathLst>
            </a:custGeom>
            <a:solidFill>
              <a:srgbClr val="000000"/>
            </a:solidFill>
          </p:spPr>
          <p:txBody>
            <a:bodyPr wrap="square" lIns="0" tIns="0" rIns="0" bIns="0" rtlCol="0"/>
            <a:lstStyle/>
            <a:p>
              <a:endParaRPr/>
            </a:p>
          </p:txBody>
        </p:sp>
        <p:pic>
          <p:nvPicPr>
            <p:cNvPr id="37" name="object 37"/>
            <p:cNvPicPr/>
            <p:nvPr/>
          </p:nvPicPr>
          <p:blipFill>
            <a:blip r:embed="rId4" cstate="print"/>
            <a:stretch>
              <a:fillRect/>
            </a:stretch>
          </p:blipFill>
          <p:spPr>
            <a:xfrm>
              <a:off x="8335276" y="6548075"/>
              <a:ext cx="4029130" cy="1556235"/>
            </a:xfrm>
            <a:prstGeom prst="rect">
              <a:avLst/>
            </a:prstGeom>
          </p:spPr>
        </p:pic>
        <p:pic>
          <p:nvPicPr>
            <p:cNvPr id="38" name="object 38"/>
            <p:cNvPicPr/>
            <p:nvPr/>
          </p:nvPicPr>
          <p:blipFill>
            <a:blip r:embed="rId13" cstate="print"/>
            <a:stretch>
              <a:fillRect/>
            </a:stretch>
          </p:blipFill>
          <p:spPr>
            <a:xfrm>
              <a:off x="8377160" y="6569017"/>
              <a:ext cx="3945363" cy="1472468"/>
            </a:xfrm>
            <a:prstGeom prst="rect">
              <a:avLst/>
            </a:prstGeom>
          </p:spPr>
        </p:pic>
      </p:grpSp>
      <p:sp>
        <p:nvSpPr>
          <p:cNvPr id="39" name="object 39"/>
          <p:cNvSpPr txBox="1"/>
          <p:nvPr/>
        </p:nvSpPr>
        <p:spPr>
          <a:xfrm>
            <a:off x="9266598" y="6883690"/>
            <a:ext cx="2166620" cy="825500"/>
          </a:xfrm>
          <a:prstGeom prst="rect">
            <a:avLst/>
          </a:prstGeom>
        </p:spPr>
        <p:txBody>
          <a:bodyPr vert="horz" wrap="square" lIns="0" tIns="15875" rIns="0" bIns="0" rtlCol="0">
            <a:spAutoFit/>
          </a:bodyPr>
          <a:lstStyle/>
          <a:p>
            <a:pPr marL="12700" marR="5080" indent="427990">
              <a:lnSpc>
                <a:spcPct val="100400"/>
              </a:lnSpc>
              <a:spcBef>
                <a:spcPts val="125"/>
              </a:spcBef>
            </a:pPr>
            <a:r>
              <a:rPr sz="2600" spc="60" dirty="0">
                <a:solidFill>
                  <a:srgbClr val="FFFFFF"/>
                </a:solidFill>
                <a:latin typeface="Arial MT"/>
                <a:cs typeface="Arial MT"/>
              </a:rPr>
              <a:t>git </a:t>
            </a:r>
            <a:r>
              <a:rPr sz="2600" spc="45" dirty="0">
                <a:solidFill>
                  <a:srgbClr val="FFFFFF"/>
                </a:solidFill>
                <a:latin typeface="Arial MT"/>
                <a:cs typeface="Arial MT"/>
              </a:rPr>
              <a:t>clone </a:t>
            </a:r>
            <a:r>
              <a:rPr sz="2600" spc="50" dirty="0">
                <a:solidFill>
                  <a:srgbClr val="FFFFFF"/>
                </a:solidFill>
                <a:latin typeface="Arial MT"/>
                <a:cs typeface="Arial MT"/>
              </a:rPr>
              <a:t> </a:t>
            </a:r>
            <a:r>
              <a:rPr sz="2600" spc="20" dirty="0">
                <a:solidFill>
                  <a:srgbClr val="FFFFFF"/>
                </a:solidFill>
                <a:latin typeface="Arial MT"/>
                <a:cs typeface="Arial MT"/>
              </a:rPr>
              <a:t>terraform</a:t>
            </a:r>
            <a:r>
              <a:rPr sz="2600" spc="-60" dirty="0">
                <a:solidFill>
                  <a:srgbClr val="FFFFFF"/>
                </a:solidFill>
                <a:latin typeface="Arial MT"/>
                <a:cs typeface="Arial MT"/>
              </a:rPr>
              <a:t> </a:t>
            </a:r>
            <a:r>
              <a:rPr sz="2600" spc="40" dirty="0">
                <a:solidFill>
                  <a:srgbClr val="FFFFFF"/>
                </a:solidFill>
                <a:latin typeface="Arial MT"/>
                <a:cs typeface="Arial MT"/>
              </a:rPr>
              <a:t>repo</a:t>
            </a:r>
            <a:endParaRPr sz="2600">
              <a:latin typeface="Arial MT"/>
              <a:cs typeface="Arial MT"/>
            </a:endParaRPr>
          </a:p>
        </p:txBody>
      </p:sp>
      <p:grpSp>
        <p:nvGrpSpPr>
          <p:cNvPr id="40" name="object 40"/>
          <p:cNvGrpSpPr/>
          <p:nvPr/>
        </p:nvGrpSpPr>
        <p:grpSpPr>
          <a:xfrm>
            <a:off x="1570750" y="5094527"/>
            <a:ext cx="3449320" cy="1514475"/>
            <a:chOff x="1570750" y="5094527"/>
            <a:chExt cx="3449320" cy="1514475"/>
          </a:xfrm>
        </p:grpSpPr>
        <p:pic>
          <p:nvPicPr>
            <p:cNvPr id="41" name="object 41"/>
            <p:cNvPicPr/>
            <p:nvPr/>
          </p:nvPicPr>
          <p:blipFill>
            <a:blip r:embed="rId6" cstate="print"/>
            <a:stretch>
              <a:fillRect/>
            </a:stretch>
          </p:blipFill>
          <p:spPr>
            <a:xfrm>
              <a:off x="1570750" y="5094527"/>
              <a:ext cx="3448744" cy="1514351"/>
            </a:xfrm>
            <a:prstGeom prst="rect">
              <a:avLst/>
            </a:prstGeom>
          </p:spPr>
        </p:pic>
        <p:pic>
          <p:nvPicPr>
            <p:cNvPr id="42" name="object 42"/>
            <p:cNvPicPr/>
            <p:nvPr/>
          </p:nvPicPr>
          <p:blipFill>
            <a:blip r:embed="rId14" cstate="print"/>
            <a:stretch>
              <a:fillRect/>
            </a:stretch>
          </p:blipFill>
          <p:spPr>
            <a:xfrm>
              <a:off x="1575604" y="5102063"/>
              <a:ext cx="3406860" cy="1472468"/>
            </a:xfrm>
            <a:prstGeom prst="rect">
              <a:avLst/>
            </a:prstGeom>
          </p:spPr>
        </p:pic>
      </p:grpSp>
      <p:sp>
        <p:nvSpPr>
          <p:cNvPr id="43" name="object 43"/>
          <p:cNvSpPr txBox="1"/>
          <p:nvPr/>
        </p:nvSpPr>
        <p:spPr>
          <a:xfrm>
            <a:off x="1575604" y="5102063"/>
            <a:ext cx="3407410" cy="1472565"/>
          </a:xfrm>
          <a:prstGeom prst="rect">
            <a:avLst/>
          </a:prstGeom>
        </p:spPr>
        <p:txBody>
          <a:bodyPr vert="horz" wrap="square" lIns="0" tIns="5080" rIns="0" bIns="0" rtlCol="0">
            <a:spAutoFit/>
          </a:bodyPr>
          <a:lstStyle/>
          <a:p>
            <a:pPr>
              <a:lnSpc>
                <a:spcPct val="100000"/>
              </a:lnSpc>
              <a:spcBef>
                <a:spcPts val="40"/>
              </a:spcBef>
            </a:pPr>
            <a:endParaRPr sz="3600">
              <a:latin typeface="Times New Roman"/>
              <a:cs typeface="Times New Roman"/>
            </a:endParaRPr>
          </a:p>
          <a:p>
            <a:pPr marL="676275">
              <a:lnSpc>
                <a:spcPct val="100000"/>
              </a:lnSpc>
            </a:pPr>
            <a:r>
              <a:rPr sz="2600" spc="20" dirty="0">
                <a:solidFill>
                  <a:srgbClr val="FFFFFF"/>
                </a:solidFill>
                <a:latin typeface="Arial MT"/>
                <a:cs typeface="Arial MT"/>
              </a:rPr>
              <a:t>terraform</a:t>
            </a:r>
            <a:r>
              <a:rPr sz="2600" spc="-20" dirty="0">
                <a:solidFill>
                  <a:srgbClr val="FFFFFF"/>
                </a:solidFill>
                <a:latin typeface="Arial MT"/>
                <a:cs typeface="Arial MT"/>
              </a:rPr>
              <a:t> </a:t>
            </a:r>
            <a:r>
              <a:rPr sz="2600" spc="10" dirty="0">
                <a:solidFill>
                  <a:srgbClr val="FFFFFF"/>
                </a:solidFill>
                <a:latin typeface="Arial MT"/>
                <a:cs typeface="Arial MT"/>
              </a:rPr>
              <a:t>files</a:t>
            </a:r>
            <a:endParaRPr sz="2600">
              <a:latin typeface="Arial MT"/>
              <a:cs typeface="Arial MT"/>
            </a:endParaRPr>
          </a:p>
        </p:txBody>
      </p:sp>
      <p:grpSp>
        <p:nvGrpSpPr>
          <p:cNvPr id="44" name="object 44"/>
          <p:cNvGrpSpPr/>
          <p:nvPr/>
        </p:nvGrpSpPr>
        <p:grpSpPr>
          <a:xfrm>
            <a:off x="4961509" y="4293351"/>
            <a:ext cx="14543405" cy="2665730"/>
            <a:chOff x="4961509" y="4293351"/>
            <a:chExt cx="14543405" cy="2665730"/>
          </a:xfrm>
        </p:grpSpPr>
        <p:sp>
          <p:nvSpPr>
            <p:cNvPr id="45" name="object 45"/>
            <p:cNvSpPr/>
            <p:nvPr/>
          </p:nvSpPr>
          <p:spPr>
            <a:xfrm>
              <a:off x="4982464" y="6191701"/>
              <a:ext cx="3243580" cy="673100"/>
            </a:xfrm>
            <a:custGeom>
              <a:avLst/>
              <a:gdLst/>
              <a:ahLst/>
              <a:cxnLst/>
              <a:rect l="l" t="t" r="r" b="b"/>
              <a:pathLst>
                <a:path w="3243579" h="673100">
                  <a:moveTo>
                    <a:pt x="3242956" y="672806"/>
                  </a:moveTo>
                  <a:lnTo>
                    <a:pt x="3222451" y="668552"/>
                  </a:lnTo>
                  <a:lnTo>
                    <a:pt x="0" y="0"/>
                  </a:lnTo>
                </a:path>
              </a:pathLst>
            </a:custGeom>
            <a:ln w="41883">
              <a:solidFill>
                <a:srgbClr val="000000"/>
              </a:solidFill>
            </a:ln>
          </p:spPr>
          <p:txBody>
            <a:bodyPr wrap="square" lIns="0" tIns="0" rIns="0" bIns="0" rtlCol="0"/>
            <a:lstStyle/>
            <a:p>
              <a:endParaRPr/>
            </a:p>
          </p:txBody>
        </p:sp>
        <p:sp>
          <p:nvSpPr>
            <p:cNvPr id="46" name="object 46"/>
            <p:cNvSpPr/>
            <p:nvPr/>
          </p:nvSpPr>
          <p:spPr>
            <a:xfrm>
              <a:off x="8187050" y="6774132"/>
              <a:ext cx="190500" cy="172720"/>
            </a:xfrm>
            <a:custGeom>
              <a:avLst/>
              <a:gdLst/>
              <a:ahLst/>
              <a:cxnLst/>
              <a:rect l="l" t="t" r="r" b="b"/>
              <a:pathLst>
                <a:path w="190500" h="172720">
                  <a:moveTo>
                    <a:pt x="35732" y="0"/>
                  </a:moveTo>
                  <a:lnTo>
                    <a:pt x="0" y="172242"/>
                  </a:lnTo>
                  <a:lnTo>
                    <a:pt x="190110" y="121853"/>
                  </a:lnTo>
                  <a:lnTo>
                    <a:pt x="35732" y="0"/>
                  </a:lnTo>
                  <a:close/>
                </a:path>
              </a:pathLst>
            </a:custGeom>
            <a:solidFill>
              <a:srgbClr val="000000"/>
            </a:solidFill>
          </p:spPr>
          <p:txBody>
            <a:bodyPr wrap="square" lIns="0" tIns="0" rIns="0" bIns="0" rtlCol="0"/>
            <a:lstStyle/>
            <a:p>
              <a:endParaRPr/>
            </a:p>
          </p:txBody>
        </p:sp>
        <p:sp>
          <p:nvSpPr>
            <p:cNvPr id="47" name="object 47"/>
            <p:cNvSpPr/>
            <p:nvPr/>
          </p:nvSpPr>
          <p:spPr>
            <a:xfrm>
              <a:off x="12322524" y="4376123"/>
              <a:ext cx="3560445" cy="649605"/>
            </a:xfrm>
            <a:custGeom>
              <a:avLst/>
              <a:gdLst/>
              <a:ahLst/>
              <a:cxnLst/>
              <a:rect l="l" t="t" r="r" b="b"/>
              <a:pathLst>
                <a:path w="3560444" h="649604">
                  <a:moveTo>
                    <a:pt x="0" y="649189"/>
                  </a:moveTo>
                  <a:lnTo>
                    <a:pt x="3539549" y="3761"/>
                  </a:lnTo>
                  <a:lnTo>
                    <a:pt x="3560166" y="0"/>
                  </a:lnTo>
                </a:path>
              </a:pathLst>
            </a:custGeom>
            <a:ln w="41883">
              <a:solidFill>
                <a:srgbClr val="000000"/>
              </a:solidFill>
            </a:ln>
          </p:spPr>
          <p:txBody>
            <a:bodyPr wrap="square" lIns="0" tIns="0" rIns="0" bIns="0" rtlCol="0"/>
            <a:lstStyle/>
            <a:p>
              <a:endParaRPr/>
            </a:p>
          </p:txBody>
        </p:sp>
        <p:sp>
          <p:nvSpPr>
            <p:cNvPr id="48" name="object 48"/>
            <p:cNvSpPr/>
            <p:nvPr/>
          </p:nvSpPr>
          <p:spPr>
            <a:xfrm>
              <a:off x="15846312" y="4293351"/>
              <a:ext cx="189230" cy="173355"/>
            </a:xfrm>
            <a:custGeom>
              <a:avLst/>
              <a:gdLst/>
              <a:ahLst/>
              <a:cxnLst/>
              <a:rect l="l" t="t" r="r" b="b"/>
              <a:pathLst>
                <a:path w="189230" h="173354">
                  <a:moveTo>
                    <a:pt x="0" y="0"/>
                  </a:moveTo>
                  <a:lnTo>
                    <a:pt x="31548" y="173057"/>
                  </a:lnTo>
                  <a:lnTo>
                    <a:pt x="188831" y="54974"/>
                  </a:lnTo>
                  <a:lnTo>
                    <a:pt x="0" y="0"/>
                  </a:lnTo>
                  <a:close/>
                </a:path>
              </a:pathLst>
            </a:custGeom>
            <a:solidFill>
              <a:srgbClr val="000000"/>
            </a:solidFill>
          </p:spPr>
          <p:txBody>
            <a:bodyPr wrap="square" lIns="0" tIns="0" rIns="0" bIns="0" rtlCol="0"/>
            <a:lstStyle/>
            <a:p>
              <a:endParaRPr/>
            </a:p>
          </p:txBody>
        </p:sp>
        <p:pic>
          <p:nvPicPr>
            <p:cNvPr id="49" name="object 49"/>
            <p:cNvPicPr/>
            <p:nvPr/>
          </p:nvPicPr>
          <p:blipFill>
            <a:blip r:embed="rId10" cstate="print"/>
            <a:stretch>
              <a:fillRect/>
            </a:stretch>
          </p:blipFill>
          <p:spPr>
            <a:xfrm>
              <a:off x="15993261" y="5381866"/>
              <a:ext cx="3511569" cy="1577177"/>
            </a:xfrm>
            <a:prstGeom prst="rect">
              <a:avLst/>
            </a:prstGeom>
          </p:spPr>
        </p:pic>
        <p:pic>
          <p:nvPicPr>
            <p:cNvPr id="50" name="object 50"/>
            <p:cNvPicPr/>
            <p:nvPr/>
          </p:nvPicPr>
          <p:blipFill>
            <a:blip r:embed="rId15" cstate="print"/>
            <a:stretch>
              <a:fillRect/>
            </a:stretch>
          </p:blipFill>
          <p:spPr>
            <a:xfrm>
              <a:off x="16035144" y="5434220"/>
              <a:ext cx="3406860" cy="1472468"/>
            </a:xfrm>
            <a:prstGeom prst="rect">
              <a:avLst/>
            </a:prstGeom>
          </p:spPr>
        </p:pic>
      </p:grpSp>
      <p:sp>
        <p:nvSpPr>
          <p:cNvPr id="51" name="object 51"/>
          <p:cNvSpPr txBox="1"/>
          <p:nvPr/>
        </p:nvSpPr>
        <p:spPr>
          <a:xfrm>
            <a:off x="16035145" y="5434221"/>
            <a:ext cx="3407410" cy="1472565"/>
          </a:xfrm>
          <a:prstGeom prst="rect">
            <a:avLst/>
          </a:prstGeom>
        </p:spPr>
        <p:txBody>
          <a:bodyPr vert="horz" wrap="square" lIns="0" tIns="131445" rIns="0" bIns="0" rtlCol="0">
            <a:spAutoFit/>
          </a:bodyPr>
          <a:lstStyle/>
          <a:p>
            <a:pPr marL="281305" marR="273685" algn="ctr">
              <a:lnSpc>
                <a:spcPct val="100400"/>
              </a:lnSpc>
              <a:spcBef>
                <a:spcPts val="1035"/>
              </a:spcBef>
            </a:pPr>
            <a:r>
              <a:rPr sz="2600" spc="114" dirty="0">
                <a:solidFill>
                  <a:srgbClr val="FFFFFF"/>
                </a:solidFill>
                <a:latin typeface="Arial MT"/>
                <a:cs typeface="Arial MT"/>
              </a:rPr>
              <a:t>app </a:t>
            </a:r>
            <a:r>
              <a:rPr sz="2600" spc="35" dirty="0">
                <a:solidFill>
                  <a:srgbClr val="FFFFFF"/>
                </a:solidFill>
                <a:latin typeface="Arial MT"/>
                <a:cs typeface="Arial MT"/>
              </a:rPr>
              <a:t>instance </a:t>
            </a:r>
            <a:r>
              <a:rPr sz="2600" spc="40" dirty="0">
                <a:solidFill>
                  <a:srgbClr val="FFFFFF"/>
                </a:solidFill>
                <a:latin typeface="Arial MT"/>
                <a:cs typeface="Arial MT"/>
              </a:rPr>
              <a:t> </a:t>
            </a:r>
            <a:r>
              <a:rPr sz="2600" spc="55" dirty="0">
                <a:solidFill>
                  <a:srgbClr val="FFFFFF"/>
                </a:solidFill>
                <a:latin typeface="Arial MT"/>
                <a:cs typeface="Arial MT"/>
              </a:rPr>
              <a:t>launched</a:t>
            </a:r>
            <a:r>
              <a:rPr sz="2600" spc="-30" dirty="0">
                <a:solidFill>
                  <a:srgbClr val="FFFFFF"/>
                </a:solidFill>
                <a:latin typeface="Arial MT"/>
                <a:cs typeface="Arial MT"/>
              </a:rPr>
              <a:t> </a:t>
            </a:r>
            <a:r>
              <a:rPr sz="2600" spc="5" dirty="0">
                <a:solidFill>
                  <a:srgbClr val="FFFFFF"/>
                </a:solidFill>
                <a:latin typeface="Arial MT"/>
                <a:cs typeface="Arial MT"/>
              </a:rPr>
              <a:t>from</a:t>
            </a:r>
            <a:r>
              <a:rPr sz="2600" spc="-30" dirty="0">
                <a:solidFill>
                  <a:srgbClr val="FFFFFF"/>
                </a:solidFill>
                <a:latin typeface="Arial MT"/>
                <a:cs typeface="Arial MT"/>
              </a:rPr>
              <a:t> </a:t>
            </a:r>
            <a:r>
              <a:rPr sz="2600" spc="20" dirty="0">
                <a:solidFill>
                  <a:srgbClr val="FFFFFF"/>
                </a:solidFill>
                <a:latin typeface="Arial MT"/>
                <a:cs typeface="Arial MT"/>
              </a:rPr>
              <a:t>AMI </a:t>
            </a:r>
            <a:r>
              <a:rPr sz="2600" spc="-705" dirty="0">
                <a:solidFill>
                  <a:srgbClr val="FFFFFF"/>
                </a:solidFill>
                <a:latin typeface="Arial MT"/>
                <a:cs typeface="Arial MT"/>
              </a:rPr>
              <a:t> </a:t>
            </a:r>
            <a:r>
              <a:rPr sz="2600" spc="50" dirty="0">
                <a:solidFill>
                  <a:srgbClr val="FFFFFF"/>
                </a:solidFill>
                <a:latin typeface="Arial MT"/>
                <a:cs typeface="Arial MT"/>
              </a:rPr>
              <a:t>created</a:t>
            </a:r>
            <a:r>
              <a:rPr sz="2600" spc="-10" dirty="0">
                <a:solidFill>
                  <a:srgbClr val="FFFFFF"/>
                </a:solidFill>
                <a:latin typeface="Arial MT"/>
                <a:cs typeface="Arial MT"/>
              </a:rPr>
              <a:t> </a:t>
            </a:r>
            <a:r>
              <a:rPr sz="2600" spc="90" dirty="0">
                <a:solidFill>
                  <a:srgbClr val="FFFFFF"/>
                </a:solidFill>
                <a:latin typeface="Arial MT"/>
                <a:cs typeface="Arial MT"/>
              </a:rPr>
              <a:t>by</a:t>
            </a:r>
            <a:r>
              <a:rPr sz="2600" spc="-5" dirty="0">
                <a:solidFill>
                  <a:srgbClr val="FFFFFF"/>
                </a:solidFill>
                <a:latin typeface="Arial MT"/>
                <a:cs typeface="Arial MT"/>
              </a:rPr>
              <a:t> </a:t>
            </a:r>
            <a:r>
              <a:rPr sz="2600" spc="15" dirty="0">
                <a:solidFill>
                  <a:srgbClr val="FFFFFF"/>
                </a:solidFill>
                <a:latin typeface="Arial MT"/>
                <a:cs typeface="Arial MT"/>
              </a:rPr>
              <a:t>Packer</a:t>
            </a:r>
            <a:endParaRPr sz="2600">
              <a:latin typeface="Arial MT"/>
              <a:cs typeface="Arial MT"/>
            </a:endParaRPr>
          </a:p>
        </p:txBody>
      </p:sp>
      <p:grpSp>
        <p:nvGrpSpPr>
          <p:cNvPr id="52" name="object 52"/>
          <p:cNvGrpSpPr/>
          <p:nvPr/>
        </p:nvGrpSpPr>
        <p:grpSpPr>
          <a:xfrm>
            <a:off x="12109513" y="6860706"/>
            <a:ext cx="7496175" cy="2586355"/>
            <a:chOff x="12109513" y="6860706"/>
            <a:chExt cx="7496175" cy="2586355"/>
          </a:xfrm>
        </p:grpSpPr>
        <p:sp>
          <p:nvSpPr>
            <p:cNvPr id="53" name="object 53"/>
            <p:cNvSpPr/>
            <p:nvPr/>
          </p:nvSpPr>
          <p:spPr>
            <a:xfrm>
              <a:off x="12130468" y="6933985"/>
              <a:ext cx="3761740" cy="1555750"/>
            </a:xfrm>
            <a:custGeom>
              <a:avLst/>
              <a:gdLst/>
              <a:ahLst/>
              <a:cxnLst/>
              <a:rect l="l" t="t" r="r" b="b"/>
              <a:pathLst>
                <a:path w="3761740" h="1555750">
                  <a:moveTo>
                    <a:pt x="0" y="1555255"/>
                  </a:moveTo>
                  <a:lnTo>
                    <a:pt x="3742076" y="8019"/>
                  </a:lnTo>
                  <a:lnTo>
                    <a:pt x="3761471" y="0"/>
                  </a:lnTo>
                </a:path>
              </a:pathLst>
            </a:custGeom>
            <a:ln w="41883">
              <a:solidFill>
                <a:srgbClr val="000000"/>
              </a:solidFill>
            </a:ln>
          </p:spPr>
          <p:txBody>
            <a:bodyPr wrap="square" lIns="0" tIns="0" rIns="0" bIns="0" rtlCol="0"/>
            <a:lstStyle/>
            <a:p>
              <a:endParaRPr/>
            </a:p>
          </p:txBody>
        </p:sp>
        <p:sp>
          <p:nvSpPr>
            <p:cNvPr id="54" name="object 54"/>
            <p:cNvSpPr/>
            <p:nvPr/>
          </p:nvSpPr>
          <p:spPr>
            <a:xfrm>
              <a:off x="15838973" y="6860706"/>
              <a:ext cx="196215" cy="162560"/>
            </a:xfrm>
            <a:custGeom>
              <a:avLst/>
              <a:gdLst/>
              <a:ahLst/>
              <a:cxnLst/>
              <a:rect l="l" t="t" r="r" b="b"/>
              <a:pathLst>
                <a:path w="196215" h="162559">
                  <a:moveTo>
                    <a:pt x="0" y="0"/>
                  </a:moveTo>
                  <a:lnTo>
                    <a:pt x="67212" y="162563"/>
                  </a:lnTo>
                  <a:lnTo>
                    <a:pt x="196172" y="14066"/>
                  </a:lnTo>
                  <a:lnTo>
                    <a:pt x="0" y="0"/>
                  </a:lnTo>
                  <a:close/>
                </a:path>
              </a:pathLst>
            </a:custGeom>
            <a:solidFill>
              <a:srgbClr val="000000"/>
            </a:solidFill>
          </p:spPr>
          <p:txBody>
            <a:bodyPr wrap="square" lIns="0" tIns="0" rIns="0" bIns="0" rtlCol="0"/>
            <a:lstStyle/>
            <a:p>
              <a:endParaRPr/>
            </a:p>
          </p:txBody>
        </p:sp>
        <p:pic>
          <p:nvPicPr>
            <p:cNvPr id="55" name="object 55"/>
            <p:cNvPicPr/>
            <p:nvPr/>
          </p:nvPicPr>
          <p:blipFill>
            <a:blip r:embed="rId16" cstate="print"/>
            <a:stretch>
              <a:fillRect/>
            </a:stretch>
          </p:blipFill>
          <p:spPr>
            <a:xfrm>
              <a:off x="16114797" y="7890765"/>
              <a:ext cx="3490627" cy="1556235"/>
            </a:xfrm>
            <a:prstGeom prst="rect">
              <a:avLst/>
            </a:prstGeom>
          </p:spPr>
        </p:pic>
        <p:pic>
          <p:nvPicPr>
            <p:cNvPr id="56" name="object 56"/>
            <p:cNvPicPr/>
            <p:nvPr/>
          </p:nvPicPr>
          <p:blipFill>
            <a:blip r:embed="rId17" cstate="print"/>
            <a:stretch>
              <a:fillRect/>
            </a:stretch>
          </p:blipFill>
          <p:spPr>
            <a:xfrm>
              <a:off x="16156680" y="7911707"/>
              <a:ext cx="3406860" cy="1472468"/>
            </a:xfrm>
            <a:prstGeom prst="rect">
              <a:avLst/>
            </a:prstGeom>
          </p:spPr>
        </p:pic>
      </p:grpSp>
      <p:sp>
        <p:nvSpPr>
          <p:cNvPr id="57" name="object 57"/>
          <p:cNvSpPr txBox="1"/>
          <p:nvPr/>
        </p:nvSpPr>
        <p:spPr>
          <a:xfrm>
            <a:off x="16156680" y="7911707"/>
            <a:ext cx="3407410" cy="1472565"/>
          </a:xfrm>
          <a:prstGeom prst="rect">
            <a:avLst/>
          </a:prstGeom>
        </p:spPr>
        <p:txBody>
          <a:bodyPr vert="horz" wrap="square" lIns="0" tIns="1905" rIns="0" bIns="0" rtlCol="0">
            <a:spAutoFit/>
          </a:bodyPr>
          <a:lstStyle/>
          <a:p>
            <a:pPr>
              <a:lnSpc>
                <a:spcPct val="100000"/>
              </a:lnSpc>
              <a:spcBef>
                <a:spcPts val="15"/>
              </a:spcBef>
            </a:pPr>
            <a:endParaRPr sz="2250">
              <a:latin typeface="Times New Roman"/>
              <a:cs typeface="Times New Roman"/>
            </a:endParaRPr>
          </a:p>
          <a:p>
            <a:pPr marL="610870" marR="596900" indent="-6985">
              <a:lnSpc>
                <a:spcPct val="100400"/>
              </a:lnSpc>
            </a:pPr>
            <a:r>
              <a:rPr sz="2600" spc="-55" dirty="0">
                <a:solidFill>
                  <a:srgbClr val="FFFFFF"/>
                </a:solidFill>
                <a:latin typeface="Arial MT"/>
                <a:cs typeface="Arial MT"/>
              </a:rPr>
              <a:t>S3</a:t>
            </a:r>
            <a:r>
              <a:rPr sz="2600" spc="-25" dirty="0">
                <a:solidFill>
                  <a:srgbClr val="FFFFFF"/>
                </a:solidFill>
                <a:latin typeface="Arial MT"/>
                <a:cs typeface="Arial MT"/>
              </a:rPr>
              <a:t> </a:t>
            </a:r>
            <a:r>
              <a:rPr sz="2600" spc="65" dirty="0">
                <a:solidFill>
                  <a:srgbClr val="FFFFFF"/>
                </a:solidFill>
                <a:latin typeface="Arial MT"/>
                <a:cs typeface="Arial MT"/>
              </a:rPr>
              <a:t>bucket</a:t>
            </a:r>
            <a:r>
              <a:rPr sz="2600" spc="-25" dirty="0">
                <a:solidFill>
                  <a:srgbClr val="FFFFFF"/>
                </a:solidFill>
                <a:latin typeface="Arial MT"/>
                <a:cs typeface="Arial MT"/>
              </a:rPr>
              <a:t> </a:t>
            </a:r>
            <a:r>
              <a:rPr sz="2600" spc="15" dirty="0">
                <a:solidFill>
                  <a:srgbClr val="FFFFFF"/>
                </a:solidFill>
                <a:latin typeface="Arial MT"/>
                <a:cs typeface="Arial MT"/>
              </a:rPr>
              <a:t>with </a:t>
            </a:r>
            <a:r>
              <a:rPr sz="2600" spc="-710" dirty="0">
                <a:solidFill>
                  <a:srgbClr val="FFFFFF"/>
                </a:solidFill>
                <a:latin typeface="Arial MT"/>
                <a:cs typeface="Arial MT"/>
              </a:rPr>
              <a:t> </a:t>
            </a:r>
            <a:r>
              <a:rPr sz="2600" spc="20" dirty="0">
                <a:solidFill>
                  <a:srgbClr val="FFFFFF"/>
                </a:solidFill>
                <a:latin typeface="Arial MT"/>
                <a:cs typeface="Arial MT"/>
              </a:rPr>
              <a:t>terraform</a:t>
            </a:r>
            <a:r>
              <a:rPr sz="2600" spc="-60" dirty="0">
                <a:solidFill>
                  <a:srgbClr val="FFFFFF"/>
                </a:solidFill>
                <a:latin typeface="Arial MT"/>
                <a:cs typeface="Arial MT"/>
              </a:rPr>
              <a:t> </a:t>
            </a:r>
            <a:r>
              <a:rPr sz="2600" spc="15" dirty="0">
                <a:solidFill>
                  <a:srgbClr val="FFFFFF"/>
                </a:solidFill>
                <a:latin typeface="Arial MT"/>
                <a:cs typeface="Arial MT"/>
              </a:rPr>
              <a:t>state</a:t>
            </a:r>
            <a:endParaRPr sz="2600">
              <a:latin typeface="Arial MT"/>
              <a:cs typeface="Arial MT"/>
            </a:endParaRPr>
          </a:p>
        </p:txBody>
      </p:sp>
      <p:grpSp>
        <p:nvGrpSpPr>
          <p:cNvPr id="58" name="object 58"/>
          <p:cNvGrpSpPr/>
          <p:nvPr/>
        </p:nvGrpSpPr>
        <p:grpSpPr>
          <a:xfrm>
            <a:off x="12322525" y="8704725"/>
            <a:ext cx="3834765" cy="443865"/>
            <a:chOff x="12322525" y="8704725"/>
            <a:chExt cx="3834765" cy="443865"/>
          </a:xfrm>
        </p:grpSpPr>
        <p:sp>
          <p:nvSpPr>
            <p:cNvPr id="59" name="object 59"/>
            <p:cNvSpPr/>
            <p:nvPr/>
          </p:nvSpPr>
          <p:spPr>
            <a:xfrm>
              <a:off x="12477038" y="8790816"/>
              <a:ext cx="3525520" cy="271145"/>
            </a:xfrm>
            <a:custGeom>
              <a:avLst/>
              <a:gdLst/>
              <a:ahLst/>
              <a:cxnLst/>
              <a:rect l="l" t="t" r="r" b="b"/>
              <a:pathLst>
                <a:path w="3525519" h="271145">
                  <a:moveTo>
                    <a:pt x="0" y="271080"/>
                  </a:moveTo>
                  <a:lnTo>
                    <a:pt x="20880" y="269475"/>
                  </a:lnTo>
                  <a:lnTo>
                    <a:pt x="3504251" y="1605"/>
                  </a:lnTo>
                  <a:lnTo>
                    <a:pt x="3525134" y="0"/>
                  </a:lnTo>
                </a:path>
              </a:pathLst>
            </a:custGeom>
            <a:ln w="41883">
              <a:solidFill>
                <a:srgbClr val="000000"/>
              </a:solidFill>
            </a:ln>
          </p:spPr>
          <p:txBody>
            <a:bodyPr wrap="square" lIns="0" tIns="0" rIns="0" bIns="0" rtlCol="0"/>
            <a:lstStyle/>
            <a:p>
              <a:endParaRPr/>
            </a:p>
          </p:txBody>
        </p:sp>
        <p:sp>
          <p:nvSpPr>
            <p:cNvPr id="60" name="object 60"/>
            <p:cNvSpPr/>
            <p:nvPr/>
          </p:nvSpPr>
          <p:spPr>
            <a:xfrm>
              <a:off x="12322518" y="8704725"/>
              <a:ext cx="3834765" cy="443865"/>
            </a:xfrm>
            <a:custGeom>
              <a:avLst/>
              <a:gdLst/>
              <a:ahLst/>
              <a:cxnLst/>
              <a:rect l="l" t="t" r="r" b="b"/>
              <a:pathLst>
                <a:path w="3834765" h="443865">
                  <a:moveTo>
                    <a:pt x="182130" y="443268"/>
                  </a:moveTo>
                  <a:lnTo>
                    <a:pt x="168643" y="267881"/>
                  </a:lnTo>
                  <a:lnTo>
                    <a:pt x="0" y="369062"/>
                  </a:lnTo>
                  <a:lnTo>
                    <a:pt x="182130" y="443268"/>
                  </a:lnTo>
                  <a:close/>
                </a:path>
                <a:path w="3834765" h="443865">
                  <a:moveTo>
                    <a:pt x="3834155" y="74218"/>
                  </a:moveTo>
                  <a:lnTo>
                    <a:pt x="3652024" y="0"/>
                  </a:lnTo>
                  <a:lnTo>
                    <a:pt x="3665512" y="175399"/>
                  </a:lnTo>
                  <a:lnTo>
                    <a:pt x="3834155" y="74218"/>
                  </a:lnTo>
                  <a:close/>
                </a:path>
              </a:pathLst>
            </a:custGeom>
            <a:solidFill>
              <a:srgbClr val="000000"/>
            </a:solidFill>
          </p:spPr>
          <p:txBody>
            <a:bodyPr wrap="square" lIns="0" tIns="0" rIns="0" bIns="0" rtlCol="0"/>
            <a:lstStyle/>
            <a:p>
              <a:endParaRPr/>
            </a:p>
          </p:txBody>
        </p:sp>
      </p:grpSp>
      <p:sp>
        <p:nvSpPr>
          <p:cNvPr id="61" name="object 61"/>
          <p:cNvSpPr txBox="1"/>
          <p:nvPr/>
        </p:nvSpPr>
        <p:spPr>
          <a:xfrm>
            <a:off x="12395749" y="3192570"/>
            <a:ext cx="46228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1.</a:t>
            </a:r>
            <a:endParaRPr sz="4100">
              <a:latin typeface="Arial MT"/>
              <a:cs typeface="Arial MT"/>
            </a:endParaRPr>
          </a:p>
        </p:txBody>
      </p:sp>
      <p:sp>
        <p:nvSpPr>
          <p:cNvPr id="65" name="object 6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2" name="object 62"/>
          <p:cNvSpPr txBox="1"/>
          <p:nvPr/>
        </p:nvSpPr>
        <p:spPr>
          <a:xfrm>
            <a:off x="7771730" y="5042495"/>
            <a:ext cx="46228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2.</a:t>
            </a:r>
            <a:endParaRPr sz="4100">
              <a:latin typeface="Arial MT"/>
              <a:cs typeface="Arial MT"/>
            </a:endParaRPr>
          </a:p>
        </p:txBody>
      </p:sp>
      <p:sp>
        <p:nvSpPr>
          <p:cNvPr id="63" name="object 63"/>
          <p:cNvSpPr txBox="1"/>
          <p:nvPr/>
        </p:nvSpPr>
        <p:spPr>
          <a:xfrm>
            <a:off x="12517284" y="6962721"/>
            <a:ext cx="46228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3.</a:t>
            </a:r>
            <a:endParaRPr sz="4100">
              <a:latin typeface="Arial MT"/>
              <a:cs typeface="Arial MT"/>
            </a:endParaRPr>
          </a:p>
        </p:txBody>
      </p:sp>
      <p:sp>
        <p:nvSpPr>
          <p:cNvPr id="64" name="object 64"/>
          <p:cNvSpPr txBox="1"/>
          <p:nvPr/>
        </p:nvSpPr>
        <p:spPr>
          <a:xfrm>
            <a:off x="7771730" y="8882946"/>
            <a:ext cx="46228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4.</a:t>
            </a:r>
            <a:endParaRPr sz="4100">
              <a:latin typeface="Arial MT"/>
              <a:cs typeface="Arial MT"/>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6501950" y="6086317"/>
            <a:ext cx="7100570"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Terraform</a:t>
            </a:r>
            <a:r>
              <a:rPr sz="3600" spc="-5" dirty="0">
                <a:latin typeface="Arial MT"/>
                <a:cs typeface="Arial MT"/>
              </a:rPr>
              <a:t> </a:t>
            </a:r>
            <a:r>
              <a:rPr sz="3600" spc="10" dirty="0">
                <a:latin typeface="Arial MT"/>
                <a:cs typeface="Arial MT"/>
              </a:rPr>
              <a:t>with</a:t>
            </a:r>
            <a:r>
              <a:rPr sz="3600" dirty="0">
                <a:latin typeface="Arial MT"/>
                <a:cs typeface="Arial MT"/>
              </a:rPr>
              <a:t> </a:t>
            </a:r>
            <a:r>
              <a:rPr sz="3600" spc="10" dirty="0">
                <a:latin typeface="Arial MT"/>
                <a:cs typeface="Arial MT"/>
              </a:rPr>
              <a:t>Jenkins</a:t>
            </a:r>
            <a:r>
              <a:rPr sz="3600" spc="-5" dirty="0">
                <a:latin typeface="Arial MT"/>
                <a:cs typeface="Arial MT"/>
              </a:rPr>
              <a:t> </a:t>
            </a:r>
            <a:r>
              <a:rPr sz="3600" spc="80" dirty="0">
                <a:latin typeface="Arial MT"/>
                <a:cs typeface="Arial MT"/>
              </a:rPr>
              <a:t>and</a:t>
            </a:r>
            <a:r>
              <a:rPr sz="3600" dirty="0">
                <a:latin typeface="Arial MT"/>
                <a:cs typeface="Arial MT"/>
              </a:rPr>
              <a:t> </a:t>
            </a:r>
            <a:r>
              <a:rPr sz="3600" spc="80" dirty="0">
                <a:latin typeface="Arial MT"/>
                <a:cs typeface="Arial MT"/>
              </a:rPr>
              <a:t>packer</a:t>
            </a:r>
            <a:endParaRPr sz="3600">
              <a:latin typeface="Arial MT"/>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6D6BFD-8D51-4E68-A0B9-2FA5C879CDA5}"/>
              </a:ext>
            </a:extLst>
          </p:cNvPr>
          <p:cNvSpPr txBox="1"/>
          <p:nvPr/>
        </p:nvSpPr>
        <p:spPr>
          <a:xfrm>
            <a:off x="6546850" y="320675"/>
            <a:ext cx="6705600" cy="1200329"/>
          </a:xfrm>
          <a:prstGeom prst="rect">
            <a:avLst/>
          </a:prstGeom>
          <a:noFill/>
        </p:spPr>
        <p:txBody>
          <a:bodyPr wrap="square" rtlCol="0">
            <a:spAutoFit/>
          </a:bodyPr>
          <a:lstStyle/>
          <a:p>
            <a:r>
              <a:rPr lang="en-IN" sz="7200" dirty="0" err="1"/>
              <a:t>IaC</a:t>
            </a:r>
            <a:r>
              <a:rPr lang="en-IN" sz="7200" dirty="0"/>
              <a:t> Tools</a:t>
            </a:r>
          </a:p>
        </p:txBody>
      </p:sp>
      <p:pic>
        <p:nvPicPr>
          <p:cNvPr id="3074" name="Picture 2" descr="Configuration management (CM) tools">
            <a:extLst>
              <a:ext uri="{FF2B5EF4-FFF2-40B4-BE49-F238E27FC236}">
                <a16:creationId xmlns:a16="http://schemas.microsoft.com/office/drawing/2014/main" id="{38E1F003-CDB1-4FFF-B6D1-C93B5382A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2530475"/>
            <a:ext cx="16078200" cy="799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0852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3718" y="4212926"/>
            <a:ext cx="3805554" cy="1433195"/>
          </a:xfrm>
          <a:prstGeom prst="rect">
            <a:avLst/>
          </a:prstGeom>
        </p:spPr>
        <p:txBody>
          <a:bodyPr vert="horz" wrap="square" lIns="0" tIns="17145" rIns="0" bIns="0" rtlCol="0">
            <a:spAutoFit/>
          </a:bodyPr>
          <a:lstStyle/>
          <a:p>
            <a:pPr marL="12700">
              <a:lnSpc>
                <a:spcPct val="100000"/>
              </a:lnSpc>
              <a:spcBef>
                <a:spcPts val="135"/>
              </a:spcBef>
            </a:pPr>
            <a:r>
              <a:rPr sz="9200" spc="100" dirty="0">
                <a:latin typeface="Arial MT"/>
                <a:cs typeface="Arial MT"/>
              </a:rPr>
              <a:t>Docker</a:t>
            </a:r>
            <a:endParaRPr sz="9200">
              <a:latin typeface="Arial MT"/>
              <a:cs typeface="Arial MT"/>
            </a:endParaRPr>
          </a:p>
        </p:txBody>
      </p:sp>
      <p:sp>
        <p:nvSpPr>
          <p:cNvPr id="3" name="object 3"/>
          <p:cNvSpPr txBox="1"/>
          <p:nvPr/>
        </p:nvSpPr>
        <p:spPr>
          <a:xfrm>
            <a:off x="8814298" y="6086317"/>
            <a:ext cx="2475865" cy="578485"/>
          </a:xfrm>
          <a:prstGeom prst="rect">
            <a:avLst/>
          </a:prstGeom>
        </p:spPr>
        <p:txBody>
          <a:bodyPr vert="horz" wrap="square" lIns="0" tIns="15875" rIns="0" bIns="0" rtlCol="0">
            <a:spAutoFit/>
          </a:bodyPr>
          <a:lstStyle/>
          <a:p>
            <a:pPr marL="12700">
              <a:lnSpc>
                <a:spcPct val="100000"/>
              </a:lnSpc>
              <a:spcBef>
                <a:spcPts val="125"/>
              </a:spcBef>
            </a:pPr>
            <a:r>
              <a:rPr sz="3600" spc="35" dirty="0">
                <a:latin typeface="Arial MT"/>
                <a:cs typeface="Arial MT"/>
              </a:rPr>
              <a:t>Introduction</a:t>
            </a:r>
            <a:endParaRPr sz="3600">
              <a:latin typeface="Arial MT"/>
              <a:cs typeface="Arial MT"/>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8238" y="178904"/>
            <a:ext cx="16188690" cy="1433195"/>
          </a:xfrm>
          <a:prstGeom prst="rect">
            <a:avLst/>
          </a:prstGeom>
        </p:spPr>
        <p:txBody>
          <a:bodyPr vert="horz" wrap="square" lIns="0" tIns="17145" rIns="0" bIns="0" rtlCol="0">
            <a:spAutoFit/>
          </a:bodyPr>
          <a:lstStyle/>
          <a:p>
            <a:pPr marL="12700">
              <a:lnSpc>
                <a:spcPct val="100000"/>
              </a:lnSpc>
              <a:spcBef>
                <a:spcPts val="135"/>
              </a:spcBef>
            </a:pPr>
            <a:r>
              <a:rPr sz="9200" spc="-65" dirty="0">
                <a:latin typeface="Arial MT"/>
                <a:cs typeface="Arial MT"/>
              </a:rPr>
              <a:t>Virtual</a:t>
            </a:r>
            <a:r>
              <a:rPr sz="9200" spc="-10" dirty="0">
                <a:latin typeface="Arial MT"/>
                <a:cs typeface="Arial MT"/>
              </a:rPr>
              <a:t> </a:t>
            </a:r>
            <a:r>
              <a:rPr sz="9200" spc="80" dirty="0">
                <a:latin typeface="Arial MT"/>
                <a:cs typeface="Arial MT"/>
              </a:rPr>
              <a:t>Machines</a:t>
            </a:r>
            <a:r>
              <a:rPr sz="9200" spc="-5" dirty="0">
                <a:latin typeface="Arial MT"/>
                <a:cs typeface="Arial MT"/>
              </a:rPr>
              <a:t> </a:t>
            </a:r>
            <a:r>
              <a:rPr sz="9200" spc="15" dirty="0">
                <a:latin typeface="Arial MT"/>
                <a:cs typeface="Arial MT"/>
              </a:rPr>
              <a:t>vs</a:t>
            </a:r>
            <a:r>
              <a:rPr sz="9200" spc="-5" dirty="0">
                <a:latin typeface="Arial MT"/>
                <a:cs typeface="Arial MT"/>
              </a:rPr>
              <a:t> </a:t>
            </a:r>
            <a:r>
              <a:rPr sz="9200" spc="15" dirty="0">
                <a:latin typeface="Arial MT"/>
                <a:cs typeface="Arial MT"/>
              </a:rPr>
              <a:t>Containers</a:t>
            </a:r>
            <a:endParaRPr sz="9200">
              <a:latin typeface="Arial MT"/>
              <a:cs typeface="Arial MT"/>
            </a:endParaRPr>
          </a:p>
        </p:txBody>
      </p:sp>
      <p:grpSp>
        <p:nvGrpSpPr>
          <p:cNvPr id="3" name="object 3"/>
          <p:cNvGrpSpPr/>
          <p:nvPr/>
        </p:nvGrpSpPr>
        <p:grpSpPr>
          <a:xfrm>
            <a:off x="1077168" y="9448165"/>
            <a:ext cx="5400675" cy="1130935"/>
            <a:chOff x="1077168" y="9448165"/>
            <a:chExt cx="5400675" cy="1130935"/>
          </a:xfrm>
        </p:grpSpPr>
        <p:pic>
          <p:nvPicPr>
            <p:cNvPr id="4" name="object 4"/>
            <p:cNvPicPr/>
            <p:nvPr/>
          </p:nvPicPr>
          <p:blipFill>
            <a:blip r:embed="rId2" cstate="print"/>
            <a:stretch>
              <a:fillRect/>
            </a:stretch>
          </p:blipFill>
          <p:spPr>
            <a:xfrm>
              <a:off x="1077168" y="9448165"/>
              <a:ext cx="5400157" cy="1130855"/>
            </a:xfrm>
            <a:prstGeom prst="rect">
              <a:avLst/>
            </a:prstGeom>
          </p:spPr>
        </p:pic>
        <p:pic>
          <p:nvPicPr>
            <p:cNvPr id="5" name="object 5"/>
            <p:cNvPicPr/>
            <p:nvPr/>
          </p:nvPicPr>
          <p:blipFill>
            <a:blip r:embed="rId3" cstate="print"/>
            <a:stretch>
              <a:fillRect/>
            </a:stretch>
          </p:blipFill>
          <p:spPr>
            <a:xfrm>
              <a:off x="1119051" y="9469106"/>
              <a:ext cx="5316389" cy="1047088"/>
            </a:xfrm>
            <a:prstGeom prst="rect">
              <a:avLst/>
            </a:prstGeom>
          </p:spPr>
        </p:pic>
      </p:grpSp>
      <p:sp>
        <p:nvSpPr>
          <p:cNvPr id="6" name="object 6"/>
          <p:cNvSpPr txBox="1"/>
          <p:nvPr/>
        </p:nvSpPr>
        <p:spPr>
          <a:xfrm>
            <a:off x="1119051" y="9469107"/>
            <a:ext cx="5316855" cy="1047115"/>
          </a:xfrm>
          <a:prstGeom prst="rect">
            <a:avLst/>
          </a:prstGeom>
        </p:spPr>
        <p:txBody>
          <a:bodyPr vert="horz" wrap="square" lIns="0" tIns="174625" rIns="0" bIns="0" rtlCol="0">
            <a:spAutoFit/>
          </a:bodyPr>
          <a:lstStyle/>
          <a:p>
            <a:pPr algn="ctr">
              <a:lnSpc>
                <a:spcPct val="100000"/>
              </a:lnSpc>
              <a:spcBef>
                <a:spcPts val="1375"/>
              </a:spcBef>
            </a:pPr>
            <a:r>
              <a:rPr sz="4350" spc="-35" dirty="0">
                <a:solidFill>
                  <a:srgbClr val="FFFFFF"/>
                </a:solidFill>
                <a:latin typeface="Arial MT"/>
                <a:cs typeface="Arial MT"/>
              </a:rPr>
              <a:t>Server</a:t>
            </a:r>
            <a:endParaRPr sz="4350">
              <a:latin typeface="Arial MT"/>
              <a:cs typeface="Arial MT"/>
            </a:endParaRPr>
          </a:p>
        </p:txBody>
      </p:sp>
      <p:grpSp>
        <p:nvGrpSpPr>
          <p:cNvPr id="7" name="object 7"/>
          <p:cNvGrpSpPr/>
          <p:nvPr/>
        </p:nvGrpSpPr>
        <p:grpSpPr>
          <a:xfrm>
            <a:off x="1077168" y="8283077"/>
            <a:ext cx="5400675" cy="1130935"/>
            <a:chOff x="1077168" y="8283077"/>
            <a:chExt cx="5400675" cy="1130935"/>
          </a:xfrm>
        </p:grpSpPr>
        <p:pic>
          <p:nvPicPr>
            <p:cNvPr id="8" name="object 8"/>
            <p:cNvPicPr/>
            <p:nvPr/>
          </p:nvPicPr>
          <p:blipFill>
            <a:blip r:embed="rId4" cstate="print"/>
            <a:stretch>
              <a:fillRect/>
            </a:stretch>
          </p:blipFill>
          <p:spPr>
            <a:xfrm>
              <a:off x="1077168" y="8283077"/>
              <a:ext cx="5400157" cy="1130855"/>
            </a:xfrm>
            <a:prstGeom prst="rect">
              <a:avLst/>
            </a:prstGeom>
          </p:spPr>
        </p:pic>
        <p:pic>
          <p:nvPicPr>
            <p:cNvPr id="9" name="object 9"/>
            <p:cNvPicPr/>
            <p:nvPr/>
          </p:nvPicPr>
          <p:blipFill>
            <a:blip r:embed="rId5" cstate="print"/>
            <a:stretch>
              <a:fillRect/>
            </a:stretch>
          </p:blipFill>
          <p:spPr>
            <a:xfrm>
              <a:off x="1119051" y="8304019"/>
              <a:ext cx="5316389" cy="1047088"/>
            </a:xfrm>
            <a:prstGeom prst="rect">
              <a:avLst/>
            </a:prstGeom>
          </p:spPr>
        </p:pic>
      </p:grpSp>
      <p:sp>
        <p:nvSpPr>
          <p:cNvPr id="10" name="object 10"/>
          <p:cNvSpPr txBox="1"/>
          <p:nvPr/>
        </p:nvSpPr>
        <p:spPr>
          <a:xfrm>
            <a:off x="1119051" y="8304019"/>
            <a:ext cx="5316855" cy="1047115"/>
          </a:xfrm>
          <a:prstGeom prst="rect">
            <a:avLst/>
          </a:prstGeom>
        </p:spPr>
        <p:txBody>
          <a:bodyPr vert="horz" wrap="square" lIns="0" tIns="174625" rIns="0" bIns="0" rtlCol="0">
            <a:spAutoFit/>
          </a:bodyPr>
          <a:lstStyle/>
          <a:p>
            <a:pPr algn="ctr">
              <a:lnSpc>
                <a:spcPct val="100000"/>
              </a:lnSpc>
              <a:spcBef>
                <a:spcPts val="1375"/>
              </a:spcBef>
            </a:pPr>
            <a:r>
              <a:rPr sz="4350" spc="10" dirty="0">
                <a:solidFill>
                  <a:srgbClr val="FFFFFF"/>
                </a:solidFill>
                <a:latin typeface="Arial MT"/>
                <a:cs typeface="Arial MT"/>
              </a:rPr>
              <a:t>Host</a:t>
            </a:r>
            <a:r>
              <a:rPr sz="4350" spc="-40" dirty="0">
                <a:solidFill>
                  <a:srgbClr val="FFFFFF"/>
                </a:solidFill>
                <a:latin typeface="Arial MT"/>
                <a:cs typeface="Arial MT"/>
              </a:rPr>
              <a:t> </a:t>
            </a:r>
            <a:r>
              <a:rPr sz="4350" spc="-110" dirty="0">
                <a:solidFill>
                  <a:srgbClr val="FFFFFF"/>
                </a:solidFill>
                <a:latin typeface="Arial MT"/>
                <a:cs typeface="Arial MT"/>
              </a:rPr>
              <a:t>OS</a:t>
            </a:r>
            <a:endParaRPr sz="4350">
              <a:latin typeface="Arial MT"/>
              <a:cs typeface="Arial MT"/>
            </a:endParaRPr>
          </a:p>
        </p:txBody>
      </p:sp>
      <p:grpSp>
        <p:nvGrpSpPr>
          <p:cNvPr id="11" name="object 11"/>
          <p:cNvGrpSpPr/>
          <p:nvPr/>
        </p:nvGrpSpPr>
        <p:grpSpPr>
          <a:xfrm>
            <a:off x="1077168" y="7117991"/>
            <a:ext cx="5400675" cy="1130935"/>
            <a:chOff x="1077168" y="7117991"/>
            <a:chExt cx="5400675" cy="1130935"/>
          </a:xfrm>
        </p:grpSpPr>
        <p:pic>
          <p:nvPicPr>
            <p:cNvPr id="12" name="object 12"/>
            <p:cNvPicPr/>
            <p:nvPr/>
          </p:nvPicPr>
          <p:blipFill>
            <a:blip r:embed="rId6" cstate="print"/>
            <a:stretch>
              <a:fillRect/>
            </a:stretch>
          </p:blipFill>
          <p:spPr>
            <a:xfrm>
              <a:off x="1077168" y="7117991"/>
              <a:ext cx="5400157" cy="1130855"/>
            </a:xfrm>
            <a:prstGeom prst="rect">
              <a:avLst/>
            </a:prstGeom>
          </p:spPr>
        </p:pic>
        <p:pic>
          <p:nvPicPr>
            <p:cNvPr id="13" name="object 13"/>
            <p:cNvPicPr/>
            <p:nvPr/>
          </p:nvPicPr>
          <p:blipFill>
            <a:blip r:embed="rId7" cstate="print"/>
            <a:stretch>
              <a:fillRect/>
            </a:stretch>
          </p:blipFill>
          <p:spPr>
            <a:xfrm>
              <a:off x="1119051" y="7138933"/>
              <a:ext cx="5316389" cy="1047088"/>
            </a:xfrm>
            <a:prstGeom prst="rect">
              <a:avLst/>
            </a:prstGeom>
          </p:spPr>
        </p:pic>
      </p:grpSp>
      <p:sp>
        <p:nvSpPr>
          <p:cNvPr id="14" name="object 14"/>
          <p:cNvSpPr txBox="1"/>
          <p:nvPr/>
        </p:nvSpPr>
        <p:spPr>
          <a:xfrm>
            <a:off x="1119051" y="7138933"/>
            <a:ext cx="5316855" cy="1047115"/>
          </a:xfrm>
          <a:prstGeom prst="rect">
            <a:avLst/>
          </a:prstGeom>
        </p:spPr>
        <p:txBody>
          <a:bodyPr vert="horz" wrap="square" lIns="0" tIns="174625" rIns="0" bIns="0" rtlCol="0">
            <a:spAutoFit/>
          </a:bodyPr>
          <a:lstStyle/>
          <a:p>
            <a:pPr algn="ctr">
              <a:lnSpc>
                <a:spcPct val="100000"/>
              </a:lnSpc>
              <a:spcBef>
                <a:spcPts val="1375"/>
              </a:spcBef>
            </a:pPr>
            <a:r>
              <a:rPr sz="4350" spc="30" dirty="0">
                <a:solidFill>
                  <a:srgbClr val="FFFFFF"/>
                </a:solidFill>
                <a:latin typeface="Arial MT"/>
                <a:cs typeface="Arial MT"/>
              </a:rPr>
              <a:t>Hypervisor</a:t>
            </a:r>
            <a:endParaRPr sz="4350">
              <a:latin typeface="Arial MT"/>
              <a:cs typeface="Arial MT"/>
            </a:endParaRPr>
          </a:p>
        </p:txBody>
      </p:sp>
      <p:grpSp>
        <p:nvGrpSpPr>
          <p:cNvPr id="15" name="object 15"/>
          <p:cNvGrpSpPr/>
          <p:nvPr/>
        </p:nvGrpSpPr>
        <p:grpSpPr>
          <a:xfrm>
            <a:off x="1058511" y="4438125"/>
            <a:ext cx="5437505" cy="2646045"/>
            <a:chOff x="1058511" y="4438125"/>
            <a:chExt cx="5437505" cy="2646045"/>
          </a:xfrm>
        </p:grpSpPr>
        <p:pic>
          <p:nvPicPr>
            <p:cNvPr id="16" name="object 16"/>
            <p:cNvPicPr/>
            <p:nvPr/>
          </p:nvPicPr>
          <p:blipFill>
            <a:blip r:embed="rId8" cstate="print"/>
            <a:stretch>
              <a:fillRect/>
            </a:stretch>
          </p:blipFill>
          <p:spPr>
            <a:xfrm>
              <a:off x="1058511" y="4438125"/>
              <a:ext cx="1762624" cy="2645634"/>
            </a:xfrm>
            <a:prstGeom prst="rect">
              <a:avLst/>
            </a:prstGeom>
          </p:spPr>
        </p:pic>
        <p:pic>
          <p:nvPicPr>
            <p:cNvPr id="17" name="object 17"/>
            <p:cNvPicPr/>
            <p:nvPr/>
          </p:nvPicPr>
          <p:blipFill>
            <a:blip r:embed="rId9" cstate="print"/>
            <a:stretch>
              <a:fillRect/>
            </a:stretch>
          </p:blipFill>
          <p:spPr>
            <a:xfrm>
              <a:off x="1100394" y="4459067"/>
              <a:ext cx="1678857" cy="2561867"/>
            </a:xfrm>
            <a:prstGeom prst="rect">
              <a:avLst/>
            </a:prstGeom>
          </p:spPr>
        </p:pic>
        <p:pic>
          <p:nvPicPr>
            <p:cNvPr id="18" name="object 18"/>
            <p:cNvPicPr/>
            <p:nvPr/>
          </p:nvPicPr>
          <p:blipFill>
            <a:blip r:embed="rId8" cstate="print"/>
            <a:stretch>
              <a:fillRect/>
            </a:stretch>
          </p:blipFill>
          <p:spPr>
            <a:xfrm>
              <a:off x="2895934" y="4438125"/>
              <a:ext cx="1762624" cy="2645634"/>
            </a:xfrm>
            <a:prstGeom prst="rect">
              <a:avLst/>
            </a:prstGeom>
          </p:spPr>
        </p:pic>
        <p:pic>
          <p:nvPicPr>
            <p:cNvPr id="19" name="object 19"/>
            <p:cNvPicPr/>
            <p:nvPr/>
          </p:nvPicPr>
          <p:blipFill>
            <a:blip r:embed="rId9" cstate="print"/>
            <a:stretch>
              <a:fillRect/>
            </a:stretch>
          </p:blipFill>
          <p:spPr>
            <a:xfrm>
              <a:off x="2937818" y="4459067"/>
              <a:ext cx="1678857" cy="2561867"/>
            </a:xfrm>
            <a:prstGeom prst="rect">
              <a:avLst/>
            </a:prstGeom>
          </p:spPr>
        </p:pic>
        <p:pic>
          <p:nvPicPr>
            <p:cNvPr id="20" name="object 20"/>
            <p:cNvPicPr/>
            <p:nvPr/>
          </p:nvPicPr>
          <p:blipFill>
            <a:blip r:embed="rId8" cstate="print"/>
            <a:stretch>
              <a:fillRect/>
            </a:stretch>
          </p:blipFill>
          <p:spPr>
            <a:xfrm>
              <a:off x="4733357" y="4438125"/>
              <a:ext cx="1762624" cy="2645634"/>
            </a:xfrm>
            <a:prstGeom prst="rect">
              <a:avLst/>
            </a:prstGeom>
          </p:spPr>
        </p:pic>
        <p:pic>
          <p:nvPicPr>
            <p:cNvPr id="21" name="object 21"/>
            <p:cNvPicPr/>
            <p:nvPr/>
          </p:nvPicPr>
          <p:blipFill>
            <a:blip r:embed="rId9" cstate="print"/>
            <a:stretch>
              <a:fillRect/>
            </a:stretch>
          </p:blipFill>
          <p:spPr>
            <a:xfrm>
              <a:off x="4775240" y="4459067"/>
              <a:ext cx="1678857" cy="2561867"/>
            </a:xfrm>
            <a:prstGeom prst="rect">
              <a:avLst/>
            </a:prstGeom>
          </p:spPr>
        </p:pic>
      </p:grpSp>
      <p:sp>
        <p:nvSpPr>
          <p:cNvPr id="22" name="object 22"/>
          <p:cNvSpPr txBox="1"/>
          <p:nvPr/>
        </p:nvSpPr>
        <p:spPr>
          <a:xfrm>
            <a:off x="1270620" y="5125038"/>
            <a:ext cx="5013325" cy="1202690"/>
          </a:xfrm>
          <a:prstGeom prst="rect">
            <a:avLst/>
          </a:prstGeom>
        </p:spPr>
        <p:txBody>
          <a:bodyPr vert="horz" wrap="square" lIns="0" tIns="15875" rIns="0" bIns="0" rtlCol="0">
            <a:spAutoFit/>
          </a:bodyPr>
          <a:lstStyle/>
          <a:p>
            <a:pPr marL="327025" marR="5080" indent="-314960">
              <a:lnSpc>
                <a:spcPct val="100000"/>
              </a:lnSpc>
              <a:spcBef>
                <a:spcPts val="125"/>
              </a:spcBef>
              <a:tabLst>
                <a:tab pos="1849755" algn="l"/>
                <a:tab pos="2164715" algn="l"/>
                <a:tab pos="3687445" algn="l"/>
                <a:tab pos="4001770" algn="l"/>
              </a:tabLst>
            </a:pPr>
            <a:r>
              <a:rPr sz="3850" spc="10" dirty="0">
                <a:solidFill>
                  <a:srgbClr val="FFFFFF"/>
                </a:solidFill>
                <a:latin typeface="Arial MT"/>
                <a:cs typeface="Arial MT"/>
              </a:rPr>
              <a:t>Guest	Guest	Guest  </a:t>
            </a:r>
            <a:r>
              <a:rPr sz="3850" spc="-95" dirty="0">
                <a:solidFill>
                  <a:srgbClr val="FFFFFF"/>
                </a:solidFill>
                <a:latin typeface="Arial MT"/>
                <a:cs typeface="Arial MT"/>
              </a:rPr>
              <a:t>OS		OS		OS</a:t>
            </a:r>
            <a:endParaRPr sz="3850">
              <a:latin typeface="Arial MT"/>
              <a:cs typeface="Arial MT"/>
            </a:endParaRPr>
          </a:p>
        </p:txBody>
      </p:sp>
      <p:grpSp>
        <p:nvGrpSpPr>
          <p:cNvPr id="23" name="object 23"/>
          <p:cNvGrpSpPr/>
          <p:nvPr/>
        </p:nvGrpSpPr>
        <p:grpSpPr>
          <a:xfrm>
            <a:off x="1058511" y="2847658"/>
            <a:ext cx="1762760" cy="1556385"/>
            <a:chOff x="1058511" y="2847658"/>
            <a:chExt cx="1762760" cy="1556385"/>
          </a:xfrm>
        </p:grpSpPr>
        <p:pic>
          <p:nvPicPr>
            <p:cNvPr id="24" name="object 24"/>
            <p:cNvPicPr/>
            <p:nvPr/>
          </p:nvPicPr>
          <p:blipFill>
            <a:blip r:embed="rId10" cstate="print"/>
            <a:stretch>
              <a:fillRect/>
            </a:stretch>
          </p:blipFill>
          <p:spPr>
            <a:xfrm>
              <a:off x="1058511" y="2847658"/>
              <a:ext cx="1762624" cy="1556235"/>
            </a:xfrm>
            <a:prstGeom prst="rect">
              <a:avLst/>
            </a:prstGeom>
          </p:spPr>
        </p:pic>
        <p:pic>
          <p:nvPicPr>
            <p:cNvPr id="25" name="object 25"/>
            <p:cNvPicPr/>
            <p:nvPr/>
          </p:nvPicPr>
          <p:blipFill>
            <a:blip r:embed="rId11" cstate="print"/>
            <a:stretch>
              <a:fillRect/>
            </a:stretch>
          </p:blipFill>
          <p:spPr>
            <a:xfrm>
              <a:off x="1100394" y="2868600"/>
              <a:ext cx="1678857" cy="1472468"/>
            </a:xfrm>
            <a:prstGeom prst="rect">
              <a:avLst/>
            </a:prstGeom>
          </p:spPr>
        </p:pic>
      </p:grpSp>
      <p:sp>
        <p:nvSpPr>
          <p:cNvPr id="26" name="object 26"/>
          <p:cNvSpPr txBox="1"/>
          <p:nvPr/>
        </p:nvSpPr>
        <p:spPr>
          <a:xfrm>
            <a:off x="1462305" y="2990086"/>
            <a:ext cx="955040" cy="1202690"/>
          </a:xfrm>
          <a:prstGeom prst="rect">
            <a:avLst/>
          </a:prstGeom>
        </p:spPr>
        <p:txBody>
          <a:bodyPr vert="horz" wrap="square" lIns="0" tIns="15875" rIns="0" bIns="0" rtlCol="0">
            <a:spAutoFit/>
          </a:bodyPr>
          <a:lstStyle/>
          <a:p>
            <a:pPr marL="94615" marR="5080" indent="-82550">
              <a:lnSpc>
                <a:spcPct val="100000"/>
              </a:lnSpc>
              <a:spcBef>
                <a:spcPts val="125"/>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27" name="object 27"/>
          <p:cNvGrpSpPr/>
          <p:nvPr/>
        </p:nvGrpSpPr>
        <p:grpSpPr>
          <a:xfrm>
            <a:off x="4733357" y="2847658"/>
            <a:ext cx="1762760" cy="1556385"/>
            <a:chOff x="4733357" y="2847658"/>
            <a:chExt cx="1762760" cy="1556385"/>
          </a:xfrm>
        </p:grpSpPr>
        <p:pic>
          <p:nvPicPr>
            <p:cNvPr id="28" name="object 28"/>
            <p:cNvPicPr/>
            <p:nvPr/>
          </p:nvPicPr>
          <p:blipFill>
            <a:blip r:embed="rId10" cstate="print"/>
            <a:stretch>
              <a:fillRect/>
            </a:stretch>
          </p:blipFill>
          <p:spPr>
            <a:xfrm>
              <a:off x="4733357" y="2847658"/>
              <a:ext cx="1762624" cy="1556235"/>
            </a:xfrm>
            <a:prstGeom prst="rect">
              <a:avLst/>
            </a:prstGeom>
          </p:spPr>
        </p:pic>
        <p:pic>
          <p:nvPicPr>
            <p:cNvPr id="29" name="object 29"/>
            <p:cNvPicPr/>
            <p:nvPr/>
          </p:nvPicPr>
          <p:blipFill>
            <a:blip r:embed="rId11" cstate="print"/>
            <a:stretch>
              <a:fillRect/>
            </a:stretch>
          </p:blipFill>
          <p:spPr>
            <a:xfrm>
              <a:off x="4775241" y="2868600"/>
              <a:ext cx="1678857" cy="1472468"/>
            </a:xfrm>
            <a:prstGeom prst="rect">
              <a:avLst/>
            </a:prstGeom>
          </p:spPr>
        </p:pic>
      </p:grpSp>
      <p:sp>
        <p:nvSpPr>
          <p:cNvPr id="30" name="object 30"/>
          <p:cNvSpPr txBox="1"/>
          <p:nvPr/>
        </p:nvSpPr>
        <p:spPr>
          <a:xfrm>
            <a:off x="5137151" y="2990086"/>
            <a:ext cx="955040" cy="1202690"/>
          </a:xfrm>
          <a:prstGeom prst="rect">
            <a:avLst/>
          </a:prstGeom>
        </p:spPr>
        <p:txBody>
          <a:bodyPr vert="horz" wrap="square" lIns="0" tIns="15875" rIns="0" bIns="0" rtlCol="0">
            <a:spAutoFit/>
          </a:bodyPr>
          <a:lstStyle/>
          <a:p>
            <a:pPr marL="94615" marR="5080" indent="-82550">
              <a:lnSpc>
                <a:spcPct val="100000"/>
              </a:lnSpc>
              <a:spcBef>
                <a:spcPts val="125"/>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31" name="object 31"/>
          <p:cNvGrpSpPr/>
          <p:nvPr/>
        </p:nvGrpSpPr>
        <p:grpSpPr>
          <a:xfrm>
            <a:off x="2895934" y="2847658"/>
            <a:ext cx="1762760" cy="1556385"/>
            <a:chOff x="2895934" y="2847658"/>
            <a:chExt cx="1762760" cy="1556385"/>
          </a:xfrm>
        </p:grpSpPr>
        <p:pic>
          <p:nvPicPr>
            <p:cNvPr id="32" name="object 32"/>
            <p:cNvPicPr/>
            <p:nvPr/>
          </p:nvPicPr>
          <p:blipFill>
            <a:blip r:embed="rId10" cstate="print"/>
            <a:stretch>
              <a:fillRect/>
            </a:stretch>
          </p:blipFill>
          <p:spPr>
            <a:xfrm>
              <a:off x="2895934" y="2847658"/>
              <a:ext cx="1762624" cy="1556235"/>
            </a:xfrm>
            <a:prstGeom prst="rect">
              <a:avLst/>
            </a:prstGeom>
          </p:spPr>
        </p:pic>
        <p:pic>
          <p:nvPicPr>
            <p:cNvPr id="33" name="object 33"/>
            <p:cNvPicPr/>
            <p:nvPr/>
          </p:nvPicPr>
          <p:blipFill>
            <a:blip r:embed="rId11" cstate="print"/>
            <a:stretch>
              <a:fillRect/>
            </a:stretch>
          </p:blipFill>
          <p:spPr>
            <a:xfrm>
              <a:off x="2937818" y="2868600"/>
              <a:ext cx="1678857" cy="1472468"/>
            </a:xfrm>
            <a:prstGeom prst="rect">
              <a:avLst/>
            </a:prstGeom>
          </p:spPr>
        </p:pic>
      </p:grpSp>
      <p:sp>
        <p:nvSpPr>
          <p:cNvPr id="34" name="object 34"/>
          <p:cNvSpPr txBox="1"/>
          <p:nvPr/>
        </p:nvSpPr>
        <p:spPr>
          <a:xfrm>
            <a:off x="3299728" y="2990086"/>
            <a:ext cx="955040" cy="1202690"/>
          </a:xfrm>
          <a:prstGeom prst="rect">
            <a:avLst/>
          </a:prstGeom>
        </p:spPr>
        <p:txBody>
          <a:bodyPr vert="horz" wrap="square" lIns="0" tIns="15875" rIns="0" bIns="0" rtlCol="0">
            <a:spAutoFit/>
          </a:bodyPr>
          <a:lstStyle/>
          <a:p>
            <a:pPr marL="94615" marR="5080" indent="-82550">
              <a:lnSpc>
                <a:spcPct val="100000"/>
              </a:lnSpc>
              <a:spcBef>
                <a:spcPts val="125"/>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35" name="object 35"/>
          <p:cNvGrpSpPr/>
          <p:nvPr/>
        </p:nvGrpSpPr>
        <p:grpSpPr>
          <a:xfrm>
            <a:off x="1058511" y="1874489"/>
            <a:ext cx="5437505" cy="939165"/>
            <a:chOff x="1058511" y="1874489"/>
            <a:chExt cx="5437505" cy="939165"/>
          </a:xfrm>
        </p:grpSpPr>
        <p:pic>
          <p:nvPicPr>
            <p:cNvPr id="36" name="object 36"/>
            <p:cNvPicPr/>
            <p:nvPr/>
          </p:nvPicPr>
          <p:blipFill>
            <a:blip r:embed="rId12" cstate="print"/>
            <a:stretch>
              <a:fillRect/>
            </a:stretch>
          </p:blipFill>
          <p:spPr>
            <a:xfrm>
              <a:off x="1058511" y="1874489"/>
              <a:ext cx="1762624" cy="938937"/>
            </a:xfrm>
            <a:prstGeom prst="rect">
              <a:avLst/>
            </a:prstGeom>
          </p:spPr>
        </p:pic>
        <p:pic>
          <p:nvPicPr>
            <p:cNvPr id="37" name="object 37"/>
            <p:cNvPicPr/>
            <p:nvPr/>
          </p:nvPicPr>
          <p:blipFill>
            <a:blip r:embed="rId13" cstate="print"/>
            <a:stretch>
              <a:fillRect/>
            </a:stretch>
          </p:blipFill>
          <p:spPr>
            <a:xfrm>
              <a:off x="1100394" y="1895431"/>
              <a:ext cx="1678857" cy="855169"/>
            </a:xfrm>
            <a:prstGeom prst="rect">
              <a:avLst/>
            </a:prstGeom>
          </p:spPr>
        </p:pic>
        <p:pic>
          <p:nvPicPr>
            <p:cNvPr id="38" name="object 38"/>
            <p:cNvPicPr/>
            <p:nvPr/>
          </p:nvPicPr>
          <p:blipFill>
            <a:blip r:embed="rId12" cstate="print"/>
            <a:stretch>
              <a:fillRect/>
            </a:stretch>
          </p:blipFill>
          <p:spPr>
            <a:xfrm>
              <a:off x="2895934" y="1874489"/>
              <a:ext cx="1762624" cy="938937"/>
            </a:xfrm>
            <a:prstGeom prst="rect">
              <a:avLst/>
            </a:prstGeom>
          </p:spPr>
        </p:pic>
        <p:pic>
          <p:nvPicPr>
            <p:cNvPr id="39" name="object 39"/>
            <p:cNvPicPr/>
            <p:nvPr/>
          </p:nvPicPr>
          <p:blipFill>
            <a:blip r:embed="rId13" cstate="print"/>
            <a:stretch>
              <a:fillRect/>
            </a:stretch>
          </p:blipFill>
          <p:spPr>
            <a:xfrm>
              <a:off x="2937818" y="1895431"/>
              <a:ext cx="1678857" cy="855169"/>
            </a:xfrm>
            <a:prstGeom prst="rect">
              <a:avLst/>
            </a:prstGeom>
          </p:spPr>
        </p:pic>
        <p:pic>
          <p:nvPicPr>
            <p:cNvPr id="40" name="object 40"/>
            <p:cNvPicPr/>
            <p:nvPr/>
          </p:nvPicPr>
          <p:blipFill>
            <a:blip r:embed="rId12" cstate="print"/>
            <a:stretch>
              <a:fillRect/>
            </a:stretch>
          </p:blipFill>
          <p:spPr>
            <a:xfrm>
              <a:off x="4733357" y="1874490"/>
              <a:ext cx="1762624" cy="938937"/>
            </a:xfrm>
            <a:prstGeom prst="rect">
              <a:avLst/>
            </a:prstGeom>
          </p:spPr>
        </p:pic>
        <p:pic>
          <p:nvPicPr>
            <p:cNvPr id="41" name="object 41"/>
            <p:cNvPicPr/>
            <p:nvPr/>
          </p:nvPicPr>
          <p:blipFill>
            <a:blip r:embed="rId13" cstate="print"/>
            <a:stretch>
              <a:fillRect/>
            </a:stretch>
          </p:blipFill>
          <p:spPr>
            <a:xfrm>
              <a:off x="4775240" y="1895431"/>
              <a:ext cx="1678857" cy="855170"/>
            </a:xfrm>
            <a:prstGeom prst="rect">
              <a:avLst/>
            </a:prstGeom>
          </p:spPr>
        </p:pic>
      </p:grpSp>
      <p:sp>
        <p:nvSpPr>
          <p:cNvPr id="42" name="object 42"/>
          <p:cNvSpPr txBox="1"/>
          <p:nvPr/>
        </p:nvSpPr>
        <p:spPr>
          <a:xfrm>
            <a:off x="1257086" y="1995976"/>
            <a:ext cx="5053965" cy="616585"/>
          </a:xfrm>
          <a:prstGeom prst="rect">
            <a:avLst/>
          </a:prstGeom>
        </p:spPr>
        <p:txBody>
          <a:bodyPr vert="horz" wrap="square" lIns="0" tIns="15875" rIns="0" bIns="0" rtlCol="0">
            <a:spAutoFit/>
          </a:bodyPr>
          <a:lstStyle/>
          <a:p>
            <a:pPr marL="12700">
              <a:lnSpc>
                <a:spcPct val="100000"/>
              </a:lnSpc>
              <a:spcBef>
                <a:spcPts val="125"/>
              </a:spcBef>
              <a:tabLst>
                <a:tab pos="1849755" algn="l"/>
                <a:tab pos="3673475" algn="l"/>
              </a:tabLst>
            </a:pPr>
            <a:r>
              <a:rPr sz="3850" spc="155" dirty="0">
                <a:solidFill>
                  <a:srgbClr val="FFFFFF"/>
                </a:solidFill>
                <a:latin typeface="Arial MT"/>
                <a:cs typeface="Arial MT"/>
              </a:rPr>
              <a:t>app</a:t>
            </a:r>
            <a:r>
              <a:rPr sz="3850" spc="5" dirty="0">
                <a:solidFill>
                  <a:srgbClr val="FFFFFF"/>
                </a:solidFill>
                <a:latin typeface="Arial MT"/>
                <a:cs typeface="Arial MT"/>
              </a:rPr>
              <a:t> </a:t>
            </a:r>
            <a:r>
              <a:rPr sz="3850" spc="15" dirty="0">
                <a:solidFill>
                  <a:srgbClr val="FFFFFF"/>
                </a:solidFill>
                <a:latin typeface="Arial MT"/>
                <a:cs typeface="Arial MT"/>
              </a:rPr>
              <a:t>A	</a:t>
            </a:r>
            <a:r>
              <a:rPr sz="3850" spc="155" dirty="0">
                <a:solidFill>
                  <a:srgbClr val="FFFFFF"/>
                </a:solidFill>
                <a:latin typeface="Arial MT"/>
                <a:cs typeface="Arial MT"/>
              </a:rPr>
              <a:t>app</a:t>
            </a:r>
            <a:r>
              <a:rPr sz="3850" spc="5" dirty="0">
                <a:solidFill>
                  <a:srgbClr val="FFFFFF"/>
                </a:solidFill>
                <a:latin typeface="Arial MT"/>
                <a:cs typeface="Arial MT"/>
              </a:rPr>
              <a:t> </a:t>
            </a:r>
            <a:r>
              <a:rPr sz="3850" spc="15" dirty="0">
                <a:solidFill>
                  <a:srgbClr val="FFFFFF"/>
                </a:solidFill>
                <a:latin typeface="Arial MT"/>
                <a:cs typeface="Arial MT"/>
              </a:rPr>
              <a:t>B	</a:t>
            </a:r>
            <a:r>
              <a:rPr sz="3850" spc="155" dirty="0">
                <a:solidFill>
                  <a:srgbClr val="FFFFFF"/>
                </a:solidFill>
                <a:latin typeface="Arial MT"/>
                <a:cs typeface="Arial MT"/>
              </a:rPr>
              <a:t>app</a:t>
            </a:r>
            <a:r>
              <a:rPr sz="3850" spc="-85" dirty="0">
                <a:solidFill>
                  <a:srgbClr val="FFFFFF"/>
                </a:solidFill>
                <a:latin typeface="Arial MT"/>
                <a:cs typeface="Arial MT"/>
              </a:rPr>
              <a:t> </a:t>
            </a:r>
            <a:r>
              <a:rPr sz="3850" spc="15" dirty="0">
                <a:solidFill>
                  <a:srgbClr val="FFFFFF"/>
                </a:solidFill>
                <a:latin typeface="Arial MT"/>
                <a:cs typeface="Arial MT"/>
              </a:rPr>
              <a:t>C</a:t>
            </a:r>
            <a:endParaRPr sz="3850">
              <a:latin typeface="Arial MT"/>
              <a:cs typeface="Arial MT"/>
            </a:endParaRPr>
          </a:p>
        </p:txBody>
      </p:sp>
      <p:sp>
        <p:nvSpPr>
          <p:cNvPr id="43" name="object 43"/>
          <p:cNvSpPr txBox="1"/>
          <p:nvPr/>
        </p:nvSpPr>
        <p:spPr>
          <a:xfrm>
            <a:off x="6263116" y="494671"/>
            <a:ext cx="1873885" cy="6685280"/>
          </a:xfrm>
          <a:prstGeom prst="rect">
            <a:avLst/>
          </a:prstGeom>
        </p:spPr>
        <p:txBody>
          <a:bodyPr vert="horz" wrap="square" lIns="0" tIns="12065" rIns="0" bIns="0" rtlCol="0">
            <a:spAutoFit/>
          </a:bodyPr>
          <a:lstStyle/>
          <a:p>
            <a:pPr marL="12700">
              <a:lnSpc>
                <a:spcPct val="100000"/>
              </a:lnSpc>
              <a:spcBef>
                <a:spcPts val="95"/>
              </a:spcBef>
            </a:pPr>
            <a:r>
              <a:rPr sz="43700" spc="-45" dirty="0">
                <a:latin typeface="Arial MT"/>
                <a:cs typeface="Arial MT"/>
              </a:rPr>
              <a:t>}</a:t>
            </a:r>
            <a:endParaRPr sz="43700">
              <a:latin typeface="Arial MT"/>
              <a:cs typeface="Arial MT"/>
            </a:endParaRPr>
          </a:p>
        </p:txBody>
      </p:sp>
      <p:sp>
        <p:nvSpPr>
          <p:cNvPr id="44" name="object 44"/>
          <p:cNvSpPr txBox="1"/>
          <p:nvPr/>
        </p:nvSpPr>
        <p:spPr>
          <a:xfrm>
            <a:off x="7947624" y="4160330"/>
            <a:ext cx="3633470" cy="654050"/>
          </a:xfrm>
          <a:prstGeom prst="rect">
            <a:avLst/>
          </a:prstGeom>
        </p:spPr>
        <p:txBody>
          <a:bodyPr vert="horz" wrap="square" lIns="0" tIns="15240" rIns="0" bIns="0" rtlCol="0">
            <a:spAutoFit/>
          </a:bodyPr>
          <a:lstStyle/>
          <a:p>
            <a:pPr marL="12700">
              <a:lnSpc>
                <a:spcPct val="100000"/>
              </a:lnSpc>
              <a:spcBef>
                <a:spcPts val="120"/>
              </a:spcBef>
            </a:pPr>
            <a:r>
              <a:rPr sz="4100" spc="-25" dirty="0">
                <a:latin typeface="Arial MT"/>
                <a:cs typeface="Arial MT"/>
              </a:rPr>
              <a:t>Virtual</a:t>
            </a:r>
            <a:r>
              <a:rPr sz="4100" spc="-60" dirty="0">
                <a:latin typeface="Arial MT"/>
                <a:cs typeface="Arial MT"/>
              </a:rPr>
              <a:t> </a:t>
            </a:r>
            <a:r>
              <a:rPr sz="4100" spc="40" dirty="0">
                <a:latin typeface="Arial MT"/>
                <a:cs typeface="Arial MT"/>
              </a:rPr>
              <a:t>Machine</a:t>
            </a:r>
            <a:endParaRPr sz="4100">
              <a:latin typeface="Arial MT"/>
              <a:cs typeface="Arial MT"/>
            </a:endParaRPr>
          </a:p>
        </p:txBody>
      </p:sp>
      <p:grpSp>
        <p:nvGrpSpPr>
          <p:cNvPr id="45" name="object 45"/>
          <p:cNvGrpSpPr/>
          <p:nvPr/>
        </p:nvGrpSpPr>
        <p:grpSpPr>
          <a:xfrm>
            <a:off x="12264422" y="9370964"/>
            <a:ext cx="7251065" cy="1130935"/>
            <a:chOff x="12264422" y="9370964"/>
            <a:chExt cx="7251065" cy="1130935"/>
          </a:xfrm>
        </p:grpSpPr>
        <p:pic>
          <p:nvPicPr>
            <p:cNvPr id="46" name="object 46"/>
            <p:cNvPicPr/>
            <p:nvPr/>
          </p:nvPicPr>
          <p:blipFill>
            <a:blip r:embed="rId14" cstate="print"/>
            <a:stretch>
              <a:fillRect/>
            </a:stretch>
          </p:blipFill>
          <p:spPr>
            <a:xfrm>
              <a:off x="12264422" y="9370964"/>
              <a:ext cx="7250487" cy="1130855"/>
            </a:xfrm>
            <a:prstGeom prst="rect">
              <a:avLst/>
            </a:prstGeom>
          </p:spPr>
        </p:pic>
        <p:pic>
          <p:nvPicPr>
            <p:cNvPr id="47" name="object 47"/>
            <p:cNvPicPr/>
            <p:nvPr/>
          </p:nvPicPr>
          <p:blipFill>
            <a:blip r:embed="rId15" cstate="print"/>
            <a:stretch>
              <a:fillRect/>
            </a:stretch>
          </p:blipFill>
          <p:spPr>
            <a:xfrm>
              <a:off x="12306306" y="9391906"/>
              <a:ext cx="7166720" cy="1047088"/>
            </a:xfrm>
            <a:prstGeom prst="rect">
              <a:avLst/>
            </a:prstGeom>
          </p:spPr>
        </p:pic>
      </p:grpSp>
      <p:sp>
        <p:nvSpPr>
          <p:cNvPr id="48" name="object 48"/>
          <p:cNvSpPr txBox="1"/>
          <p:nvPr/>
        </p:nvSpPr>
        <p:spPr>
          <a:xfrm>
            <a:off x="12306306" y="9391906"/>
            <a:ext cx="7167245" cy="1047115"/>
          </a:xfrm>
          <a:prstGeom prst="rect">
            <a:avLst/>
          </a:prstGeom>
        </p:spPr>
        <p:txBody>
          <a:bodyPr vert="horz" wrap="square" lIns="0" tIns="174625" rIns="0" bIns="0" rtlCol="0">
            <a:spAutoFit/>
          </a:bodyPr>
          <a:lstStyle/>
          <a:p>
            <a:pPr algn="ctr">
              <a:lnSpc>
                <a:spcPct val="100000"/>
              </a:lnSpc>
              <a:spcBef>
                <a:spcPts val="1375"/>
              </a:spcBef>
            </a:pPr>
            <a:r>
              <a:rPr sz="4350" spc="-35" dirty="0">
                <a:solidFill>
                  <a:srgbClr val="FFFFFF"/>
                </a:solidFill>
                <a:latin typeface="Arial MT"/>
                <a:cs typeface="Arial MT"/>
              </a:rPr>
              <a:t>Server</a:t>
            </a:r>
            <a:endParaRPr sz="4350">
              <a:latin typeface="Arial MT"/>
              <a:cs typeface="Arial MT"/>
            </a:endParaRPr>
          </a:p>
        </p:txBody>
      </p:sp>
      <p:grpSp>
        <p:nvGrpSpPr>
          <p:cNvPr id="49" name="object 49"/>
          <p:cNvGrpSpPr/>
          <p:nvPr/>
        </p:nvGrpSpPr>
        <p:grpSpPr>
          <a:xfrm>
            <a:off x="12264422" y="8205876"/>
            <a:ext cx="7251065" cy="1130935"/>
            <a:chOff x="12264422" y="8205876"/>
            <a:chExt cx="7251065" cy="1130935"/>
          </a:xfrm>
        </p:grpSpPr>
        <p:pic>
          <p:nvPicPr>
            <p:cNvPr id="50" name="object 50"/>
            <p:cNvPicPr/>
            <p:nvPr/>
          </p:nvPicPr>
          <p:blipFill>
            <a:blip r:embed="rId16" cstate="print"/>
            <a:stretch>
              <a:fillRect/>
            </a:stretch>
          </p:blipFill>
          <p:spPr>
            <a:xfrm>
              <a:off x="12264422" y="8205876"/>
              <a:ext cx="7250487" cy="1130855"/>
            </a:xfrm>
            <a:prstGeom prst="rect">
              <a:avLst/>
            </a:prstGeom>
          </p:spPr>
        </p:pic>
        <p:pic>
          <p:nvPicPr>
            <p:cNvPr id="51" name="object 51"/>
            <p:cNvPicPr/>
            <p:nvPr/>
          </p:nvPicPr>
          <p:blipFill>
            <a:blip r:embed="rId17" cstate="print"/>
            <a:stretch>
              <a:fillRect/>
            </a:stretch>
          </p:blipFill>
          <p:spPr>
            <a:xfrm>
              <a:off x="12306306" y="8226818"/>
              <a:ext cx="7166720" cy="1047088"/>
            </a:xfrm>
            <a:prstGeom prst="rect">
              <a:avLst/>
            </a:prstGeom>
          </p:spPr>
        </p:pic>
      </p:grpSp>
      <p:sp>
        <p:nvSpPr>
          <p:cNvPr id="52" name="object 52"/>
          <p:cNvSpPr txBox="1"/>
          <p:nvPr/>
        </p:nvSpPr>
        <p:spPr>
          <a:xfrm>
            <a:off x="12306306" y="8226818"/>
            <a:ext cx="7167245" cy="1047115"/>
          </a:xfrm>
          <a:prstGeom prst="rect">
            <a:avLst/>
          </a:prstGeom>
        </p:spPr>
        <p:txBody>
          <a:bodyPr vert="horz" wrap="square" lIns="0" tIns="174625" rIns="0" bIns="0" rtlCol="0">
            <a:spAutoFit/>
          </a:bodyPr>
          <a:lstStyle/>
          <a:p>
            <a:pPr algn="ctr">
              <a:lnSpc>
                <a:spcPct val="100000"/>
              </a:lnSpc>
              <a:spcBef>
                <a:spcPts val="1375"/>
              </a:spcBef>
            </a:pPr>
            <a:r>
              <a:rPr sz="4350" spc="10" dirty="0">
                <a:solidFill>
                  <a:srgbClr val="FFFFFF"/>
                </a:solidFill>
                <a:latin typeface="Arial MT"/>
                <a:cs typeface="Arial MT"/>
              </a:rPr>
              <a:t>Host</a:t>
            </a:r>
            <a:r>
              <a:rPr sz="4350" spc="-40" dirty="0">
                <a:solidFill>
                  <a:srgbClr val="FFFFFF"/>
                </a:solidFill>
                <a:latin typeface="Arial MT"/>
                <a:cs typeface="Arial MT"/>
              </a:rPr>
              <a:t> </a:t>
            </a:r>
            <a:r>
              <a:rPr sz="4350" spc="-110" dirty="0">
                <a:solidFill>
                  <a:srgbClr val="FFFFFF"/>
                </a:solidFill>
                <a:latin typeface="Arial MT"/>
                <a:cs typeface="Arial MT"/>
              </a:rPr>
              <a:t>OS</a:t>
            </a:r>
            <a:endParaRPr sz="4350">
              <a:latin typeface="Arial MT"/>
              <a:cs typeface="Arial MT"/>
            </a:endParaRPr>
          </a:p>
        </p:txBody>
      </p:sp>
      <p:pic>
        <p:nvPicPr>
          <p:cNvPr id="53" name="object 53"/>
          <p:cNvPicPr/>
          <p:nvPr/>
        </p:nvPicPr>
        <p:blipFill>
          <a:blip r:embed="rId18" cstate="print"/>
          <a:stretch>
            <a:fillRect/>
          </a:stretch>
        </p:blipFill>
        <p:spPr>
          <a:xfrm>
            <a:off x="17752286" y="5634760"/>
            <a:ext cx="1762624" cy="2536886"/>
          </a:xfrm>
          <a:prstGeom prst="rect">
            <a:avLst/>
          </a:prstGeom>
        </p:spPr>
      </p:pic>
      <p:sp>
        <p:nvSpPr>
          <p:cNvPr id="54" name="object 54"/>
          <p:cNvSpPr txBox="1"/>
          <p:nvPr/>
        </p:nvSpPr>
        <p:spPr>
          <a:xfrm>
            <a:off x="17794169" y="5655702"/>
            <a:ext cx="1678939" cy="2453640"/>
          </a:xfrm>
          <a:prstGeom prst="rect">
            <a:avLst/>
          </a:prstGeom>
          <a:solidFill>
            <a:srgbClr val="164F86"/>
          </a:solidFill>
        </p:spPr>
        <p:txBody>
          <a:bodyPr vert="horz" wrap="square" lIns="0" tIns="6350" rIns="0" bIns="0" rtlCol="0">
            <a:spAutoFit/>
          </a:bodyPr>
          <a:lstStyle/>
          <a:p>
            <a:pPr>
              <a:lnSpc>
                <a:spcPct val="100000"/>
              </a:lnSpc>
              <a:spcBef>
                <a:spcPts val="50"/>
              </a:spcBef>
            </a:pPr>
            <a:endParaRPr sz="4500">
              <a:latin typeface="Times New Roman"/>
              <a:cs typeface="Times New Roman"/>
            </a:endParaRPr>
          </a:p>
          <a:p>
            <a:pPr marL="138430" marR="106045" indent="-25400">
              <a:lnSpc>
                <a:spcPct val="100600"/>
              </a:lnSpc>
            </a:pPr>
            <a:r>
              <a:rPr sz="3550" spc="25" dirty="0">
                <a:solidFill>
                  <a:srgbClr val="FFFFFF"/>
                </a:solidFill>
                <a:latin typeface="Arial MT"/>
                <a:cs typeface="Arial MT"/>
              </a:rPr>
              <a:t>Docker  </a:t>
            </a:r>
            <a:r>
              <a:rPr sz="3550" spc="-5" dirty="0">
                <a:solidFill>
                  <a:srgbClr val="FFFFFF"/>
                </a:solidFill>
                <a:latin typeface="Arial MT"/>
                <a:cs typeface="Arial MT"/>
              </a:rPr>
              <a:t>Engine</a:t>
            </a:r>
            <a:endParaRPr sz="3550">
              <a:latin typeface="Arial MT"/>
              <a:cs typeface="Arial MT"/>
            </a:endParaRPr>
          </a:p>
        </p:txBody>
      </p:sp>
      <p:grpSp>
        <p:nvGrpSpPr>
          <p:cNvPr id="55" name="object 55"/>
          <p:cNvGrpSpPr/>
          <p:nvPr/>
        </p:nvGrpSpPr>
        <p:grpSpPr>
          <a:xfrm>
            <a:off x="12286725" y="6615410"/>
            <a:ext cx="3620770" cy="1556385"/>
            <a:chOff x="12286725" y="6615410"/>
            <a:chExt cx="3620770" cy="1556385"/>
          </a:xfrm>
        </p:grpSpPr>
        <p:pic>
          <p:nvPicPr>
            <p:cNvPr id="56" name="object 56"/>
            <p:cNvPicPr/>
            <p:nvPr/>
          </p:nvPicPr>
          <p:blipFill>
            <a:blip r:embed="rId19" cstate="print"/>
            <a:stretch>
              <a:fillRect/>
            </a:stretch>
          </p:blipFill>
          <p:spPr>
            <a:xfrm>
              <a:off x="12286725" y="6615410"/>
              <a:ext cx="3620594" cy="1556235"/>
            </a:xfrm>
            <a:prstGeom prst="rect">
              <a:avLst/>
            </a:prstGeom>
          </p:spPr>
        </p:pic>
        <p:pic>
          <p:nvPicPr>
            <p:cNvPr id="57" name="object 57"/>
            <p:cNvPicPr/>
            <p:nvPr/>
          </p:nvPicPr>
          <p:blipFill>
            <a:blip r:embed="rId20" cstate="print"/>
            <a:stretch>
              <a:fillRect/>
            </a:stretch>
          </p:blipFill>
          <p:spPr>
            <a:xfrm>
              <a:off x="12328608" y="6636352"/>
              <a:ext cx="3536827" cy="1472468"/>
            </a:xfrm>
            <a:prstGeom prst="rect">
              <a:avLst/>
            </a:prstGeom>
          </p:spPr>
        </p:pic>
      </p:grpSp>
      <p:sp>
        <p:nvSpPr>
          <p:cNvPr id="58" name="object 58"/>
          <p:cNvSpPr txBox="1"/>
          <p:nvPr/>
        </p:nvSpPr>
        <p:spPr>
          <a:xfrm>
            <a:off x="12328608" y="6636353"/>
            <a:ext cx="3536950" cy="1472565"/>
          </a:xfrm>
          <a:prstGeom prst="rect">
            <a:avLst/>
          </a:prstGeom>
        </p:spPr>
        <p:txBody>
          <a:bodyPr vert="horz" wrap="square" lIns="0" tIns="137160" rIns="0" bIns="0" rtlCol="0">
            <a:spAutoFit/>
          </a:bodyPr>
          <a:lstStyle/>
          <a:p>
            <a:pPr marL="1303020" marR="1295400" algn="ctr">
              <a:lnSpc>
                <a:spcPct val="100000"/>
              </a:lnSpc>
              <a:spcBef>
                <a:spcPts val="1080"/>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59" name="object 59"/>
          <p:cNvGrpSpPr/>
          <p:nvPr/>
        </p:nvGrpSpPr>
        <p:grpSpPr>
          <a:xfrm>
            <a:off x="12286725" y="5642242"/>
            <a:ext cx="5424805" cy="2529840"/>
            <a:chOff x="12286725" y="5642242"/>
            <a:chExt cx="5424805" cy="2529840"/>
          </a:xfrm>
        </p:grpSpPr>
        <p:pic>
          <p:nvPicPr>
            <p:cNvPr id="60" name="object 60"/>
            <p:cNvPicPr/>
            <p:nvPr/>
          </p:nvPicPr>
          <p:blipFill>
            <a:blip r:embed="rId21" cstate="print"/>
            <a:stretch>
              <a:fillRect/>
            </a:stretch>
          </p:blipFill>
          <p:spPr>
            <a:xfrm>
              <a:off x="12286725" y="5642242"/>
              <a:ext cx="1816814" cy="938937"/>
            </a:xfrm>
            <a:prstGeom prst="rect">
              <a:avLst/>
            </a:prstGeom>
          </p:spPr>
        </p:pic>
        <p:pic>
          <p:nvPicPr>
            <p:cNvPr id="61" name="object 61"/>
            <p:cNvPicPr/>
            <p:nvPr/>
          </p:nvPicPr>
          <p:blipFill>
            <a:blip r:embed="rId22" cstate="print"/>
            <a:stretch>
              <a:fillRect/>
            </a:stretch>
          </p:blipFill>
          <p:spPr>
            <a:xfrm>
              <a:off x="12328608" y="5663184"/>
              <a:ext cx="1733047" cy="855170"/>
            </a:xfrm>
            <a:prstGeom prst="rect">
              <a:avLst/>
            </a:prstGeom>
          </p:spPr>
        </p:pic>
        <p:pic>
          <p:nvPicPr>
            <p:cNvPr id="62" name="object 62"/>
            <p:cNvPicPr/>
            <p:nvPr/>
          </p:nvPicPr>
          <p:blipFill>
            <a:blip r:embed="rId10" cstate="print"/>
            <a:stretch>
              <a:fillRect/>
            </a:stretch>
          </p:blipFill>
          <p:spPr>
            <a:xfrm>
              <a:off x="15948488" y="6615411"/>
              <a:ext cx="1762624" cy="1556235"/>
            </a:xfrm>
            <a:prstGeom prst="rect">
              <a:avLst/>
            </a:prstGeom>
          </p:spPr>
        </p:pic>
        <p:pic>
          <p:nvPicPr>
            <p:cNvPr id="63" name="object 63"/>
            <p:cNvPicPr/>
            <p:nvPr/>
          </p:nvPicPr>
          <p:blipFill>
            <a:blip r:embed="rId11" cstate="print"/>
            <a:stretch>
              <a:fillRect/>
            </a:stretch>
          </p:blipFill>
          <p:spPr>
            <a:xfrm>
              <a:off x="15990371" y="6636353"/>
              <a:ext cx="1678857" cy="1472468"/>
            </a:xfrm>
            <a:prstGeom prst="rect">
              <a:avLst/>
            </a:prstGeom>
          </p:spPr>
        </p:pic>
      </p:grpSp>
      <p:sp>
        <p:nvSpPr>
          <p:cNvPr id="64" name="object 64"/>
          <p:cNvSpPr txBox="1"/>
          <p:nvPr/>
        </p:nvSpPr>
        <p:spPr>
          <a:xfrm>
            <a:off x="16352288" y="6757839"/>
            <a:ext cx="955040" cy="1202690"/>
          </a:xfrm>
          <a:prstGeom prst="rect">
            <a:avLst/>
          </a:prstGeom>
        </p:spPr>
        <p:txBody>
          <a:bodyPr vert="horz" wrap="square" lIns="0" tIns="15875" rIns="0" bIns="0" rtlCol="0">
            <a:spAutoFit/>
          </a:bodyPr>
          <a:lstStyle/>
          <a:p>
            <a:pPr marL="94615" marR="5080" indent="-82550">
              <a:lnSpc>
                <a:spcPct val="100000"/>
              </a:lnSpc>
              <a:spcBef>
                <a:spcPts val="125"/>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65" name="object 65"/>
          <p:cNvGrpSpPr/>
          <p:nvPr/>
        </p:nvGrpSpPr>
        <p:grpSpPr>
          <a:xfrm>
            <a:off x="14144710" y="5642242"/>
            <a:ext cx="1762760" cy="939165"/>
            <a:chOff x="14144710" y="5642242"/>
            <a:chExt cx="1762760" cy="939165"/>
          </a:xfrm>
        </p:grpSpPr>
        <p:pic>
          <p:nvPicPr>
            <p:cNvPr id="66" name="object 66"/>
            <p:cNvPicPr/>
            <p:nvPr/>
          </p:nvPicPr>
          <p:blipFill>
            <a:blip r:embed="rId12" cstate="print"/>
            <a:stretch>
              <a:fillRect/>
            </a:stretch>
          </p:blipFill>
          <p:spPr>
            <a:xfrm>
              <a:off x="14144710" y="5642242"/>
              <a:ext cx="1762624" cy="938937"/>
            </a:xfrm>
            <a:prstGeom prst="rect">
              <a:avLst/>
            </a:prstGeom>
          </p:spPr>
        </p:pic>
        <p:pic>
          <p:nvPicPr>
            <p:cNvPr id="67" name="object 67"/>
            <p:cNvPicPr/>
            <p:nvPr/>
          </p:nvPicPr>
          <p:blipFill>
            <a:blip r:embed="rId13" cstate="print"/>
            <a:stretch>
              <a:fillRect/>
            </a:stretch>
          </p:blipFill>
          <p:spPr>
            <a:xfrm>
              <a:off x="14186593" y="5663184"/>
              <a:ext cx="1678857" cy="855170"/>
            </a:xfrm>
            <a:prstGeom prst="rect">
              <a:avLst/>
            </a:prstGeom>
          </p:spPr>
        </p:pic>
      </p:grpSp>
      <p:sp>
        <p:nvSpPr>
          <p:cNvPr id="68" name="object 68"/>
          <p:cNvSpPr txBox="1"/>
          <p:nvPr/>
        </p:nvSpPr>
        <p:spPr>
          <a:xfrm>
            <a:off x="12512395" y="5763728"/>
            <a:ext cx="3196590" cy="616585"/>
          </a:xfrm>
          <a:prstGeom prst="rect">
            <a:avLst/>
          </a:prstGeom>
        </p:spPr>
        <p:txBody>
          <a:bodyPr vert="horz" wrap="square" lIns="0" tIns="15875" rIns="0" bIns="0" rtlCol="0">
            <a:spAutoFit/>
          </a:bodyPr>
          <a:lstStyle/>
          <a:p>
            <a:pPr marL="12700">
              <a:lnSpc>
                <a:spcPct val="100000"/>
              </a:lnSpc>
              <a:spcBef>
                <a:spcPts val="125"/>
              </a:spcBef>
              <a:tabLst>
                <a:tab pos="1843405" algn="l"/>
              </a:tabLst>
            </a:pPr>
            <a:r>
              <a:rPr sz="3850" spc="155" dirty="0">
                <a:solidFill>
                  <a:srgbClr val="FFFFFF"/>
                </a:solidFill>
                <a:latin typeface="Arial MT"/>
                <a:cs typeface="Arial MT"/>
              </a:rPr>
              <a:t>app</a:t>
            </a:r>
            <a:r>
              <a:rPr sz="3850" spc="5" dirty="0">
                <a:solidFill>
                  <a:srgbClr val="FFFFFF"/>
                </a:solidFill>
                <a:latin typeface="Arial MT"/>
                <a:cs typeface="Arial MT"/>
              </a:rPr>
              <a:t> </a:t>
            </a:r>
            <a:r>
              <a:rPr sz="3850" spc="15" dirty="0">
                <a:solidFill>
                  <a:srgbClr val="FFFFFF"/>
                </a:solidFill>
                <a:latin typeface="Arial MT"/>
                <a:cs typeface="Arial MT"/>
              </a:rPr>
              <a:t>A	</a:t>
            </a:r>
            <a:r>
              <a:rPr sz="3850" spc="155" dirty="0">
                <a:solidFill>
                  <a:srgbClr val="FFFFFF"/>
                </a:solidFill>
                <a:latin typeface="Arial MT"/>
                <a:cs typeface="Arial MT"/>
              </a:rPr>
              <a:t>app</a:t>
            </a:r>
            <a:r>
              <a:rPr sz="3850" spc="-85" dirty="0">
                <a:solidFill>
                  <a:srgbClr val="FFFFFF"/>
                </a:solidFill>
                <a:latin typeface="Arial MT"/>
                <a:cs typeface="Arial MT"/>
              </a:rPr>
              <a:t> </a:t>
            </a:r>
            <a:r>
              <a:rPr sz="3850" spc="15" dirty="0">
                <a:solidFill>
                  <a:srgbClr val="FFFFFF"/>
                </a:solidFill>
                <a:latin typeface="Arial MT"/>
                <a:cs typeface="Arial MT"/>
              </a:rPr>
              <a:t>B</a:t>
            </a:r>
            <a:endParaRPr sz="3850">
              <a:latin typeface="Arial MT"/>
              <a:cs typeface="Arial MT"/>
            </a:endParaRPr>
          </a:p>
        </p:txBody>
      </p:sp>
      <p:grpSp>
        <p:nvGrpSpPr>
          <p:cNvPr id="69" name="object 69"/>
          <p:cNvGrpSpPr/>
          <p:nvPr/>
        </p:nvGrpSpPr>
        <p:grpSpPr>
          <a:xfrm>
            <a:off x="15948488" y="5642242"/>
            <a:ext cx="1762760" cy="939165"/>
            <a:chOff x="15948488" y="5642242"/>
            <a:chExt cx="1762760" cy="939165"/>
          </a:xfrm>
        </p:grpSpPr>
        <p:pic>
          <p:nvPicPr>
            <p:cNvPr id="70" name="object 70"/>
            <p:cNvPicPr/>
            <p:nvPr/>
          </p:nvPicPr>
          <p:blipFill>
            <a:blip r:embed="rId12" cstate="print"/>
            <a:stretch>
              <a:fillRect/>
            </a:stretch>
          </p:blipFill>
          <p:spPr>
            <a:xfrm>
              <a:off x="15948488" y="5642242"/>
              <a:ext cx="1762624" cy="938937"/>
            </a:xfrm>
            <a:prstGeom prst="rect">
              <a:avLst/>
            </a:prstGeom>
          </p:spPr>
        </p:pic>
        <p:pic>
          <p:nvPicPr>
            <p:cNvPr id="71" name="object 71"/>
            <p:cNvPicPr/>
            <p:nvPr/>
          </p:nvPicPr>
          <p:blipFill>
            <a:blip r:embed="rId13" cstate="print"/>
            <a:stretch>
              <a:fillRect/>
            </a:stretch>
          </p:blipFill>
          <p:spPr>
            <a:xfrm>
              <a:off x="15990372" y="5663184"/>
              <a:ext cx="1678857" cy="855170"/>
            </a:xfrm>
            <a:prstGeom prst="rect">
              <a:avLst/>
            </a:prstGeom>
          </p:spPr>
        </p:pic>
      </p:grpSp>
      <p:sp>
        <p:nvSpPr>
          <p:cNvPr id="72" name="object 72"/>
          <p:cNvSpPr txBox="1"/>
          <p:nvPr/>
        </p:nvSpPr>
        <p:spPr>
          <a:xfrm>
            <a:off x="16133531" y="5763728"/>
            <a:ext cx="1392555" cy="616585"/>
          </a:xfrm>
          <a:prstGeom prst="rect">
            <a:avLst/>
          </a:prstGeom>
        </p:spPr>
        <p:txBody>
          <a:bodyPr vert="horz" wrap="square" lIns="0" tIns="15875" rIns="0" bIns="0" rtlCol="0">
            <a:spAutoFit/>
          </a:bodyPr>
          <a:lstStyle/>
          <a:p>
            <a:pPr marL="12700">
              <a:lnSpc>
                <a:spcPct val="100000"/>
              </a:lnSpc>
              <a:spcBef>
                <a:spcPts val="125"/>
              </a:spcBef>
            </a:pPr>
            <a:r>
              <a:rPr sz="3850" spc="155" dirty="0">
                <a:solidFill>
                  <a:srgbClr val="FFFFFF"/>
                </a:solidFill>
                <a:latin typeface="Arial MT"/>
                <a:cs typeface="Arial MT"/>
              </a:rPr>
              <a:t>app</a:t>
            </a:r>
            <a:r>
              <a:rPr sz="3850" spc="-85" dirty="0">
                <a:solidFill>
                  <a:srgbClr val="FFFFFF"/>
                </a:solidFill>
                <a:latin typeface="Arial MT"/>
                <a:cs typeface="Arial MT"/>
              </a:rPr>
              <a:t> </a:t>
            </a:r>
            <a:r>
              <a:rPr sz="3850" spc="15" dirty="0">
                <a:solidFill>
                  <a:srgbClr val="FFFFFF"/>
                </a:solidFill>
                <a:latin typeface="Arial MT"/>
                <a:cs typeface="Arial MT"/>
              </a:rPr>
              <a:t>C</a:t>
            </a:r>
            <a:endParaRPr sz="3850">
              <a:latin typeface="Arial MT"/>
              <a:cs typeface="Arial MT"/>
            </a:endParaRPr>
          </a:p>
        </p:txBody>
      </p:sp>
      <p:sp>
        <p:nvSpPr>
          <p:cNvPr id="75" name="object 7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73" name="object 73"/>
          <p:cNvSpPr txBox="1"/>
          <p:nvPr/>
        </p:nvSpPr>
        <p:spPr>
          <a:xfrm>
            <a:off x="11465673" y="4963502"/>
            <a:ext cx="897255" cy="3166745"/>
          </a:xfrm>
          <a:prstGeom prst="rect">
            <a:avLst/>
          </a:prstGeom>
        </p:spPr>
        <p:txBody>
          <a:bodyPr vert="horz" wrap="square" lIns="0" tIns="13970" rIns="0" bIns="0" rtlCol="0">
            <a:spAutoFit/>
          </a:bodyPr>
          <a:lstStyle/>
          <a:p>
            <a:pPr marL="12700">
              <a:lnSpc>
                <a:spcPct val="100000"/>
              </a:lnSpc>
              <a:spcBef>
                <a:spcPts val="110"/>
              </a:spcBef>
            </a:pPr>
            <a:r>
              <a:rPr sz="20600" spc="-20" dirty="0">
                <a:latin typeface="Arial MT"/>
                <a:cs typeface="Arial MT"/>
              </a:rPr>
              <a:t>{</a:t>
            </a:r>
            <a:endParaRPr sz="20600">
              <a:latin typeface="Arial MT"/>
              <a:cs typeface="Arial MT"/>
            </a:endParaRPr>
          </a:p>
        </p:txBody>
      </p:sp>
      <p:sp>
        <p:nvSpPr>
          <p:cNvPr id="74" name="object 74"/>
          <p:cNvSpPr txBox="1"/>
          <p:nvPr/>
        </p:nvSpPr>
        <p:spPr>
          <a:xfrm>
            <a:off x="9139228" y="6476905"/>
            <a:ext cx="2295525"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Container</a:t>
            </a:r>
            <a:endParaRPr sz="4100">
              <a:latin typeface="Arial MT"/>
              <a:cs typeface="Arial MT"/>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8238" y="178904"/>
            <a:ext cx="10149840" cy="1433195"/>
          </a:xfrm>
          <a:prstGeom prst="rect">
            <a:avLst/>
          </a:prstGeom>
        </p:spPr>
        <p:txBody>
          <a:bodyPr vert="horz" wrap="square" lIns="0" tIns="17145" rIns="0" bIns="0" rtlCol="0">
            <a:spAutoFit/>
          </a:bodyPr>
          <a:lstStyle/>
          <a:p>
            <a:pPr marL="12700">
              <a:lnSpc>
                <a:spcPct val="100000"/>
              </a:lnSpc>
              <a:spcBef>
                <a:spcPts val="135"/>
              </a:spcBef>
            </a:pPr>
            <a:r>
              <a:rPr sz="9200" spc="15" dirty="0">
                <a:latin typeface="Arial MT"/>
                <a:cs typeface="Arial MT"/>
              </a:rPr>
              <a:t>Containers</a:t>
            </a:r>
            <a:r>
              <a:rPr sz="9200" spc="-30" dirty="0">
                <a:latin typeface="Arial MT"/>
                <a:cs typeface="Arial MT"/>
              </a:rPr>
              <a:t> </a:t>
            </a:r>
            <a:r>
              <a:rPr sz="9200" spc="15" dirty="0">
                <a:latin typeface="Arial MT"/>
                <a:cs typeface="Arial MT"/>
              </a:rPr>
              <a:t>on</a:t>
            </a:r>
            <a:r>
              <a:rPr sz="9200" spc="-25" dirty="0">
                <a:latin typeface="Arial MT"/>
                <a:cs typeface="Arial MT"/>
              </a:rPr>
              <a:t> </a:t>
            </a:r>
            <a:r>
              <a:rPr sz="9200" spc="-434" dirty="0">
                <a:latin typeface="Arial MT"/>
                <a:cs typeface="Arial MT"/>
              </a:rPr>
              <a:t>AWS</a:t>
            </a:r>
            <a:endParaRPr sz="9200">
              <a:latin typeface="Arial MT"/>
              <a:cs typeface="Arial MT"/>
            </a:endParaRPr>
          </a:p>
        </p:txBody>
      </p:sp>
      <p:grpSp>
        <p:nvGrpSpPr>
          <p:cNvPr id="3" name="object 3"/>
          <p:cNvGrpSpPr/>
          <p:nvPr/>
        </p:nvGrpSpPr>
        <p:grpSpPr>
          <a:xfrm>
            <a:off x="1333038" y="6148895"/>
            <a:ext cx="7237095" cy="1130935"/>
            <a:chOff x="1333038" y="6148895"/>
            <a:chExt cx="7237095" cy="1130935"/>
          </a:xfrm>
        </p:grpSpPr>
        <p:pic>
          <p:nvPicPr>
            <p:cNvPr id="4" name="object 4"/>
            <p:cNvPicPr/>
            <p:nvPr/>
          </p:nvPicPr>
          <p:blipFill>
            <a:blip r:embed="rId2" cstate="print"/>
            <a:stretch>
              <a:fillRect/>
            </a:stretch>
          </p:blipFill>
          <p:spPr>
            <a:xfrm>
              <a:off x="1333038" y="6148895"/>
              <a:ext cx="7236583" cy="1130855"/>
            </a:xfrm>
            <a:prstGeom prst="rect">
              <a:avLst/>
            </a:prstGeom>
          </p:spPr>
        </p:pic>
        <p:pic>
          <p:nvPicPr>
            <p:cNvPr id="5" name="object 5"/>
            <p:cNvPicPr/>
            <p:nvPr/>
          </p:nvPicPr>
          <p:blipFill>
            <a:blip r:embed="rId3" cstate="print"/>
            <a:stretch>
              <a:fillRect/>
            </a:stretch>
          </p:blipFill>
          <p:spPr>
            <a:xfrm>
              <a:off x="1374922" y="6169837"/>
              <a:ext cx="7152816" cy="1047088"/>
            </a:xfrm>
            <a:prstGeom prst="rect">
              <a:avLst/>
            </a:prstGeom>
          </p:spPr>
        </p:pic>
      </p:grpSp>
      <p:sp>
        <p:nvSpPr>
          <p:cNvPr id="6" name="object 6"/>
          <p:cNvSpPr txBox="1"/>
          <p:nvPr/>
        </p:nvSpPr>
        <p:spPr>
          <a:xfrm>
            <a:off x="1374922" y="6169837"/>
            <a:ext cx="7153275" cy="1047115"/>
          </a:xfrm>
          <a:prstGeom prst="rect">
            <a:avLst/>
          </a:prstGeom>
        </p:spPr>
        <p:txBody>
          <a:bodyPr vert="horz" wrap="square" lIns="0" tIns="174625" rIns="0" bIns="0" rtlCol="0">
            <a:spAutoFit/>
          </a:bodyPr>
          <a:lstStyle/>
          <a:p>
            <a:pPr algn="ctr">
              <a:lnSpc>
                <a:spcPct val="100000"/>
              </a:lnSpc>
              <a:spcBef>
                <a:spcPts val="1375"/>
              </a:spcBef>
            </a:pPr>
            <a:r>
              <a:rPr sz="4350" spc="30" dirty="0">
                <a:solidFill>
                  <a:srgbClr val="FFFFFF"/>
                </a:solidFill>
                <a:latin typeface="Arial MT"/>
                <a:cs typeface="Arial MT"/>
              </a:rPr>
              <a:t>Hypervisor</a:t>
            </a:r>
            <a:endParaRPr sz="4350">
              <a:latin typeface="Arial MT"/>
              <a:cs typeface="Arial MT"/>
            </a:endParaRPr>
          </a:p>
        </p:txBody>
      </p:sp>
      <p:grpSp>
        <p:nvGrpSpPr>
          <p:cNvPr id="7" name="object 7"/>
          <p:cNvGrpSpPr/>
          <p:nvPr/>
        </p:nvGrpSpPr>
        <p:grpSpPr>
          <a:xfrm>
            <a:off x="1332806" y="4991689"/>
            <a:ext cx="7237095" cy="1123315"/>
            <a:chOff x="1332806" y="4991689"/>
            <a:chExt cx="7237095" cy="1123315"/>
          </a:xfrm>
        </p:grpSpPr>
        <p:pic>
          <p:nvPicPr>
            <p:cNvPr id="8" name="object 8"/>
            <p:cNvPicPr/>
            <p:nvPr/>
          </p:nvPicPr>
          <p:blipFill>
            <a:blip r:embed="rId4" cstate="print"/>
            <a:stretch>
              <a:fillRect/>
            </a:stretch>
          </p:blipFill>
          <p:spPr>
            <a:xfrm>
              <a:off x="1332806" y="4991689"/>
              <a:ext cx="7237048" cy="1122974"/>
            </a:xfrm>
            <a:prstGeom prst="rect">
              <a:avLst/>
            </a:prstGeom>
          </p:spPr>
        </p:pic>
        <p:pic>
          <p:nvPicPr>
            <p:cNvPr id="9" name="object 9"/>
            <p:cNvPicPr/>
            <p:nvPr/>
          </p:nvPicPr>
          <p:blipFill>
            <a:blip r:embed="rId5" cstate="print"/>
            <a:stretch>
              <a:fillRect/>
            </a:stretch>
          </p:blipFill>
          <p:spPr>
            <a:xfrm>
              <a:off x="1374690" y="5012631"/>
              <a:ext cx="7153281" cy="1039206"/>
            </a:xfrm>
            <a:prstGeom prst="rect">
              <a:avLst/>
            </a:prstGeom>
          </p:spPr>
        </p:pic>
      </p:grpSp>
      <p:sp>
        <p:nvSpPr>
          <p:cNvPr id="10" name="object 10"/>
          <p:cNvSpPr txBox="1"/>
          <p:nvPr/>
        </p:nvSpPr>
        <p:spPr>
          <a:xfrm>
            <a:off x="1374690" y="5012632"/>
            <a:ext cx="7153909" cy="1039494"/>
          </a:xfrm>
          <a:prstGeom prst="rect">
            <a:avLst/>
          </a:prstGeom>
        </p:spPr>
        <p:txBody>
          <a:bodyPr vert="horz" wrap="square" lIns="0" tIns="210185" rIns="0" bIns="0" rtlCol="0">
            <a:spAutoFit/>
          </a:bodyPr>
          <a:lstStyle/>
          <a:p>
            <a:pPr algn="ctr">
              <a:lnSpc>
                <a:spcPct val="100000"/>
              </a:lnSpc>
              <a:spcBef>
                <a:spcPts val="1655"/>
              </a:spcBef>
            </a:pPr>
            <a:r>
              <a:rPr sz="3850" spc="10" dirty="0">
                <a:solidFill>
                  <a:srgbClr val="FFFFFF"/>
                </a:solidFill>
                <a:latin typeface="Arial MT"/>
                <a:cs typeface="Arial MT"/>
              </a:rPr>
              <a:t>Guest</a:t>
            </a:r>
            <a:r>
              <a:rPr sz="3850" spc="-30" dirty="0">
                <a:solidFill>
                  <a:srgbClr val="FFFFFF"/>
                </a:solidFill>
                <a:latin typeface="Arial MT"/>
                <a:cs typeface="Arial MT"/>
              </a:rPr>
              <a:t> </a:t>
            </a:r>
            <a:r>
              <a:rPr sz="3850" spc="-95" dirty="0">
                <a:solidFill>
                  <a:srgbClr val="FFFFFF"/>
                </a:solidFill>
                <a:latin typeface="Arial MT"/>
                <a:cs typeface="Arial MT"/>
              </a:rPr>
              <a:t>OS</a:t>
            </a:r>
            <a:endParaRPr sz="3850">
              <a:latin typeface="Arial MT"/>
              <a:cs typeface="Arial MT"/>
            </a:endParaRPr>
          </a:p>
        </p:txBody>
      </p:sp>
      <p:grpSp>
        <p:nvGrpSpPr>
          <p:cNvPr id="11" name="object 11"/>
          <p:cNvGrpSpPr/>
          <p:nvPr/>
        </p:nvGrpSpPr>
        <p:grpSpPr>
          <a:xfrm>
            <a:off x="1326087" y="8479069"/>
            <a:ext cx="7251065" cy="1130935"/>
            <a:chOff x="1326087" y="8479069"/>
            <a:chExt cx="7251065" cy="1130935"/>
          </a:xfrm>
        </p:grpSpPr>
        <p:pic>
          <p:nvPicPr>
            <p:cNvPr id="12" name="object 12"/>
            <p:cNvPicPr/>
            <p:nvPr/>
          </p:nvPicPr>
          <p:blipFill>
            <a:blip r:embed="rId6" cstate="print"/>
            <a:stretch>
              <a:fillRect/>
            </a:stretch>
          </p:blipFill>
          <p:spPr>
            <a:xfrm>
              <a:off x="1326087" y="8479069"/>
              <a:ext cx="7250487" cy="1130855"/>
            </a:xfrm>
            <a:prstGeom prst="rect">
              <a:avLst/>
            </a:prstGeom>
          </p:spPr>
        </p:pic>
        <p:pic>
          <p:nvPicPr>
            <p:cNvPr id="13" name="object 13"/>
            <p:cNvPicPr/>
            <p:nvPr/>
          </p:nvPicPr>
          <p:blipFill>
            <a:blip r:embed="rId7" cstate="print"/>
            <a:stretch>
              <a:fillRect/>
            </a:stretch>
          </p:blipFill>
          <p:spPr>
            <a:xfrm>
              <a:off x="1367970" y="8500011"/>
              <a:ext cx="7166720" cy="1047088"/>
            </a:xfrm>
            <a:prstGeom prst="rect">
              <a:avLst/>
            </a:prstGeom>
          </p:spPr>
        </p:pic>
      </p:grpSp>
      <p:sp>
        <p:nvSpPr>
          <p:cNvPr id="14" name="object 14"/>
          <p:cNvSpPr txBox="1"/>
          <p:nvPr/>
        </p:nvSpPr>
        <p:spPr>
          <a:xfrm>
            <a:off x="1367970" y="8500011"/>
            <a:ext cx="7167245" cy="1047115"/>
          </a:xfrm>
          <a:prstGeom prst="rect">
            <a:avLst/>
          </a:prstGeom>
        </p:spPr>
        <p:txBody>
          <a:bodyPr vert="horz" wrap="square" lIns="0" tIns="174625" rIns="0" bIns="0" rtlCol="0">
            <a:spAutoFit/>
          </a:bodyPr>
          <a:lstStyle/>
          <a:p>
            <a:pPr algn="ctr">
              <a:lnSpc>
                <a:spcPct val="100000"/>
              </a:lnSpc>
              <a:spcBef>
                <a:spcPts val="1375"/>
              </a:spcBef>
            </a:pPr>
            <a:r>
              <a:rPr sz="4350" spc="-35" dirty="0">
                <a:solidFill>
                  <a:srgbClr val="FFFFFF"/>
                </a:solidFill>
                <a:latin typeface="Arial MT"/>
                <a:cs typeface="Arial MT"/>
              </a:rPr>
              <a:t>Server</a:t>
            </a:r>
            <a:endParaRPr sz="4350">
              <a:latin typeface="Arial MT"/>
              <a:cs typeface="Arial MT"/>
            </a:endParaRPr>
          </a:p>
        </p:txBody>
      </p:sp>
      <p:grpSp>
        <p:nvGrpSpPr>
          <p:cNvPr id="15" name="object 15"/>
          <p:cNvGrpSpPr/>
          <p:nvPr/>
        </p:nvGrpSpPr>
        <p:grpSpPr>
          <a:xfrm>
            <a:off x="1326087" y="7313981"/>
            <a:ext cx="7251065" cy="1130935"/>
            <a:chOff x="1326087" y="7313981"/>
            <a:chExt cx="7251065" cy="1130935"/>
          </a:xfrm>
        </p:grpSpPr>
        <p:pic>
          <p:nvPicPr>
            <p:cNvPr id="16" name="object 16"/>
            <p:cNvPicPr/>
            <p:nvPr/>
          </p:nvPicPr>
          <p:blipFill>
            <a:blip r:embed="rId8" cstate="print"/>
            <a:stretch>
              <a:fillRect/>
            </a:stretch>
          </p:blipFill>
          <p:spPr>
            <a:xfrm>
              <a:off x="1326087" y="7313981"/>
              <a:ext cx="7250487" cy="1130855"/>
            </a:xfrm>
            <a:prstGeom prst="rect">
              <a:avLst/>
            </a:prstGeom>
          </p:spPr>
        </p:pic>
        <p:pic>
          <p:nvPicPr>
            <p:cNvPr id="17" name="object 17"/>
            <p:cNvPicPr/>
            <p:nvPr/>
          </p:nvPicPr>
          <p:blipFill>
            <a:blip r:embed="rId9" cstate="print"/>
            <a:stretch>
              <a:fillRect/>
            </a:stretch>
          </p:blipFill>
          <p:spPr>
            <a:xfrm>
              <a:off x="1367970" y="7334923"/>
              <a:ext cx="7166720" cy="1047088"/>
            </a:xfrm>
            <a:prstGeom prst="rect">
              <a:avLst/>
            </a:prstGeom>
          </p:spPr>
        </p:pic>
      </p:grpSp>
      <p:sp>
        <p:nvSpPr>
          <p:cNvPr id="18" name="object 18"/>
          <p:cNvSpPr txBox="1"/>
          <p:nvPr/>
        </p:nvSpPr>
        <p:spPr>
          <a:xfrm>
            <a:off x="1367970" y="7334923"/>
            <a:ext cx="7167245" cy="1047115"/>
          </a:xfrm>
          <a:prstGeom prst="rect">
            <a:avLst/>
          </a:prstGeom>
        </p:spPr>
        <p:txBody>
          <a:bodyPr vert="horz" wrap="square" lIns="0" tIns="174625" rIns="0" bIns="0" rtlCol="0">
            <a:spAutoFit/>
          </a:bodyPr>
          <a:lstStyle/>
          <a:p>
            <a:pPr algn="ctr">
              <a:lnSpc>
                <a:spcPct val="100000"/>
              </a:lnSpc>
              <a:spcBef>
                <a:spcPts val="1375"/>
              </a:spcBef>
            </a:pPr>
            <a:r>
              <a:rPr sz="4350" spc="10" dirty="0">
                <a:solidFill>
                  <a:srgbClr val="FFFFFF"/>
                </a:solidFill>
                <a:latin typeface="Arial MT"/>
                <a:cs typeface="Arial MT"/>
              </a:rPr>
              <a:t>Host</a:t>
            </a:r>
            <a:r>
              <a:rPr sz="4350" spc="-40" dirty="0">
                <a:solidFill>
                  <a:srgbClr val="FFFFFF"/>
                </a:solidFill>
                <a:latin typeface="Arial MT"/>
                <a:cs typeface="Arial MT"/>
              </a:rPr>
              <a:t> </a:t>
            </a:r>
            <a:r>
              <a:rPr sz="4350" spc="-110" dirty="0">
                <a:solidFill>
                  <a:srgbClr val="FFFFFF"/>
                </a:solidFill>
                <a:latin typeface="Arial MT"/>
                <a:cs typeface="Arial MT"/>
              </a:rPr>
              <a:t>OS</a:t>
            </a:r>
            <a:endParaRPr sz="4350">
              <a:latin typeface="Arial MT"/>
              <a:cs typeface="Arial MT"/>
            </a:endParaRPr>
          </a:p>
        </p:txBody>
      </p:sp>
      <p:pic>
        <p:nvPicPr>
          <p:cNvPr id="19" name="object 19"/>
          <p:cNvPicPr/>
          <p:nvPr/>
        </p:nvPicPr>
        <p:blipFill>
          <a:blip r:embed="rId10" cstate="print"/>
          <a:stretch>
            <a:fillRect/>
          </a:stretch>
        </p:blipFill>
        <p:spPr>
          <a:xfrm>
            <a:off x="6802797" y="2412690"/>
            <a:ext cx="1762624" cy="2536886"/>
          </a:xfrm>
          <a:prstGeom prst="rect">
            <a:avLst/>
          </a:prstGeom>
        </p:spPr>
      </p:pic>
      <p:sp>
        <p:nvSpPr>
          <p:cNvPr id="20" name="object 20"/>
          <p:cNvSpPr txBox="1"/>
          <p:nvPr/>
        </p:nvSpPr>
        <p:spPr>
          <a:xfrm>
            <a:off x="6844681" y="2433632"/>
            <a:ext cx="1678939" cy="2453640"/>
          </a:xfrm>
          <a:prstGeom prst="rect">
            <a:avLst/>
          </a:prstGeom>
          <a:solidFill>
            <a:srgbClr val="164F86"/>
          </a:solidFill>
        </p:spPr>
        <p:txBody>
          <a:bodyPr vert="horz" wrap="square" lIns="0" tIns="6350" rIns="0" bIns="0" rtlCol="0">
            <a:spAutoFit/>
          </a:bodyPr>
          <a:lstStyle/>
          <a:p>
            <a:pPr>
              <a:lnSpc>
                <a:spcPct val="100000"/>
              </a:lnSpc>
              <a:spcBef>
                <a:spcPts val="50"/>
              </a:spcBef>
            </a:pPr>
            <a:endParaRPr sz="4500">
              <a:latin typeface="Times New Roman"/>
              <a:cs typeface="Times New Roman"/>
            </a:endParaRPr>
          </a:p>
          <a:p>
            <a:pPr marL="138430" marR="106045" indent="-25400">
              <a:lnSpc>
                <a:spcPct val="100600"/>
              </a:lnSpc>
            </a:pPr>
            <a:r>
              <a:rPr sz="3550" spc="25" dirty="0">
                <a:solidFill>
                  <a:srgbClr val="FFFFFF"/>
                </a:solidFill>
                <a:latin typeface="Arial MT"/>
                <a:cs typeface="Arial MT"/>
              </a:rPr>
              <a:t>Docker  </a:t>
            </a:r>
            <a:r>
              <a:rPr sz="3550" spc="-5" dirty="0">
                <a:solidFill>
                  <a:srgbClr val="FFFFFF"/>
                </a:solidFill>
                <a:latin typeface="Arial MT"/>
                <a:cs typeface="Arial MT"/>
              </a:rPr>
              <a:t>Engine</a:t>
            </a:r>
            <a:endParaRPr sz="3550">
              <a:latin typeface="Arial MT"/>
              <a:cs typeface="Arial MT"/>
            </a:endParaRPr>
          </a:p>
        </p:txBody>
      </p:sp>
      <p:grpSp>
        <p:nvGrpSpPr>
          <p:cNvPr id="21" name="object 21"/>
          <p:cNvGrpSpPr/>
          <p:nvPr/>
        </p:nvGrpSpPr>
        <p:grpSpPr>
          <a:xfrm>
            <a:off x="1337239" y="3393341"/>
            <a:ext cx="3620770" cy="1556385"/>
            <a:chOff x="1337239" y="3393341"/>
            <a:chExt cx="3620770" cy="1556385"/>
          </a:xfrm>
        </p:grpSpPr>
        <p:pic>
          <p:nvPicPr>
            <p:cNvPr id="22" name="object 22"/>
            <p:cNvPicPr/>
            <p:nvPr/>
          </p:nvPicPr>
          <p:blipFill>
            <a:blip r:embed="rId11" cstate="print"/>
            <a:stretch>
              <a:fillRect/>
            </a:stretch>
          </p:blipFill>
          <p:spPr>
            <a:xfrm>
              <a:off x="1337239" y="3393341"/>
              <a:ext cx="3620594" cy="1556235"/>
            </a:xfrm>
            <a:prstGeom prst="rect">
              <a:avLst/>
            </a:prstGeom>
          </p:spPr>
        </p:pic>
        <p:pic>
          <p:nvPicPr>
            <p:cNvPr id="23" name="object 23"/>
            <p:cNvPicPr/>
            <p:nvPr/>
          </p:nvPicPr>
          <p:blipFill>
            <a:blip r:embed="rId12" cstate="print"/>
            <a:stretch>
              <a:fillRect/>
            </a:stretch>
          </p:blipFill>
          <p:spPr>
            <a:xfrm>
              <a:off x="1379123" y="3414283"/>
              <a:ext cx="3536827" cy="1472468"/>
            </a:xfrm>
            <a:prstGeom prst="rect">
              <a:avLst/>
            </a:prstGeom>
          </p:spPr>
        </p:pic>
      </p:grpSp>
      <p:sp>
        <p:nvSpPr>
          <p:cNvPr id="24" name="object 24"/>
          <p:cNvSpPr txBox="1"/>
          <p:nvPr/>
        </p:nvSpPr>
        <p:spPr>
          <a:xfrm>
            <a:off x="1379123" y="3414283"/>
            <a:ext cx="3536950" cy="1472565"/>
          </a:xfrm>
          <a:prstGeom prst="rect">
            <a:avLst/>
          </a:prstGeom>
        </p:spPr>
        <p:txBody>
          <a:bodyPr vert="horz" wrap="square" lIns="0" tIns="137160" rIns="0" bIns="0" rtlCol="0">
            <a:spAutoFit/>
          </a:bodyPr>
          <a:lstStyle/>
          <a:p>
            <a:pPr marL="1303020" marR="1295400" algn="ctr">
              <a:lnSpc>
                <a:spcPct val="100000"/>
              </a:lnSpc>
              <a:spcBef>
                <a:spcPts val="1080"/>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25" name="object 25"/>
          <p:cNvGrpSpPr/>
          <p:nvPr/>
        </p:nvGrpSpPr>
        <p:grpSpPr>
          <a:xfrm>
            <a:off x="1337239" y="2420173"/>
            <a:ext cx="5424805" cy="2529840"/>
            <a:chOff x="1337239" y="2420173"/>
            <a:chExt cx="5424805" cy="2529840"/>
          </a:xfrm>
        </p:grpSpPr>
        <p:pic>
          <p:nvPicPr>
            <p:cNvPr id="26" name="object 26"/>
            <p:cNvPicPr/>
            <p:nvPr/>
          </p:nvPicPr>
          <p:blipFill>
            <a:blip r:embed="rId13" cstate="print"/>
            <a:stretch>
              <a:fillRect/>
            </a:stretch>
          </p:blipFill>
          <p:spPr>
            <a:xfrm>
              <a:off x="1337239" y="2420173"/>
              <a:ext cx="1816814" cy="938937"/>
            </a:xfrm>
            <a:prstGeom prst="rect">
              <a:avLst/>
            </a:prstGeom>
          </p:spPr>
        </p:pic>
        <p:pic>
          <p:nvPicPr>
            <p:cNvPr id="27" name="object 27"/>
            <p:cNvPicPr/>
            <p:nvPr/>
          </p:nvPicPr>
          <p:blipFill>
            <a:blip r:embed="rId14" cstate="print"/>
            <a:stretch>
              <a:fillRect/>
            </a:stretch>
          </p:blipFill>
          <p:spPr>
            <a:xfrm>
              <a:off x="1379123" y="2441114"/>
              <a:ext cx="1733047" cy="855170"/>
            </a:xfrm>
            <a:prstGeom prst="rect">
              <a:avLst/>
            </a:prstGeom>
          </p:spPr>
        </p:pic>
        <p:pic>
          <p:nvPicPr>
            <p:cNvPr id="28" name="object 28"/>
            <p:cNvPicPr/>
            <p:nvPr/>
          </p:nvPicPr>
          <p:blipFill>
            <a:blip r:embed="rId15" cstate="print"/>
            <a:stretch>
              <a:fillRect/>
            </a:stretch>
          </p:blipFill>
          <p:spPr>
            <a:xfrm>
              <a:off x="4999003" y="3393341"/>
              <a:ext cx="1762624" cy="1556235"/>
            </a:xfrm>
            <a:prstGeom prst="rect">
              <a:avLst/>
            </a:prstGeom>
          </p:spPr>
        </p:pic>
        <p:pic>
          <p:nvPicPr>
            <p:cNvPr id="29" name="object 29"/>
            <p:cNvPicPr/>
            <p:nvPr/>
          </p:nvPicPr>
          <p:blipFill>
            <a:blip r:embed="rId16" cstate="print"/>
            <a:stretch>
              <a:fillRect/>
            </a:stretch>
          </p:blipFill>
          <p:spPr>
            <a:xfrm>
              <a:off x="5040887" y="3414283"/>
              <a:ext cx="1678857" cy="1472468"/>
            </a:xfrm>
            <a:prstGeom prst="rect">
              <a:avLst/>
            </a:prstGeom>
          </p:spPr>
        </p:pic>
      </p:grpSp>
      <p:sp>
        <p:nvSpPr>
          <p:cNvPr id="30" name="object 30"/>
          <p:cNvSpPr txBox="1"/>
          <p:nvPr/>
        </p:nvSpPr>
        <p:spPr>
          <a:xfrm>
            <a:off x="5402798" y="3535769"/>
            <a:ext cx="955040" cy="1202690"/>
          </a:xfrm>
          <a:prstGeom prst="rect">
            <a:avLst/>
          </a:prstGeom>
        </p:spPr>
        <p:txBody>
          <a:bodyPr vert="horz" wrap="square" lIns="0" tIns="15875" rIns="0" bIns="0" rtlCol="0">
            <a:spAutoFit/>
          </a:bodyPr>
          <a:lstStyle/>
          <a:p>
            <a:pPr marL="94615" marR="5080" indent="-82550">
              <a:lnSpc>
                <a:spcPct val="100000"/>
              </a:lnSpc>
              <a:spcBef>
                <a:spcPts val="125"/>
              </a:spcBef>
            </a:pPr>
            <a:r>
              <a:rPr sz="3850" spc="55" dirty="0">
                <a:solidFill>
                  <a:srgbClr val="FFFFFF"/>
                </a:solidFill>
                <a:latin typeface="Arial MT"/>
                <a:cs typeface="Arial MT"/>
              </a:rPr>
              <a:t>bins  </a:t>
            </a:r>
            <a:r>
              <a:rPr sz="3850" spc="60" dirty="0">
                <a:solidFill>
                  <a:srgbClr val="FFFFFF"/>
                </a:solidFill>
                <a:latin typeface="Arial MT"/>
                <a:cs typeface="Arial MT"/>
              </a:rPr>
              <a:t>libs</a:t>
            </a:r>
            <a:endParaRPr sz="3850">
              <a:latin typeface="Arial MT"/>
              <a:cs typeface="Arial MT"/>
            </a:endParaRPr>
          </a:p>
        </p:txBody>
      </p:sp>
      <p:grpSp>
        <p:nvGrpSpPr>
          <p:cNvPr id="31" name="object 31"/>
          <p:cNvGrpSpPr/>
          <p:nvPr/>
        </p:nvGrpSpPr>
        <p:grpSpPr>
          <a:xfrm>
            <a:off x="3195223" y="2420173"/>
            <a:ext cx="1762760" cy="939165"/>
            <a:chOff x="3195223" y="2420173"/>
            <a:chExt cx="1762760" cy="939165"/>
          </a:xfrm>
        </p:grpSpPr>
        <p:pic>
          <p:nvPicPr>
            <p:cNvPr id="32" name="object 32"/>
            <p:cNvPicPr/>
            <p:nvPr/>
          </p:nvPicPr>
          <p:blipFill>
            <a:blip r:embed="rId17" cstate="print"/>
            <a:stretch>
              <a:fillRect/>
            </a:stretch>
          </p:blipFill>
          <p:spPr>
            <a:xfrm>
              <a:off x="3195223" y="2420173"/>
              <a:ext cx="1762624" cy="938937"/>
            </a:xfrm>
            <a:prstGeom prst="rect">
              <a:avLst/>
            </a:prstGeom>
          </p:spPr>
        </p:pic>
        <p:pic>
          <p:nvPicPr>
            <p:cNvPr id="33" name="object 33"/>
            <p:cNvPicPr/>
            <p:nvPr/>
          </p:nvPicPr>
          <p:blipFill>
            <a:blip r:embed="rId18" cstate="print"/>
            <a:stretch>
              <a:fillRect/>
            </a:stretch>
          </p:blipFill>
          <p:spPr>
            <a:xfrm>
              <a:off x="3237106" y="2441114"/>
              <a:ext cx="1678857" cy="855170"/>
            </a:xfrm>
            <a:prstGeom prst="rect">
              <a:avLst/>
            </a:prstGeom>
          </p:spPr>
        </p:pic>
      </p:grpSp>
      <p:sp>
        <p:nvSpPr>
          <p:cNvPr id="34" name="object 34"/>
          <p:cNvSpPr txBox="1"/>
          <p:nvPr/>
        </p:nvSpPr>
        <p:spPr>
          <a:xfrm>
            <a:off x="1562909" y="2541659"/>
            <a:ext cx="3196590" cy="616585"/>
          </a:xfrm>
          <a:prstGeom prst="rect">
            <a:avLst/>
          </a:prstGeom>
        </p:spPr>
        <p:txBody>
          <a:bodyPr vert="horz" wrap="square" lIns="0" tIns="15875" rIns="0" bIns="0" rtlCol="0">
            <a:spAutoFit/>
          </a:bodyPr>
          <a:lstStyle/>
          <a:p>
            <a:pPr marL="12700">
              <a:lnSpc>
                <a:spcPct val="100000"/>
              </a:lnSpc>
              <a:spcBef>
                <a:spcPts val="125"/>
              </a:spcBef>
              <a:tabLst>
                <a:tab pos="1843405" algn="l"/>
              </a:tabLst>
            </a:pPr>
            <a:r>
              <a:rPr sz="3850" spc="155" dirty="0">
                <a:solidFill>
                  <a:srgbClr val="FFFFFF"/>
                </a:solidFill>
                <a:latin typeface="Arial MT"/>
                <a:cs typeface="Arial MT"/>
              </a:rPr>
              <a:t>app</a:t>
            </a:r>
            <a:r>
              <a:rPr sz="3850" spc="5" dirty="0">
                <a:solidFill>
                  <a:srgbClr val="FFFFFF"/>
                </a:solidFill>
                <a:latin typeface="Arial MT"/>
                <a:cs typeface="Arial MT"/>
              </a:rPr>
              <a:t> </a:t>
            </a:r>
            <a:r>
              <a:rPr sz="3850" spc="15" dirty="0">
                <a:solidFill>
                  <a:srgbClr val="FFFFFF"/>
                </a:solidFill>
                <a:latin typeface="Arial MT"/>
                <a:cs typeface="Arial MT"/>
              </a:rPr>
              <a:t>A	</a:t>
            </a:r>
            <a:r>
              <a:rPr sz="3850" spc="155" dirty="0">
                <a:solidFill>
                  <a:srgbClr val="FFFFFF"/>
                </a:solidFill>
                <a:latin typeface="Arial MT"/>
                <a:cs typeface="Arial MT"/>
              </a:rPr>
              <a:t>app</a:t>
            </a:r>
            <a:r>
              <a:rPr sz="3850" spc="-85" dirty="0">
                <a:solidFill>
                  <a:srgbClr val="FFFFFF"/>
                </a:solidFill>
                <a:latin typeface="Arial MT"/>
                <a:cs typeface="Arial MT"/>
              </a:rPr>
              <a:t> </a:t>
            </a:r>
            <a:r>
              <a:rPr sz="3850" spc="15" dirty="0">
                <a:solidFill>
                  <a:srgbClr val="FFFFFF"/>
                </a:solidFill>
                <a:latin typeface="Arial MT"/>
                <a:cs typeface="Arial MT"/>
              </a:rPr>
              <a:t>B</a:t>
            </a:r>
            <a:endParaRPr sz="3850">
              <a:latin typeface="Arial MT"/>
              <a:cs typeface="Arial MT"/>
            </a:endParaRPr>
          </a:p>
        </p:txBody>
      </p:sp>
      <p:grpSp>
        <p:nvGrpSpPr>
          <p:cNvPr id="35" name="object 35"/>
          <p:cNvGrpSpPr/>
          <p:nvPr/>
        </p:nvGrpSpPr>
        <p:grpSpPr>
          <a:xfrm>
            <a:off x="4999003" y="2420173"/>
            <a:ext cx="1762760" cy="939165"/>
            <a:chOff x="4999003" y="2420173"/>
            <a:chExt cx="1762760" cy="939165"/>
          </a:xfrm>
        </p:grpSpPr>
        <p:pic>
          <p:nvPicPr>
            <p:cNvPr id="36" name="object 36"/>
            <p:cNvPicPr/>
            <p:nvPr/>
          </p:nvPicPr>
          <p:blipFill>
            <a:blip r:embed="rId17" cstate="print"/>
            <a:stretch>
              <a:fillRect/>
            </a:stretch>
          </p:blipFill>
          <p:spPr>
            <a:xfrm>
              <a:off x="4999003" y="2420173"/>
              <a:ext cx="1762624" cy="938937"/>
            </a:xfrm>
            <a:prstGeom prst="rect">
              <a:avLst/>
            </a:prstGeom>
          </p:spPr>
        </p:pic>
        <p:pic>
          <p:nvPicPr>
            <p:cNvPr id="37" name="object 37"/>
            <p:cNvPicPr/>
            <p:nvPr/>
          </p:nvPicPr>
          <p:blipFill>
            <a:blip r:embed="rId18" cstate="print"/>
            <a:stretch>
              <a:fillRect/>
            </a:stretch>
          </p:blipFill>
          <p:spPr>
            <a:xfrm>
              <a:off x="5040887" y="2441114"/>
              <a:ext cx="1678857" cy="855170"/>
            </a:xfrm>
            <a:prstGeom prst="rect">
              <a:avLst/>
            </a:prstGeom>
          </p:spPr>
        </p:pic>
      </p:grpSp>
      <p:sp>
        <p:nvSpPr>
          <p:cNvPr id="38" name="object 38"/>
          <p:cNvSpPr txBox="1"/>
          <p:nvPr/>
        </p:nvSpPr>
        <p:spPr>
          <a:xfrm>
            <a:off x="5184045" y="2541659"/>
            <a:ext cx="1392555" cy="616585"/>
          </a:xfrm>
          <a:prstGeom prst="rect">
            <a:avLst/>
          </a:prstGeom>
        </p:spPr>
        <p:txBody>
          <a:bodyPr vert="horz" wrap="square" lIns="0" tIns="15875" rIns="0" bIns="0" rtlCol="0">
            <a:spAutoFit/>
          </a:bodyPr>
          <a:lstStyle/>
          <a:p>
            <a:pPr marL="12700">
              <a:lnSpc>
                <a:spcPct val="100000"/>
              </a:lnSpc>
              <a:spcBef>
                <a:spcPts val="125"/>
              </a:spcBef>
            </a:pPr>
            <a:r>
              <a:rPr sz="3850" spc="155" dirty="0">
                <a:solidFill>
                  <a:srgbClr val="FFFFFF"/>
                </a:solidFill>
                <a:latin typeface="Arial MT"/>
                <a:cs typeface="Arial MT"/>
              </a:rPr>
              <a:t>app</a:t>
            </a:r>
            <a:r>
              <a:rPr sz="3850" spc="-85" dirty="0">
                <a:solidFill>
                  <a:srgbClr val="FFFFFF"/>
                </a:solidFill>
                <a:latin typeface="Arial MT"/>
                <a:cs typeface="Arial MT"/>
              </a:rPr>
              <a:t> </a:t>
            </a:r>
            <a:r>
              <a:rPr sz="3850" spc="15" dirty="0">
                <a:solidFill>
                  <a:srgbClr val="FFFFFF"/>
                </a:solidFill>
                <a:latin typeface="Arial MT"/>
                <a:cs typeface="Arial MT"/>
              </a:rPr>
              <a:t>C</a:t>
            </a:r>
            <a:endParaRPr sz="3850">
              <a:latin typeface="Arial MT"/>
              <a:cs typeface="Arial MT"/>
            </a:endParaRPr>
          </a:p>
        </p:txBody>
      </p:sp>
      <p:sp>
        <p:nvSpPr>
          <p:cNvPr id="42" name="object 4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9" name="object 39"/>
          <p:cNvSpPr txBox="1">
            <a:spLocks noGrp="1"/>
          </p:cNvSpPr>
          <p:nvPr>
            <p:ph type="title"/>
          </p:nvPr>
        </p:nvSpPr>
        <p:spPr>
          <a:xfrm>
            <a:off x="8674495" y="1223484"/>
            <a:ext cx="3470910" cy="3166745"/>
          </a:xfrm>
          <a:prstGeom prst="rect">
            <a:avLst/>
          </a:prstGeom>
        </p:spPr>
        <p:txBody>
          <a:bodyPr vert="horz" wrap="square" lIns="0" tIns="13970" rIns="0" bIns="0" rtlCol="0">
            <a:spAutoFit/>
          </a:bodyPr>
          <a:lstStyle/>
          <a:p>
            <a:pPr marL="38100">
              <a:lnSpc>
                <a:spcPct val="100000"/>
              </a:lnSpc>
              <a:spcBef>
                <a:spcPts val="110"/>
              </a:spcBef>
            </a:pPr>
            <a:r>
              <a:rPr sz="30900" spc="-30" baseline="-11326" dirty="0"/>
              <a:t>}</a:t>
            </a:r>
            <a:r>
              <a:rPr sz="30900" spc="-5595" baseline="-11326" dirty="0"/>
              <a:t> </a:t>
            </a:r>
            <a:r>
              <a:rPr sz="4100" spc="10" dirty="0"/>
              <a:t>Container</a:t>
            </a:r>
            <a:endParaRPr sz="4100"/>
          </a:p>
        </p:txBody>
      </p:sp>
      <p:sp>
        <p:nvSpPr>
          <p:cNvPr id="40" name="object 40"/>
          <p:cNvSpPr txBox="1"/>
          <p:nvPr/>
        </p:nvSpPr>
        <p:spPr>
          <a:xfrm>
            <a:off x="12220309" y="1464328"/>
            <a:ext cx="1245870" cy="4423410"/>
          </a:xfrm>
          <a:prstGeom prst="rect">
            <a:avLst/>
          </a:prstGeom>
        </p:spPr>
        <p:txBody>
          <a:bodyPr vert="horz" wrap="square" lIns="0" tIns="13335" rIns="0" bIns="0" rtlCol="0">
            <a:spAutoFit/>
          </a:bodyPr>
          <a:lstStyle/>
          <a:p>
            <a:pPr marL="12700">
              <a:lnSpc>
                <a:spcPct val="100000"/>
              </a:lnSpc>
              <a:spcBef>
                <a:spcPts val="105"/>
              </a:spcBef>
            </a:pPr>
            <a:r>
              <a:rPr sz="28850" spc="-30" dirty="0">
                <a:latin typeface="Arial MT"/>
                <a:cs typeface="Arial MT"/>
              </a:rPr>
              <a:t>}</a:t>
            </a:r>
            <a:endParaRPr sz="28850">
              <a:latin typeface="Arial MT"/>
              <a:cs typeface="Arial MT"/>
            </a:endParaRPr>
          </a:p>
        </p:txBody>
      </p:sp>
      <p:sp>
        <p:nvSpPr>
          <p:cNvPr id="41" name="object 41"/>
          <p:cNvSpPr txBox="1"/>
          <p:nvPr/>
        </p:nvSpPr>
        <p:spPr>
          <a:xfrm>
            <a:off x="13472459" y="3814791"/>
            <a:ext cx="3633470" cy="654050"/>
          </a:xfrm>
          <a:prstGeom prst="rect">
            <a:avLst/>
          </a:prstGeom>
        </p:spPr>
        <p:txBody>
          <a:bodyPr vert="horz" wrap="square" lIns="0" tIns="15240" rIns="0" bIns="0" rtlCol="0">
            <a:spAutoFit/>
          </a:bodyPr>
          <a:lstStyle/>
          <a:p>
            <a:pPr marL="12700">
              <a:lnSpc>
                <a:spcPct val="100000"/>
              </a:lnSpc>
              <a:spcBef>
                <a:spcPts val="120"/>
              </a:spcBef>
            </a:pPr>
            <a:r>
              <a:rPr sz="4100" spc="-25" dirty="0">
                <a:latin typeface="Arial MT"/>
                <a:cs typeface="Arial MT"/>
              </a:rPr>
              <a:t>Virtual</a:t>
            </a:r>
            <a:r>
              <a:rPr sz="4100" spc="-60" dirty="0">
                <a:latin typeface="Arial MT"/>
                <a:cs typeface="Arial MT"/>
              </a:rPr>
              <a:t> </a:t>
            </a:r>
            <a:r>
              <a:rPr sz="4100" spc="40" dirty="0">
                <a:latin typeface="Arial MT"/>
                <a:cs typeface="Arial MT"/>
              </a:rPr>
              <a:t>Machine</a:t>
            </a:r>
            <a:endParaRPr sz="4100">
              <a:latin typeface="Arial MT"/>
              <a:cs typeface="Arial M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3718" y="4212926"/>
            <a:ext cx="3805554" cy="1433195"/>
          </a:xfrm>
          <a:prstGeom prst="rect">
            <a:avLst/>
          </a:prstGeom>
        </p:spPr>
        <p:txBody>
          <a:bodyPr vert="horz" wrap="square" lIns="0" tIns="17145" rIns="0" bIns="0" rtlCol="0">
            <a:spAutoFit/>
          </a:bodyPr>
          <a:lstStyle/>
          <a:p>
            <a:pPr marL="12700">
              <a:lnSpc>
                <a:spcPct val="100000"/>
              </a:lnSpc>
              <a:spcBef>
                <a:spcPts val="135"/>
              </a:spcBef>
            </a:pPr>
            <a:r>
              <a:rPr sz="9200" spc="100" dirty="0">
                <a:latin typeface="Arial MT"/>
                <a:cs typeface="Arial MT"/>
              </a:rPr>
              <a:t>Docker</a:t>
            </a:r>
            <a:endParaRPr sz="9200">
              <a:latin typeface="Arial MT"/>
              <a:cs typeface="Arial MT"/>
            </a:endParaRPr>
          </a:p>
        </p:txBody>
      </p:sp>
      <p:sp>
        <p:nvSpPr>
          <p:cNvPr id="3" name="object 3"/>
          <p:cNvSpPr txBox="1"/>
          <p:nvPr/>
        </p:nvSpPr>
        <p:spPr>
          <a:xfrm>
            <a:off x="8421996" y="6086317"/>
            <a:ext cx="3260725" cy="578485"/>
          </a:xfrm>
          <a:prstGeom prst="rect">
            <a:avLst/>
          </a:prstGeom>
        </p:spPr>
        <p:txBody>
          <a:bodyPr vert="horz" wrap="square" lIns="0" tIns="15875" rIns="0" bIns="0" rtlCol="0">
            <a:spAutoFit/>
          </a:bodyPr>
          <a:lstStyle/>
          <a:p>
            <a:pPr marL="12700">
              <a:lnSpc>
                <a:spcPct val="100000"/>
              </a:lnSpc>
              <a:spcBef>
                <a:spcPts val="125"/>
              </a:spcBef>
            </a:pPr>
            <a:r>
              <a:rPr sz="3600" spc="45" dirty="0">
                <a:latin typeface="Arial MT"/>
                <a:cs typeface="Arial MT"/>
              </a:rPr>
              <a:t>Docker</a:t>
            </a:r>
            <a:r>
              <a:rPr sz="3600" spc="-30" dirty="0">
                <a:latin typeface="Arial MT"/>
                <a:cs typeface="Arial MT"/>
              </a:rPr>
              <a:t> </a:t>
            </a:r>
            <a:r>
              <a:rPr sz="3600" spc="10" dirty="0">
                <a:latin typeface="Arial MT"/>
                <a:cs typeface="Arial MT"/>
              </a:rPr>
              <a:t>on</a:t>
            </a:r>
            <a:r>
              <a:rPr sz="3600" spc="-25" dirty="0">
                <a:latin typeface="Arial MT"/>
                <a:cs typeface="Arial MT"/>
              </a:rPr>
              <a:t> </a:t>
            </a:r>
            <a:r>
              <a:rPr sz="3600" spc="-160" dirty="0">
                <a:latin typeface="Arial MT"/>
                <a:cs typeface="Arial MT"/>
              </a:rPr>
              <a:t>AWS</a:t>
            </a:r>
            <a:endParaRPr sz="3600">
              <a:latin typeface="Arial MT"/>
              <a:cs typeface="Arial MT"/>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602210" cy="1433195"/>
          </a:xfrm>
          <a:prstGeom prst="rect">
            <a:avLst/>
          </a:prstGeom>
        </p:spPr>
        <p:txBody>
          <a:bodyPr vert="horz" wrap="square" lIns="0" tIns="17145" rIns="0" bIns="0" rtlCol="0">
            <a:spAutoFit/>
          </a:bodyPr>
          <a:lstStyle/>
          <a:p>
            <a:pPr marL="12700">
              <a:lnSpc>
                <a:spcPct val="100000"/>
              </a:lnSpc>
              <a:spcBef>
                <a:spcPts val="135"/>
              </a:spcBef>
            </a:pPr>
            <a:r>
              <a:rPr spc="140" dirty="0"/>
              <a:t>Building</a:t>
            </a:r>
            <a:r>
              <a:rPr spc="-20" dirty="0"/>
              <a:t> </a:t>
            </a:r>
            <a:r>
              <a:rPr spc="100" dirty="0"/>
              <a:t>Docker</a:t>
            </a:r>
            <a:r>
              <a:rPr spc="-20" dirty="0"/>
              <a:t> </a:t>
            </a:r>
            <a:r>
              <a:rPr spc="100" dirty="0"/>
              <a:t>images</a:t>
            </a:r>
          </a:p>
        </p:txBody>
      </p:sp>
      <p:sp>
        <p:nvSpPr>
          <p:cNvPr id="3" name="object 3"/>
          <p:cNvSpPr txBox="1"/>
          <p:nvPr/>
        </p:nvSpPr>
        <p:spPr>
          <a:xfrm>
            <a:off x="844239" y="2071903"/>
            <a:ext cx="17580610" cy="252920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Just </a:t>
            </a:r>
            <a:r>
              <a:rPr sz="4100" spc="5" dirty="0">
                <a:latin typeface="Arial MT"/>
                <a:cs typeface="Arial MT"/>
              </a:rPr>
              <a:t>like</a:t>
            </a:r>
            <a:r>
              <a:rPr sz="4100" spc="10" dirty="0">
                <a:latin typeface="Arial MT"/>
                <a:cs typeface="Arial MT"/>
              </a:rPr>
              <a:t> </a:t>
            </a:r>
            <a:r>
              <a:rPr sz="4100" spc="85" dirty="0">
                <a:latin typeface="Arial MT"/>
                <a:cs typeface="Arial MT"/>
              </a:rPr>
              <a:t>packer</a:t>
            </a:r>
            <a:r>
              <a:rPr sz="4100" spc="10" dirty="0">
                <a:latin typeface="Arial MT"/>
                <a:cs typeface="Arial MT"/>
              </a:rPr>
              <a:t> </a:t>
            </a:r>
            <a:r>
              <a:rPr sz="4100" spc="80" dirty="0">
                <a:latin typeface="Arial MT"/>
                <a:cs typeface="Arial MT"/>
              </a:rPr>
              <a:t>builds</a:t>
            </a:r>
            <a:r>
              <a:rPr sz="4100" spc="10" dirty="0">
                <a:latin typeface="Arial MT"/>
                <a:cs typeface="Arial MT"/>
              </a:rPr>
              <a:t> AMIs, you </a:t>
            </a:r>
            <a:r>
              <a:rPr sz="4100" spc="85" dirty="0">
                <a:latin typeface="Arial MT"/>
                <a:cs typeface="Arial MT"/>
              </a:rPr>
              <a:t>can</a:t>
            </a:r>
            <a:r>
              <a:rPr sz="4100" spc="10" dirty="0">
                <a:latin typeface="Arial MT"/>
                <a:cs typeface="Arial MT"/>
              </a:rPr>
              <a:t> use </a:t>
            </a:r>
            <a:r>
              <a:rPr sz="4100" spc="85" dirty="0">
                <a:latin typeface="Arial MT"/>
                <a:cs typeface="Arial MT"/>
              </a:rPr>
              <a:t>docker</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95" dirty="0">
                <a:latin typeface="Arial MT"/>
                <a:cs typeface="Arial MT"/>
              </a:rPr>
              <a:t>build</a:t>
            </a:r>
            <a:r>
              <a:rPr sz="4100" spc="15" dirty="0">
                <a:latin typeface="Arial MT"/>
                <a:cs typeface="Arial MT"/>
              </a:rPr>
              <a:t> </a:t>
            </a:r>
            <a:r>
              <a:rPr sz="4100" spc="85" dirty="0">
                <a:latin typeface="Arial MT"/>
                <a:cs typeface="Arial MT"/>
              </a:rPr>
              <a:t>docker</a:t>
            </a:r>
            <a:r>
              <a:rPr sz="4100" spc="10" dirty="0">
                <a:latin typeface="Arial MT"/>
                <a:cs typeface="Arial MT"/>
              </a:rPr>
              <a:t> </a:t>
            </a:r>
            <a:r>
              <a:rPr sz="4100" spc="45" dirty="0">
                <a:latin typeface="Arial MT"/>
                <a:cs typeface="Arial MT"/>
              </a:rPr>
              <a:t>images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974725" indent="-509270">
              <a:lnSpc>
                <a:spcPct val="100499"/>
              </a:lnSpc>
              <a:spcBef>
                <a:spcPts val="5"/>
              </a:spcBef>
              <a:buSzPct val="75609"/>
              <a:buChar char="•"/>
              <a:tabLst>
                <a:tab pos="534035" algn="l"/>
                <a:tab pos="534670" algn="l"/>
              </a:tabLst>
            </a:pPr>
            <a:r>
              <a:rPr sz="4100" spc="-35" dirty="0">
                <a:latin typeface="Arial MT"/>
                <a:cs typeface="Arial MT"/>
              </a:rPr>
              <a:t>Those</a:t>
            </a:r>
            <a:r>
              <a:rPr sz="4100" dirty="0">
                <a:latin typeface="Arial MT"/>
                <a:cs typeface="Arial MT"/>
              </a:rPr>
              <a:t> </a:t>
            </a:r>
            <a:r>
              <a:rPr sz="4100" spc="45" dirty="0">
                <a:latin typeface="Arial MT"/>
                <a:cs typeface="Arial MT"/>
              </a:rPr>
              <a:t>images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then</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10" dirty="0">
                <a:latin typeface="Arial MT"/>
                <a:cs typeface="Arial MT"/>
              </a:rPr>
              <a:t>run</a:t>
            </a:r>
            <a:r>
              <a:rPr sz="4100" spc="5" dirty="0">
                <a:latin typeface="Arial MT"/>
                <a:cs typeface="Arial MT"/>
              </a:rPr>
              <a:t> </a:t>
            </a:r>
            <a:r>
              <a:rPr sz="4100" spc="10" dirty="0">
                <a:latin typeface="Arial MT"/>
                <a:cs typeface="Arial MT"/>
              </a:rPr>
              <a:t>on</a:t>
            </a:r>
            <a:r>
              <a:rPr sz="4100" dirty="0">
                <a:latin typeface="Arial MT"/>
                <a:cs typeface="Arial MT"/>
              </a:rPr>
              <a:t> </a:t>
            </a:r>
            <a:r>
              <a:rPr sz="4100" spc="10" dirty="0">
                <a:latin typeface="Arial MT"/>
                <a:cs typeface="Arial MT"/>
              </a:rPr>
              <a:t>any</a:t>
            </a:r>
            <a:r>
              <a:rPr sz="4100" spc="5" dirty="0">
                <a:latin typeface="Arial MT"/>
                <a:cs typeface="Arial MT"/>
              </a:rPr>
              <a:t> </a:t>
            </a:r>
            <a:r>
              <a:rPr sz="4100" spc="10" dirty="0">
                <a:latin typeface="Arial MT"/>
                <a:cs typeface="Arial MT"/>
              </a:rPr>
              <a:t>Linux</a:t>
            </a:r>
            <a:r>
              <a:rPr sz="4100" spc="5" dirty="0">
                <a:latin typeface="Arial MT"/>
                <a:cs typeface="Arial MT"/>
              </a:rPr>
              <a:t> </a:t>
            </a:r>
            <a:r>
              <a:rPr sz="4100" spc="10" dirty="0">
                <a:latin typeface="Arial MT"/>
                <a:cs typeface="Arial MT"/>
              </a:rPr>
              <a:t>host</a:t>
            </a:r>
            <a:r>
              <a:rPr sz="4100" spc="5" dirty="0">
                <a:latin typeface="Arial MT"/>
                <a:cs typeface="Arial MT"/>
              </a:rPr>
              <a:t> with</a:t>
            </a:r>
            <a:r>
              <a:rPr sz="4100" dirty="0">
                <a:latin typeface="Arial MT"/>
                <a:cs typeface="Arial MT"/>
              </a:rPr>
              <a:t> </a:t>
            </a:r>
            <a:r>
              <a:rPr sz="4100" spc="50" dirty="0">
                <a:latin typeface="Arial MT"/>
                <a:cs typeface="Arial MT"/>
              </a:rPr>
              <a:t>Docker</a:t>
            </a:r>
            <a:r>
              <a:rPr sz="4100" spc="5" dirty="0">
                <a:latin typeface="Arial MT"/>
                <a:cs typeface="Arial MT"/>
              </a:rPr>
              <a:t> </a:t>
            </a:r>
            <a:r>
              <a:rPr sz="4100" spc="10" dirty="0">
                <a:latin typeface="Arial MT"/>
                <a:cs typeface="Arial MT"/>
              </a:rPr>
              <a:t>Engine </a:t>
            </a:r>
            <a:r>
              <a:rPr sz="4100" spc="-1125" dirty="0">
                <a:latin typeface="Arial MT"/>
                <a:cs typeface="Arial MT"/>
              </a:rPr>
              <a:t> </a:t>
            </a:r>
            <a:r>
              <a:rPr sz="4100" spc="30" dirty="0">
                <a:latin typeface="Arial MT"/>
                <a:cs typeface="Arial MT"/>
              </a:rPr>
              <a:t>installed</a:t>
            </a:r>
            <a:endParaRPr sz="4100">
              <a:latin typeface="Arial MT"/>
              <a:cs typeface="Arial MT"/>
            </a:endParaRPr>
          </a:p>
        </p:txBody>
      </p:sp>
      <p:grpSp>
        <p:nvGrpSpPr>
          <p:cNvPr id="4" name="object 4"/>
          <p:cNvGrpSpPr/>
          <p:nvPr/>
        </p:nvGrpSpPr>
        <p:grpSpPr>
          <a:xfrm>
            <a:off x="4011902" y="5198133"/>
            <a:ext cx="3491229" cy="1556385"/>
            <a:chOff x="4011902" y="5198133"/>
            <a:chExt cx="3491229" cy="1556385"/>
          </a:xfrm>
        </p:grpSpPr>
        <p:pic>
          <p:nvPicPr>
            <p:cNvPr id="5" name="object 5"/>
            <p:cNvPicPr/>
            <p:nvPr/>
          </p:nvPicPr>
          <p:blipFill>
            <a:blip r:embed="rId2" cstate="print"/>
            <a:stretch>
              <a:fillRect/>
            </a:stretch>
          </p:blipFill>
          <p:spPr>
            <a:xfrm>
              <a:off x="4011902" y="5198133"/>
              <a:ext cx="3490627" cy="1556235"/>
            </a:xfrm>
            <a:prstGeom prst="rect">
              <a:avLst/>
            </a:prstGeom>
          </p:spPr>
        </p:pic>
        <p:pic>
          <p:nvPicPr>
            <p:cNvPr id="6" name="object 6"/>
            <p:cNvPicPr/>
            <p:nvPr/>
          </p:nvPicPr>
          <p:blipFill>
            <a:blip r:embed="rId3" cstate="print"/>
            <a:stretch>
              <a:fillRect/>
            </a:stretch>
          </p:blipFill>
          <p:spPr>
            <a:xfrm>
              <a:off x="4053785" y="5219075"/>
              <a:ext cx="3406860" cy="1472468"/>
            </a:xfrm>
            <a:prstGeom prst="rect">
              <a:avLst/>
            </a:prstGeom>
          </p:spPr>
        </p:pic>
      </p:grpSp>
      <p:sp>
        <p:nvSpPr>
          <p:cNvPr id="7" name="object 7"/>
          <p:cNvSpPr txBox="1"/>
          <p:nvPr/>
        </p:nvSpPr>
        <p:spPr>
          <a:xfrm>
            <a:off x="5362873" y="5732695"/>
            <a:ext cx="789305" cy="427990"/>
          </a:xfrm>
          <a:prstGeom prst="rect">
            <a:avLst/>
          </a:prstGeom>
        </p:spPr>
        <p:txBody>
          <a:bodyPr vert="horz" wrap="square" lIns="0" tIns="17145" rIns="0" bIns="0" rtlCol="0">
            <a:spAutoFit/>
          </a:bodyPr>
          <a:lstStyle/>
          <a:p>
            <a:pPr marL="12700">
              <a:lnSpc>
                <a:spcPct val="100000"/>
              </a:lnSpc>
              <a:spcBef>
                <a:spcPts val="135"/>
              </a:spcBef>
            </a:pPr>
            <a:r>
              <a:rPr sz="2600" spc="45" dirty="0">
                <a:solidFill>
                  <a:srgbClr val="FFFFFF"/>
                </a:solidFill>
                <a:latin typeface="Arial MT"/>
                <a:cs typeface="Arial MT"/>
              </a:rPr>
              <a:t>Build</a:t>
            </a:r>
            <a:endParaRPr sz="2600">
              <a:latin typeface="Arial MT"/>
              <a:cs typeface="Arial MT"/>
            </a:endParaRPr>
          </a:p>
        </p:txBody>
      </p:sp>
      <p:grpSp>
        <p:nvGrpSpPr>
          <p:cNvPr id="8" name="object 8"/>
          <p:cNvGrpSpPr/>
          <p:nvPr/>
        </p:nvGrpSpPr>
        <p:grpSpPr>
          <a:xfrm>
            <a:off x="7704174" y="5197574"/>
            <a:ext cx="3491229" cy="1556385"/>
            <a:chOff x="7704174" y="5197574"/>
            <a:chExt cx="3491229" cy="1556385"/>
          </a:xfrm>
        </p:grpSpPr>
        <p:pic>
          <p:nvPicPr>
            <p:cNvPr id="9" name="object 9"/>
            <p:cNvPicPr/>
            <p:nvPr/>
          </p:nvPicPr>
          <p:blipFill>
            <a:blip r:embed="rId2" cstate="print"/>
            <a:stretch>
              <a:fillRect/>
            </a:stretch>
          </p:blipFill>
          <p:spPr>
            <a:xfrm>
              <a:off x="7704174" y="5197574"/>
              <a:ext cx="3490627" cy="1556235"/>
            </a:xfrm>
            <a:prstGeom prst="rect">
              <a:avLst/>
            </a:prstGeom>
          </p:spPr>
        </p:pic>
        <p:pic>
          <p:nvPicPr>
            <p:cNvPr id="10" name="object 10"/>
            <p:cNvPicPr/>
            <p:nvPr/>
          </p:nvPicPr>
          <p:blipFill>
            <a:blip r:embed="rId4" cstate="print"/>
            <a:stretch>
              <a:fillRect/>
            </a:stretch>
          </p:blipFill>
          <p:spPr>
            <a:xfrm>
              <a:off x="7746058" y="5218516"/>
              <a:ext cx="3406860" cy="1472468"/>
            </a:xfrm>
            <a:prstGeom prst="rect">
              <a:avLst/>
            </a:prstGeom>
          </p:spPr>
        </p:pic>
      </p:grpSp>
      <p:sp>
        <p:nvSpPr>
          <p:cNvPr id="11" name="object 11"/>
          <p:cNvSpPr txBox="1"/>
          <p:nvPr/>
        </p:nvSpPr>
        <p:spPr>
          <a:xfrm>
            <a:off x="9064359" y="5732136"/>
            <a:ext cx="770255" cy="427990"/>
          </a:xfrm>
          <a:prstGeom prst="rect">
            <a:avLst/>
          </a:prstGeom>
        </p:spPr>
        <p:txBody>
          <a:bodyPr vert="horz" wrap="square" lIns="0" tIns="17145" rIns="0" bIns="0" rtlCol="0">
            <a:spAutoFit/>
          </a:bodyPr>
          <a:lstStyle/>
          <a:p>
            <a:pPr marL="12700">
              <a:lnSpc>
                <a:spcPct val="100000"/>
              </a:lnSpc>
              <a:spcBef>
                <a:spcPts val="135"/>
              </a:spcBef>
            </a:pPr>
            <a:r>
              <a:rPr sz="2600" spc="-20" dirty="0">
                <a:solidFill>
                  <a:srgbClr val="FFFFFF"/>
                </a:solidFill>
                <a:latin typeface="Arial MT"/>
                <a:cs typeface="Arial MT"/>
              </a:rPr>
              <a:t>Push</a:t>
            </a:r>
            <a:endParaRPr sz="2600">
              <a:latin typeface="Arial MT"/>
              <a:cs typeface="Arial MT"/>
            </a:endParaRPr>
          </a:p>
        </p:txBody>
      </p:sp>
      <p:grpSp>
        <p:nvGrpSpPr>
          <p:cNvPr id="12" name="object 12"/>
          <p:cNvGrpSpPr/>
          <p:nvPr/>
        </p:nvGrpSpPr>
        <p:grpSpPr>
          <a:xfrm>
            <a:off x="11497566" y="5197574"/>
            <a:ext cx="3539490" cy="1556385"/>
            <a:chOff x="11497566" y="5197574"/>
            <a:chExt cx="3539490" cy="1556385"/>
          </a:xfrm>
        </p:grpSpPr>
        <p:pic>
          <p:nvPicPr>
            <p:cNvPr id="13" name="object 13"/>
            <p:cNvPicPr/>
            <p:nvPr/>
          </p:nvPicPr>
          <p:blipFill>
            <a:blip r:embed="rId5" cstate="print"/>
            <a:stretch>
              <a:fillRect/>
            </a:stretch>
          </p:blipFill>
          <p:spPr>
            <a:xfrm>
              <a:off x="11497566" y="5197574"/>
              <a:ext cx="3539020" cy="1556235"/>
            </a:xfrm>
            <a:prstGeom prst="rect">
              <a:avLst/>
            </a:prstGeom>
          </p:spPr>
        </p:pic>
        <p:pic>
          <p:nvPicPr>
            <p:cNvPr id="14" name="object 14"/>
            <p:cNvPicPr/>
            <p:nvPr/>
          </p:nvPicPr>
          <p:blipFill>
            <a:blip r:embed="rId6" cstate="print"/>
            <a:stretch>
              <a:fillRect/>
            </a:stretch>
          </p:blipFill>
          <p:spPr>
            <a:xfrm>
              <a:off x="11539449" y="5218516"/>
              <a:ext cx="3455252" cy="1472468"/>
            </a:xfrm>
            <a:prstGeom prst="rect">
              <a:avLst/>
            </a:prstGeom>
          </p:spPr>
        </p:pic>
      </p:grpSp>
      <p:sp>
        <p:nvSpPr>
          <p:cNvPr id="15" name="object 15"/>
          <p:cNvSpPr txBox="1"/>
          <p:nvPr/>
        </p:nvSpPr>
        <p:spPr>
          <a:xfrm>
            <a:off x="12956329" y="5732136"/>
            <a:ext cx="621665" cy="427990"/>
          </a:xfrm>
          <a:prstGeom prst="rect">
            <a:avLst/>
          </a:prstGeom>
        </p:spPr>
        <p:txBody>
          <a:bodyPr vert="horz" wrap="square" lIns="0" tIns="17145" rIns="0" bIns="0" rtlCol="0">
            <a:spAutoFit/>
          </a:bodyPr>
          <a:lstStyle/>
          <a:p>
            <a:pPr marL="12700">
              <a:lnSpc>
                <a:spcPct val="100000"/>
              </a:lnSpc>
              <a:spcBef>
                <a:spcPts val="135"/>
              </a:spcBef>
            </a:pPr>
            <a:r>
              <a:rPr sz="2600" spc="-30" dirty="0">
                <a:solidFill>
                  <a:srgbClr val="FFFFFF"/>
                </a:solidFill>
                <a:latin typeface="Arial MT"/>
                <a:cs typeface="Arial MT"/>
              </a:rPr>
              <a:t>Run</a:t>
            </a:r>
            <a:endParaRPr sz="2600">
              <a:latin typeface="Arial MT"/>
              <a:cs typeface="Arial MT"/>
            </a:endParaRPr>
          </a:p>
        </p:txBody>
      </p:sp>
      <p:grpSp>
        <p:nvGrpSpPr>
          <p:cNvPr id="16" name="object 16"/>
          <p:cNvGrpSpPr/>
          <p:nvPr/>
        </p:nvGrpSpPr>
        <p:grpSpPr>
          <a:xfrm>
            <a:off x="1572070" y="5166162"/>
            <a:ext cx="1995805" cy="1581150"/>
            <a:chOff x="1572070" y="5166162"/>
            <a:chExt cx="1995805" cy="1581150"/>
          </a:xfrm>
        </p:grpSpPr>
        <p:pic>
          <p:nvPicPr>
            <p:cNvPr id="17" name="object 17"/>
            <p:cNvPicPr/>
            <p:nvPr/>
          </p:nvPicPr>
          <p:blipFill>
            <a:blip r:embed="rId7" cstate="print"/>
            <a:stretch>
              <a:fillRect/>
            </a:stretch>
          </p:blipFill>
          <p:spPr>
            <a:xfrm>
              <a:off x="1572070" y="5166162"/>
              <a:ext cx="1995738" cy="1581103"/>
            </a:xfrm>
            <a:prstGeom prst="rect">
              <a:avLst/>
            </a:prstGeom>
          </p:spPr>
        </p:pic>
        <p:pic>
          <p:nvPicPr>
            <p:cNvPr id="18" name="object 18"/>
            <p:cNvPicPr/>
            <p:nvPr/>
          </p:nvPicPr>
          <p:blipFill>
            <a:blip r:embed="rId8" cstate="print"/>
            <a:stretch>
              <a:fillRect/>
            </a:stretch>
          </p:blipFill>
          <p:spPr>
            <a:xfrm>
              <a:off x="1613953" y="5218516"/>
              <a:ext cx="1891029" cy="1476394"/>
            </a:xfrm>
            <a:prstGeom prst="rect">
              <a:avLst/>
            </a:prstGeom>
          </p:spPr>
        </p:pic>
      </p:grpSp>
      <p:sp>
        <p:nvSpPr>
          <p:cNvPr id="19" name="object 19"/>
          <p:cNvSpPr txBox="1"/>
          <p:nvPr/>
        </p:nvSpPr>
        <p:spPr>
          <a:xfrm>
            <a:off x="1789681" y="5732136"/>
            <a:ext cx="1539875" cy="427990"/>
          </a:xfrm>
          <a:prstGeom prst="rect">
            <a:avLst/>
          </a:prstGeom>
        </p:spPr>
        <p:txBody>
          <a:bodyPr vert="horz" wrap="square" lIns="0" tIns="17145" rIns="0" bIns="0" rtlCol="0">
            <a:spAutoFit/>
          </a:bodyPr>
          <a:lstStyle/>
          <a:p>
            <a:pPr marL="12700">
              <a:lnSpc>
                <a:spcPct val="100000"/>
              </a:lnSpc>
              <a:spcBef>
                <a:spcPts val="135"/>
              </a:spcBef>
            </a:pPr>
            <a:r>
              <a:rPr sz="2600" spc="45" dirty="0">
                <a:solidFill>
                  <a:srgbClr val="FFFFFF"/>
                </a:solidFill>
                <a:latin typeface="Arial MT"/>
                <a:cs typeface="Arial MT"/>
              </a:rPr>
              <a:t>Docke</a:t>
            </a:r>
            <a:r>
              <a:rPr sz="2600" spc="70" dirty="0">
                <a:solidFill>
                  <a:srgbClr val="FFFFFF"/>
                </a:solidFill>
                <a:latin typeface="Arial MT"/>
                <a:cs typeface="Arial MT"/>
              </a:rPr>
              <a:t>r</a:t>
            </a:r>
            <a:r>
              <a:rPr sz="2600" spc="5" dirty="0">
                <a:solidFill>
                  <a:srgbClr val="FFFFFF"/>
                </a:solidFill>
                <a:latin typeface="Arial MT"/>
                <a:cs typeface="Arial MT"/>
              </a:rPr>
              <a:t>fi</a:t>
            </a:r>
            <a:r>
              <a:rPr sz="2600" spc="10" dirty="0">
                <a:solidFill>
                  <a:srgbClr val="FFFFFF"/>
                </a:solidFill>
                <a:latin typeface="Arial MT"/>
                <a:cs typeface="Arial MT"/>
              </a:rPr>
              <a:t>le</a:t>
            </a:r>
            <a:endParaRPr sz="2600">
              <a:latin typeface="Arial MT"/>
              <a:cs typeface="Arial MT"/>
            </a:endParaRPr>
          </a:p>
        </p:txBody>
      </p:sp>
      <p:grpSp>
        <p:nvGrpSpPr>
          <p:cNvPr id="20" name="object 20"/>
          <p:cNvGrpSpPr/>
          <p:nvPr/>
        </p:nvGrpSpPr>
        <p:grpSpPr>
          <a:xfrm>
            <a:off x="15504847" y="5210980"/>
            <a:ext cx="1932939" cy="1514475"/>
            <a:chOff x="15504847" y="5210980"/>
            <a:chExt cx="1932939" cy="1514475"/>
          </a:xfrm>
        </p:grpSpPr>
        <p:pic>
          <p:nvPicPr>
            <p:cNvPr id="21" name="object 21"/>
            <p:cNvPicPr/>
            <p:nvPr/>
          </p:nvPicPr>
          <p:blipFill>
            <a:blip r:embed="rId9" cstate="print"/>
            <a:stretch>
              <a:fillRect/>
            </a:stretch>
          </p:blipFill>
          <p:spPr>
            <a:xfrm>
              <a:off x="15504847" y="5210980"/>
              <a:ext cx="1932912" cy="1514351"/>
            </a:xfrm>
            <a:prstGeom prst="rect">
              <a:avLst/>
            </a:prstGeom>
          </p:spPr>
        </p:pic>
        <p:pic>
          <p:nvPicPr>
            <p:cNvPr id="22" name="object 22"/>
            <p:cNvPicPr/>
            <p:nvPr/>
          </p:nvPicPr>
          <p:blipFill>
            <a:blip r:embed="rId10" cstate="print"/>
            <a:stretch>
              <a:fillRect/>
            </a:stretch>
          </p:blipFill>
          <p:spPr>
            <a:xfrm>
              <a:off x="15509695" y="5218516"/>
              <a:ext cx="1891029" cy="1472468"/>
            </a:xfrm>
            <a:prstGeom prst="rect">
              <a:avLst/>
            </a:prstGeom>
          </p:spPr>
        </p:pic>
      </p:grpSp>
      <p:sp>
        <p:nvSpPr>
          <p:cNvPr id="23" name="object 23"/>
          <p:cNvSpPr txBox="1"/>
          <p:nvPr/>
        </p:nvSpPr>
        <p:spPr>
          <a:xfrm>
            <a:off x="16126043" y="5732136"/>
            <a:ext cx="658495" cy="427990"/>
          </a:xfrm>
          <a:prstGeom prst="rect">
            <a:avLst/>
          </a:prstGeom>
        </p:spPr>
        <p:txBody>
          <a:bodyPr vert="horz" wrap="square" lIns="0" tIns="17145" rIns="0" bIns="0" rtlCol="0">
            <a:spAutoFit/>
          </a:bodyPr>
          <a:lstStyle/>
          <a:p>
            <a:pPr marL="12700">
              <a:lnSpc>
                <a:spcPct val="100000"/>
              </a:lnSpc>
              <a:spcBef>
                <a:spcPts val="135"/>
              </a:spcBef>
            </a:pPr>
            <a:r>
              <a:rPr sz="2600" spc="114" dirty="0">
                <a:solidFill>
                  <a:srgbClr val="FFFFFF"/>
                </a:solidFill>
                <a:latin typeface="Arial MT"/>
                <a:cs typeface="Arial MT"/>
              </a:rPr>
              <a:t>App</a:t>
            </a:r>
            <a:endParaRPr sz="2600">
              <a:latin typeface="Arial MT"/>
              <a:cs typeface="Arial MT"/>
            </a:endParaRPr>
          </a:p>
        </p:txBody>
      </p:sp>
      <p:grpSp>
        <p:nvGrpSpPr>
          <p:cNvPr id="24" name="object 24"/>
          <p:cNvGrpSpPr/>
          <p:nvPr/>
        </p:nvGrpSpPr>
        <p:grpSpPr>
          <a:xfrm>
            <a:off x="7317469" y="5424157"/>
            <a:ext cx="7719695" cy="2742565"/>
            <a:chOff x="7317469" y="5424157"/>
            <a:chExt cx="7719695" cy="2742565"/>
          </a:xfrm>
        </p:grpSpPr>
        <p:pic>
          <p:nvPicPr>
            <p:cNvPr id="25" name="object 25"/>
            <p:cNvPicPr/>
            <p:nvPr/>
          </p:nvPicPr>
          <p:blipFill>
            <a:blip r:embed="rId11" cstate="print"/>
            <a:stretch>
              <a:fillRect/>
            </a:stretch>
          </p:blipFill>
          <p:spPr>
            <a:xfrm>
              <a:off x="7317469" y="5424157"/>
              <a:ext cx="1130855" cy="1130855"/>
            </a:xfrm>
            <a:prstGeom prst="rect">
              <a:avLst/>
            </a:prstGeom>
          </p:spPr>
        </p:pic>
        <p:sp>
          <p:nvSpPr>
            <p:cNvPr id="26" name="object 26"/>
            <p:cNvSpPr/>
            <p:nvPr/>
          </p:nvSpPr>
          <p:spPr>
            <a:xfrm>
              <a:off x="7359353" y="5445099"/>
              <a:ext cx="1047115" cy="1047115"/>
            </a:xfrm>
            <a:custGeom>
              <a:avLst/>
              <a:gdLst/>
              <a:ahLst/>
              <a:cxnLst/>
              <a:rect l="l" t="t" r="r" b="b"/>
              <a:pathLst>
                <a:path w="1047115" h="1047114">
                  <a:moveTo>
                    <a:pt x="376951" y="0"/>
                  </a:moveTo>
                  <a:lnTo>
                    <a:pt x="376951" y="356010"/>
                  </a:lnTo>
                  <a:lnTo>
                    <a:pt x="0" y="356010"/>
                  </a:lnTo>
                  <a:lnTo>
                    <a:pt x="0" y="691078"/>
                  </a:lnTo>
                  <a:lnTo>
                    <a:pt x="376951" y="691078"/>
                  </a:lnTo>
                  <a:lnTo>
                    <a:pt x="376951" y="1047088"/>
                  </a:lnTo>
                  <a:lnTo>
                    <a:pt x="1047088" y="523544"/>
                  </a:lnTo>
                  <a:lnTo>
                    <a:pt x="376951" y="0"/>
                  </a:lnTo>
                  <a:close/>
                </a:path>
              </a:pathLst>
            </a:custGeom>
            <a:solidFill>
              <a:srgbClr val="A6AAA9"/>
            </a:solidFill>
          </p:spPr>
          <p:txBody>
            <a:bodyPr wrap="square" lIns="0" tIns="0" rIns="0" bIns="0" rtlCol="0"/>
            <a:lstStyle/>
            <a:p>
              <a:endParaRPr/>
            </a:p>
          </p:txBody>
        </p:sp>
        <p:pic>
          <p:nvPicPr>
            <p:cNvPr id="27" name="object 27"/>
            <p:cNvPicPr/>
            <p:nvPr/>
          </p:nvPicPr>
          <p:blipFill>
            <a:blip r:embed="rId11" cstate="print"/>
            <a:stretch>
              <a:fillRect/>
            </a:stretch>
          </p:blipFill>
          <p:spPr>
            <a:xfrm>
              <a:off x="10917573" y="5424157"/>
              <a:ext cx="1130855" cy="1130855"/>
            </a:xfrm>
            <a:prstGeom prst="rect">
              <a:avLst/>
            </a:prstGeom>
          </p:spPr>
        </p:pic>
        <p:sp>
          <p:nvSpPr>
            <p:cNvPr id="28" name="object 28"/>
            <p:cNvSpPr/>
            <p:nvPr/>
          </p:nvSpPr>
          <p:spPr>
            <a:xfrm>
              <a:off x="10959457" y="5445099"/>
              <a:ext cx="1047115" cy="1047115"/>
            </a:xfrm>
            <a:custGeom>
              <a:avLst/>
              <a:gdLst/>
              <a:ahLst/>
              <a:cxnLst/>
              <a:rect l="l" t="t" r="r" b="b"/>
              <a:pathLst>
                <a:path w="1047115" h="1047114">
                  <a:moveTo>
                    <a:pt x="376951" y="0"/>
                  </a:moveTo>
                  <a:lnTo>
                    <a:pt x="376951" y="356010"/>
                  </a:lnTo>
                  <a:lnTo>
                    <a:pt x="0" y="356010"/>
                  </a:lnTo>
                  <a:lnTo>
                    <a:pt x="0" y="691078"/>
                  </a:lnTo>
                  <a:lnTo>
                    <a:pt x="376951" y="691078"/>
                  </a:lnTo>
                  <a:lnTo>
                    <a:pt x="376951" y="1047088"/>
                  </a:lnTo>
                  <a:lnTo>
                    <a:pt x="1047088" y="523544"/>
                  </a:lnTo>
                  <a:lnTo>
                    <a:pt x="376951" y="0"/>
                  </a:lnTo>
                  <a:close/>
                </a:path>
              </a:pathLst>
            </a:custGeom>
            <a:solidFill>
              <a:srgbClr val="A6AAA9"/>
            </a:solidFill>
          </p:spPr>
          <p:txBody>
            <a:bodyPr wrap="square" lIns="0" tIns="0" rIns="0" bIns="0" rtlCol="0"/>
            <a:lstStyle/>
            <a:p>
              <a:endParaRPr/>
            </a:p>
          </p:txBody>
        </p:sp>
        <p:pic>
          <p:nvPicPr>
            <p:cNvPr id="29" name="object 29"/>
            <p:cNvPicPr/>
            <p:nvPr/>
          </p:nvPicPr>
          <p:blipFill>
            <a:blip r:embed="rId12" cstate="print"/>
            <a:stretch>
              <a:fillRect/>
            </a:stretch>
          </p:blipFill>
          <p:spPr>
            <a:xfrm>
              <a:off x="11497566" y="6796253"/>
              <a:ext cx="3539020" cy="1369852"/>
            </a:xfrm>
            <a:prstGeom prst="rect">
              <a:avLst/>
            </a:prstGeom>
          </p:spPr>
        </p:pic>
        <p:pic>
          <p:nvPicPr>
            <p:cNvPr id="30" name="object 30"/>
            <p:cNvPicPr/>
            <p:nvPr/>
          </p:nvPicPr>
          <p:blipFill>
            <a:blip r:embed="rId13" cstate="print"/>
            <a:stretch>
              <a:fillRect/>
            </a:stretch>
          </p:blipFill>
          <p:spPr>
            <a:xfrm>
              <a:off x="11539449" y="6817195"/>
              <a:ext cx="3455252" cy="1286085"/>
            </a:xfrm>
            <a:prstGeom prst="rect">
              <a:avLst/>
            </a:prstGeom>
          </p:spPr>
        </p:pic>
      </p:grpSp>
      <p:sp>
        <p:nvSpPr>
          <p:cNvPr id="31" name="object 31"/>
          <p:cNvSpPr txBox="1"/>
          <p:nvPr/>
        </p:nvSpPr>
        <p:spPr>
          <a:xfrm>
            <a:off x="11539449" y="6817195"/>
            <a:ext cx="3455670" cy="1286510"/>
          </a:xfrm>
          <a:prstGeom prst="rect">
            <a:avLst/>
          </a:prstGeom>
        </p:spPr>
        <p:txBody>
          <a:bodyPr vert="horz" wrap="square" lIns="0" tIns="236220" rIns="0" bIns="0" rtlCol="0">
            <a:spAutoFit/>
          </a:bodyPr>
          <a:lstStyle/>
          <a:p>
            <a:pPr marL="395605" marR="389255" indent="353695">
              <a:lnSpc>
                <a:spcPct val="100400"/>
              </a:lnSpc>
              <a:spcBef>
                <a:spcPts val="1860"/>
              </a:spcBef>
            </a:pPr>
            <a:r>
              <a:rPr sz="2600" spc="20" dirty="0">
                <a:solidFill>
                  <a:srgbClr val="FFFFFF"/>
                </a:solidFill>
                <a:latin typeface="Arial MT"/>
                <a:cs typeface="Arial MT"/>
              </a:rPr>
              <a:t>Amazon </a:t>
            </a:r>
            <a:r>
              <a:rPr sz="2600" spc="-25" dirty="0">
                <a:solidFill>
                  <a:srgbClr val="FFFFFF"/>
                </a:solidFill>
                <a:latin typeface="Arial MT"/>
                <a:cs typeface="Arial MT"/>
              </a:rPr>
              <a:t>EC2 </a:t>
            </a:r>
            <a:r>
              <a:rPr sz="2600" spc="-20" dirty="0">
                <a:solidFill>
                  <a:srgbClr val="FFFFFF"/>
                </a:solidFill>
                <a:latin typeface="Arial MT"/>
                <a:cs typeface="Arial MT"/>
              </a:rPr>
              <a:t> </a:t>
            </a:r>
            <a:r>
              <a:rPr sz="2600" spc="15" dirty="0">
                <a:solidFill>
                  <a:srgbClr val="FFFFFF"/>
                </a:solidFill>
                <a:latin typeface="Arial MT"/>
                <a:cs typeface="Arial MT"/>
              </a:rPr>
              <a:t>Container</a:t>
            </a:r>
            <a:r>
              <a:rPr sz="2600" spc="-40" dirty="0">
                <a:solidFill>
                  <a:srgbClr val="FFFFFF"/>
                </a:solidFill>
                <a:latin typeface="Arial MT"/>
                <a:cs typeface="Arial MT"/>
              </a:rPr>
              <a:t> </a:t>
            </a:r>
            <a:r>
              <a:rPr sz="2600" spc="15" dirty="0">
                <a:solidFill>
                  <a:srgbClr val="FFFFFF"/>
                </a:solidFill>
                <a:latin typeface="Arial MT"/>
                <a:cs typeface="Arial MT"/>
              </a:rPr>
              <a:t>Service</a:t>
            </a:r>
            <a:endParaRPr sz="2600">
              <a:latin typeface="Arial MT"/>
              <a:cs typeface="Arial MT"/>
            </a:endParaRPr>
          </a:p>
        </p:txBody>
      </p:sp>
      <p:grpSp>
        <p:nvGrpSpPr>
          <p:cNvPr id="32" name="object 32"/>
          <p:cNvGrpSpPr/>
          <p:nvPr/>
        </p:nvGrpSpPr>
        <p:grpSpPr>
          <a:xfrm>
            <a:off x="7704174" y="6796254"/>
            <a:ext cx="3539490" cy="1370330"/>
            <a:chOff x="7704174" y="6796254"/>
            <a:chExt cx="3539490" cy="1370330"/>
          </a:xfrm>
        </p:grpSpPr>
        <p:pic>
          <p:nvPicPr>
            <p:cNvPr id="33" name="object 33"/>
            <p:cNvPicPr/>
            <p:nvPr/>
          </p:nvPicPr>
          <p:blipFill>
            <a:blip r:embed="rId12" cstate="print"/>
            <a:stretch>
              <a:fillRect/>
            </a:stretch>
          </p:blipFill>
          <p:spPr>
            <a:xfrm>
              <a:off x="7704174" y="6796254"/>
              <a:ext cx="3539020" cy="1369852"/>
            </a:xfrm>
            <a:prstGeom prst="rect">
              <a:avLst/>
            </a:prstGeom>
          </p:spPr>
        </p:pic>
        <p:pic>
          <p:nvPicPr>
            <p:cNvPr id="34" name="object 34"/>
            <p:cNvPicPr/>
            <p:nvPr/>
          </p:nvPicPr>
          <p:blipFill>
            <a:blip r:embed="rId14" cstate="print"/>
            <a:stretch>
              <a:fillRect/>
            </a:stretch>
          </p:blipFill>
          <p:spPr>
            <a:xfrm>
              <a:off x="7746058" y="6817195"/>
              <a:ext cx="3455252" cy="1286085"/>
            </a:xfrm>
            <a:prstGeom prst="rect">
              <a:avLst/>
            </a:prstGeom>
          </p:spPr>
        </p:pic>
      </p:grpSp>
      <p:sp>
        <p:nvSpPr>
          <p:cNvPr id="35" name="object 35"/>
          <p:cNvSpPr txBox="1"/>
          <p:nvPr/>
        </p:nvSpPr>
        <p:spPr>
          <a:xfrm>
            <a:off x="7746058" y="6817195"/>
            <a:ext cx="3455670" cy="1286510"/>
          </a:xfrm>
          <a:prstGeom prst="rect">
            <a:avLst/>
          </a:prstGeom>
        </p:spPr>
        <p:txBody>
          <a:bodyPr vert="horz" wrap="square" lIns="0" tIns="236220" rIns="0" bIns="0" rtlCol="0">
            <a:spAutoFit/>
          </a:bodyPr>
          <a:lstStyle/>
          <a:p>
            <a:pPr marL="337185" marR="329565" indent="412115">
              <a:lnSpc>
                <a:spcPct val="100400"/>
              </a:lnSpc>
              <a:spcBef>
                <a:spcPts val="1860"/>
              </a:spcBef>
            </a:pPr>
            <a:r>
              <a:rPr sz="2600" spc="20" dirty="0">
                <a:solidFill>
                  <a:srgbClr val="FFFFFF"/>
                </a:solidFill>
                <a:latin typeface="Arial MT"/>
                <a:cs typeface="Arial MT"/>
              </a:rPr>
              <a:t>Amazon </a:t>
            </a:r>
            <a:r>
              <a:rPr sz="2600" spc="-25" dirty="0">
                <a:solidFill>
                  <a:srgbClr val="FFFFFF"/>
                </a:solidFill>
                <a:latin typeface="Arial MT"/>
                <a:cs typeface="Arial MT"/>
              </a:rPr>
              <a:t>EC2 </a:t>
            </a:r>
            <a:r>
              <a:rPr sz="2600" spc="-20" dirty="0">
                <a:solidFill>
                  <a:srgbClr val="FFFFFF"/>
                </a:solidFill>
                <a:latin typeface="Arial MT"/>
                <a:cs typeface="Arial MT"/>
              </a:rPr>
              <a:t> </a:t>
            </a:r>
            <a:r>
              <a:rPr sz="2600" spc="15" dirty="0">
                <a:solidFill>
                  <a:srgbClr val="FFFFFF"/>
                </a:solidFill>
                <a:latin typeface="Arial MT"/>
                <a:cs typeface="Arial MT"/>
              </a:rPr>
              <a:t>Container</a:t>
            </a:r>
            <a:r>
              <a:rPr sz="2600" spc="-40" dirty="0">
                <a:solidFill>
                  <a:srgbClr val="FFFFFF"/>
                </a:solidFill>
                <a:latin typeface="Arial MT"/>
                <a:cs typeface="Arial MT"/>
              </a:rPr>
              <a:t> </a:t>
            </a:r>
            <a:r>
              <a:rPr sz="2600" spc="20" dirty="0">
                <a:solidFill>
                  <a:srgbClr val="FFFFFF"/>
                </a:solidFill>
                <a:latin typeface="Arial MT"/>
                <a:cs typeface="Arial MT"/>
              </a:rPr>
              <a:t>Registry</a:t>
            </a:r>
            <a:endParaRPr sz="2600">
              <a:latin typeface="Arial MT"/>
              <a:cs typeface="Arial MT"/>
            </a:endParaRPr>
          </a:p>
        </p:txBody>
      </p:sp>
      <p:grpSp>
        <p:nvGrpSpPr>
          <p:cNvPr id="36" name="object 36"/>
          <p:cNvGrpSpPr/>
          <p:nvPr/>
        </p:nvGrpSpPr>
        <p:grpSpPr>
          <a:xfrm>
            <a:off x="4011902" y="6796254"/>
            <a:ext cx="3539490" cy="1370330"/>
            <a:chOff x="4011902" y="6796254"/>
            <a:chExt cx="3539490" cy="1370330"/>
          </a:xfrm>
        </p:grpSpPr>
        <p:pic>
          <p:nvPicPr>
            <p:cNvPr id="37" name="object 37"/>
            <p:cNvPicPr/>
            <p:nvPr/>
          </p:nvPicPr>
          <p:blipFill>
            <a:blip r:embed="rId12" cstate="print"/>
            <a:stretch>
              <a:fillRect/>
            </a:stretch>
          </p:blipFill>
          <p:spPr>
            <a:xfrm>
              <a:off x="4011902" y="6796254"/>
              <a:ext cx="3539020" cy="1369852"/>
            </a:xfrm>
            <a:prstGeom prst="rect">
              <a:avLst/>
            </a:prstGeom>
          </p:spPr>
        </p:pic>
        <p:pic>
          <p:nvPicPr>
            <p:cNvPr id="38" name="object 38"/>
            <p:cNvPicPr/>
            <p:nvPr/>
          </p:nvPicPr>
          <p:blipFill>
            <a:blip r:embed="rId15" cstate="print"/>
            <a:stretch>
              <a:fillRect/>
            </a:stretch>
          </p:blipFill>
          <p:spPr>
            <a:xfrm>
              <a:off x="4053785" y="6817195"/>
              <a:ext cx="3455252" cy="1286085"/>
            </a:xfrm>
            <a:prstGeom prst="rect">
              <a:avLst/>
            </a:prstGeom>
          </p:spPr>
        </p:pic>
      </p:grpSp>
      <p:sp>
        <p:nvSpPr>
          <p:cNvPr id="39" name="object 39"/>
          <p:cNvSpPr txBox="1"/>
          <p:nvPr/>
        </p:nvSpPr>
        <p:spPr>
          <a:xfrm>
            <a:off x="4053785" y="6817195"/>
            <a:ext cx="3455670" cy="1286510"/>
          </a:xfrm>
          <a:prstGeom prst="rect">
            <a:avLst/>
          </a:prstGeom>
        </p:spPr>
        <p:txBody>
          <a:bodyPr vert="horz" wrap="square" lIns="0" tIns="5715" rIns="0" bIns="0" rtlCol="0">
            <a:spAutoFit/>
          </a:bodyPr>
          <a:lstStyle/>
          <a:p>
            <a:pPr>
              <a:lnSpc>
                <a:spcPct val="100000"/>
              </a:lnSpc>
              <a:spcBef>
                <a:spcPts val="45"/>
              </a:spcBef>
            </a:pPr>
            <a:endParaRPr sz="2950">
              <a:latin typeface="Times New Roman"/>
              <a:cs typeface="Times New Roman"/>
            </a:endParaRPr>
          </a:p>
          <a:p>
            <a:pPr algn="ctr">
              <a:lnSpc>
                <a:spcPct val="100000"/>
              </a:lnSpc>
            </a:pPr>
            <a:r>
              <a:rPr sz="2600" spc="15" dirty="0">
                <a:solidFill>
                  <a:srgbClr val="FFFFFF"/>
                </a:solidFill>
                <a:latin typeface="Arial MT"/>
                <a:cs typeface="Arial MT"/>
              </a:rPr>
              <a:t>Jenkins</a:t>
            </a:r>
            <a:endParaRPr sz="2600">
              <a:latin typeface="Arial MT"/>
              <a:cs typeface="Arial MT"/>
            </a:endParaRPr>
          </a:p>
        </p:txBody>
      </p:sp>
      <p:grpSp>
        <p:nvGrpSpPr>
          <p:cNvPr id="40" name="object 40"/>
          <p:cNvGrpSpPr/>
          <p:nvPr/>
        </p:nvGrpSpPr>
        <p:grpSpPr>
          <a:xfrm>
            <a:off x="7705759" y="8207991"/>
            <a:ext cx="7331075" cy="1370330"/>
            <a:chOff x="7705759" y="8207991"/>
            <a:chExt cx="7331075" cy="1370330"/>
          </a:xfrm>
        </p:grpSpPr>
        <p:pic>
          <p:nvPicPr>
            <p:cNvPr id="41" name="object 41"/>
            <p:cNvPicPr/>
            <p:nvPr/>
          </p:nvPicPr>
          <p:blipFill>
            <a:blip r:embed="rId16" cstate="print"/>
            <a:stretch>
              <a:fillRect/>
            </a:stretch>
          </p:blipFill>
          <p:spPr>
            <a:xfrm>
              <a:off x="7705759" y="8207991"/>
              <a:ext cx="7330822" cy="1369852"/>
            </a:xfrm>
            <a:prstGeom prst="rect">
              <a:avLst/>
            </a:prstGeom>
          </p:spPr>
        </p:pic>
        <p:pic>
          <p:nvPicPr>
            <p:cNvPr id="42" name="object 42"/>
            <p:cNvPicPr/>
            <p:nvPr/>
          </p:nvPicPr>
          <p:blipFill>
            <a:blip r:embed="rId17" cstate="print"/>
            <a:stretch>
              <a:fillRect/>
            </a:stretch>
          </p:blipFill>
          <p:spPr>
            <a:xfrm>
              <a:off x="7747642" y="8228933"/>
              <a:ext cx="7247055" cy="1286085"/>
            </a:xfrm>
            <a:prstGeom prst="rect">
              <a:avLst/>
            </a:prstGeom>
          </p:spPr>
        </p:pic>
      </p:grpSp>
      <p:sp>
        <p:nvSpPr>
          <p:cNvPr id="43" name="object 43"/>
          <p:cNvSpPr txBox="1"/>
          <p:nvPr/>
        </p:nvSpPr>
        <p:spPr>
          <a:xfrm>
            <a:off x="7747642" y="8228932"/>
            <a:ext cx="7247255" cy="1286510"/>
          </a:xfrm>
          <a:prstGeom prst="rect">
            <a:avLst/>
          </a:prstGeom>
        </p:spPr>
        <p:txBody>
          <a:bodyPr vert="horz" wrap="square" lIns="0" tIns="236220" rIns="0" bIns="0" rtlCol="0">
            <a:spAutoFit/>
          </a:bodyPr>
          <a:lstStyle/>
          <a:p>
            <a:pPr marL="2896870" marR="266700" indent="-2623185">
              <a:lnSpc>
                <a:spcPct val="100400"/>
              </a:lnSpc>
              <a:spcBef>
                <a:spcPts val="1860"/>
              </a:spcBef>
            </a:pPr>
            <a:r>
              <a:rPr sz="2600" spc="45" dirty="0">
                <a:solidFill>
                  <a:srgbClr val="FFFFFF"/>
                </a:solidFill>
                <a:latin typeface="Arial MT"/>
                <a:cs typeface="Arial MT"/>
              </a:rPr>
              <a:t>Local</a:t>
            </a:r>
            <a:r>
              <a:rPr sz="2600" spc="15" dirty="0">
                <a:solidFill>
                  <a:srgbClr val="FFFFFF"/>
                </a:solidFill>
                <a:latin typeface="Arial MT"/>
                <a:cs typeface="Arial MT"/>
              </a:rPr>
              <a:t> </a:t>
            </a:r>
            <a:r>
              <a:rPr sz="2600" spc="30" dirty="0">
                <a:solidFill>
                  <a:srgbClr val="FFFFFF"/>
                </a:solidFill>
                <a:latin typeface="Arial MT"/>
                <a:cs typeface="Arial MT"/>
              </a:rPr>
              <a:t>Development</a:t>
            </a:r>
            <a:r>
              <a:rPr sz="2600" spc="20" dirty="0">
                <a:solidFill>
                  <a:srgbClr val="FFFFFF"/>
                </a:solidFill>
                <a:latin typeface="Arial MT"/>
                <a:cs typeface="Arial MT"/>
              </a:rPr>
              <a:t> </a:t>
            </a:r>
            <a:r>
              <a:rPr sz="2600" spc="10" dirty="0">
                <a:solidFill>
                  <a:srgbClr val="FFFFFF"/>
                </a:solidFill>
                <a:latin typeface="Arial MT"/>
                <a:cs typeface="Arial MT"/>
              </a:rPr>
              <a:t>environment</a:t>
            </a:r>
            <a:r>
              <a:rPr sz="2600" spc="20" dirty="0">
                <a:solidFill>
                  <a:srgbClr val="FFFFFF"/>
                </a:solidFill>
                <a:latin typeface="Arial MT"/>
                <a:cs typeface="Arial MT"/>
              </a:rPr>
              <a:t> </a:t>
            </a:r>
            <a:r>
              <a:rPr sz="2600" spc="15" dirty="0">
                <a:solidFill>
                  <a:srgbClr val="FFFFFF"/>
                </a:solidFill>
                <a:latin typeface="Arial MT"/>
                <a:cs typeface="Arial MT"/>
              </a:rPr>
              <a:t>with </a:t>
            </a:r>
            <a:r>
              <a:rPr sz="2600" spc="40" dirty="0">
                <a:solidFill>
                  <a:srgbClr val="FFFFFF"/>
                </a:solidFill>
                <a:latin typeface="Arial MT"/>
                <a:cs typeface="Arial MT"/>
              </a:rPr>
              <a:t>Docker </a:t>
            </a:r>
            <a:r>
              <a:rPr sz="2600" spc="-705" dirty="0">
                <a:solidFill>
                  <a:srgbClr val="FFFFFF"/>
                </a:solidFill>
                <a:latin typeface="Arial MT"/>
                <a:cs typeface="Arial MT"/>
              </a:rPr>
              <a:t> </a:t>
            </a:r>
            <a:r>
              <a:rPr sz="2600" spc="40" dirty="0">
                <a:solidFill>
                  <a:srgbClr val="FFFFFF"/>
                </a:solidFill>
                <a:latin typeface="Arial MT"/>
                <a:cs typeface="Arial MT"/>
              </a:rPr>
              <a:t>Compose</a:t>
            </a:r>
            <a:endParaRPr sz="2600">
              <a:latin typeface="Arial MT"/>
              <a:cs typeface="Arial MT"/>
            </a:endParaRPr>
          </a:p>
        </p:txBody>
      </p:sp>
      <p:grpSp>
        <p:nvGrpSpPr>
          <p:cNvPr id="44" name="object 44"/>
          <p:cNvGrpSpPr/>
          <p:nvPr/>
        </p:nvGrpSpPr>
        <p:grpSpPr>
          <a:xfrm>
            <a:off x="4011902" y="8207991"/>
            <a:ext cx="3539490" cy="1370330"/>
            <a:chOff x="4011902" y="8207991"/>
            <a:chExt cx="3539490" cy="1370330"/>
          </a:xfrm>
        </p:grpSpPr>
        <p:pic>
          <p:nvPicPr>
            <p:cNvPr id="45" name="object 45"/>
            <p:cNvPicPr/>
            <p:nvPr/>
          </p:nvPicPr>
          <p:blipFill>
            <a:blip r:embed="rId18" cstate="print"/>
            <a:stretch>
              <a:fillRect/>
            </a:stretch>
          </p:blipFill>
          <p:spPr>
            <a:xfrm>
              <a:off x="4011902" y="8207991"/>
              <a:ext cx="3539020" cy="1369852"/>
            </a:xfrm>
            <a:prstGeom prst="rect">
              <a:avLst/>
            </a:prstGeom>
          </p:spPr>
        </p:pic>
        <p:pic>
          <p:nvPicPr>
            <p:cNvPr id="46" name="object 46"/>
            <p:cNvPicPr/>
            <p:nvPr/>
          </p:nvPicPr>
          <p:blipFill>
            <a:blip r:embed="rId19" cstate="print"/>
            <a:stretch>
              <a:fillRect/>
            </a:stretch>
          </p:blipFill>
          <p:spPr>
            <a:xfrm>
              <a:off x="4053785" y="8228933"/>
              <a:ext cx="3455252" cy="1286085"/>
            </a:xfrm>
            <a:prstGeom prst="rect">
              <a:avLst/>
            </a:prstGeom>
          </p:spPr>
        </p:pic>
      </p:grpSp>
      <p:sp>
        <p:nvSpPr>
          <p:cNvPr id="47" name="object 47"/>
          <p:cNvSpPr txBox="1"/>
          <p:nvPr/>
        </p:nvSpPr>
        <p:spPr>
          <a:xfrm>
            <a:off x="4053785" y="8228932"/>
            <a:ext cx="3455670" cy="1286510"/>
          </a:xfrm>
          <a:prstGeom prst="rect">
            <a:avLst/>
          </a:prstGeom>
        </p:spPr>
        <p:txBody>
          <a:bodyPr vert="horz" wrap="square" lIns="0" tIns="5715" rIns="0" bIns="0" rtlCol="0">
            <a:spAutoFit/>
          </a:bodyPr>
          <a:lstStyle/>
          <a:p>
            <a:pPr>
              <a:lnSpc>
                <a:spcPct val="100000"/>
              </a:lnSpc>
              <a:spcBef>
                <a:spcPts val="45"/>
              </a:spcBef>
            </a:pPr>
            <a:endParaRPr sz="2950">
              <a:latin typeface="Times New Roman"/>
              <a:cs typeface="Times New Roman"/>
            </a:endParaRPr>
          </a:p>
          <a:p>
            <a:pPr marL="898525">
              <a:lnSpc>
                <a:spcPct val="100000"/>
              </a:lnSpc>
            </a:pPr>
            <a:r>
              <a:rPr sz="2600" spc="45" dirty="0">
                <a:solidFill>
                  <a:srgbClr val="FFFFFF"/>
                </a:solidFill>
                <a:latin typeface="Arial MT"/>
                <a:cs typeface="Arial MT"/>
              </a:rPr>
              <a:t>Local</a:t>
            </a:r>
            <a:r>
              <a:rPr sz="2600" spc="-25" dirty="0">
                <a:solidFill>
                  <a:srgbClr val="FFFFFF"/>
                </a:solidFill>
                <a:latin typeface="Arial MT"/>
                <a:cs typeface="Arial MT"/>
              </a:rPr>
              <a:t> </a:t>
            </a:r>
            <a:r>
              <a:rPr sz="2600" spc="70" dirty="0">
                <a:solidFill>
                  <a:srgbClr val="FFFFFF"/>
                </a:solidFill>
                <a:latin typeface="Arial MT"/>
                <a:cs typeface="Arial MT"/>
              </a:rPr>
              <a:t>build</a:t>
            </a:r>
            <a:endParaRPr sz="2600">
              <a:latin typeface="Arial MT"/>
              <a:cs typeface="Arial MT"/>
            </a:endParaRPr>
          </a:p>
        </p:txBody>
      </p:sp>
      <p:sp>
        <p:nvSpPr>
          <p:cNvPr id="49" name="object 4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48" name="object 48"/>
          <p:cNvSpPr txBox="1"/>
          <p:nvPr/>
        </p:nvSpPr>
        <p:spPr>
          <a:xfrm>
            <a:off x="15106936" y="6332391"/>
            <a:ext cx="3839845" cy="3007995"/>
          </a:xfrm>
          <a:prstGeom prst="rect">
            <a:avLst/>
          </a:prstGeom>
        </p:spPr>
        <p:txBody>
          <a:bodyPr vert="horz" wrap="square" lIns="0" tIns="13335" rIns="0" bIns="0" rtlCol="0">
            <a:spAutoFit/>
          </a:bodyPr>
          <a:lstStyle/>
          <a:p>
            <a:pPr marL="67310">
              <a:lnSpc>
                <a:spcPts val="11740"/>
              </a:lnSpc>
              <a:spcBef>
                <a:spcPts val="105"/>
              </a:spcBef>
            </a:pPr>
            <a:r>
              <a:rPr sz="15450" spc="-15" baseline="-7281" dirty="0">
                <a:latin typeface="Arial MT"/>
                <a:cs typeface="Arial MT"/>
              </a:rPr>
              <a:t>}</a:t>
            </a:r>
            <a:r>
              <a:rPr sz="15450" spc="-2115" baseline="-7281" dirty="0">
                <a:latin typeface="Arial MT"/>
                <a:cs typeface="Arial MT"/>
              </a:rPr>
              <a:t> </a:t>
            </a:r>
            <a:r>
              <a:rPr sz="4100" spc="-140" dirty="0">
                <a:latin typeface="Arial MT"/>
                <a:cs typeface="Arial MT"/>
              </a:rPr>
              <a:t>P</a:t>
            </a:r>
            <a:r>
              <a:rPr sz="4100" spc="-145" dirty="0">
                <a:latin typeface="Arial MT"/>
                <a:cs typeface="Arial MT"/>
              </a:rPr>
              <a:t>r</a:t>
            </a:r>
            <a:r>
              <a:rPr sz="4100" spc="65" dirty="0">
                <a:latin typeface="Arial MT"/>
                <a:cs typeface="Arial MT"/>
              </a:rPr>
              <a:t>oduction</a:t>
            </a:r>
            <a:endParaRPr sz="4100">
              <a:latin typeface="Arial MT"/>
              <a:cs typeface="Arial MT"/>
            </a:endParaRPr>
          </a:p>
          <a:p>
            <a:pPr marL="38100">
              <a:lnSpc>
                <a:spcPts val="11740"/>
              </a:lnSpc>
            </a:pPr>
            <a:r>
              <a:rPr sz="15450" spc="-15" baseline="-5933" dirty="0">
                <a:latin typeface="Arial MT"/>
                <a:cs typeface="Arial MT"/>
              </a:rPr>
              <a:t>}</a:t>
            </a:r>
            <a:r>
              <a:rPr sz="15450" spc="-1762" baseline="-5933" dirty="0">
                <a:latin typeface="Arial MT"/>
                <a:cs typeface="Arial MT"/>
              </a:rPr>
              <a:t> </a:t>
            </a:r>
            <a:r>
              <a:rPr sz="4100" spc="30" dirty="0">
                <a:latin typeface="Arial MT"/>
                <a:cs typeface="Arial MT"/>
              </a:rPr>
              <a:t>Development</a:t>
            </a:r>
            <a:endParaRPr sz="4100">
              <a:latin typeface="Arial MT"/>
              <a:cs typeface="Arial MT"/>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95732"/>
            <a:ext cx="8498840" cy="1433195"/>
          </a:xfrm>
          <a:prstGeom prst="rect">
            <a:avLst/>
          </a:prstGeom>
        </p:spPr>
        <p:txBody>
          <a:bodyPr vert="horz" wrap="square" lIns="0" tIns="17145" rIns="0" bIns="0" rtlCol="0">
            <a:spAutoFit/>
          </a:bodyPr>
          <a:lstStyle/>
          <a:p>
            <a:pPr marL="12700">
              <a:lnSpc>
                <a:spcPct val="100000"/>
              </a:lnSpc>
              <a:spcBef>
                <a:spcPts val="135"/>
              </a:spcBef>
            </a:pPr>
            <a:r>
              <a:rPr spc="15" dirty="0"/>
              <a:t>Running</a:t>
            </a:r>
            <a:r>
              <a:rPr spc="-55" dirty="0"/>
              <a:t> </a:t>
            </a:r>
            <a:r>
              <a:rPr spc="100" dirty="0"/>
              <a:t>Docker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6650335"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5" dirty="0">
                <a:latin typeface="Arial MT"/>
                <a:cs typeface="Arial MT"/>
              </a:rPr>
              <a:t>Using</a:t>
            </a:r>
            <a:r>
              <a:rPr sz="4100" spc="5" dirty="0">
                <a:latin typeface="Arial MT"/>
                <a:cs typeface="Arial MT"/>
              </a:rPr>
              <a:t> </a:t>
            </a:r>
            <a:r>
              <a:rPr sz="4100" spc="10" dirty="0">
                <a:latin typeface="Arial MT"/>
                <a:cs typeface="Arial MT"/>
              </a:rPr>
              <a:t>my </a:t>
            </a:r>
            <a:r>
              <a:rPr sz="4100" spc="40" dirty="0">
                <a:latin typeface="Arial MT"/>
                <a:cs typeface="Arial MT"/>
              </a:rPr>
              <a:t>vagrant</a:t>
            </a:r>
            <a:r>
              <a:rPr sz="4100" spc="5" dirty="0">
                <a:latin typeface="Arial MT"/>
                <a:cs typeface="Arial MT"/>
              </a:rPr>
              <a:t> </a:t>
            </a:r>
            <a:r>
              <a:rPr sz="4100" spc="-5" dirty="0">
                <a:latin typeface="Arial MT"/>
                <a:cs typeface="Arial MT"/>
              </a:rPr>
              <a:t>"DevOps</a:t>
            </a:r>
            <a:r>
              <a:rPr sz="4100" spc="10" dirty="0">
                <a:latin typeface="Arial MT"/>
                <a:cs typeface="Arial MT"/>
              </a:rPr>
              <a:t> </a:t>
            </a:r>
            <a:r>
              <a:rPr sz="4100" spc="-70" dirty="0">
                <a:latin typeface="Arial MT"/>
                <a:cs typeface="Arial MT"/>
              </a:rPr>
              <a:t>Box"</a:t>
            </a:r>
            <a:r>
              <a:rPr sz="4100" spc="10" dirty="0">
                <a:latin typeface="Arial MT"/>
                <a:cs typeface="Arial MT"/>
              </a:rPr>
              <a:t> </a:t>
            </a:r>
            <a:r>
              <a:rPr sz="4100" spc="-50" dirty="0">
                <a:latin typeface="Arial MT"/>
                <a:cs typeface="Arial MT"/>
              </a:rPr>
              <a:t>(The</a:t>
            </a:r>
            <a:r>
              <a:rPr sz="4100" spc="5" dirty="0">
                <a:latin typeface="Arial MT"/>
                <a:cs typeface="Arial MT"/>
              </a:rPr>
              <a:t> </a:t>
            </a:r>
            <a:r>
              <a:rPr sz="4100" spc="45" dirty="0">
                <a:latin typeface="Arial MT"/>
                <a:cs typeface="Arial MT"/>
              </a:rPr>
              <a:t>ubuntu</a:t>
            </a:r>
            <a:r>
              <a:rPr sz="4100" spc="10" dirty="0">
                <a:latin typeface="Arial MT"/>
                <a:cs typeface="Arial MT"/>
              </a:rPr>
              <a:t> </a:t>
            </a:r>
            <a:r>
              <a:rPr sz="4100" spc="65" dirty="0">
                <a:latin typeface="Arial MT"/>
                <a:cs typeface="Arial MT"/>
              </a:rPr>
              <a:t>box)</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By</a:t>
            </a:r>
            <a:r>
              <a:rPr sz="4100" spc="-10" dirty="0">
                <a:latin typeface="Arial MT"/>
                <a:cs typeface="Arial MT"/>
              </a:rPr>
              <a:t> </a:t>
            </a:r>
            <a:r>
              <a:rPr sz="4100" spc="70" dirty="0">
                <a:latin typeface="Arial MT"/>
                <a:cs typeface="Arial MT"/>
              </a:rPr>
              <a:t>downloading</a:t>
            </a:r>
            <a:r>
              <a:rPr sz="4100" spc="-5" dirty="0">
                <a:latin typeface="Arial MT"/>
                <a:cs typeface="Arial MT"/>
              </a:rPr>
              <a:t> </a:t>
            </a:r>
            <a:r>
              <a:rPr sz="4100" spc="50" dirty="0">
                <a:latin typeface="Arial MT"/>
                <a:cs typeface="Arial MT"/>
              </a:rPr>
              <a:t>Docker</a:t>
            </a:r>
            <a:r>
              <a:rPr sz="4100" spc="-10" dirty="0">
                <a:latin typeface="Arial MT"/>
                <a:cs typeface="Arial MT"/>
              </a:rPr>
              <a:t> </a:t>
            </a:r>
            <a:r>
              <a:rPr sz="4100" spc="5" dirty="0">
                <a:latin typeface="Arial MT"/>
                <a:cs typeface="Arial MT"/>
              </a:rPr>
              <a:t>for:</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Windows:</a:t>
            </a:r>
            <a:r>
              <a:rPr sz="4100" spc="25" dirty="0">
                <a:latin typeface="Arial MT"/>
                <a:cs typeface="Arial MT"/>
              </a:rPr>
              <a:t> </a:t>
            </a:r>
            <a:r>
              <a:rPr sz="4100" spc="35" dirty="0">
                <a:latin typeface="Arial MT"/>
                <a:cs typeface="Arial MT"/>
              </a:rPr>
              <a:t>https://docs.docker.com/engine/installation/windows/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MacOS:</a:t>
            </a:r>
            <a:r>
              <a:rPr sz="4100" spc="-35" dirty="0">
                <a:latin typeface="Arial MT"/>
                <a:cs typeface="Arial MT"/>
              </a:rPr>
              <a:t> </a:t>
            </a:r>
            <a:r>
              <a:rPr sz="4100" spc="40" dirty="0">
                <a:latin typeface="Arial MT"/>
                <a:cs typeface="Arial MT"/>
              </a:rPr>
              <a:t>https://docs.docker.com/engine/installation/mac/</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 dirty="0">
                <a:latin typeface="Arial MT"/>
                <a:cs typeface="Arial MT"/>
              </a:rPr>
              <a:t>Linux:</a:t>
            </a:r>
            <a:r>
              <a:rPr sz="4100" spc="55" dirty="0">
                <a:latin typeface="Arial MT"/>
                <a:cs typeface="Arial MT"/>
              </a:rPr>
              <a:t> </a:t>
            </a:r>
            <a:r>
              <a:rPr sz="4100" u="heavy" spc="30" dirty="0">
                <a:uFill>
                  <a:solidFill>
                    <a:srgbClr val="000000"/>
                  </a:solidFill>
                </a:uFill>
                <a:latin typeface="Arial MT"/>
                <a:cs typeface="Arial MT"/>
              </a:rPr>
              <a:t>https://docs.docker.com/engine/installation/linux/</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55" dirty="0">
                <a:latin typeface="Arial MT"/>
                <a:cs typeface="Arial MT"/>
              </a:rPr>
              <a:t>demos</a:t>
            </a:r>
            <a:r>
              <a:rPr sz="4100" spc="5" dirty="0">
                <a:latin typeface="Arial MT"/>
                <a:cs typeface="Arial MT"/>
              </a:rPr>
              <a:t> will </a:t>
            </a:r>
            <a:r>
              <a:rPr sz="4100" spc="125" dirty="0">
                <a:latin typeface="Arial MT"/>
                <a:cs typeface="Arial MT"/>
              </a:rPr>
              <a:t>be</a:t>
            </a:r>
            <a:r>
              <a:rPr sz="4100" spc="5" dirty="0">
                <a:latin typeface="Arial MT"/>
                <a:cs typeface="Arial MT"/>
              </a:rPr>
              <a:t> </a:t>
            </a:r>
            <a:r>
              <a:rPr sz="4100" spc="65" dirty="0">
                <a:latin typeface="Arial MT"/>
                <a:cs typeface="Arial MT"/>
              </a:rPr>
              <a:t>done</a:t>
            </a:r>
            <a:r>
              <a:rPr sz="4100" spc="5" dirty="0">
                <a:latin typeface="Arial MT"/>
                <a:cs typeface="Arial MT"/>
              </a:rPr>
              <a:t> </a:t>
            </a:r>
            <a:r>
              <a:rPr sz="4100" spc="55" dirty="0">
                <a:latin typeface="Arial MT"/>
                <a:cs typeface="Arial MT"/>
              </a:rPr>
              <a:t>using</a:t>
            </a:r>
            <a:r>
              <a:rPr sz="4100" spc="10" dirty="0">
                <a:latin typeface="Arial MT"/>
                <a:cs typeface="Arial MT"/>
              </a:rPr>
              <a:t> </a:t>
            </a:r>
            <a:r>
              <a:rPr sz="4100" spc="50" dirty="0">
                <a:latin typeface="Arial MT"/>
                <a:cs typeface="Arial MT"/>
              </a:rPr>
              <a:t>Docker</a:t>
            </a:r>
            <a:r>
              <a:rPr sz="4100" spc="5" dirty="0">
                <a:latin typeface="Arial MT"/>
                <a:cs typeface="Arial MT"/>
              </a:rPr>
              <a:t> </a:t>
            </a:r>
            <a:r>
              <a:rPr sz="4100" spc="10" dirty="0">
                <a:latin typeface="Arial MT"/>
                <a:cs typeface="Arial MT"/>
              </a:rPr>
              <a:t>Engine</a:t>
            </a:r>
            <a:r>
              <a:rPr sz="4100" spc="5" dirty="0">
                <a:latin typeface="Arial MT"/>
                <a:cs typeface="Arial MT"/>
              </a:rPr>
              <a:t> </a:t>
            </a:r>
            <a:r>
              <a:rPr sz="4100" spc="30" dirty="0">
                <a:latin typeface="Arial MT"/>
                <a:cs typeface="Arial MT"/>
              </a:rPr>
              <a:t>installed</a:t>
            </a:r>
            <a:r>
              <a:rPr sz="4100" spc="5" dirty="0">
                <a:latin typeface="Arial MT"/>
                <a:cs typeface="Arial MT"/>
              </a:rPr>
              <a:t> in </a:t>
            </a:r>
            <a:r>
              <a:rPr sz="4100" spc="10" dirty="0">
                <a:latin typeface="Arial MT"/>
                <a:cs typeface="Arial MT"/>
              </a:rPr>
              <a:t>the </a:t>
            </a:r>
            <a:r>
              <a:rPr sz="4100" spc="-25" dirty="0">
                <a:latin typeface="Arial MT"/>
                <a:cs typeface="Arial MT"/>
              </a:rPr>
              <a:t>Vagrant </a:t>
            </a:r>
            <a:r>
              <a:rPr sz="4100" spc="-1125" dirty="0">
                <a:latin typeface="Arial MT"/>
                <a:cs typeface="Arial MT"/>
              </a:rPr>
              <a:t> </a:t>
            </a:r>
            <a:r>
              <a:rPr sz="4100" spc="50" dirty="0">
                <a:latin typeface="Arial MT"/>
                <a:cs typeface="Arial MT"/>
              </a:rPr>
              <a:t>DevOps</a:t>
            </a:r>
            <a:r>
              <a:rPr sz="4100" dirty="0">
                <a:latin typeface="Arial MT"/>
                <a:cs typeface="Arial MT"/>
              </a:rPr>
              <a:t> </a:t>
            </a:r>
            <a:r>
              <a:rPr sz="4100" spc="85" dirty="0">
                <a:latin typeface="Arial MT"/>
                <a:cs typeface="Arial MT"/>
              </a:rPr>
              <a:t>box</a:t>
            </a:r>
            <a:r>
              <a:rPr sz="4100" spc="5" dirty="0">
                <a:latin typeface="Arial MT"/>
                <a:cs typeface="Arial MT"/>
              </a:rPr>
              <a:t> </a:t>
            </a:r>
            <a:r>
              <a:rPr sz="4100" spc="50" dirty="0">
                <a:latin typeface="Arial MT"/>
                <a:cs typeface="Arial MT"/>
              </a:rPr>
              <a:t>(</a:t>
            </a:r>
            <a:r>
              <a:rPr sz="4100" u="heavy" spc="50" dirty="0">
                <a:uFill>
                  <a:solidFill>
                    <a:srgbClr val="000000"/>
                  </a:solidFill>
                </a:uFill>
                <a:latin typeface="Arial MT"/>
                <a:cs typeface="Arial MT"/>
              </a:rPr>
              <a:t>https://github.com/wardviaene/devops-box</a:t>
            </a:r>
            <a:r>
              <a:rPr sz="4100" spc="50" dirty="0">
                <a:latin typeface="Arial MT"/>
                <a:cs typeface="Arial MT"/>
              </a:rPr>
              <a:t>)</a:t>
            </a:r>
            <a:endParaRPr sz="4100">
              <a:latin typeface="Arial MT"/>
              <a:cs typeface="Arial MT"/>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3718" y="4212926"/>
            <a:ext cx="3805554" cy="1433195"/>
          </a:xfrm>
          <a:prstGeom prst="rect">
            <a:avLst/>
          </a:prstGeom>
        </p:spPr>
        <p:txBody>
          <a:bodyPr vert="horz" wrap="square" lIns="0" tIns="17145" rIns="0" bIns="0" rtlCol="0">
            <a:spAutoFit/>
          </a:bodyPr>
          <a:lstStyle/>
          <a:p>
            <a:pPr marL="12700">
              <a:lnSpc>
                <a:spcPct val="100000"/>
              </a:lnSpc>
              <a:spcBef>
                <a:spcPts val="135"/>
              </a:spcBef>
            </a:pPr>
            <a:r>
              <a:rPr sz="9200" spc="100" dirty="0">
                <a:latin typeface="Arial MT"/>
                <a:cs typeface="Arial MT"/>
              </a:rPr>
              <a:t>Docker</a:t>
            </a:r>
            <a:endParaRPr sz="9200">
              <a:latin typeface="Arial MT"/>
              <a:cs typeface="Arial MT"/>
            </a:endParaRPr>
          </a:p>
        </p:txBody>
      </p:sp>
      <p:sp>
        <p:nvSpPr>
          <p:cNvPr id="3" name="object 3"/>
          <p:cNvSpPr txBox="1"/>
          <p:nvPr/>
        </p:nvSpPr>
        <p:spPr>
          <a:xfrm>
            <a:off x="8375463" y="6103146"/>
            <a:ext cx="3353435" cy="578485"/>
          </a:xfrm>
          <a:prstGeom prst="rect">
            <a:avLst/>
          </a:prstGeom>
        </p:spPr>
        <p:txBody>
          <a:bodyPr vert="horz" wrap="square" lIns="0" tIns="15875" rIns="0" bIns="0" rtlCol="0">
            <a:spAutoFit/>
          </a:bodyPr>
          <a:lstStyle/>
          <a:p>
            <a:pPr marL="12700">
              <a:lnSpc>
                <a:spcPct val="100000"/>
              </a:lnSpc>
              <a:spcBef>
                <a:spcPts val="125"/>
              </a:spcBef>
            </a:pPr>
            <a:r>
              <a:rPr sz="3600" spc="60" dirty="0">
                <a:latin typeface="Arial MT"/>
                <a:cs typeface="Arial MT"/>
              </a:rPr>
              <a:t>Building</a:t>
            </a:r>
            <a:r>
              <a:rPr sz="3600" spc="-60" dirty="0">
                <a:latin typeface="Arial MT"/>
                <a:cs typeface="Arial MT"/>
              </a:rPr>
              <a:t> </a:t>
            </a:r>
            <a:r>
              <a:rPr sz="3600" spc="45" dirty="0">
                <a:latin typeface="Arial MT"/>
                <a:cs typeface="Arial MT"/>
              </a:rPr>
              <a:t>images</a:t>
            </a:r>
            <a:endParaRPr sz="3600">
              <a:latin typeface="Arial MT"/>
              <a:cs typeface="Arial MT"/>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325110" cy="1433195"/>
          </a:xfrm>
          <a:prstGeom prst="rect">
            <a:avLst/>
          </a:prstGeom>
        </p:spPr>
        <p:txBody>
          <a:bodyPr vert="horz" wrap="square" lIns="0" tIns="17145" rIns="0" bIns="0" rtlCol="0">
            <a:spAutoFit/>
          </a:bodyPr>
          <a:lstStyle/>
          <a:p>
            <a:pPr marL="12700">
              <a:lnSpc>
                <a:spcPct val="100000"/>
              </a:lnSpc>
              <a:spcBef>
                <a:spcPts val="135"/>
              </a:spcBef>
            </a:pPr>
            <a:r>
              <a:rPr spc="110" dirty="0"/>
              <a:t>Docke</a:t>
            </a:r>
            <a:r>
              <a:rPr spc="229" dirty="0"/>
              <a:t>r</a:t>
            </a:r>
            <a:r>
              <a:rPr spc="5" dirty="0"/>
              <a:t>fi</a:t>
            </a:r>
            <a:r>
              <a:rPr spc="10" dirty="0"/>
              <a:t>le</a:t>
            </a:r>
          </a:p>
        </p:txBody>
      </p:sp>
      <p:pic>
        <p:nvPicPr>
          <p:cNvPr id="3" name="object 3"/>
          <p:cNvPicPr/>
          <p:nvPr/>
        </p:nvPicPr>
        <p:blipFill>
          <a:blip r:embed="rId2" cstate="print"/>
          <a:stretch>
            <a:fillRect/>
          </a:stretch>
        </p:blipFill>
        <p:spPr>
          <a:xfrm>
            <a:off x="1282585" y="3887782"/>
            <a:ext cx="5204764" cy="2663919"/>
          </a:xfrm>
          <a:prstGeom prst="rect">
            <a:avLst/>
          </a:prstGeom>
        </p:spPr>
      </p:pic>
      <p:sp>
        <p:nvSpPr>
          <p:cNvPr id="4" name="object 4"/>
          <p:cNvSpPr txBox="1"/>
          <p:nvPr/>
        </p:nvSpPr>
        <p:spPr>
          <a:xfrm>
            <a:off x="1329704" y="3913959"/>
            <a:ext cx="5111115" cy="2569845"/>
          </a:xfrm>
          <a:prstGeom prst="rect">
            <a:avLst/>
          </a:prstGeom>
          <a:solidFill>
            <a:srgbClr val="DCDEE0"/>
          </a:solidFill>
          <a:ln w="10470">
            <a:solidFill>
              <a:srgbClr val="A6AAA9"/>
            </a:solidFill>
          </a:ln>
        </p:spPr>
        <p:txBody>
          <a:bodyPr vert="horz" wrap="square" lIns="0" tIns="5080" rIns="0" bIns="0" rtlCol="0">
            <a:spAutoFit/>
          </a:bodyPr>
          <a:lstStyle/>
          <a:p>
            <a:pPr>
              <a:lnSpc>
                <a:spcPct val="100000"/>
              </a:lnSpc>
              <a:spcBef>
                <a:spcPts val="40"/>
              </a:spcBef>
            </a:pPr>
            <a:endParaRPr sz="2100">
              <a:latin typeface="Times New Roman"/>
              <a:cs typeface="Times New Roman"/>
            </a:endParaRPr>
          </a:p>
          <a:p>
            <a:pPr marL="257810" marR="2878455">
              <a:lnSpc>
                <a:spcPts val="2560"/>
              </a:lnSpc>
            </a:pPr>
            <a:r>
              <a:rPr sz="2150" spc="-65" dirty="0">
                <a:latin typeface="Arial MT"/>
                <a:cs typeface="Arial MT"/>
              </a:rPr>
              <a:t>FROM</a:t>
            </a:r>
            <a:r>
              <a:rPr sz="2150" spc="-60" dirty="0">
                <a:latin typeface="Arial MT"/>
                <a:cs typeface="Arial MT"/>
              </a:rPr>
              <a:t> </a:t>
            </a:r>
            <a:r>
              <a:rPr sz="2150" spc="10" dirty="0">
                <a:latin typeface="Arial MT"/>
                <a:cs typeface="Arial MT"/>
              </a:rPr>
              <a:t>node:4.6 </a:t>
            </a:r>
            <a:r>
              <a:rPr sz="2150" spc="-580" dirty="0">
                <a:latin typeface="Arial MT"/>
                <a:cs typeface="Arial MT"/>
              </a:rPr>
              <a:t> </a:t>
            </a:r>
            <a:r>
              <a:rPr sz="2150" spc="-55" dirty="0">
                <a:latin typeface="Arial MT"/>
                <a:cs typeface="Arial MT"/>
              </a:rPr>
              <a:t>WORKDIR </a:t>
            </a:r>
            <a:r>
              <a:rPr sz="2150" spc="55" dirty="0">
                <a:latin typeface="Arial MT"/>
                <a:cs typeface="Arial MT"/>
              </a:rPr>
              <a:t>/app </a:t>
            </a:r>
            <a:r>
              <a:rPr sz="2150" spc="-585" dirty="0">
                <a:latin typeface="Arial MT"/>
                <a:cs typeface="Arial MT"/>
              </a:rPr>
              <a:t> </a:t>
            </a:r>
            <a:r>
              <a:rPr sz="2150" spc="-5" dirty="0">
                <a:latin typeface="Arial MT"/>
                <a:cs typeface="Arial MT"/>
              </a:rPr>
              <a:t>ADD</a:t>
            </a:r>
            <a:r>
              <a:rPr sz="2150" spc="125" dirty="0">
                <a:latin typeface="Arial MT"/>
                <a:cs typeface="Arial MT"/>
              </a:rPr>
              <a:t> </a:t>
            </a:r>
            <a:r>
              <a:rPr sz="2150" spc="-5" dirty="0">
                <a:latin typeface="Arial MT"/>
                <a:cs typeface="Arial MT"/>
              </a:rPr>
              <a:t>.</a:t>
            </a:r>
            <a:r>
              <a:rPr sz="2150" spc="130" dirty="0">
                <a:latin typeface="Arial MT"/>
                <a:cs typeface="Arial MT"/>
              </a:rPr>
              <a:t> </a:t>
            </a:r>
            <a:r>
              <a:rPr sz="2150" spc="55" dirty="0">
                <a:latin typeface="Arial MT"/>
                <a:cs typeface="Arial MT"/>
              </a:rPr>
              <a:t>/app </a:t>
            </a:r>
            <a:r>
              <a:rPr sz="2150" spc="60" dirty="0">
                <a:latin typeface="Arial MT"/>
                <a:cs typeface="Arial MT"/>
              </a:rPr>
              <a:t> </a:t>
            </a:r>
            <a:r>
              <a:rPr sz="2150" spc="-45" dirty="0">
                <a:latin typeface="Arial MT"/>
                <a:cs typeface="Arial MT"/>
              </a:rPr>
              <a:t>RUN </a:t>
            </a:r>
            <a:r>
              <a:rPr sz="2150" spc="35" dirty="0">
                <a:latin typeface="Arial MT"/>
                <a:cs typeface="Arial MT"/>
              </a:rPr>
              <a:t>npm</a:t>
            </a:r>
            <a:r>
              <a:rPr sz="2150" spc="-45" dirty="0">
                <a:latin typeface="Arial MT"/>
                <a:cs typeface="Arial MT"/>
              </a:rPr>
              <a:t> </a:t>
            </a:r>
            <a:r>
              <a:rPr sz="2150" spc="-5" dirty="0">
                <a:latin typeface="Arial MT"/>
                <a:cs typeface="Arial MT"/>
              </a:rPr>
              <a:t>install </a:t>
            </a:r>
            <a:r>
              <a:rPr sz="2150" spc="-585" dirty="0">
                <a:latin typeface="Arial MT"/>
                <a:cs typeface="Arial MT"/>
              </a:rPr>
              <a:t> </a:t>
            </a:r>
            <a:r>
              <a:rPr sz="2150" spc="-105" dirty="0">
                <a:latin typeface="Arial MT"/>
                <a:cs typeface="Arial MT"/>
              </a:rPr>
              <a:t>EXPOSE</a:t>
            </a:r>
            <a:r>
              <a:rPr sz="2150" spc="-30" dirty="0">
                <a:latin typeface="Arial MT"/>
                <a:cs typeface="Arial MT"/>
              </a:rPr>
              <a:t> </a:t>
            </a:r>
            <a:r>
              <a:rPr sz="2150" spc="-5" dirty="0">
                <a:latin typeface="Arial MT"/>
                <a:cs typeface="Arial MT"/>
              </a:rPr>
              <a:t>3000</a:t>
            </a:r>
            <a:endParaRPr sz="2150">
              <a:latin typeface="Arial MT"/>
              <a:cs typeface="Arial MT"/>
            </a:endParaRPr>
          </a:p>
          <a:p>
            <a:pPr marL="257810">
              <a:lnSpc>
                <a:spcPts val="2455"/>
              </a:lnSpc>
            </a:pPr>
            <a:r>
              <a:rPr sz="2150" spc="-10" dirty="0">
                <a:latin typeface="Arial MT"/>
                <a:cs typeface="Arial MT"/>
              </a:rPr>
              <a:t>CMD</a:t>
            </a:r>
            <a:r>
              <a:rPr sz="2150" spc="-25" dirty="0">
                <a:latin typeface="Arial MT"/>
                <a:cs typeface="Arial MT"/>
              </a:rPr>
              <a:t> </a:t>
            </a:r>
            <a:r>
              <a:rPr sz="2150" spc="35" dirty="0">
                <a:latin typeface="Arial MT"/>
                <a:cs typeface="Arial MT"/>
              </a:rPr>
              <a:t>npm</a:t>
            </a:r>
            <a:r>
              <a:rPr sz="2150" spc="-25" dirty="0">
                <a:latin typeface="Arial MT"/>
                <a:cs typeface="Arial MT"/>
              </a:rPr>
              <a:t> </a:t>
            </a:r>
            <a:r>
              <a:rPr sz="2150" dirty="0">
                <a:latin typeface="Arial MT"/>
                <a:cs typeface="Arial MT"/>
              </a:rPr>
              <a:t>start</a:t>
            </a:r>
            <a:endParaRPr sz="2150">
              <a:latin typeface="Arial MT"/>
              <a:cs typeface="Arial MT"/>
            </a:endParaRPr>
          </a:p>
        </p:txBody>
      </p:sp>
      <p:pic>
        <p:nvPicPr>
          <p:cNvPr id="5" name="object 5"/>
          <p:cNvPicPr/>
          <p:nvPr/>
        </p:nvPicPr>
        <p:blipFill>
          <a:blip r:embed="rId3" cstate="print"/>
          <a:stretch>
            <a:fillRect/>
          </a:stretch>
        </p:blipFill>
        <p:spPr>
          <a:xfrm>
            <a:off x="7015810" y="3890311"/>
            <a:ext cx="6107481" cy="5751896"/>
          </a:xfrm>
          <a:prstGeom prst="rect">
            <a:avLst/>
          </a:prstGeom>
        </p:spPr>
      </p:pic>
      <p:sp>
        <p:nvSpPr>
          <p:cNvPr id="6" name="object 6"/>
          <p:cNvSpPr txBox="1"/>
          <p:nvPr/>
        </p:nvSpPr>
        <p:spPr>
          <a:xfrm>
            <a:off x="7062929" y="3916489"/>
            <a:ext cx="6013450" cy="565785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40"/>
              </a:spcBef>
            </a:pPr>
            <a:endParaRPr sz="1650">
              <a:latin typeface="Times New Roman"/>
              <a:cs typeface="Times New Roman"/>
            </a:endParaRPr>
          </a:p>
          <a:p>
            <a:pPr marL="257810" marR="1805939">
              <a:lnSpc>
                <a:spcPts val="2560"/>
              </a:lnSpc>
            </a:pPr>
            <a:r>
              <a:rPr sz="2150" spc="-5" dirty="0">
                <a:latin typeface="Arial MT"/>
                <a:cs typeface="Arial MT"/>
              </a:rPr>
              <a:t>var</a:t>
            </a:r>
            <a:r>
              <a:rPr sz="2150" spc="-30" dirty="0">
                <a:latin typeface="Arial MT"/>
                <a:cs typeface="Arial MT"/>
              </a:rPr>
              <a:t> </a:t>
            </a:r>
            <a:r>
              <a:rPr sz="2150" spc="5" dirty="0">
                <a:latin typeface="Arial MT"/>
                <a:cs typeface="Arial MT"/>
              </a:rPr>
              <a:t>express</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10" dirty="0">
                <a:latin typeface="Arial MT"/>
                <a:cs typeface="Arial MT"/>
              </a:rPr>
              <a:t>require('express'); </a:t>
            </a:r>
            <a:r>
              <a:rPr sz="2150" spc="-585" dirty="0">
                <a:latin typeface="Arial MT"/>
                <a:cs typeface="Arial MT"/>
              </a:rPr>
              <a:t> </a:t>
            </a:r>
            <a:r>
              <a:rPr sz="2150" spc="-5" dirty="0">
                <a:latin typeface="Arial MT"/>
                <a:cs typeface="Arial MT"/>
              </a:rPr>
              <a:t>var</a:t>
            </a:r>
            <a:r>
              <a:rPr sz="2150" spc="-10" dirty="0">
                <a:latin typeface="Arial MT"/>
                <a:cs typeface="Arial MT"/>
              </a:rPr>
              <a:t> </a:t>
            </a:r>
            <a:r>
              <a:rPr sz="2150" spc="70" dirty="0">
                <a:latin typeface="Arial MT"/>
                <a:cs typeface="Arial MT"/>
              </a:rPr>
              <a:t>app</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dirty="0">
                <a:latin typeface="Arial MT"/>
                <a:cs typeface="Arial MT"/>
              </a:rPr>
              <a:t>express();</a:t>
            </a:r>
            <a:endParaRPr sz="2150">
              <a:latin typeface="Arial MT"/>
              <a:cs typeface="Arial MT"/>
            </a:endParaRPr>
          </a:p>
          <a:p>
            <a:pPr>
              <a:lnSpc>
                <a:spcPct val="100000"/>
              </a:lnSpc>
              <a:spcBef>
                <a:spcPts val="15"/>
              </a:spcBef>
            </a:pPr>
            <a:endParaRPr sz="2200">
              <a:latin typeface="Arial MT"/>
              <a:cs typeface="Arial MT"/>
            </a:endParaRPr>
          </a:p>
          <a:p>
            <a:pPr marL="408940" marR="2035810" indent="-151765">
              <a:lnSpc>
                <a:spcPts val="2560"/>
              </a:lnSpc>
              <a:spcBef>
                <a:spcPts val="5"/>
              </a:spcBef>
            </a:pPr>
            <a:r>
              <a:rPr sz="2150" spc="35" dirty="0">
                <a:latin typeface="Arial MT"/>
                <a:cs typeface="Arial MT"/>
              </a:rPr>
              <a:t>app.get('/',</a:t>
            </a:r>
            <a:r>
              <a:rPr sz="2150" spc="-15" dirty="0">
                <a:latin typeface="Arial MT"/>
                <a:cs typeface="Arial MT"/>
              </a:rPr>
              <a:t> </a:t>
            </a:r>
            <a:r>
              <a:rPr sz="2150" spc="10" dirty="0">
                <a:latin typeface="Arial MT"/>
                <a:cs typeface="Arial MT"/>
              </a:rPr>
              <a:t>function</a:t>
            </a:r>
            <a:r>
              <a:rPr sz="2150" spc="-10" dirty="0">
                <a:latin typeface="Arial MT"/>
                <a:cs typeface="Arial MT"/>
              </a:rPr>
              <a:t> </a:t>
            </a:r>
            <a:r>
              <a:rPr sz="2150" spc="10" dirty="0">
                <a:latin typeface="Arial MT"/>
                <a:cs typeface="Arial MT"/>
              </a:rPr>
              <a:t>(req,</a:t>
            </a:r>
            <a:r>
              <a:rPr sz="2150" spc="-10" dirty="0">
                <a:latin typeface="Arial MT"/>
                <a:cs typeface="Arial MT"/>
              </a:rPr>
              <a:t> </a:t>
            </a:r>
            <a:r>
              <a:rPr sz="2150" spc="-15" dirty="0">
                <a:latin typeface="Arial MT"/>
                <a:cs typeface="Arial MT"/>
              </a:rPr>
              <a:t>res)</a:t>
            </a:r>
            <a:r>
              <a:rPr sz="2150" spc="-1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res.send('Hello</a:t>
            </a:r>
            <a:r>
              <a:rPr sz="2150" spc="-10" dirty="0">
                <a:latin typeface="Arial MT"/>
                <a:cs typeface="Arial MT"/>
              </a:rPr>
              <a:t> </a:t>
            </a:r>
            <a:r>
              <a:rPr sz="2150" spc="10" dirty="0">
                <a:latin typeface="Arial MT"/>
                <a:cs typeface="Arial MT"/>
              </a:rPr>
              <a:t>World!');</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771525" indent="-151765">
              <a:lnSpc>
                <a:spcPts val="2560"/>
              </a:lnSpc>
            </a:pPr>
            <a:r>
              <a:rPr sz="2150" spc="-5" dirty="0">
                <a:latin typeface="Arial MT"/>
                <a:cs typeface="Arial MT"/>
              </a:rPr>
              <a:t>var</a:t>
            </a:r>
            <a:r>
              <a:rPr sz="2150" spc="-10" dirty="0">
                <a:latin typeface="Arial MT"/>
                <a:cs typeface="Arial MT"/>
              </a:rPr>
              <a:t> </a:t>
            </a:r>
            <a:r>
              <a:rPr sz="2150" spc="-5" dirty="0">
                <a:latin typeface="Arial MT"/>
                <a:cs typeface="Arial MT"/>
              </a:rPr>
              <a:t>server</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10" dirty="0">
                <a:latin typeface="Arial MT"/>
                <a:cs typeface="Arial MT"/>
              </a:rPr>
              <a:t>app.listen(3000,</a:t>
            </a:r>
            <a:r>
              <a:rPr sz="2150" spc="-10" dirty="0">
                <a:latin typeface="Arial MT"/>
                <a:cs typeface="Arial MT"/>
              </a:rPr>
              <a:t> </a:t>
            </a:r>
            <a:r>
              <a:rPr sz="2150" spc="10" dirty="0">
                <a:latin typeface="Arial MT"/>
                <a:cs typeface="Arial MT"/>
              </a:rPr>
              <a:t>function</a:t>
            </a:r>
            <a:r>
              <a:rPr sz="2150" spc="-10" dirty="0">
                <a:latin typeface="Arial MT"/>
                <a:cs typeface="Arial MT"/>
              </a:rPr>
              <a:t> </a:t>
            </a:r>
            <a:r>
              <a:rPr sz="2150" spc="-5" dirty="0">
                <a:latin typeface="Arial MT"/>
                <a:cs typeface="Arial MT"/>
              </a:rPr>
              <a:t>()</a:t>
            </a:r>
            <a:r>
              <a:rPr sz="2150" spc="-1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var</a:t>
            </a:r>
            <a:r>
              <a:rPr sz="2150" spc="100" dirty="0">
                <a:latin typeface="Arial MT"/>
                <a:cs typeface="Arial MT"/>
              </a:rPr>
              <a:t> </a:t>
            </a:r>
            <a:r>
              <a:rPr sz="2150" spc="-5" dirty="0">
                <a:latin typeface="Arial MT"/>
                <a:cs typeface="Arial MT"/>
              </a:rPr>
              <a:t>host</a:t>
            </a:r>
            <a:r>
              <a:rPr sz="2150" spc="105" dirty="0">
                <a:latin typeface="Arial MT"/>
                <a:cs typeface="Arial MT"/>
              </a:rPr>
              <a:t> </a:t>
            </a:r>
            <a:r>
              <a:rPr sz="2150" spc="155" dirty="0">
                <a:latin typeface="Arial MT"/>
                <a:cs typeface="Arial MT"/>
              </a:rPr>
              <a:t>=</a:t>
            </a:r>
            <a:r>
              <a:rPr sz="2150" spc="105" dirty="0">
                <a:latin typeface="Arial MT"/>
                <a:cs typeface="Arial MT"/>
              </a:rPr>
              <a:t> </a:t>
            </a:r>
            <a:r>
              <a:rPr sz="2150" dirty="0">
                <a:latin typeface="Arial MT"/>
                <a:cs typeface="Arial MT"/>
              </a:rPr>
              <a:t>server.address().address; </a:t>
            </a:r>
            <a:r>
              <a:rPr sz="2150" spc="5" dirty="0">
                <a:latin typeface="Arial MT"/>
                <a:cs typeface="Arial MT"/>
              </a:rPr>
              <a:t> </a:t>
            </a:r>
            <a:r>
              <a:rPr sz="2150" spc="-5" dirty="0">
                <a:latin typeface="Arial MT"/>
                <a:cs typeface="Arial MT"/>
              </a:rPr>
              <a:t>var</a:t>
            </a:r>
            <a:r>
              <a:rPr sz="2150" spc="-10" dirty="0">
                <a:latin typeface="Arial MT"/>
                <a:cs typeface="Arial MT"/>
              </a:rPr>
              <a:t> </a:t>
            </a:r>
            <a:r>
              <a:rPr sz="2150" spc="35" dirty="0">
                <a:latin typeface="Arial MT"/>
                <a:cs typeface="Arial MT"/>
              </a:rPr>
              <a:t>port</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dirty="0">
                <a:latin typeface="Arial MT"/>
                <a:cs typeface="Arial MT"/>
              </a:rPr>
              <a:t>server.address().port;</a:t>
            </a:r>
            <a:endParaRPr sz="2150">
              <a:latin typeface="Arial MT"/>
              <a:cs typeface="Arial MT"/>
            </a:endParaRPr>
          </a:p>
          <a:p>
            <a:pPr>
              <a:lnSpc>
                <a:spcPct val="100000"/>
              </a:lnSpc>
              <a:spcBef>
                <a:spcPts val="25"/>
              </a:spcBef>
            </a:pPr>
            <a:endParaRPr sz="2100">
              <a:latin typeface="Arial MT"/>
              <a:cs typeface="Arial MT"/>
            </a:endParaRPr>
          </a:p>
          <a:p>
            <a:pPr marL="408940">
              <a:lnSpc>
                <a:spcPts val="2570"/>
              </a:lnSpc>
            </a:pPr>
            <a:r>
              <a:rPr sz="2150" spc="10" dirty="0">
                <a:latin typeface="Arial MT"/>
                <a:cs typeface="Arial MT"/>
              </a:rPr>
              <a:t>console.log('Example</a:t>
            </a:r>
            <a:r>
              <a:rPr sz="2150" spc="-10" dirty="0">
                <a:latin typeface="Arial MT"/>
                <a:cs typeface="Arial MT"/>
              </a:rPr>
              <a:t> </a:t>
            </a:r>
            <a:r>
              <a:rPr sz="2150" spc="70" dirty="0">
                <a:latin typeface="Arial MT"/>
                <a:cs typeface="Arial MT"/>
              </a:rPr>
              <a:t>app</a:t>
            </a:r>
            <a:r>
              <a:rPr sz="2150" spc="-5" dirty="0">
                <a:latin typeface="Arial MT"/>
                <a:cs typeface="Arial MT"/>
              </a:rPr>
              <a:t> </a:t>
            </a:r>
            <a:r>
              <a:rPr sz="2150" spc="10" dirty="0">
                <a:latin typeface="Arial MT"/>
                <a:cs typeface="Arial MT"/>
              </a:rPr>
              <a:t>listening</a:t>
            </a:r>
            <a:r>
              <a:rPr sz="2150" spc="-5" dirty="0">
                <a:latin typeface="Arial MT"/>
                <a:cs typeface="Arial MT"/>
              </a:rPr>
              <a:t> at</a:t>
            </a:r>
            <a:r>
              <a:rPr sz="2150" spc="-10" dirty="0">
                <a:latin typeface="Arial MT"/>
                <a:cs typeface="Arial MT"/>
              </a:rPr>
              <a:t> </a:t>
            </a:r>
            <a:r>
              <a:rPr sz="2150" spc="10" dirty="0">
                <a:latin typeface="Arial MT"/>
                <a:cs typeface="Arial MT"/>
              </a:rPr>
              <a:t>http://</a:t>
            </a:r>
            <a:endParaRPr sz="2150">
              <a:latin typeface="Arial MT"/>
              <a:cs typeface="Arial MT"/>
            </a:endParaRPr>
          </a:p>
          <a:p>
            <a:pPr marL="257810">
              <a:lnSpc>
                <a:spcPts val="2555"/>
              </a:lnSpc>
            </a:pPr>
            <a:r>
              <a:rPr sz="2150" spc="5" dirty="0">
                <a:latin typeface="Arial MT"/>
                <a:cs typeface="Arial MT"/>
              </a:rPr>
              <a:t>%s:%s',</a:t>
            </a:r>
            <a:r>
              <a:rPr sz="2150" spc="-25" dirty="0">
                <a:latin typeface="Arial MT"/>
                <a:cs typeface="Arial MT"/>
              </a:rPr>
              <a:t> </a:t>
            </a:r>
            <a:r>
              <a:rPr sz="2150" spc="-5" dirty="0">
                <a:latin typeface="Arial MT"/>
                <a:cs typeface="Arial MT"/>
              </a:rPr>
              <a:t>host,</a:t>
            </a:r>
            <a:r>
              <a:rPr sz="2150" spc="-25" dirty="0">
                <a:latin typeface="Arial MT"/>
                <a:cs typeface="Arial MT"/>
              </a:rPr>
              <a:t> </a:t>
            </a:r>
            <a:r>
              <a:rPr sz="2150" spc="20" dirty="0">
                <a:latin typeface="Arial MT"/>
                <a:cs typeface="Arial MT"/>
              </a:rPr>
              <a:t>port);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pic>
        <p:nvPicPr>
          <p:cNvPr id="7" name="object 7"/>
          <p:cNvPicPr/>
          <p:nvPr/>
        </p:nvPicPr>
        <p:blipFill>
          <a:blip r:embed="rId4" cstate="print"/>
          <a:stretch>
            <a:fillRect/>
          </a:stretch>
        </p:blipFill>
        <p:spPr>
          <a:xfrm>
            <a:off x="13752345" y="3890310"/>
            <a:ext cx="5826001" cy="5751897"/>
          </a:xfrm>
          <a:prstGeom prst="rect">
            <a:avLst/>
          </a:prstGeom>
        </p:spPr>
      </p:pic>
      <p:sp>
        <p:nvSpPr>
          <p:cNvPr id="8" name="object 8"/>
          <p:cNvSpPr txBox="1"/>
          <p:nvPr/>
        </p:nvSpPr>
        <p:spPr>
          <a:xfrm>
            <a:off x="13799464" y="3916489"/>
            <a:ext cx="5732145" cy="565785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835"/>
              </a:spcBef>
            </a:pPr>
            <a:r>
              <a:rPr sz="2150" spc="-5" dirty="0">
                <a:latin typeface="Arial MT"/>
                <a:cs typeface="Arial MT"/>
              </a:rPr>
              <a:t>{</a:t>
            </a:r>
            <a:endParaRPr sz="2150">
              <a:latin typeface="Arial MT"/>
              <a:cs typeface="Arial MT"/>
            </a:endParaRPr>
          </a:p>
          <a:p>
            <a:pPr marL="408940">
              <a:lnSpc>
                <a:spcPts val="2555"/>
              </a:lnSpc>
            </a:pPr>
            <a:r>
              <a:rPr sz="2150" spc="-55" dirty="0">
                <a:latin typeface="Arial MT"/>
                <a:cs typeface="Arial MT"/>
              </a:rPr>
              <a:t>"name":</a:t>
            </a:r>
            <a:r>
              <a:rPr sz="2150" spc="-40" dirty="0">
                <a:latin typeface="Arial MT"/>
                <a:cs typeface="Arial MT"/>
              </a:rPr>
              <a:t> </a:t>
            </a:r>
            <a:r>
              <a:rPr sz="2150" spc="-15" dirty="0">
                <a:latin typeface="Arial MT"/>
                <a:cs typeface="Arial MT"/>
              </a:rPr>
              <a:t>"myapp",</a:t>
            </a:r>
            <a:endParaRPr sz="2150">
              <a:latin typeface="Arial MT"/>
              <a:cs typeface="Arial MT"/>
            </a:endParaRPr>
          </a:p>
          <a:p>
            <a:pPr marL="408940" marR="3302000">
              <a:lnSpc>
                <a:spcPts val="2560"/>
              </a:lnSpc>
              <a:spcBef>
                <a:spcPts val="90"/>
              </a:spcBef>
            </a:pPr>
            <a:r>
              <a:rPr sz="2150" spc="-40" dirty="0">
                <a:latin typeface="Arial MT"/>
                <a:cs typeface="Arial MT"/>
              </a:rPr>
              <a:t>"version":</a:t>
            </a:r>
            <a:r>
              <a:rPr sz="2150" spc="-55" dirty="0">
                <a:latin typeface="Arial MT"/>
                <a:cs typeface="Arial MT"/>
              </a:rPr>
              <a:t> </a:t>
            </a:r>
            <a:r>
              <a:rPr sz="2150" spc="-45" dirty="0">
                <a:latin typeface="Arial MT"/>
                <a:cs typeface="Arial MT"/>
              </a:rPr>
              <a:t>"0.0.1", </a:t>
            </a:r>
            <a:r>
              <a:rPr sz="2150" spc="-580" dirty="0">
                <a:latin typeface="Arial MT"/>
                <a:cs typeface="Arial MT"/>
              </a:rPr>
              <a:t> </a:t>
            </a:r>
            <a:r>
              <a:rPr sz="2150" spc="-25" dirty="0">
                <a:latin typeface="Arial MT"/>
                <a:cs typeface="Arial MT"/>
              </a:rPr>
              <a:t>"private":</a:t>
            </a:r>
            <a:r>
              <a:rPr sz="2150" spc="-20" dirty="0">
                <a:latin typeface="Arial MT"/>
                <a:cs typeface="Arial MT"/>
              </a:rPr>
              <a:t> </a:t>
            </a:r>
            <a:r>
              <a:rPr sz="2150" spc="-5" dirty="0">
                <a:latin typeface="Arial MT"/>
                <a:cs typeface="Arial MT"/>
              </a:rPr>
              <a:t>true, </a:t>
            </a:r>
            <a:r>
              <a:rPr sz="2150" dirty="0">
                <a:latin typeface="Arial MT"/>
                <a:cs typeface="Arial MT"/>
              </a:rPr>
              <a:t> </a:t>
            </a:r>
            <a:r>
              <a:rPr sz="2150" spc="-15" dirty="0">
                <a:latin typeface="Arial MT"/>
                <a:cs typeface="Arial MT"/>
              </a:rPr>
              <a:t>"scripts": </a:t>
            </a:r>
            <a:r>
              <a:rPr sz="2150" spc="-5" dirty="0">
                <a:latin typeface="Arial MT"/>
                <a:cs typeface="Arial MT"/>
              </a:rPr>
              <a:t>{</a:t>
            </a:r>
            <a:endParaRPr sz="2150">
              <a:latin typeface="Arial MT"/>
              <a:cs typeface="Arial MT"/>
            </a:endParaRPr>
          </a:p>
          <a:p>
            <a:pPr marL="560070">
              <a:lnSpc>
                <a:spcPts val="2455"/>
              </a:lnSpc>
            </a:pPr>
            <a:r>
              <a:rPr sz="2150" spc="-40" dirty="0">
                <a:latin typeface="Arial MT"/>
                <a:cs typeface="Arial MT"/>
              </a:rPr>
              <a:t>"start":</a:t>
            </a:r>
            <a:r>
              <a:rPr sz="2150" spc="-30" dirty="0">
                <a:latin typeface="Arial MT"/>
                <a:cs typeface="Arial MT"/>
              </a:rPr>
              <a:t> </a:t>
            </a:r>
            <a:r>
              <a:rPr sz="2150" spc="-15" dirty="0">
                <a:latin typeface="Arial MT"/>
                <a:cs typeface="Arial MT"/>
              </a:rPr>
              <a:t>"node</a:t>
            </a:r>
            <a:r>
              <a:rPr sz="2150" spc="-25" dirty="0">
                <a:latin typeface="Arial MT"/>
                <a:cs typeface="Arial MT"/>
              </a:rPr>
              <a:t> </a:t>
            </a:r>
            <a:r>
              <a:rPr sz="2150" spc="-10" dirty="0">
                <a:latin typeface="Arial MT"/>
                <a:cs typeface="Arial MT"/>
              </a:rPr>
              <a:t>index.js"</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560070" marR="3303270" indent="-151765">
              <a:lnSpc>
                <a:spcPts val="2560"/>
              </a:lnSpc>
              <a:spcBef>
                <a:spcPts val="90"/>
              </a:spcBef>
            </a:pPr>
            <a:r>
              <a:rPr sz="2150" spc="-25" dirty="0">
                <a:latin typeface="Arial MT"/>
                <a:cs typeface="Arial MT"/>
              </a:rPr>
              <a:t>"engines":</a:t>
            </a:r>
            <a:r>
              <a:rPr sz="2150" spc="-15" dirty="0">
                <a:latin typeface="Arial MT"/>
                <a:cs typeface="Arial MT"/>
              </a:rPr>
              <a:t> </a:t>
            </a:r>
            <a:r>
              <a:rPr sz="2150" spc="-5" dirty="0">
                <a:latin typeface="Arial MT"/>
                <a:cs typeface="Arial MT"/>
              </a:rPr>
              <a:t>{ </a:t>
            </a:r>
            <a:r>
              <a:rPr sz="2150" dirty="0">
                <a:latin typeface="Arial MT"/>
                <a:cs typeface="Arial MT"/>
              </a:rPr>
              <a:t> </a:t>
            </a:r>
            <a:r>
              <a:rPr sz="2150" spc="-35" dirty="0">
                <a:latin typeface="Arial MT"/>
                <a:cs typeface="Arial MT"/>
              </a:rPr>
              <a:t>"node":</a:t>
            </a:r>
            <a:r>
              <a:rPr sz="2150" spc="-75" dirty="0">
                <a:latin typeface="Arial MT"/>
                <a:cs typeface="Arial MT"/>
              </a:rPr>
              <a:t> </a:t>
            </a:r>
            <a:r>
              <a:rPr sz="2150" spc="5" dirty="0">
                <a:latin typeface="Arial MT"/>
                <a:cs typeface="Arial MT"/>
              </a:rPr>
              <a:t>"^4.6.1"</a:t>
            </a:r>
            <a:endParaRPr sz="2150">
              <a:latin typeface="Arial MT"/>
              <a:cs typeface="Arial MT"/>
            </a:endParaRPr>
          </a:p>
          <a:p>
            <a:pPr marL="408940">
              <a:lnSpc>
                <a:spcPts val="2460"/>
              </a:lnSpc>
            </a:pPr>
            <a:r>
              <a:rPr sz="2150" spc="-5" dirty="0">
                <a:latin typeface="Arial MT"/>
                <a:cs typeface="Arial MT"/>
              </a:rPr>
              <a:t>},</a:t>
            </a:r>
            <a:endParaRPr sz="2150">
              <a:latin typeface="Arial MT"/>
              <a:cs typeface="Arial MT"/>
            </a:endParaRPr>
          </a:p>
          <a:p>
            <a:pPr marL="560070" marR="2733675" indent="-151765">
              <a:lnSpc>
                <a:spcPts val="2560"/>
              </a:lnSpc>
              <a:spcBef>
                <a:spcPts val="90"/>
              </a:spcBef>
            </a:pPr>
            <a:r>
              <a:rPr sz="2150" spc="5" dirty="0">
                <a:latin typeface="Arial MT"/>
                <a:cs typeface="Arial MT"/>
              </a:rPr>
              <a:t>"dependencies": </a:t>
            </a:r>
            <a:r>
              <a:rPr sz="2150" spc="-5" dirty="0">
                <a:latin typeface="Arial MT"/>
                <a:cs typeface="Arial MT"/>
              </a:rPr>
              <a:t>{ </a:t>
            </a:r>
            <a:r>
              <a:rPr sz="2150" dirty="0">
                <a:latin typeface="Arial MT"/>
                <a:cs typeface="Arial MT"/>
              </a:rPr>
              <a:t> </a:t>
            </a:r>
            <a:r>
              <a:rPr sz="2150" spc="-30" dirty="0">
                <a:latin typeface="Arial MT"/>
                <a:cs typeface="Arial MT"/>
              </a:rPr>
              <a:t>"express":</a:t>
            </a:r>
            <a:r>
              <a:rPr sz="2150" spc="-85" dirty="0">
                <a:latin typeface="Arial MT"/>
                <a:cs typeface="Arial MT"/>
              </a:rPr>
              <a:t> </a:t>
            </a:r>
            <a:r>
              <a:rPr sz="2150" spc="5" dirty="0">
                <a:latin typeface="Arial MT"/>
                <a:cs typeface="Arial MT"/>
              </a:rPr>
              <a:t>"^4.14.0",</a:t>
            </a:r>
            <a:endParaRPr sz="2150">
              <a:latin typeface="Arial MT"/>
              <a:cs typeface="Arial MT"/>
            </a:endParaRPr>
          </a:p>
          <a:p>
            <a:pPr marL="408940">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9" name="object 9"/>
          <p:cNvSpPr txBox="1"/>
          <p:nvPr/>
        </p:nvSpPr>
        <p:spPr>
          <a:xfrm>
            <a:off x="856939" y="2071903"/>
            <a:ext cx="16085185" cy="1840864"/>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0" dirty="0">
                <a:latin typeface="Arial MT"/>
                <a:cs typeface="Arial MT"/>
              </a:rPr>
              <a:t>Dockerizing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simple</a:t>
            </a:r>
            <a:r>
              <a:rPr sz="4100" spc="5" dirty="0">
                <a:latin typeface="Arial MT"/>
                <a:cs typeface="Arial MT"/>
              </a:rPr>
              <a:t> </a:t>
            </a:r>
            <a:r>
              <a:rPr sz="4100" spc="10" dirty="0">
                <a:latin typeface="Arial MT"/>
                <a:cs typeface="Arial MT"/>
              </a:rPr>
              <a:t>nodeJS</a:t>
            </a:r>
            <a:r>
              <a:rPr sz="4100" spc="5" dirty="0">
                <a:latin typeface="Arial MT"/>
                <a:cs typeface="Arial MT"/>
              </a:rPr>
              <a:t> </a:t>
            </a:r>
            <a:r>
              <a:rPr sz="4100" spc="160" dirty="0">
                <a:latin typeface="Arial MT"/>
                <a:cs typeface="Arial MT"/>
              </a:rPr>
              <a:t>app</a:t>
            </a:r>
            <a:r>
              <a:rPr sz="4100" spc="10" dirty="0">
                <a:latin typeface="Arial MT"/>
                <a:cs typeface="Arial MT"/>
              </a:rPr>
              <a:t> </a:t>
            </a:r>
            <a:r>
              <a:rPr sz="4100" spc="5" dirty="0">
                <a:latin typeface="Arial MT"/>
                <a:cs typeface="Arial MT"/>
              </a:rPr>
              <a:t>only </a:t>
            </a:r>
            <a:r>
              <a:rPr sz="4100" spc="55" dirty="0">
                <a:latin typeface="Arial MT"/>
                <a:cs typeface="Arial MT"/>
              </a:rPr>
              <a:t>needs</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few</a:t>
            </a:r>
            <a:r>
              <a:rPr sz="4100" spc="5" dirty="0">
                <a:latin typeface="Arial MT"/>
                <a:cs typeface="Arial MT"/>
              </a:rPr>
              <a:t> files:</a:t>
            </a:r>
            <a:endParaRPr sz="4100">
              <a:latin typeface="Arial MT"/>
              <a:cs typeface="Arial MT"/>
            </a:endParaRPr>
          </a:p>
          <a:p>
            <a:pPr>
              <a:lnSpc>
                <a:spcPct val="100000"/>
              </a:lnSpc>
            </a:pPr>
            <a:endParaRPr sz="3850">
              <a:latin typeface="Arial MT"/>
              <a:cs typeface="Arial MT"/>
            </a:endParaRPr>
          </a:p>
          <a:p>
            <a:pPr marL="506730">
              <a:lnSpc>
                <a:spcPct val="100000"/>
              </a:lnSpc>
              <a:tabLst>
                <a:tab pos="6243320" algn="l"/>
                <a:tab pos="12900660" algn="l"/>
              </a:tabLst>
            </a:pPr>
            <a:r>
              <a:rPr sz="4100" spc="50" dirty="0">
                <a:latin typeface="Arial MT"/>
                <a:cs typeface="Arial MT"/>
              </a:rPr>
              <a:t>Docke</a:t>
            </a:r>
            <a:r>
              <a:rPr sz="4100" spc="100" dirty="0">
                <a:latin typeface="Arial MT"/>
                <a:cs typeface="Arial MT"/>
              </a:rPr>
              <a:t>r</a:t>
            </a:r>
            <a:r>
              <a:rPr sz="4100" spc="5" dirty="0">
                <a:latin typeface="Arial MT"/>
                <a:cs typeface="Arial MT"/>
              </a:rPr>
              <a:t>file</a:t>
            </a:r>
            <a:r>
              <a:rPr sz="4100" dirty="0">
                <a:latin typeface="Arial MT"/>
                <a:cs typeface="Arial MT"/>
              </a:rPr>
              <a:t>	</a:t>
            </a:r>
            <a:r>
              <a:rPr sz="4100" spc="35" dirty="0">
                <a:latin typeface="Arial MT"/>
                <a:cs typeface="Arial MT"/>
              </a:rPr>
              <a:t>index.js</a:t>
            </a:r>
            <a:r>
              <a:rPr sz="4100" dirty="0">
                <a:latin typeface="Arial MT"/>
                <a:cs typeface="Arial MT"/>
              </a:rPr>
              <a:t>	</a:t>
            </a:r>
            <a:r>
              <a:rPr sz="4100" spc="65" dirty="0">
                <a:latin typeface="Arial MT"/>
                <a:cs typeface="Arial MT"/>
              </a:rPr>
              <a:t>package.json</a:t>
            </a:r>
            <a:endParaRPr sz="4100">
              <a:latin typeface="Arial MT"/>
              <a:cs typeface="Arial MT"/>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325110" cy="1433195"/>
          </a:xfrm>
          <a:prstGeom prst="rect">
            <a:avLst/>
          </a:prstGeom>
        </p:spPr>
        <p:txBody>
          <a:bodyPr vert="horz" wrap="square" lIns="0" tIns="17145" rIns="0" bIns="0" rtlCol="0">
            <a:spAutoFit/>
          </a:bodyPr>
          <a:lstStyle/>
          <a:p>
            <a:pPr marL="12700">
              <a:lnSpc>
                <a:spcPct val="100000"/>
              </a:lnSpc>
              <a:spcBef>
                <a:spcPts val="135"/>
              </a:spcBef>
            </a:pPr>
            <a:r>
              <a:rPr spc="110" dirty="0"/>
              <a:t>Docke</a:t>
            </a:r>
            <a:r>
              <a:rPr spc="229" dirty="0"/>
              <a:t>r</a:t>
            </a:r>
            <a:r>
              <a:rPr spc="5" dirty="0"/>
              <a:t>fi</a:t>
            </a:r>
            <a:r>
              <a:rPr spc="10" dirty="0"/>
              <a:t>le</a:t>
            </a:r>
          </a:p>
        </p:txBody>
      </p:sp>
      <p:sp>
        <p:nvSpPr>
          <p:cNvPr id="3" name="object 3"/>
          <p:cNvSpPr txBox="1"/>
          <p:nvPr/>
        </p:nvSpPr>
        <p:spPr>
          <a:xfrm>
            <a:off x="844239" y="2070280"/>
            <a:ext cx="12624435" cy="3049270"/>
          </a:xfrm>
          <a:prstGeom prst="rect">
            <a:avLst/>
          </a:prstGeom>
        </p:spPr>
        <p:txBody>
          <a:bodyPr vert="horz" wrap="square" lIns="0" tIns="12065" rIns="0" bIns="0" rtlCol="0">
            <a:spAutoFit/>
          </a:bodyPr>
          <a:lstStyle/>
          <a:p>
            <a:pPr marL="518795" indent="-494030">
              <a:lnSpc>
                <a:spcPct val="100000"/>
              </a:lnSpc>
              <a:spcBef>
                <a:spcPts val="95"/>
              </a:spcBef>
              <a:buSzPct val="75000"/>
              <a:buChar char="•"/>
              <a:tabLst>
                <a:tab pos="518795" algn="l"/>
                <a:tab pos="519430" algn="l"/>
              </a:tabLst>
            </a:pPr>
            <a:r>
              <a:rPr sz="4000" spc="-670" dirty="0">
                <a:latin typeface="Arial MT"/>
                <a:cs typeface="Arial MT"/>
              </a:rPr>
              <a:t>T</a:t>
            </a:r>
            <a:r>
              <a:rPr sz="4000" spc="-5" dirty="0">
                <a:latin typeface="Arial MT"/>
                <a:cs typeface="Arial MT"/>
              </a:rPr>
              <a:t>o</a:t>
            </a:r>
            <a:r>
              <a:rPr sz="4000" dirty="0">
                <a:latin typeface="Arial MT"/>
                <a:cs typeface="Arial MT"/>
              </a:rPr>
              <a:t> </a:t>
            </a:r>
            <a:r>
              <a:rPr sz="4000" spc="85" dirty="0">
                <a:latin typeface="Arial MT"/>
                <a:cs typeface="Arial MT"/>
              </a:rPr>
              <a:t>build</a:t>
            </a:r>
            <a:r>
              <a:rPr sz="4000" dirty="0">
                <a:latin typeface="Arial MT"/>
                <a:cs typeface="Arial MT"/>
              </a:rPr>
              <a:t> </a:t>
            </a:r>
            <a:r>
              <a:rPr sz="4000" spc="-5" dirty="0">
                <a:latin typeface="Arial MT"/>
                <a:cs typeface="Arial MT"/>
              </a:rPr>
              <a:t>this</a:t>
            </a:r>
            <a:r>
              <a:rPr sz="4000" dirty="0">
                <a:latin typeface="Arial MT"/>
                <a:cs typeface="Arial MT"/>
              </a:rPr>
              <a:t> </a:t>
            </a:r>
            <a:r>
              <a:rPr sz="4000" spc="135" dirty="0">
                <a:latin typeface="Arial MT"/>
                <a:cs typeface="Arial MT"/>
              </a:rPr>
              <a:t>p</a:t>
            </a:r>
            <a:r>
              <a:rPr sz="4000" spc="5" dirty="0">
                <a:latin typeface="Arial MT"/>
                <a:cs typeface="Arial MT"/>
              </a:rPr>
              <a:t>r</a:t>
            </a:r>
            <a:r>
              <a:rPr sz="4000" spc="35" dirty="0">
                <a:latin typeface="Arial MT"/>
                <a:cs typeface="Arial MT"/>
              </a:rPr>
              <a:t>oject,</a:t>
            </a:r>
            <a:r>
              <a:rPr sz="4000" dirty="0">
                <a:latin typeface="Arial MT"/>
                <a:cs typeface="Arial MT"/>
              </a:rPr>
              <a:t> </a:t>
            </a:r>
            <a:r>
              <a:rPr sz="4000" spc="70" dirty="0">
                <a:latin typeface="Arial MT"/>
                <a:cs typeface="Arial MT"/>
              </a:rPr>
              <a:t>docker</a:t>
            </a:r>
            <a:r>
              <a:rPr sz="4000" dirty="0">
                <a:latin typeface="Arial MT"/>
                <a:cs typeface="Arial MT"/>
              </a:rPr>
              <a:t> </a:t>
            </a:r>
            <a:r>
              <a:rPr sz="4000" spc="85" dirty="0">
                <a:latin typeface="Arial MT"/>
                <a:cs typeface="Arial MT"/>
              </a:rPr>
              <a:t>build</a:t>
            </a:r>
            <a:r>
              <a:rPr sz="4000" dirty="0">
                <a:latin typeface="Arial MT"/>
                <a:cs typeface="Arial MT"/>
              </a:rPr>
              <a:t> </a:t>
            </a:r>
            <a:r>
              <a:rPr sz="4000" spc="70" dirty="0">
                <a:latin typeface="Arial MT"/>
                <a:cs typeface="Arial MT"/>
              </a:rPr>
              <a:t>can</a:t>
            </a:r>
            <a:r>
              <a:rPr sz="4000" dirty="0">
                <a:latin typeface="Arial MT"/>
                <a:cs typeface="Arial MT"/>
              </a:rPr>
              <a:t> </a:t>
            </a:r>
            <a:r>
              <a:rPr sz="4000" spc="105" dirty="0">
                <a:latin typeface="Arial MT"/>
                <a:cs typeface="Arial MT"/>
              </a:rPr>
              <a:t>be</a:t>
            </a:r>
            <a:r>
              <a:rPr sz="4000" dirty="0">
                <a:latin typeface="Arial MT"/>
                <a:cs typeface="Arial MT"/>
              </a:rPr>
              <a:t> </a:t>
            </a:r>
            <a:r>
              <a:rPr sz="4000" spc="50" dirty="0">
                <a:latin typeface="Arial MT"/>
                <a:cs typeface="Arial MT"/>
              </a:rPr>
              <a:t>used</a:t>
            </a:r>
            <a:endParaRPr sz="4000">
              <a:latin typeface="Arial MT"/>
              <a:cs typeface="Arial MT"/>
            </a:endParaRPr>
          </a:p>
          <a:p>
            <a:pPr>
              <a:lnSpc>
                <a:spcPct val="100000"/>
              </a:lnSpc>
              <a:spcBef>
                <a:spcPts val="50"/>
              </a:spcBef>
              <a:buFont typeface="Arial MT"/>
              <a:buChar char="•"/>
            </a:pPr>
            <a:endParaRPr sz="4050">
              <a:latin typeface="Arial MT"/>
              <a:cs typeface="Arial MT"/>
            </a:endParaRPr>
          </a:p>
          <a:p>
            <a:pPr marL="518795" indent="-494030">
              <a:lnSpc>
                <a:spcPct val="100000"/>
              </a:lnSpc>
              <a:buSzPct val="75000"/>
              <a:buChar char="•"/>
              <a:tabLst>
                <a:tab pos="518795" algn="l"/>
                <a:tab pos="519430" algn="l"/>
              </a:tabLst>
            </a:pPr>
            <a:r>
              <a:rPr sz="4000" spc="35" dirty="0">
                <a:latin typeface="Arial MT"/>
                <a:cs typeface="Arial MT"/>
              </a:rPr>
              <a:t>Docker</a:t>
            </a:r>
            <a:r>
              <a:rPr sz="4000" spc="5" dirty="0">
                <a:latin typeface="Arial MT"/>
                <a:cs typeface="Arial MT"/>
              </a:rPr>
              <a:t> </a:t>
            </a:r>
            <a:r>
              <a:rPr sz="4000" spc="85" dirty="0">
                <a:latin typeface="Arial MT"/>
                <a:cs typeface="Arial MT"/>
              </a:rPr>
              <a:t>build</a:t>
            </a:r>
            <a:r>
              <a:rPr sz="4000" spc="5" dirty="0">
                <a:latin typeface="Arial MT"/>
                <a:cs typeface="Arial MT"/>
              </a:rPr>
              <a:t> </a:t>
            </a:r>
            <a:r>
              <a:rPr sz="4000" spc="70" dirty="0">
                <a:latin typeface="Arial MT"/>
                <a:cs typeface="Arial MT"/>
              </a:rPr>
              <a:t>can</a:t>
            </a:r>
            <a:r>
              <a:rPr sz="4000" spc="5" dirty="0">
                <a:latin typeface="Arial MT"/>
                <a:cs typeface="Arial MT"/>
              </a:rPr>
              <a:t> </a:t>
            </a:r>
            <a:r>
              <a:rPr sz="4000" spc="105" dirty="0">
                <a:latin typeface="Arial MT"/>
                <a:cs typeface="Arial MT"/>
              </a:rPr>
              <a:t>be</a:t>
            </a:r>
            <a:r>
              <a:rPr sz="4000" spc="5" dirty="0">
                <a:latin typeface="Arial MT"/>
                <a:cs typeface="Arial MT"/>
              </a:rPr>
              <a:t> </a:t>
            </a:r>
            <a:r>
              <a:rPr sz="4000" spc="50" dirty="0">
                <a:latin typeface="Arial MT"/>
                <a:cs typeface="Arial MT"/>
              </a:rPr>
              <a:t>executed</a:t>
            </a:r>
            <a:r>
              <a:rPr sz="4000" spc="5" dirty="0">
                <a:latin typeface="Arial MT"/>
                <a:cs typeface="Arial MT"/>
              </a:rPr>
              <a:t> </a:t>
            </a:r>
            <a:r>
              <a:rPr sz="4000" spc="-5" dirty="0">
                <a:latin typeface="Arial MT"/>
                <a:cs typeface="Arial MT"/>
              </a:rPr>
              <a:t>manually</a:t>
            </a:r>
            <a:r>
              <a:rPr sz="4000" spc="5" dirty="0">
                <a:latin typeface="Arial MT"/>
                <a:cs typeface="Arial MT"/>
              </a:rPr>
              <a:t> </a:t>
            </a:r>
            <a:r>
              <a:rPr sz="4000" spc="-5" dirty="0">
                <a:latin typeface="Arial MT"/>
                <a:cs typeface="Arial MT"/>
              </a:rPr>
              <a:t>or</a:t>
            </a:r>
            <a:r>
              <a:rPr sz="4000" spc="5" dirty="0">
                <a:latin typeface="Arial MT"/>
                <a:cs typeface="Arial MT"/>
              </a:rPr>
              <a:t> </a:t>
            </a:r>
            <a:r>
              <a:rPr sz="4000" spc="105" dirty="0">
                <a:latin typeface="Arial MT"/>
                <a:cs typeface="Arial MT"/>
              </a:rPr>
              <a:t>by</a:t>
            </a:r>
            <a:r>
              <a:rPr sz="4000" spc="10" dirty="0">
                <a:latin typeface="Arial MT"/>
                <a:cs typeface="Arial MT"/>
              </a:rPr>
              <a:t> </a:t>
            </a:r>
            <a:r>
              <a:rPr sz="4000" spc="-5" dirty="0">
                <a:latin typeface="Arial MT"/>
                <a:cs typeface="Arial MT"/>
              </a:rPr>
              <a:t>jenkins</a:t>
            </a:r>
            <a:endParaRPr sz="4000">
              <a:latin typeface="Arial MT"/>
              <a:cs typeface="Arial MT"/>
            </a:endParaRPr>
          </a:p>
          <a:p>
            <a:pPr>
              <a:lnSpc>
                <a:spcPct val="100000"/>
              </a:lnSpc>
              <a:spcBef>
                <a:spcPts val="50"/>
              </a:spcBef>
              <a:buFont typeface="Arial MT"/>
              <a:buChar char="•"/>
            </a:pPr>
            <a:endParaRPr sz="4050">
              <a:latin typeface="Arial MT"/>
              <a:cs typeface="Arial MT"/>
            </a:endParaRPr>
          </a:p>
          <a:p>
            <a:pPr marL="518795" indent="-494030">
              <a:lnSpc>
                <a:spcPct val="100000"/>
              </a:lnSpc>
              <a:buSzPct val="75000"/>
              <a:buChar char="•"/>
              <a:tabLst>
                <a:tab pos="518795" algn="l"/>
                <a:tab pos="519430" algn="l"/>
              </a:tabLst>
            </a:pPr>
            <a:r>
              <a:rPr sz="4000" spc="-670" dirty="0">
                <a:latin typeface="Arial MT"/>
                <a:cs typeface="Arial MT"/>
              </a:rPr>
              <a:t>T</a:t>
            </a:r>
            <a:r>
              <a:rPr sz="4000" spc="-5" dirty="0">
                <a:latin typeface="Arial MT"/>
                <a:cs typeface="Arial MT"/>
              </a:rPr>
              <a:t>o</a:t>
            </a:r>
            <a:r>
              <a:rPr sz="4000" dirty="0">
                <a:latin typeface="Arial MT"/>
                <a:cs typeface="Arial MT"/>
              </a:rPr>
              <a:t> </a:t>
            </a:r>
            <a:r>
              <a:rPr sz="4000" spc="85" dirty="0">
                <a:latin typeface="Arial MT"/>
                <a:cs typeface="Arial MT"/>
              </a:rPr>
              <a:t>build</a:t>
            </a:r>
            <a:r>
              <a:rPr sz="4000" dirty="0">
                <a:latin typeface="Arial MT"/>
                <a:cs typeface="Arial MT"/>
              </a:rPr>
              <a:t> </a:t>
            </a:r>
            <a:r>
              <a:rPr sz="4000" spc="-5" dirty="0">
                <a:latin typeface="Arial MT"/>
                <a:cs typeface="Arial MT"/>
              </a:rPr>
              <a:t>the</a:t>
            </a:r>
            <a:r>
              <a:rPr sz="4000" dirty="0">
                <a:latin typeface="Arial MT"/>
                <a:cs typeface="Arial MT"/>
              </a:rPr>
              <a:t> </a:t>
            </a:r>
            <a:r>
              <a:rPr sz="4000" spc="70" dirty="0">
                <a:latin typeface="Arial MT"/>
                <a:cs typeface="Arial MT"/>
              </a:rPr>
              <a:t>docker</a:t>
            </a:r>
            <a:r>
              <a:rPr sz="4000" dirty="0">
                <a:latin typeface="Arial MT"/>
                <a:cs typeface="Arial MT"/>
              </a:rPr>
              <a:t> </a:t>
            </a:r>
            <a:r>
              <a:rPr sz="4000" spc="40" dirty="0">
                <a:latin typeface="Arial MT"/>
                <a:cs typeface="Arial MT"/>
              </a:rPr>
              <a:t>image</a:t>
            </a:r>
            <a:r>
              <a:rPr sz="4000" dirty="0">
                <a:latin typeface="Arial MT"/>
                <a:cs typeface="Arial MT"/>
              </a:rPr>
              <a:t> f</a:t>
            </a:r>
            <a:r>
              <a:rPr sz="4000" spc="-75" dirty="0">
                <a:latin typeface="Arial MT"/>
                <a:cs typeface="Arial MT"/>
              </a:rPr>
              <a:t>r</a:t>
            </a:r>
            <a:r>
              <a:rPr sz="4000" spc="-5" dirty="0">
                <a:latin typeface="Arial MT"/>
                <a:cs typeface="Arial MT"/>
              </a:rPr>
              <a:t>om</a:t>
            </a:r>
            <a:r>
              <a:rPr sz="4000" dirty="0">
                <a:latin typeface="Arial MT"/>
                <a:cs typeface="Arial MT"/>
              </a:rPr>
              <a:t> </a:t>
            </a:r>
            <a:r>
              <a:rPr sz="4000" spc="-5" dirty="0">
                <a:latin typeface="Arial MT"/>
                <a:cs typeface="Arial MT"/>
              </a:rPr>
              <a:t>the</a:t>
            </a:r>
            <a:r>
              <a:rPr sz="4000" dirty="0">
                <a:latin typeface="Arial MT"/>
                <a:cs typeface="Arial MT"/>
              </a:rPr>
              <a:t> </a:t>
            </a:r>
            <a:r>
              <a:rPr sz="4000" spc="135" dirty="0">
                <a:latin typeface="Arial MT"/>
                <a:cs typeface="Arial MT"/>
              </a:rPr>
              <a:t>p</a:t>
            </a:r>
            <a:r>
              <a:rPr sz="4000" spc="5" dirty="0">
                <a:latin typeface="Arial MT"/>
                <a:cs typeface="Arial MT"/>
              </a:rPr>
              <a:t>r</a:t>
            </a:r>
            <a:r>
              <a:rPr sz="4000" spc="-5" dirty="0">
                <a:latin typeface="Arial MT"/>
                <a:cs typeface="Arial MT"/>
              </a:rPr>
              <a:t>evious</a:t>
            </a:r>
            <a:r>
              <a:rPr sz="4000" dirty="0">
                <a:latin typeface="Arial MT"/>
                <a:cs typeface="Arial MT"/>
              </a:rPr>
              <a:t> </a:t>
            </a:r>
            <a:r>
              <a:rPr sz="4000" spc="35" dirty="0">
                <a:latin typeface="Arial MT"/>
                <a:cs typeface="Arial MT"/>
              </a:rPr>
              <a:t>slide:</a:t>
            </a:r>
            <a:endParaRPr sz="4000">
              <a:latin typeface="Arial MT"/>
              <a:cs typeface="Arial MT"/>
            </a:endParaRPr>
          </a:p>
        </p:txBody>
      </p:sp>
      <p:pic>
        <p:nvPicPr>
          <p:cNvPr id="4" name="object 4"/>
          <p:cNvPicPr/>
          <p:nvPr/>
        </p:nvPicPr>
        <p:blipFill>
          <a:blip r:embed="rId2" cstate="print"/>
          <a:stretch>
            <a:fillRect/>
          </a:stretch>
        </p:blipFill>
        <p:spPr>
          <a:xfrm>
            <a:off x="1208493" y="5749674"/>
            <a:ext cx="18169446" cy="2512465"/>
          </a:xfrm>
          <a:prstGeom prst="rect">
            <a:avLst/>
          </a:prstGeom>
        </p:spPr>
      </p:pic>
      <p:sp>
        <p:nvSpPr>
          <p:cNvPr id="5" name="object 5"/>
          <p:cNvSpPr txBox="1"/>
          <p:nvPr/>
        </p:nvSpPr>
        <p:spPr>
          <a:xfrm>
            <a:off x="1255612" y="5775850"/>
            <a:ext cx="18075275" cy="2418715"/>
          </a:xfrm>
          <a:prstGeom prst="rect">
            <a:avLst/>
          </a:prstGeom>
          <a:solidFill>
            <a:srgbClr val="DCDEE0"/>
          </a:solidFill>
          <a:ln w="10470">
            <a:solidFill>
              <a:srgbClr val="A6AAA9"/>
            </a:solidFill>
          </a:ln>
        </p:spPr>
        <p:txBody>
          <a:bodyPr vert="horz" wrap="square" lIns="0" tIns="225425" rIns="0" bIns="0" rtlCol="0">
            <a:spAutoFit/>
          </a:bodyPr>
          <a:lstStyle/>
          <a:p>
            <a:pPr marL="257810">
              <a:lnSpc>
                <a:spcPts val="2570"/>
              </a:lnSpc>
              <a:spcBef>
                <a:spcPts val="1775"/>
              </a:spcBef>
            </a:pPr>
            <a:r>
              <a:rPr sz="2150" spc="-5" dirty="0">
                <a:latin typeface="Arial MT"/>
                <a:cs typeface="Arial MT"/>
              </a:rPr>
              <a:t>$</a:t>
            </a:r>
            <a:r>
              <a:rPr sz="2150" spc="-30" dirty="0">
                <a:latin typeface="Arial MT"/>
                <a:cs typeface="Arial MT"/>
              </a:rPr>
              <a:t> </a:t>
            </a:r>
            <a:r>
              <a:rPr sz="2150" spc="114" dirty="0">
                <a:latin typeface="Arial MT"/>
                <a:cs typeface="Arial MT"/>
              </a:rPr>
              <a:t>cd</a:t>
            </a:r>
            <a:r>
              <a:rPr sz="2150" spc="-25" dirty="0">
                <a:latin typeface="Arial MT"/>
                <a:cs typeface="Arial MT"/>
              </a:rPr>
              <a:t> </a:t>
            </a:r>
            <a:r>
              <a:rPr sz="2150" spc="15" dirty="0">
                <a:latin typeface="Arial MT"/>
                <a:cs typeface="Arial MT"/>
              </a:rPr>
              <a:t>docker-demo</a:t>
            </a:r>
            <a:endParaRPr sz="2150">
              <a:latin typeface="Arial MT"/>
              <a:cs typeface="Arial MT"/>
            </a:endParaRPr>
          </a:p>
          <a:p>
            <a:pPr marL="257810">
              <a:lnSpc>
                <a:spcPts val="2555"/>
              </a:lnSpc>
            </a:pPr>
            <a:r>
              <a:rPr sz="2150" spc="-5" dirty="0">
                <a:latin typeface="Arial MT"/>
                <a:cs typeface="Arial MT"/>
              </a:rPr>
              <a:t>$</a:t>
            </a:r>
            <a:r>
              <a:rPr sz="2150" spc="-50" dirty="0">
                <a:latin typeface="Arial MT"/>
                <a:cs typeface="Arial MT"/>
              </a:rPr>
              <a:t> </a:t>
            </a:r>
            <a:r>
              <a:rPr sz="2150" spc="-5" dirty="0">
                <a:latin typeface="Arial MT"/>
                <a:cs typeface="Arial MT"/>
              </a:rPr>
              <a:t>ls</a:t>
            </a:r>
            <a:endParaRPr sz="2150">
              <a:latin typeface="Arial MT"/>
              <a:cs typeface="Arial MT"/>
            </a:endParaRPr>
          </a:p>
          <a:p>
            <a:pPr marL="257810">
              <a:lnSpc>
                <a:spcPts val="2555"/>
              </a:lnSpc>
              <a:tabLst>
                <a:tab pos="1714500" algn="l"/>
                <a:tab pos="2879725" algn="l"/>
              </a:tabLst>
            </a:pPr>
            <a:r>
              <a:rPr sz="2150" spc="10" dirty="0">
                <a:latin typeface="Arial MT"/>
                <a:cs typeface="Arial MT"/>
              </a:rPr>
              <a:t>Dockerfile	index.js	</a:t>
            </a:r>
            <a:r>
              <a:rPr sz="2150" spc="25" dirty="0">
                <a:latin typeface="Arial MT"/>
                <a:cs typeface="Arial MT"/>
              </a:rPr>
              <a:t>package.json</a:t>
            </a:r>
            <a:endParaRPr sz="2150">
              <a:latin typeface="Arial MT"/>
              <a:cs typeface="Arial MT"/>
            </a:endParaRPr>
          </a:p>
          <a:p>
            <a:pPr marL="257810" marR="15902940">
              <a:lnSpc>
                <a:spcPts val="2560"/>
              </a:lnSpc>
              <a:spcBef>
                <a:spcPts val="90"/>
              </a:spcBef>
            </a:pPr>
            <a:r>
              <a:rPr sz="2150" spc="-5" dirty="0">
                <a:latin typeface="Arial MT"/>
                <a:cs typeface="Arial MT"/>
              </a:rPr>
              <a:t>$</a:t>
            </a:r>
            <a:r>
              <a:rPr sz="2150" spc="-30" dirty="0">
                <a:latin typeface="Arial MT"/>
                <a:cs typeface="Arial MT"/>
              </a:rPr>
              <a:t> </a:t>
            </a:r>
            <a:r>
              <a:rPr sz="2150" spc="35" dirty="0">
                <a:latin typeface="Arial MT"/>
                <a:cs typeface="Arial MT"/>
              </a:rPr>
              <a:t>docker</a:t>
            </a:r>
            <a:r>
              <a:rPr sz="2150" spc="-25" dirty="0">
                <a:latin typeface="Arial MT"/>
                <a:cs typeface="Arial MT"/>
              </a:rPr>
              <a:t> </a:t>
            </a:r>
            <a:r>
              <a:rPr sz="2150" spc="40" dirty="0">
                <a:latin typeface="Arial MT"/>
                <a:cs typeface="Arial MT"/>
              </a:rPr>
              <a:t>build</a:t>
            </a:r>
            <a:r>
              <a:rPr sz="2150" spc="-30" dirty="0">
                <a:latin typeface="Arial MT"/>
                <a:cs typeface="Arial MT"/>
              </a:rPr>
              <a:t> </a:t>
            </a:r>
            <a:r>
              <a:rPr sz="2150" spc="-5" dirty="0">
                <a:latin typeface="Arial MT"/>
                <a:cs typeface="Arial MT"/>
              </a:rPr>
              <a:t>. </a:t>
            </a:r>
            <a:r>
              <a:rPr sz="2150" spc="-580" dirty="0">
                <a:latin typeface="Arial MT"/>
                <a:cs typeface="Arial MT"/>
              </a:rPr>
              <a:t> </a:t>
            </a:r>
            <a:r>
              <a:rPr sz="2150" spc="75" dirty="0">
                <a:latin typeface="Arial MT"/>
                <a:cs typeface="Arial MT"/>
              </a:rPr>
              <a:t>[…]</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8627803"/>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1365940" y="8540110"/>
            <a:ext cx="16660494" cy="1282065"/>
          </a:xfrm>
          <a:prstGeom prst="rect">
            <a:avLst/>
          </a:prstGeom>
        </p:spPr>
        <p:txBody>
          <a:bodyPr vert="horz" wrap="square" lIns="0" tIns="12065" rIns="0" bIns="0" rtlCol="0">
            <a:spAutoFit/>
          </a:bodyPr>
          <a:lstStyle/>
          <a:p>
            <a:pPr marL="12700" marR="5080">
              <a:lnSpc>
                <a:spcPct val="100499"/>
              </a:lnSpc>
              <a:spcBef>
                <a:spcPts val="95"/>
              </a:spcBef>
            </a:pPr>
            <a:r>
              <a:rPr sz="4100" spc="5" dirty="0">
                <a:latin typeface="Arial MT"/>
                <a:cs typeface="Arial MT"/>
              </a:rPr>
              <a:t>After </a:t>
            </a:r>
            <a:r>
              <a:rPr sz="4100" spc="10" dirty="0">
                <a:latin typeface="Arial MT"/>
                <a:cs typeface="Arial MT"/>
              </a:rPr>
              <a:t>the </a:t>
            </a:r>
            <a:r>
              <a:rPr sz="4100" spc="85" dirty="0">
                <a:latin typeface="Arial MT"/>
                <a:cs typeface="Arial MT"/>
              </a:rPr>
              <a:t>docker</a:t>
            </a:r>
            <a:r>
              <a:rPr sz="4100" spc="5" dirty="0">
                <a:latin typeface="Arial MT"/>
                <a:cs typeface="Arial MT"/>
              </a:rPr>
              <a:t> </a:t>
            </a:r>
            <a:r>
              <a:rPr sz="4100" spc="95" dirty="0">
                <a:latin typeface="Arial MT"/>
                <a:cs typeface="Arial MT"/>
              </a:rPr>
              <a:t>build</a:t>
            </a:r>
            <a:r>
              <a:rPr sz="4100" spc="10" dirty="0">
                <a:latin typeface="Arial MT"/>
                <a:cs typeface="Arial MT"/>
              </a:rPr>
              <a:t> </a:t>
            </a:r>
            <a:r>
              <a:rPr sz="4100" spc="65" dirty="0">
                <a:latin typeface="Arial MT"/>
                <a:cs typeface="Arial MT"/>
              </a:rPr>
              <a:t>process</a:t>
            </a:r>
            <a:r>
              <a:rPr sz="4100" spc="5" dirty="0">
                <a:latin typeface="Arial MT"/>
                <a:cs typeface="Arial MT"/>
              </a:rPr>
              <a:t> </a:t>
            </a:r>
            <a:r>
              <a:rPr sz="4100" spc="10" dirty="0">
                <a:latin typeface="Arial MT"/>
                <a:cs typeface="Arial MT"/>
              </a:rPr>
              <a:t>you have</a:t>
            </a:r>
            <a:r>
              <a:rPr sz="4100" spc="5" dirty="0">
                <a:latin typeface="Arial MT"/>
                <a:cs typeface="Arial MT"/>
              </a:rPr>
              <a:t> </a:t>
            </a:r>
            <a:r>
              <a:rPr sz="4100" spc="50" dirty="0">
                <a:latin typeface="Arial MT"/>
                <a:cs typeface="Arial MT"/>
              </a:rPr>
              <a:t>built</a:t>
            </a:r>
            <a:r>
              <a:rPr sz="4100" spc="10" dirty="0">
                <a:latin typeface="Arial MT"/>
                <a:cs typeface="Arial MT"/>
              </a:rPr>
              <a:t> an</a:t>
            </a:r>
            <a:r>
              <a:rPr sz="4100" spc="5" dirty="0">
                <a:latin typeface="Arial MT"/>
                <a:cs typeface="Arial MT"/>
              </a:rPr>
              <a:t> </a:t>
            </a:r>
            <a:r>
              <a:rPr sz="4100" spc="55" dirty="0">
                <a:latin typeface="Arial MT"/>
                <a:cs typeface="Arial MT"/>
              </a:rPr>
              <a:t>image</a:t>
            </a:r>
            <a:r>
              <a:rPr sz="4100" spc="10" dirty="0">
                <a:latin typeface="Arial MT"/>
                <a:cs typeface="Arial MT"/>
              </a:rPr>
              <a:t> </a:t>
            </a:r>
            <a:r>
              <a:rPr sz="4100" spc="5" dirty="0">
                <a:latin typeface="Arial MT"/>
                <a:cs typeface="Arial MT"/>
              </a:rPr>
              <a:t>that </a:t>
            </a:r>
            <a:r>
              <a:rPr sz="4100" spc="85" dirty="0">
                <a:latin typeface="Arial MT"/>
                <a:cs typeface="Arial MT"/>
              </a:rPr>
              <a:t>can</a:t>
            </a:r>
            <a:r>
              <a:rPr sz="4100" spc="10" dirty="0">
                <a:latin typeface="Arial MT"/>
                <a:cs typeface="Arial MT"/>
              </a:rPr>
              <a:t> run</a:t>
            </a:r>
            <a:r>
              <a:rPr sz="4100" spc="5" dirty="0">
                <a:latin typeface="Arial MT"/>
                <a:cs typeface="Arial MT"/>
              </a:rPr>
              <a:t> </a:t>
            </a:r>
            <a:r>
              <a:rPr sz="4100" spc="10" dirty="0">
                <a:latin typeface="Arial MT"/>
                <a:cs typeface="Arial MT"/>
              </a:rPr>
              <a:t>the </a:t>
            </a:r>
            <a:r>
              <a:rPr sz="4100" spc="-1125" dirty="0">
                <a:latin typeface="Arial MT"/>
                <a:cs typeface="Arial MT"/>
              </a:rPr>
              <a:t> </a:t>
            </a:r>
            <a:r>
              <a:rPr sz="4100" spc="45" dirty="0">
                <a:latin typeface="Arial MT"/>
                <a:cs typeface="Arial MT"/>
              </a:rPr>
              <a:t>nodejs</a:t>
            </a:r>
            <a:r>
              <a:rPr sz="4100" dirty="0">
                <a:latin typeface="Arial MT"/>
                <a:cs typeface="Arial MT"/>
              </a:rPr>
              <a:t> </a:t>
            </a:r>
            <a:r>
              <a:rPr sz="4100" spc="160" dirty="0">
                <a:latin typeface="Arial MT"/>
                <a:cs typeface="Arial MT"/>
              </a:rPr>
              <a:t>app</a:t>
            </a:r>
            <a:endParaRPr sz="4100">
              <a:latin typeface="Arial MT"/>
              <a:cs typeface="Arial MT"/>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325110" cy="1433195"/>
          </a:xfrm>
          <a:prstGeom prst="rect">
            <a:avLst/>
          </a:prstGeom>
        </p:spPr>
        <p:txBody>
          <a:bodyPr vert="horz" wrap="square" lIns="0" tIns="17145" rIns="0" bIns="0" rtlCol="0">
            <a:spAutoFit/>
          </a:bodyPr>
          <a:lstStyle/>
          <a:p>
            <a:pPr marL="12700">
              <a:lnSpc>
                <a:spcPct val="100000"/>
              </a:lnSpc>
              <a:spcBef>
                <a:spcPts val="135"/>
              </a:spcBef>
            </a:pPr>
            <a:r>
              <a:rPr spc="110" dirty="0"/>
              <a:t>Docke</a:t>
            </a:r>
            <a:r>
              <a:rPr spc="229" dirty="0"/>
              <a:t>r</a:t>
            </a:r>
            <a:r>
              <a:rPr spc="5" dirty="0"/>
              <a:t>fi</a:t>
            </a:r>
            <a:r>
              <a:rPr spc="10" dirty="0"/>
              <a:t>le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526635" cy="752538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5" dirty="0">
                <a:latin typeface="Arial MT"/>
                <a:cs typeface="Arial MT"/>
              </a:rPr>
              <a:t>You</a:t>
            </a:r>
            <a:r>
              <a:rPr sz="4100" dirty="0">
                <a:latin typeface="Arial MT"/>
                <a:cs typeface="Arial MT"/>
              </a:rPr>
              <a:t> </a:t>
            </a:r>
            <a:r>
              <a:rPr sz="4100" spc="100" dirty="0">
                <a:latin typeface="Arial MT"/>
                <a:cs typeface="Arial MT"/>
              </a:rPr>
              <a:t>could</a:t>
            </a:r>
            <a:r>
              <a:rPr sz="4100" spc="5" dirty="0">
                <a:latin typeface="Arial MT"/>
                <a:cs typeface="Arial MT"/>
              </a:rPr>
              <a:t> </a:t>
            </a:r>
            <a:r>
              <a:rPr sz="4100" spc="30" dirty="0">
                <a:latin typeface="Arial MT"/>
                <a:cs typeface="Arial MT"/>
              </a:rPr>
              <a:t>already</a:t>
            </a:r>
            <a:r>
              <a:rPr sz="4100" spc="5" dirty="0">
                <a:latin typeface="Arial MT"/>
                <a:cs typeface="Arial MT"/>
              </a:rPr>
              <a:t> </a:t>
            </a:r>
            <a:r>
              <a:rPr sz="4100" spc="10" dirty="0">
                <a:latin typeface="Arial MT"/>
                <a:cs typeface="Arial MT"/>
              </a:rPr>
              <a:t>run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85" dirty="0">
                <a:latin typeface="Arial MT"/>
                <a:cs typeface="Arial MT"/>
              </a:rPr>
              <a:t>docker</a:t>
            </a:r>
            <a:r>
              <a:rPr sz="4100" spc="5" dirty="0">
                <a:latin typeface="Arial MT"/>
                <a:cs typeface="Arial MT"/>
              </a:rPr>
              <a:t> </a:t>
            </a:r>
            <a:r>
              <a:rPr sz="4100" spc="160" dirty="0">
                <a:latin typeface="Arial MT"/>
                <a:cs typeface="Arial MT"/>
              </a:rPr>
              <a:t>app</a:t>
            </a:r>
            <a:r>
              <a:rPr sz="4100" spc="5" dirty="0">
                <a:latin typeface="Arial MT"/>
                <a:cs typeface="Arial MT"/>
              </a:rPr>
              <a:t> </a:t>
            </a:r>
            <a:r>
              <a:rPr sz="4100" spc="120" dirty="0">
                <a:latin typeface="Arial MT"/>
                <a:cs typeface="Arial MT"/>
              </a:rPr>
              <a:t>by</a:t>
            </a:r>
            <a:r>
              <a:rPr sz="4100" dirty="0">
                <a:latin typeface="Arial MT"/>
                <a:cs typeface="Arial MT"/>
              </a:rPr>
              <a:t> </a:t>
            </a:r>
            <a:r>
              <a:rPr sz="4100" spc="60" dirty="0">
                <a:latin typeface="Arial MT"/>
                <a:cs typeface="Arial MT"/>
              </a:rPr>
              <a:t>executing</a:t>
            </a:r>
            <a:r>
              <a:rPr sz="4100" spc="5" dirty="0">
                <a:latin typeface="Arial MT"/>
                <a:cs typeface="Arial MT"/>
              </a:rPr>
              <a:t> </a:t>
            </a:r>
            <a:r>
              <a:rPr sz="4100" spc="30" dirty="0">
                <a:latin typeface="Arial MT"/>
                <a:cs typeface="Arial MT"/>
              </a:rPr>
              <a:t>"docker</a:t>
            </a:r>
            <a:r>
              <a:rPr sz="4100" spc="5" dirty="0">
                <a:latin typeface="Arial MT"/>
                <a:cs typeface="Arial MT"/>
              </a:rPr>
              <a:t> </a:t>
            </a:r>
            <a:r>
              <a:rPr sz="4100" spc="-70" dirty="0">
                <a:latin typeface="Arial MT"/>
                <a:cs typeface="Arial MT"/>
              </a:rPr>
              <a:t>run"</a:t>
            </a:r>
            <a:r>
              <a:rPr sz="4100" spc="5" dirty="0">
                <a:latin typeface="Arial MT"/>
                <a:cs typeface="Arial MT"/>
              </a:rPr>
              <a:t> </a:t>
            </a:r>
            <a:r>
              <a:rPr sz="4100" spc="40" dirty="0">
                <a:latin typeface="Arial MT"/>
                <a:cs typeface="Arial MT"/>
              </a:rPr>
              <a:t>locally</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50" dirty="0">
                <a:latin typeface="Arial MT"/>
                <a:cs typeface="Arial MT"/>
              </a:rPr>
              <a:t>Docker</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dirty="0">
                <a:latin typeface="Arial MT"/>
                <a:cs typeface="Arial MT"/>
              </a:rPr>
              <a:t> </a:t>
            </a:r>
            <a:r>
              <a:rPr sz="4100" spc="10" dirty="0">
                <a:latin typeface="Arial MT"/>
                <a:cs typeface="Arial MT"/>
              </a:rPr>
              <a:t>run</a:t>
            </a:r>
            <a:r>
              <a:rPr sz="4100" spc="5" dirty="0">
                <a:latin typeface="Arial MT"/>
                <a:cs typeface="Arial MT"/>
              </a:rPr>
              <a:t> </a:t>
            </a:r>
            <a:r>
              <a:rPr sz="4100" spc="40" dirty="0">
                <a:latin typeface="Arial MT"/>
                <a:cs typeface="Arial MT"/>
              </a:rPr>
              <a:t>locally</a:t>
            </a:r>
            <a:r>
              <a:rPr sz="4100" dirty="0">
                <a:latin typeface="Arial MT"/>
                <a:cs typeface="Arial MT"/>
              </a:rPr>
              <a:t> </a:t>
            </a:r>
            <a:r>
              <a:rPr sz="4100" spc="5" dirty="0">
                <a:latin typeface="Arial MT"/>
                <a:cs typeface="Arial MT"/>
              </a:rPr>
              <a:t>for </a:t>
            </a:r>
            <a:r>
              <a:rPr sz="4100" spc="50" dirty="0">
                <a:latin typeface="Arial MT"/>
                <a:cs typeface="Arial MT"/>
              </a:rPr>
              <a:t>development</a:t>
            </a:r>
            <a:r>
              <a:rPr sz="4100" spc="5" dirty="0">
                <a:latin typeface="Arial MT"/>
                <a:cs typeface="Arial MT"/>
              </a:rPr>
              <a:t> </a:t>
            </a:r>
            <a:r>
              <a:rPr sz="4100" spc="65" dirty="0">
                <a:latin typeface="Arial MT"/>
                <a:cs typeface="Arial MT"/>
              </a:rPr>
              <a:t>purposes</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205740" indent="-509270">
              <a:lnSpc>
                <a:spcPct val="100499"/>
              </a:lnSpc>
              <a:spcBef>
                <a:spcPts val="5"/>
              </a:spcBef>
              <a:buSzPct val="75609"/>
              <a:buChar char="•"/>
              <a:tabLst>
                <a:tab pos="534035" algn="l"/>
                <a:tab pos="534670" algn="l"/>
              </a:tabLst>
            </a:pPr>
            <a:r>
              <a:rPr sz="4100" spc="35" dirty="0">
                <a:latin typeface="Arial MT"/>
                <a:cs typeface="Arial MT"/>
              </a:rPr>
              <a:t>Instead,</a:t>
            </a:r>
            <a:r>
              <a:rPr sz="4100" spc="5" dirty="0">
                <a:latin typeface="Arial MT"/>
                <a:cs typeface="Arial MT"/>
              </a:rPr>
              <a:t> </a:t>
            </a:r>
            <a:r>
              <a:rPr sz="4100" spc="-5" dirty="0">
                <a:latin typeface="Arial MT"/>
                <a:cs typeface="Arial MT"/>
              </a:rPr>
              <a:t>we’re</a:t>
            </a:r>
            <a:r>
              <a:rPr sz="4100" spc="10" dirty="0">
                <a:latin typeface="Arial MT"/>
                <a:cs typeface="Arial MT"/>
              </a:rPr>
              <a:t> </a:t>
            </a:r>
            <a:r>
              <a:rPr sz="4100" spc="30" dirty="0">
                <a:latin typeface="Arial MT"/>
                <a:cs typeface="Arial MT"/>
              </a:rPr>
              <a:t>immediately</a:t>
            </a:r>
            <a:r>
              <a:rPr sz="4100" spc="5" dirty="0">
                <a:latin typeface="Arial MT"/>
                <a:cs typeface="Arial MT"/>
              </a:rPr>
              <a:t> </a:t>
            </a:r>
            <a:r>
              <a:rPr sz="4100" spc="100" dirty="0">
                <a:latin typeface="Arial MT"/>
                <a:cs typeface="Arial MT"/>
              </a:rPr>
              <a:t>going</a:t>
            </a:r>
            <a:r>
              <a:rPr sz="4100" spc="10" dirty="0">
                <a:latin typeface="Arial MT"/>
                <a:cs typeface="Arial MT"/>
              </a:rPr>
              <a:t> </a:t>
            </a:r>
            <a:r>
              <a:rPr sz="4100" spc="5" dirty="0">
                <a:latin typeface="Arial MT"/>
                <a:cs typeface="Arial MT"/>
              </a:rPr>
              <a:t>to </a:t>
            </a:r>
            <a:r>
              <a:rPr sz="4100" spc="65" dirty="0">
                <a:latin typeface="Arial MT"/>
                <a:cs typeface="Arial MT"/>
              </a:rPr>
              <a:t>push</a:t>
            </a:r>
            <a:r>
              <a:rPr sz="4100" spc="10" dirty="0">
                <a:latin typeface="Arial MT"/>
                <a:cs typeface="Arial MT"/>
              </a:rPr>
              <a:t> </a:t>
            </a:r>
            <a:r>
              <a:rPr sz="4100" spc="5" dirty="0">
                <a:latin typeface="Arial MT"/>
                <a:cs typeface="Arial MT"/>
              </a:rPr>
              <a:t>this </a:t>
            </a:r>
            <a:r>
              <a:rPr sz="4100" spc="55" dirty="0">
                <a:latin typeface="Arial MT"/>
                <a:cs typeface="Arial MT"/>
              </a:rPr>
              <a:t>image</a:t>
            </a:r>
            <a:r>
              <a:rPr sz="4100" spc="10" dirty="0">
                <a:latin typeface="Arial MT"/>
                <a:cs typeface="Arial MT"/>
              </a:rPr>
              <a:t> </a:t>
            </a:r>
            <a:r>
              <a:rPr sz="4100" spc="5" dirty="0">
                <a:latin typeface="Arial MT"/>
                <a:cs typeface="Arial MT"/>
              </a:rPr>
              <a:t>to </a:t>
            </a:r>
            <a:r>
              <a:rPr sz="4100" spc="10" dirty="0">
                <a:latin typeface="Arial MT"/>
                <a:cs typeface="Arial MT"/>
              </a:rPr>
              <a:t>Amazon </a:t>
            </a:r>
            <a:r>
              <a:rPr sz="4100" spc="85" dirty="0">
                <a:latin typeface="Arial MT"/>
                <a:cs typeface="Arial MT"/>
              </a:rPr>
              <a:t>and</a:t>
            </a:r>
            <a:r>
              <a:rPr sz="4100" spc="5" dirty="0">
                <a:latin typeface="Arial MT"/>
                <a:cs typeface="Arial MT"/>
              </a:rPr>
              <a:t> </a:t>
            </a:r>
            <a:r>
              <a:rPr sz="4100" spc="10" dirty="0">
                <a:latin typeface="Arial MT"/>
                <a:cs typeface="Arial MT"/>
              </a:rPr>
              <a:t>run </a:t>
            </a:r>
            <a:r>
              <a:rPr sz="4100" spc="-1125" dirty="0">
                <a:latin typeface="Arial MT"/>
                <a:cs typeface="Arial MT"/>
              </a:rPr>
              <a:t> </a:t>
            </a:r>
            <a:r>
              <a:rPr sz="4100" spc="5" dirty="0">
                <a:latin typeface="Arial MT"/>
                <a:cs typeface="Arial MT"/>
              </a:rPr>
              <a:t>this</a:t>
            </a:r>
            <a:r>
              <a:rPr sz="4100" dirty="0">
                <a:latin typeface="Arial MT"/>
                <a:cs typeface="Arial MT"/>
              </a:rPr>
              <a:t> </a:t>
            </a:r>
            <a:r>
              <a:rPr sz="4100" spc="160" dirty="0">
                <a:latin typeface="Arial MT"/>
                <a:cs typeface="Arial MT"/>
              </a:rPr>
              <a:t>app</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90" dirty="0">
                <a:latin typeface="Arial MT"/>
                <a:cs typeface="Arial MT"/>
              </a:rPr>
              <a:t>AWS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The</a:t>
            </a:r>
            <a:r>
              <a:rPr sz="4100" spc="5" dirty="0">
                <a:latin typeface="Arial MT"/>
                <a:cs typeface="Arial MT"/>
              </a:rPr>
              <a:t> first</a:t>
            </a:r>
            <a:r>
              <a:rPr sz="4100" spc="10" dirty="0">
                <a:latin typeface="Arial MT"/>
                <a:cs typeface="Arial MT"/>
              </a:rPr>
              <a:t> </a:t>
            </a:r>
            <a:r>
              <a:rPr sz="4100" spc="65" dirty="0">
                <a:latin typeface="Arial MT"/>
                <a:cs typeface="Arial MT"/>
              </a:rPr>
              <a:t>step</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b="1" spc="5" dirty="0">
                <a:latin typeface="Arial"/>
                <a:cs typeface="Arial"/>
              </a:rPr>
              <a:t>push</a:t>
            </a:r>
            <a:r>
              <a:rPr sz="4100" b="1" spc="10" dirty="0">
                <a:latin typeface="Arial"/>
                <a:cs typeface="Arial"/>
              </a:rPr>
              <a:t> </a:t>
            </a:r>
            <a:r>
              <a:rPr sz="4100" spc="5" dirty="0">
                <a:latin typeface="Arial MT"/>
                <a:cs typeface="Arial MT"/>
              </a:rPr>
              <a:t>this</a:t>
            </a:r>
            <a:r>
              <a:rPr sz="4100" spc="10" dirty="0">
                <a:latin typeface="Arial MT"/>
                <a:cs typeface="Arial MT"/>
              </a:rPr>
              <a:t> </a:t>
            </a:r>
            <a:r>
              <a:rPr sz="4100" spc="40" dirty="0">
                <a:latin typeface="Arial MT"/>
                <a:cs typeface="Arial MT"/>
              </a:rPr>
              <a:t>locally</a:t>
            </a:r>
            <a:r>
              <a:rPr sz="4100" spc="10" dirty="0">
                <a:latin typeface="Arial MT"/>
                <a:cs typeface="Arial MT"/>
              </a:rPr>
              <a:t> </a:t>
            </a:r>
            <a:r>
              <a:rPr sz="4100" spc="50" dirty="0">
                <a:latin typeface="Arial MT"/>
                <a:cs typeface="Arial MT"/>
              </a:rPr>
              <a:t>built</a:t>
            </a:r>
            <a:r>
              <a:rPr sz="4100" spc="10" dirty="0">
                <a:latin typeface="Arial MT"/>
                <a:cs typeface="Arial MT"/>
              </a:rPr>
              <a:t> </a:t>
            </a:r>
            <a:r>
              <a:rPr sz="4100" spc="45" dirty="0">
                <a:latin typeface="Arial MT"/>
                <a:cs typeface="Arial MT"/>
              </a:rPr>
              <a:t>images</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b="1" spc="10" dirty="0">
                <a:latin typeface="Arial"/>
                <a:cs typeface="Arial"/>
              </a:rPr>
              <a:t>Amazon </a:t>
            </a:r>
            <a:r>
              <a:rPr sz="4100" b="1" spc="15" dirty="0">
                <a:latin typeface="Arial"/>
                <a:cs typeface="Arial"/>
              </a:rPr>
              <a:t>ECR</a:t>
            </a:r>
            <a:endParaRPr sz="4100">
              <a:latin typeface="Arial"/>
              <a:cs typeface="Arial"/>
            </a:endParaRPr>
          </a:p>
          <a:p>
            <a:pPr marL="1266825">
              <a:lnSpc>
                <a:spcPct val="100000"/>
              </a:lnSpc>
              <a:spcBef>
                <a:spcPts val="30"/>
              </a:spcBef>
            </a:pPr>
            <a:r>
              <a:rPr sz="4100" spc="-50" dirty="0">
                <a:latin typeface="Arial MT"/>
                <a:cs typeface="Arial MT"/>
              </a:rPr>
              <a:t>(The</a:t>
            </a:r>
            <a:r>
              <a:rPr sz="4100" spc="5" dirty="0">
                <a:latin typeface="Arial MT"/>
                <a:cs typeface="Arial MT"/>
              </a:rPr>
              <a:t> </a:t>
            </a:r>
            <a:r>
              <a:rPr sz="4100" spc="-65" dirty="0">
                <a:latin typeface="Arial MT"/>
                <a:cs typeface="Arial MT"/>
              </a:rPr>
              <a:t>EC2</a:t>
            </a:r>
            <a:r>
              <a:rPr sz="4100" spc="10" dirty="0">
                <a:latin typeface="Arial MT"/>
                <a:cs typeface="Arial MT"/>
              </a:rPr>
              <a:t> </a:t>
            </a:r>
            <a:r>
              <a:rPr sz="4100" spc="15" dirty="0">
                <a:latin typeface="Arial MT"/>
                <a:cs typeface="Arial MT"/>
              </a:rPr>
              <a:t>Registry</a:t>
            </a:r>
            <a:r>
              <a:rPr sz="4100" spc="5" dirty="0">
                <a:latin typeface="Arial MT"/>
                <a:cs typeface="Arial MT"/>
              </a:rPr>
              <a:t> - </a:t>
            </a:r>
            <a:r>
              <a:rPr sz="4100" spc="-5" dirty="0">
                <a:latin typeface="Arial MT"/>
                <a:cs typeface="Arial MT"/>
              </a:rPr>
              <a:t>where</a:t>
            </a:r>
            <a:r>
              <a:rPr sz="4100" spc="10" dirty="0">
                <a:latin typeface="Arial MT"/>
                <a:cs typeface="Arial MT"/>
              </a:rPr>
              <a:t> </a:t>
            </a:r>
            <a:r>
              <a:rPr sz="4100" spc="85" dirty="0">
                <a:latin typeface="Arial MT"/>
                <a:cs typeface="Arial MT"/>
              </a:rPr>
              <a:t>docker</a:t>
            </a:r>
            <a:r>
              <a:rPr sz="4100" spc="5" dirty="0">
                <a:latin typeface="Arial MT"/>
                <a:cs typeface="Arial MT"/>
              </a:rPr>
              <a:t> </a:t>
            </a:r>
            <a:r>
              <a:rPr sz="4100" spc="45" dirty="0">
                <a:latin typeface="Arial MT"/>
                <a:cs typeface="Arial MT"/>
              </a:rPr>
              <a:t>images</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35" dirty="0">
                <a:latin typeface="Arial MT"/>
                <a:cs typeface="Arial MT"/>
              </a:rPr>
              <a:t>stored</a:t>
            </a:r>
            <a:r>
              <a:rPr sz="4100" spc="5" dirty="0">
                <a:latin typeface="Arial MT"/>
                <a:cs typeface="Arial MT"/>
              </a:rPr>
              <a:t> in)</a:t>
            </a:r>
            <a:endParaRPr sz="4100">
              <a:latin typeface="Arial MT"/>
              <a:cs typeface="Arial MT"/>
            </a:endParaRPr>
          </a:p>
          <a:p>
            <a:pPr>
              <a:lnSpc>
                <a:spcPct val="100000"/>
              </a:lnSpc>
              <a:spcBef>
                <a:spcPts val="40"/>
              </a:spcBef>
            </a:pPr>
            <a:endParaRPr sz="4200">
              <a:latin typeface="Arial MT"/>
              <a:cs typeface="Arial MT"/>
            </a:endParaRPr>
          </a:p>
          <a:p>
            <a:pPr marL="1266825" marR="1256665" lvl="1" indent="-509270">
              <a:lnSpc>
                <a:spcPct val="100499"/>
              </a:lnSpc>
              <a:buSzPct val="75609"/>
              <a:buChar char="•"/>
              <a:tabLst>
                <a:tab pos="1266825" algn="l"/>
                <a:tab pos="1267460" algn="l"/>
              </a:tabLst>
            </a:pPr>
            <a:r>
              <a:rPr sz="4100" spc="-10" dirty="0">
                <a:latin typeface="Arial MT"/>
                <a:cs typeface="Arial MT"/>
              </a:rPr>
              <a:t>Secondly,</a:t>
            </a:r>
            <a:r>
              <a:rPr sz="4100" dirty="0">
                <a:latin typeface="Arial MT"/>
                <a:cs typeface="Arial MT"/>
              </a:rPr>
              <a:t> </a:t>
            </a:r>
            <a:r>
              <a:rPr sz="4100" spc="5" dirty="0">
                <a:latin typeface="Arial MT"/>
                <a:cs typeface="Arial MT"/>
              </a:rPr>
              <a:t>we’ll </a:t>
            </a:r>
            <a:r>
              <a:rPr sz="4100" spc="10" dirty="0">
                <a:latin typeface="Arial MT"/>
                <a:cs typeface="Arial MT"/>
              </a:rPr>
              <a:t>set</a:t>
            </a:r>
            <a:r>
              <a:rPr sz="4100" spc="5" dirty="0">
                <a:latin typeface="Arial MT"/>
                <a:cs typeface="Arial MT"/>
              </a:rPr>
              <a:t> </a:t>
            </a:r>
            <a:r>
              <a:rPr sz="4100" spc="125" dirty="0">
                <a:latin typeface="Arial MT"/>
                <a:cs typeface="Arial MT"/>
              </a:rPr>
              <a:t>up</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10" dirty="0">
                <a:latin typeface="Arial"/>
                <a:cs typeface="Arial"/>
              </a:rPr>
              <a:t>docker</a:t>
            </a:r>
            <a:r>
              <a:rPr sz="4100" b="1" spc="5" dirty="0">
                <a:latin typeface="Arial"/>
                <a:cs typeface="Arial"/>
              </a:rPr>
              <a:t> cluster </a:t>
            </a:r>
            <a:r>
              <a:rPr sz="4100" spc="10" dirty="0">
                <a:latin typeface="Arial MT"/>
                <a:cs typeface="Arial MT"/>
              </a:rPr>
              <a:t>(</a:t>
            </a:r>
            <a:r>
              <a:rPr sz="4100" b="1" spc="10" dirty="0">
                <a:latin typeface="Arial"/>
                <a:cs typeface="Arial"/>
              </a:rPr>
              <a:t>ECS</a:t>
            </a:r>
            <a:r>
              <a:rPr sz="4100" spc="10" dirty="0">
                <a:latin typeface="Arial MT"/>
                <a:cs typeface="Arial MT"/>
              </a:rPr>
              <a:t>)</a:t>
            </a:r>
            <a:r>
              <a:rPr sz="4100" spc="5" dirty="0">
                <a:latin typeface="Arial MT"/>
                <a:cs typeface="Arial MT"/>
              </a:rPr>
              <a:t> to </a:t>
            </a:r>
            <a:r>
              <a:rPr sz="4100" spc="10" dirty="0">
                <a:latin typeface="Arial MT"/>
                <a:cs typeface="Arial MT"/>
              </a:rPr>
              <a:t>run</a:t>
            </a:r>
            <a:r>
              <a:rPr sz="4100" spc="5" dirty="0">
                <a:latin typeface="Arial MT"/>
                <a:cs typeface="Arial MT"/>
              </a:rPr>
              <a:t> </a:t>
            </a:r>
            <a:r>
              <a:rPr sz="4100" spc="10" dirty="0">
                <a:latin typeface="Arial MT"/>
                <a:cs typeface="Arial MT"/>
              </a:rPr>
              <a:t>our</a:t>
            </a:r>
            <a:r>
              <a:rPr sz="4100" spc="5" dirty="0">
                <a:latin typeface="Arial MT"/>
                <a:cs typeface="Arial MT"/>
              </a:rPr>
              <a:t> </a:t>
            </a:r>
            <a:r>
              <a:rPr sz="4100" spc="50" dirty="0">
                <a:latin typeface="Arial MT"/>
                <a:cs typeface="Arial MT"/>
              </a:rPr>
              <a:t>Docker </a:t>
            </a:r>
            <a:r>
              <a:rPr sz="4100" spc="-1125" dirty="0">
                <a:latin typeface="Arial MT"/>
                <a:cs typeface="Arial MT"/>
              </a:rPr>
              <a:t> </a:t>
            </a:r>
            <a:r>
              <a:rPr sz="4100" spc="65" dirty="0">
                <a:latin typeface="Arial MT"/>
                <a:cs typeface="Arial MT"/>
              </a:rPr>
              <a:t>applications</a:t>
            </a:r>
            <a:endParaRPr sz="410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1CC76-8288-4A54-8B63-B550C738F1B8}"/>
              </a:ext>
            </a:extLst>
          </p:cNvPr>
          <p:cNvPicPr>
            <a:picLocks noChangeAspect="1"/>
          </p:cNvPicPr>
          <p:nvPr/>
        </p:nvPicPr>
        <p:blipFill rotWithShape="1">
          <a:blip r:embed="rId2"/>
          <a:srcRect t="7778" b="5556"/>
          <a:stretch/>
        </p:blipFill>
        <p:spPr>
          <a:xfrm>
            <a:off x="603250" y="1463675"/>
            <a:ext cx="18288000" cy="8915400"/>
          </a:xfrm>
          <a:prstGeom prst="rect">
            <a:avLst/>
          </a:prstGeom>
        </p:spPr>
      </p:pic>
    </p:spTree>
    <p:extLst>
      <p:ext uri="{BB962C8B-B14F-4D97-AF65-F5344CB8AC3E}">
        <p14:creationId xmlns:p14="http://schemas.microsoft.com/office/powerpoint/2010/main" val="27407176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325110" cy="1433195"/>
          </a:xfrm>
          <a:prstGeom prst="rect">
            <a:avLst/>
          </a:prstGeom>
        </p:spPr>
        <p:txBody>
          <a:bodyPr vert="horz" wrap="square" lIns="0" tIns="17145" rIns="0" bIns="0" rtlCol="0">
            <a:spAutoFit/>
          </a:bodyPr>
          <a:lstStyle/>
          <a:p>
            <a:pPr marL="12700">
              <a:lnSpc>
                <a:spcPct val="100000"/>
              </a:lnSpc>
              <a:spcBef>
                <a:spcPts val="135"/>
              </a:spcBef>
            </a:pPr>
            <a:r>
              <a:rPr spc="110" dirty="0"/>
              <a:t>Docke</a:t>
            </a:r>
            <a:r>
              <a:rPr spc="229" dirty="0"/>
              <a:t>r</a:t>
            </a:r>
            <a:r>
              <a:rPr spc="5" dirty="0"/>
              <a:t>fi</a:t>
            </a:r>
            <a:r>
              <a:rPr spc="10" dirty="0"/>
              <a:t>le</a:t>
            </a:r>
          </a:p>
        </p:txBody>
      </p:sp>
      <p:pic>
        <p:nvPicPr>
          <p:cNvPr id="3" name="object 3"/>
          <p:cNvPicPr/>
          <p:nvPr/>
        </p:nvPicPr>
        <p:blipFill>
          <a:blip r:embed="rId2" cstate="print"/>
          <a:stretch>
            <a:fillRect/>
          </a:stretch>
        </p:blipFill>
        <p:spPr>
          <a:xfrm>
            <a:off x="1198444" y="3986135"/>
            <a:ext cx="17310268" cy="1556235"/>
          </a:xfrm>
          <a:prstGeom prst="rect">
            <a:avLst/>
          </a:prstGeom>
        </p:spPr>
      </p:pic>
      <p:sp>
        <p:nvSpPr>
          <p:cNvPr id="4" name="object 4"/>
          <p:cNvSpPr txBox="1"/>
          <p:nvPr/>
        </p:nvSpPr>
        <p:spPr>
          <a:xfrm>
            <a:off x="1245563" y="4012312"/>
            <a:ext cx="17216120" cy="1462405"/>
          </a:xfrm>
          <a:prstGeom prst="rect">
            <a:avLst/>
          </a:prstGeom>
          <a:solidFill>
            <a:srgbClr val="DCDEE0"/>
          </a:solidFill>
          <a:ln w="10470">
            <a:solidFill>
              <a:srgbClr val="A6AAA9"/>
            </a:solidFill>
          </a:ln>
        </p:spPr>
        <p:txBody>
          <a:bodyPr vert="horz" wrap="square" lIns="0" tIns="635" rIns="0" bIns="0" rtlCol="0">
            <a:spAutoFit/>
          </a:bodyPr>
          <a:lstStyle/>
          <a:p>
            <a:pPr>
              <a:lnSpc>
                <a:spcPct val="100000"/>
              </a:lnSpc>
              <a:spcBef>
                <a:spcPts val="5"/>
              </a:spcBef>
            </a:pPr>
            <a:endParaRPr sz="1700">
              <a:latin typeface="Times New Roman"/>
              <a:cs typeface="Times New Roman"/>
            </a:endParaRPr>
          </a:p>
          <a:p>
            <a:pPr marL="408940" marR="12058650" indent="-151765">
              <a:lnSpc>
                <a:spcPts val="2560"/>
              </a:lnSpc>
            </a:pPr>
            <a:r>
              <a:rPr sz="2150" dirty="0">
                <a:latin typeface="Arial MT"/>
                <a:cs typeface="Arial MT"/>
              </a:rPr>
              <a:t>resource</a:t>
            </a:r>
            <a:r>
              <a:rPr sz="2150" spc="-30" dirty="0">
                <a:latin typeface="Arial MT"/>
                <a:cs typeface="Arial MT"/>
              </a:rPr>
              <a:t> </a:t>
            </a:r>
            <a:r>
              <a:rPr sz="2150" spc="-20" dirty="0">
                <a:latin typeface="Arial MT"/>
                <a:cs typeface="Arial MT"/>
              </a:rPr>
              <a:t>"aws_ecr_repository"</a:t>
            </a:r>
            <a:r>
              <a:rPr sz="2150" spc="-25" dirty="0">
                <a:latin typeface="Arial MT"/>
                <a:cs typeface="Arial MT"/>
              </a:rPr>
              <a:t> </a:t>
            </a:r>
            <a:r>
              <a:rPr sz="2150" spc="-20" dirty="0">
                <a:latin typeface="Arial MT"/>
                <a:cs typeface="Arial MT"/>
              </a:rPr>
              <a:t>"myapp"</a:t>
            </a:r>
            <a:r>
              <a:rPr sz="2150" spc="-25"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"myapp"</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5" name="object 5"/>
          <p:cNvSpPr txBox="1"/>
          <p:nvPr/>
        </p:nvSpPr>
        <p:spPr>
          <a:xfrm>
            <a:off x="856939" y="2071903"/>
            <a:ext cx="15520035" cy="192913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5" dirty="0">
                <a:latin typeface="Arial MT"/>
                <a:cs typeface="Arial MT"/>
              </a:rPr>
              <a:t> </a:t>
            </a:r>
            <a:r>
              <a:rPr sz="4100" spc="25" dirty="0">
                <a:latin typeface="Arial MT"/>
                <a:cs typeface="Arial MT"/>
              </a:rPr>
              <a:t>creation</a:t>
            </a:r>
            <a:r>
              <a:rPr sz="4100" spc="5" dirty="0">
                <a:latin typeface="Arial MT"/>
                <a:cs typeface="Arial MT"/>
              </a:rPr>
              <a:t> of</a:t>
            </a:r>
            <a:r>
              <a:rPr sz="4100" spc="10" dirty="0">
                <a:latin typeface="Arial MT"/>
                <a:cs typeface="Arial MT"/>
              </a:rPr>
              <a:t> the</a:t>
            </a:r>
            <a:r>
              <a:rPr sz="4100" spc="5" dirty="0">
                <a:latin typeface="Arial MT"/>
                <a:cs typeface="Arial MT"/>
              </a:rPr>
              <a:t> </a:t>
            </a:r>
            <a:r>
              <a:rPr sz="4100" spc="-140" dirty="0">
                <a:latin typeface="Arial MT"/>
                <a:cs typeface="Arial MT"/>
              </a:rPr>
              <a:t>ECR</a:t>
            </a:r>
            <a:r>
              <a:rPr sz="4100" spc="5" dirty="0">
                <a:latin typeface="Arial MT"/>
                <a:cs typeface="Arial MT"/>
              </a:rPr>
              <a:t> </a:t>
            </a:r>
            <a:r>
              <a:rPr sz="4100" spc="30" dirty="0">
                <a:latin typeface="Arial MT"/>
                <a:cs typeface="Arial MT"/>
              </a:rPr>
              <a:t>repository</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done</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spc="15" dirty="0">
                <a:latin typeface="Arial MT"/>
                <a:cs typeface="Arial MT"/>
              </a:rPr>
              <a:t>terraform:</a:t>
            </a:r>
            <a:endParaRPr sz="4100">
              <a:latin typeface="Arial MT"/>
              <a:cs typeface="Arial MT"/>
            </a:endParaRPr>
          </a:p>
          <a:p>
            <a:pPr>
              <a:lnSpc>
                <a:spcPct val="100000"/>
              </a:lnSpc>
              <a:spcBef>
                <a:spcPts val="5"/>
              </a:spcBef>
            </a:pPr>
            <a:endParaRPr sz="4450">
              <a:latin typeface="Arial MT"/>
              <a:cs typeface="Arial MT"/>
            </a:endParaRPr>
          </a:p>
          <a:p>
            <a:pPr marL="445770">
              <a:lnSpc>
                <a:spcPct val="100000"/>
              </a:lnSpc>
            </a:pPr>
            <a:r>
              <a:rPr sz="4100" spc="-20" dirty="0">
                <a:latin typeface="Arial MT"/>
                <a:cs typeface="Arial MT"/>
              </a:rPr>
              <a:t>ecr.tf</a:t>
            </a:r>
            <a:endParaRPr sz="4100">
              <a:latin typeface="Arial MT"/>
              <a:cs typeface="Arial MT"/>
            </a:endParaRPr>
          </a:p>
        </p:txBody>
      </p:sp>
      <p:pic>
        <p:nvPicPr>
          <p:cNvPr id="6" name="object 6"/>
          <p:cNvPicPr/>
          <p:nvPr/>
        </p:nvPicPr>
        <p:blipFill>
          <a:blip r:embed="rId2" cstate="print"/>
          <a:stretch>
            <a:fillRect/>
          </a:stretch>
        </p:blipFill>
        <p:spPr>
          <a:xfrm>
            <a:off x="1198444" y="6381116"/>
            <a:ext cx="17310268" cy="1556235"/>
          </a:xfrm>
          <a:prstGeom prst="rect">
            <a:avLst/>
          </a:prstGeom>
        </p:spPr>
      </p:pic>
      <p:sp>
        <p:nvSpPr>
          <p:cNvPr id="7" name="object 7"/>
          <p:cNvSpPr txBox="1"/>
          <p:nvPr/>
        </p:nvSpPr>
        <p:spPr>
          <a:xfrm>
            <a:off x="1245563" y="6407293"/>
            <a:ext cx="17216120" cy="1462405"/>
          </a:xfrm>
          <a:prstGeom prst="rect">
            <a:avLst/>
          </a:prstGeom>
          <a:solidFill>
            <a:srgbClr val="DCDEE0"/>
          </a:solidFill>
          <a:ln w="10470">
            <a:solidFill>
              <a:srgbClr val="A6AAA9"/>
            </a:solidFill>
          </a:ln>
        </p:spPr>
        <p:txBody>
          <a:bodyPr vert="horz" wrap="square" lIns="0" tIns="236220" rIns="0" bIns="0" rtlCol="0">
            <a:spAutoFit/>
          </a:bodyPr>
          <a:lstStyle/>
          <a:p>
            <a:pPr marL="257810">
              <a:lnSpc>
                <a:spcPts val="2570"/>
              </a:lnSpc>
              <a:spcBef>
                <a:spcPts val="1860"/>
              </a:spcBef>
            </a:pPr>
            <a:r>
              <a:rPr sz="2150" spc="15" dirty="0">
                <a:latin typeface="Arial MT"/>
                <a:cs typeface="Arial MT"/>
              </a:rPr>
              <a:t>output</a:t>
            </a:r>
            <a:r>
              <a:rPr sz="2150" spc="-20" dirty="0">
                <a:latin typeface="Arial MT"/>
                <a:cs typeface="Arial MT"/>
              </a:rPr>
              <a:t> </a:t>
            </a:r>
            <a:r>
              <a:rPr sz="2150" spc="-10" dirty="0">
                <a:latin typeface="Arial MT"/>
                <a:cs typeface="Arial MT"/>
              </a:rPr>
              <a:t>"myapp-repository-URL"</a:t>
            </a:r>
            <a:r>
              <a:rPr sz="2150" spc="-20" dirty="0">
                <a:latin typeface="Arial MT"/>
                <a:cs typeface="Arial MT"/>
              </a:rPr>
              <a:t> </a:t>
            </a:r>
            <a:r>
              <a:rPr sz="2150" spc="-5" dirty="0">
                <a:latin typeface="Arial MT"/>
                <a:cs typeface="Arial MT"/>
              </a:rPr>
              <a:t>{</a:t>
            </a:r>
            <a:endParaRPr sz="2150">
              <a:latin typeface="Arial MT"/>
              <a:cs typeface="Arial MT"/>
            </a:endParaRPr>
          </a:p>
          <a:p>
            <a:pPr marL="408940">
              <a:lnSpc>
                <a:spcPts val="2555"/>
              </a:lnSpc>
            </a:pPr>
            <a:r>
              <a:rPr sz="2150" spc="-5" dirty="0">
                <a:latin typeface="Arial MT"/>
                <a:cs typeface="Arial MT"/>
              </a:rPr>
              <a:t>value</a:t>
            </a:r>
            <a:r>
              <a:rPr sz="2150" spc="30" dirty="0">
                <a:latin typeface="Arial MT"/>
                <a:cs typeface="Arial MT"/>
              </a:rPr>
              <a:t> </a:t>
            </a:r>
            <a:r>
              <a:rPr sz="2150" spc="155" dirty="0">
                <a:latin typeface="Arial MT"/>
                <a:cs typeface="Arial MT"/>
              </a:rPr>
              <a:t>=</a:t>
            </a:r>
            <a:r>
              <a:rPr sz="2150" spc="35" dirty="0">
                <a:latin typeface="Arial MT"/>
                <a:cs typeface="Arial MT"/>
              </a:rPr>
              <a:t> </a:t>
            </a:r>
            <a:r>
              <a:rPr sz="2150" spc="-15" dirty="0">
                <a:latin typeface="Arial MT"/>
                <a:cs typeface="Arial MT"/>
              </a:rPr>
              <a:t>"${aws_ecr_repository.myapp.repository_url}"</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8" name="object 8"/>
          <p:cNvSpPr txBox="1"/>
          <p:nvPr/>
        </p:nvSpPr>
        <p:spPr>
          <a:xfrm>
            <a:off x="1220134" y="5772849"/>
            <a:ext cx="1946910"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output.tf</a:t>
            </a:r>
            <a:endParaRPr sz="4100">
              <a:latin typeface="Arial MT"/>
              <a:cs typeface="Arial MT"/>
            </a:endParaRPr>
          </a:p>
        </p:txBody>
      </p:sp>
      <p:pic>
        <p:nvPicPr>
          <p:cNvPr id="9" name="object 9"/>
          <p:cNvPicPr/>
          <p:nvPr/>
        </p:nvPicPr>
        <p:blipFill>
          <a:blip r:embed="rId2" cstate="print"/>
          <a:stretch>
            <a:fillRect/>
          </a:stretch>
        </p:blipFill>
        <p:spPr>
          <a:xfrm>
            <a:off x="1198444" y="8776098"/>
            <a:ext cx="17310268" cy="1556235"/>
          </a:xfrm>
          <a:prstGeom prst="rect">
            <a:avLst/>
          </a:prstGeom>
        </p:spPr>
      </p:pic>
      <p:sp>
        <p:nvSpPr>
          <p:cNvPr id="10" name="object 10"/>
          <p:cNvSpPr txBox="1"/>
          <p:nvPr/>
        </p:nvSpPr>
        <p:spPr>
          <a:xfrm>
            <a:off x="1245563" y="8802275"/>
            <a:ext cx="17216120" cy="1462405"/>
          </a:xfrm>
          <a:prstGeom prst="rect">
            <a:avLst/>
          </a:prstGeom>
          <a:solidFill>
            <a:srgbClr val="DCDEE0"/>
          </a:solidFill>
          <a:ln w="10470">
            <a:solidFill>
              <a:srgbClr val="A6AAA9"/>
            </a:solidFill>
          </a:ln>
        </p:spPr>
        <p:txBody>
          <a:bodyPr vert="horz" wrap="square" lIns="0" tIns="236220" rIns="0" bIns="0" rtlCol="0">
            <a:spAutoFit/>
          </a:bodyPr>
          <a:lstStyle/>
          <a:p>
            <a:pPr marL="257810">
              <a:lnSpc>
                <a:spcPts val="2570"/>
              </a:lnSpc>
              <a:spcBef>
                <a:spcPts val="1860"/>
              </a:spcBef>
            </a:pPr>
            <a:r>
              <a:rPr sz="2150" spc="-5" dirty="0">
                <a:latin typeface="Arial MT"/>
                <a:cs typeface="Arial MT"/>
              </a:rPr>
              <a:t>$</a:t>
            </a:r>
            <a:r>
              <a:rPr sz="2150" dirty="0">
                <a:latin typeface="Arial MT"/>
                <a:cs typeface="Arial MT"/>
              </a:rPr>
              <a:t> </a:t>
            </a:r>
            <a:r>
              <a:rPr sz="2150" spc="35" dirty="0">
                <a:latin typeface="Arial MT"/>
                <a:cs typeface="Arial MT"/>
              </a:rPr>
              <a:t>docker</a:t>
            </a:r>
            <a:r>
              <a:rPr sz="2150" spc="5" dirty="0">
                <a:latin typeface="Arial MT"/>
                <a:cs typeface="Arial MT"/>
              </a:rPr>
              <a:t> </a:t>
            </a:r>
            <a:r>
              <a:rPr sz="2150" spc="40" dirty="0">
                <a:latin typeface="Arial MT"/>
                <a:cs typeface="Arial MT"/>
              </a:rPr>
              <a:t>build</a:t>
            </a:r>
            <a:r>
              <a:rPr sz="2150" spc="5" dirty="0">
                <a:latin typeface="Arial MT"/>
                <a:cs typeface="Arial MT"/>
              </a:rPr>
              <a:t> </a:t>
            </a:r>
            <a:r>
              <a:rPr sz="2150" spc="-5" dirty="0">
                <a:latin typeface="Arial MT"/>
                <a:cs typeface="Arial MT"/>
              </a:rPr>
              <a:t>-t</a:t>
            </a:r>
            <a:r>
              <a:rPr sz="2150" spc="5" dirty="0">
                <a:latin typeface="Arial MT"/>
                <a:cs typeface="Arial MT"/>
              </a:rPr>
              <a:t> </a:t>
            </a:r>
            <a:r>
              <a:rPr sz="2150" b="1" dirty="0">
                <a:latin typeface="Arial"/>
                <a:cs typeface="Arial"/>
              </a:rPr>
              <a:t>myapp-repository-url</a:t>
            </a:r>
            <a:r>
              <a:rPr sz="2150" dirty="0">
                <a:latin typeface="Arial MT"/>
                <a:cs typeface="Arial MT"/>
              </a:rPr>
              <a:t>/myapp </a:t>
            </a:r>
            <a:r>
              <a:rPr sz="2150" spc="-5" dirty="0">
                <a:latin typeface="Arial MT"/>
                <a:cs typeface="Arial MT"/>
              </a:rPr>
              <a:t>.</a:t>
            </a:r>
            <a:endParaRPr sz="2150">
              <a:latin typeface="Arial MT"/>
              <a:cs typeface="Arial MT"/>
            </a:endParaRPr>
          </a:p>
          <a:p>
            <a:pPr marL="257810">
              <a:lnSpc>
                <a:spcPts val="2555"/>
              </a:lnSpc>
            </a:pPr>
            <a:r>
              <a:rPr sz="2150" spc="-5" dirty="0">
                <a:latin typeface="Arial MT"/>
                <a:cs typeface="Arial MT"/>
              </a:rPr>
              <a:t>$</a:t>
            </a:r>
            <a:r>
              <a:rPr sz="2150" spc="-25" dirty="0">
                <a:latin typeface="Arial MT"/>
                <a:cs typeface="Arial MT"/>
              </a:rPr>
              <a:t> </a:t>
            </a:r>
            <a:r>
              <a:rPr sz="2150" spc="-5" dirty="0">
                <a:latin typeface="Arial MT"/>
                <a:cs typeface="Arial MT"/>
              </a:rPr>
              <a:t>`aws</a:t>
            </a:r>
            <a:r>
              <a:rPr sz="2150" spc="-25" dirty="0">
                <a:latin typeface="Arial MT"/>
                <a:cs typeface="Arial MT"/>
              </a:rPr>
              <a:t> </a:t>
            </a:r>
            <a:r>
              <a:rPr sz="2150" spc="35" dirty="0">
                <a:latin typeface="Arial MT"/>
                <a:cs typeface="Arial MT"/>
              </a:rPr>
              <a:t>ecr</a:t>
            </a:r>
            <a:r>
              <a:rPr sz="2150" spc="-25" dirty="0">
                <a:latin typeface="Arial MT"/>
                <a:cs typeface="Arial MT"/>
              </a:rPr>
              <a:t> </a:t>
            </a:r>
            <a:r>
              <a:rPr sz="2150" spc="20" dirty="0">
                <a:latin typeface="Arial MT"/>
                <a:cs typeface="Arial MT"/>
              </a:rPr>
              <a:t>get-login`</a:t>
            </a:r>
            <a:endParaRPr sz="2150">
              <a:latin typeface="Arial MT"/>
              <a:cs typeface="Arial MT"/>
            </a:endParaRPr>
          </a:p>
          <a:p>
            <a:pPr marL="257810">
              <a:lnSpc>
                <a:spcPts val="2570"/>
              </a:lnSpc>
            </a:pPr>
            <a:r>
              <a:rPr sz="2150" spc="-5" dirty="0">
                <a:latin typeface="Arial MT"/>
                <a:cs typeface="Arial MT"/>
              </a:rPr>
              <a:t>$</a:t>
            </a:r>
            <a:r>
              <a:rPr sz="2150" dirty="0">
                <a:latin typeface="Arial MT"/>
                <a:cs typeface="Arial MT"/>
              </a:rPr>
              <a:t> </a:t>
            </a:r>
            <a:r>
              <a:rPr sz="2150" spc="35" dirty="0">
                <a:latin typeface="Arial MT"/>
                <a:cs typeface="Arial MT"/>
              </a:rPr>
              <a:t>docker</a:t>
            </a:r>
            <a:r>
              <a:rPr sz="2150" dirty="0">
                <a:latin typeface="Arial MT"/>
                <a:cs typeface="Arial MT"/>
              </a:rPr>
              <a:t> </a:t>
            </a:r>
            <a:r>
              <a:rPr sz="2150" spc="25" dirty="0">
                <a:latin typeface="Arial MT"/>
                <a:cs typeface="Arial MT"/>
              </a:rPr>
              <a:t>push</a:t>
            </a:r>
            <a:r>
              <a:rPr sz="2150" dirty="0">
                <a:latin typeface="Arial MT"/>
                <a:cs typeface="Arial MT"/>
              </a:rPr>
              <a:t> </a:t>
            </a:r>
            <a:r>
              <a:rPr sz="2150" b="1" dirty="0">
                <a:latin typeface="Arial"/>
                <a:cs typeface="Arial"/>
              </a:rPr>
              <a:t>myapp-repository-url</a:t>
            </a:r>
            <a:r>
              <a:rPr sz="2150" dirty="0">
                <a:latin typeface="Arial MT"/>
                <a:cs typeface="Arial MT"/>
              </a:rPr>
              <a:t>/myapp</a:t>
            </a:r>
            <a:endParaRPr sz="2150">
              <a:latin typeface="Arial MT"/>
              <a:cs typeface="Arial MT"/>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1" name="object 11"/>
          <p:cNvSpPr txBox="1"/>
          <p:nvPr/>
        </p:nvSpPr>
        <p:spPr>
          <a:xfrm>
            <a:off x="1274534" y="8156854"/>
            <a:ext cx="7327900" cy="654050"/>
          </a:xfrm>
          <a:prstGeom prst="rect">
            <a:avLst/>
          </a:prstGeom>
        </p:spPr>
        <p:txBody>
          <a:bodyPr vert="horz" wrap="square" lIns="0" tIns="15240" rIns="0" bIns="0" rtlCol="0">
            <a:spAutoFit/>
          </a:bodyPr>
          <a:lstStyle/>
          <a:p>
            <a:pPr marL="12700">
              <a:lnSpc>
                <a:spcPct val="100000"/>
              </a:lnSpc>
              <a:spcBef>
                <a:spcPts val="120"/>
              </a:spcBef>
            </a:pPr>
            <a:r>
              <a:rPr sz="4100" spc="50" dirty="0">
                <a:latin typeface="Arial MT"/>
                <a:cs typeface="Arial MT"/>
              </a:rPr>
              <a:t>Docker</a:t>
            </a:r>
            <a:r>
              <a:rPr sz="4100" spc="-5" dirty="0">
                <a:latin typeface="Arial MT"/>
                <a:cs typeface="Arial MT"/>
              </a:rPr>
              <a:t> </a:t>
            </a:r>
            <a:r>
              <a:rPr sz="4100" spc="95" dirty="0">
                <a:latin typeface="Arial MT"/>
                <a:cs typeface="Arial MT"/>
              </a:rPr>
              <a:t>build</a:t>
            </a:r>
            <a:r>
              <a:rPr sz="4100" spc="-5" dirty="0">
                <a:latin typeface="Arial MT"/>
                <a:cs typeface="Arial MT"/>
              </a:rPr>
              <a:t> </a:t>
            </a:r>
            <a:r>
              <a:rPr sz="4100" spc="15" dirty="0">
                <a:latin typeface="Arial MT"/>
                <a:cs typeface="Arial MT"/>
              </a:rPr>
              <a:t>&amp;</a:t>
            </a:r>
            <a:r>
              <a:rPr sz="4100" spc="-5" dirty="0">
                <a:latin typeface="Arial MT"/>
                <a:cs typeface="Arial MT"/>
              </a:rPr>
              <a:t> </a:t>
            </a:r>
            <a:r>
              <a:rPr sz="4100" spc="65" dirty="0">
                <a:latin typeface="Arial MT"/>
                <a:cs typeface="Arial MT"/>
              </a:rPr>
              <a:t>push</a:t>
            </a:r>
            <a:r>
              <a:rPr sz="4100" spc="-5" dirty="0">
                <a:latin typeface="Arial MT"/>
                <a:cs typeface="Arial MT"/>
              </a:rPr>
              <a:t> </a:t>
            </a:r>
            <a:r>
              <a:rPr sz="4100" spc="75" dirty="0">
                <a:latin typeface="Arial MT"/>
                <a:cs typeface="Arial MT"/>
              </a:rPr>
              <a:t>command</a:t>
            </a:r>
            <a:endParaRPr sz="4100">
              <a:latin typeface="Arial MT"/>
              <a:cs typeface="Arial MT"/>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5507718" y="6103146"/>
            <a:ext cx="908875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Build</a:t>
            </a:r>
            <a:r>
              <a:rPr sz="3600" dirty="0">
                <a:latin typeface="Arial MT"/>
                <a:cs typeface="Arial MT"/>
              </a:rPr>
              <a:t> </a:t>
            </a:r>
            <a:r>
              <a:rPr sz="3600" spc="80" dirty="0">
                <a:latin typeface="Arial MT"/>
                <a:cs typeface="Arial MT"/>
              </a:rPr>
              <a:t>docker</a:t>
            </a:r>
            <a:r>
              <a:rPr sz="3600" spc="5" dirty="0">
                <a:latin typeface="Arial MT"/>
                <a:cs typeface="Arial MT"/>
              </a:rPr>
              <a:t> </a:t>
            </a:r>
            <a:r>
              <a:rPr sz="3600" spc="50" dirty="0">
                <a:latin typeface="Arial MT"/>
                <a:cs typeface="Arial MT"/>
              </a:rPr>
              <a:t>image</a:t>
            </a:r>
            <a:r>
              <a:rPr sz="3600" spc="5" dirty="0">
                <a:latin typeface="Arial MT"/>
                <a:cs typeface="Arial MT"/>
              </a:rPr>
              <a:t> </a:t>
            </a:r>
            <a:r>
              <a:rPr sz="3600" spc="80" dirty="0">
                <a:latin typeface="Arial MT"/>
                <a:cs typeface="Arial MT"/>
              </a:rPr>
              <a:t>and</a:t>
            </a:r>
            <a:r>
              <a:rPr sz="3600" spc="5" dirty="0">
                <a:latin typeface="Arial MT"/>
                <a:cs typeface="Arial MT"/>
              </a:rPr>
              <a:t> </a:t>
            </a:r>
            <a:r>
              <a:rPr sz="3600" spc="60" dirty="0">
                <a:latin typeface="Arial MT"/>
                <a:cs typeface="Arial MT"/>
              </a:rPr>
              <a:t>push</a:t>
            </a:r>
            <a:r>
              <a:rPr sz="3600" spc="5" dirty="0">
                <a:latin typeface="Arial MT"/>
                <a:cs typeface="Arial MT"/>
              </a:rPr>
              <a:t> </a:t>
            </a:r>
            <a:r>
              <a:rPr sz="3600" spc="50" dirty="0">
                <a:latin typeface="Arial MT"/>
                <a:cs typeface="Arial MT"/>
              </a:rPr>
              <a:t>image</a:t>
            </a:r>
            <a:r>
              <a:rPr sz="3600" spc="5" dirty="0">
                <a:latin typeface="Arial MT"/>
                <a:cs typeface="Arial MT"/>
              </a:rPr>
              <a:t> </a:t>
            </a:r>
            <a:r>
              <a:rPr sz="3600" spc="10" dirty="0">
                <a:latin typeface="Arial MT"/>
                <a:cs typeface="Arial MT"/>
              </a:rPr>
              <a:t>to</a:t>
            </a:r>
            <a:r>
              <a:rPr sz="3600" spc="5" dirty="0">
                <a:latin typeface="Arial MT"/>
                <a:cs typeface="Arial MT"/>
              </a:rPr>
              <a:t> </a:t>
            </a:r>
            <a:r>
              <a:rPr sz="3600" spc="-120" dirty="0">
                <a:latin typeface="Arial MT"/>
                <a:cs typeface="Arial MT"/>
              </a:rPr>
              <a:t>ECR</a:t>
            </a:r>
            <a:endParaRPr sz="3600">
              <a:latin typeface="Arial MT"/>
              <a:cs typeface="Arial M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3685" y="4212926"/>
            <a:ext cx="2305685" cy="1433195"/>
          </a:xfrm>
          <a:prstGeom prst="rect">
            <a:avLst/>
          </a:prstGeom>
        </p:spPr>
        <p:txBody>
          <a:bodyPr vert="horz" wrap="square" lIns="0" tIns="17145" rIns="0" bIns="0" rtlCol="0">
            <a:spAutoFit/>
          </a:bodyPr>
          <a:lstStyle/>
          <a:p>
            <a:pPr marL="12700">
              <a:lnSpc>
                <a:spcPct val="100000"/>
              </a:lnSpc>
              <a:spcBef>
                <a:spcPts val="135"/>
              </a:spcBef>
            </a:pPr>
            <a:r>
              <a:rPr sz="9200" spc="-325" dirty="0">
                <a:latin typeface="Arial MT"/>
                <a:cs typeface="Arial MT"/>
              </a:rPr>
              <a:t>ECS</a:t>
            </a:r>
            <a:endParaRPr sz="9200">
              <a:latin typeface="Arial MT"/>
              <a:cs typeface="Arial MT"/>
            </a:endParaRPr>
          </a:p>
        </p:txBody>
      </p:sp>
      <p:sp>
        <p:nvSpPr>
          <p:cNvPr id="3" name="object 3"/>
          <p:cNvSpPr txBox="1"/>
          <p:nvPr/>
        </p:nvSpPr>
        <p:spPr>
          <a:xfrm>
            <a:off x="4137540" y="6103146"/>
            <a:ext cx="11829415"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Running</a:t>
            </a:r>
            <a:r>
              <a:rPr sz="3600" spc="5" dirty="0">
                <a:latin typeface="Arial MT"/>
                <a:cs typeface="Arial MT"/>
              </a:rPr>
              <a:t> </a:t>
            </a:r>
            <a:r>
              <a:rPr sz="3600" spc="10" dirty="0">
                <a:latin typeface="Arial MT"/>
                <a:cs typeface="Arial MT"/>
              </a:rPr>
              <a:t>our</a:t>
            </a:r>
            <a:r>
              <a:rPr sz="3600" spc="5" dirty="0">
                <a:latin typeface="Arial MT"/>
                <a:cs typeface="Arial MT"/>
              </a:rPr>
              <a:t> </a:t>
            </a:r>
            <a:r>
              <a:rPr sz="3600" spc="70" dirty="0">
                <a:latin typeface="Arial MT"/>
                <a:cs typeface="Arial MT"/>
              </a:rPr>
              <a:t>dockerized</a:t>
            </a:r>
            <a:r>
              <a:rPr sz="3600" spc="10" dirty="0">
                <a:latin typeface="Arial MT"/>
                <a:cs typeface="Arial MT"/>
              </a:rPr>
              <a:t> </a:t>
            </a:r>
            <a:r>
              <a:rPr sz="3600" spc="15" dirty="0">
                <a:latin typeface="Arial MT"/>
                <a:cs typeface="Arial MT"/>
              </a:rPr>
              <a:t>NodeJS</a:t>
            </a:r>
            <a:r>
              <a:rPr sz="3600" spc="5" dirty="0">
                <a:latin typeface="Arial MT"/>
                <a:cs typeface="Arial MT"/>
              </a:rPr>
              <a:t> </a:t>
            </a:r>
            <a:r>
              <a:rPr sz="3600" spc="145" dirty="0">
                <a:latin typeface="Arial MT"/>
                <a:cs typeface="Arial MT"/>
              </a:rPr>
              <a:t>app</a:t>
            </a:r>
            <a:r>
              <a:rPr sz="3600" spc="10" dirty="0">
                <a:latin typeface="Arial MT"/>
                <a:cs typeface="Arial MT"/>
              </a:rPr>
              <a:t> on</a:t>
            </a:r>
            <a:r>
              <a:rPr sz="3600" spc="5" dirty="0">
                <a:latin typeface="Arial MT"/>
                <a:cs typeface="Arial MT"/>
              </a:rPr>
              <a:t> </a:t>
            </a:r>
            <a:r>
              <a:rPr sz="3600" spc="10" dirty="0">
                <a:latin typeface="Arial MT"/>
                <a:cs typeface="Arial MT"/>
              </a:rPr>
              <a:t>a </a:t>
            </a:r>
            <a:r>
              <a:rPr sz="3600" spc="45" dirty="0">
                <a:latin typeface="Arial MT"/>
                <a:cs typeface="Arial MT"/>
              </a:rPr>
              <a:t>Docker</a:t>
            </a:r>
            <a:r>
              <a:rPr sz="3600" spc="5" dirty="0">
                <a:latin typeface="Arial MT"/>
                <a:cs typeface="Arial MT"/>
              </a:rPr>
              <a:t> </a:t>
            </a:r>
            <a:r>
              <a:rPr sz="3600" spc="40" dirty="0">
                <a:latin typeface="Arial MT"/>
                <a:cs typeface="Arial MT"/>
              </a:rPr>
              <a:t>cluster</a:t>
            </a:r>
            <a:endParaRPr sz="3600">
              <a:latin typeface="Arial MT"/>
              <a:cs typeface="Arial MT"/>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0568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562195" cy="689737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10" dirty="0">
                <a:latin typeface="Arial MT"/>
                <a:cs typeface="Arial MT"/>
              </a:rPr>
              <a:t>Now</a:t>
            </a:r>
            <a:r>
              <a:rPr sz="4100" spc="5" dirty="0">
                <a:latin typeface="Arial MT"/>
                <a:cs typeface="Arial MT"/>
              </a:rPr>
              <a:t> that</a:t>
            </a:r>
            <a:r>
              <a:rPr sz="4100" spc="10" dirty="0">
                <a:latin typeface="Arial MT"/>
                <a:cs typeface="Arial MT"/>
              </a:rPr>
              <a:t> your </a:t>
            </a:r>
            <a:r>
              <a:rPr sz="4100" spc="160" dirty="0">
                <a:latin typeface="Arial MT"/>
                <a:cs typeface="Arial MT"/>
              </a:rPr>
              <a:t>app</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75" dirty="0">
                <a:latin typeface="Arial MT"/>
                <a:cs typeface="Arial MT"/>
              </a:rPr>
              <a:t>dockerized</a:t>
            </a:r>
            <a:r>
              <a:rPr sz="4100" spc="10" dirty="0">
                <a:latin typeface="Arial MT"/>
                <a:cs typeface="Arial MT"/>
              </a:rPr>
              <a:t> </a:t>
            </a:r>
            <a:r>
              <a:rPr sz="4100" spc="85" dirty="0">
                <a:latin typeface="Arial MT"/>
                <a:cs typeface="Arial MT"/>
              </a:rPr>
              <a:t>and</a:t>
            </a:r>
            <a:r>
              <a:rPr sz="4100" spc="5" dirty="0">
                <a:latin typeface="Arial MT"/>
                <a:cs typeface="Arial MT"/>
              </a:rPr>
              <a:t> </a:t>
            </a:r>
            <a:r>
              <a:rPr sz="4100" spc="95" dirty="0">
                <a:latin typeface="Arial MT"/>
                <a:cs typeface="Arial MT"/>
              </a:rPr>
              <a:t>uploaded</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105" dirty="0">
                <a:latin typeface="Arial MT"/>
                <a:cs typeface="Arial MT"/>
              </a:rPr>
              <a:t>ECR,</a:t>
            </a:r>
            <a:r>
              <a:rPr sz="4100" spc="10" dirty="0">
                <a:latin typeface="Arial MT"/>
                <a:cs typeface="Arial MT"/>
              </a:rPr>
              <a:t> you </a:t>
            </a:r>
            <a:r>
              <a:rPr sz="4100" spc="85" dirty="0">
                <a:latin typeface="Arial MT"/>
                <a:cs typeface="Arial MT"/>
              </a:rPr>
              <a:t>can</a:t>
            </a:r>
            <a:r>
              <a:rPr sz="4100" spc="10" dirty="0">
                <a:latin typeface="Arial MT"/>
                <a:cs typeface="Arial MT"/>
              </a:rPr>
              <a:t> </a:t>
            </a:r>
            <a:r>
              <a:rPr sz="4100" spc="20" dirty="0">
                <a:latin typeface="Arial MT"/>
                <a:cs typeface="Arial MT"/>
              </a:rPr>
              <a:t>start</a:t>
            </a:r>
            <a:r>
              <a:rPr sz="4100" spc="5" dirty="0">
                <a:latin typeface="Arial MT"/>
                <a:cs typeface="Arial MT"/>
              </a:rPr>
              <a:t> </a:t>
            </a:r>
            <a:r>
              <a:rPr sz="4100" spc="10" dirty="0">
                <a:latin typeface="Arial MT"/>
                <a:cs typeface="Arial MT"/>
              </a:rPr>
              <a:t>the </a:t>
            </a:r>
            <a:r>
              <a:rPr sz="4100" spc="-1120" dirty="0">
                <a:latin typeface="Arial MT"/>
                <a:cs typeface="Arial MT"/>
              </a:rPr>
              <a:t> </a:t>
            </a:r>
            <a:r>
              <a:rPr sz="4100" spc="-140" dirty="0">
                <a:latin typeface="Arial MT"/>
                <a:cs typeface="Arial MT"/>
              </a:rPr>
              <a:t>ECS</a:t>
            </a:r>
            <a:r>
              <a:rPr sz="4100" dirty="0">
                <a:latin typeface="Arial MT"/>
                <a:cs typeface="Arial MT"/>
              </a:rPr>
              <a:t> </a:t>
            </a:r>
            <a:r>
              <a:rPr sz="4100" spc="40" dirty="0">
                <a:latin typeface="Arial MT"/>
                <a:cs typeface="Arial MT"/>
              </a:rPr>
              <a:t>cluster</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40" dirty="0">
                <a:latin typeface="Arial MT"/>
                <a:cs typeface="Arial MT"/>
              </a:rPr>
              <a:t>ECS</a:t>
            </a:r>
            <a:r>
              <a:rPr sz="4100" dirty="0">
                <a:latin typeface="Arial MT"/>
                <a:cs typeface="Arial MT"/>
              </a:rPr>
              <a:t> </a:t>
            </a:r>
            <a:r>
              <a:rPr sz="4100" spc="5" dirty="0">
                <a:latin typeface="Arial MT"/>
                <a:cs typeface="Arial MT"/>
              </a:rPr>
              <a:t>- </a:t>
            </a:r>
            <a:r>
              <a:rPr sz="4100" spc="-65" dirty="0">
                <a:latin typeface="Arial MT"/>
                <a:cs typeface="Arial MT"/>
              </a:rPr>
              <a:t>EC2</a:t>
            </a:r>
            <a:r>
              <a:rPr sz="4100" dirty="0">
                <a:latin typeface="Arial MT"/>
                <a:cs typeface="Arial MT"/>
              </a:rPr>
              <a:t> </a:t>
            </a:r>
            <a:r>
              <a:rPr sz="4100" spc="10" dirty="0">
                <a:latin typeface="Arial MT"/>
                <a:cs typeface="Arial MT"/>
              </a:rPr>
              <a:t>Container</a:t>
            </a:r>
            <a:r>
              <a:rPr sz="4100" spc="5" dirty="0">
                <a:latin typeface="Arial MT"/>
                <a:cs typeface="Arial MT"/>
              </a:rPr>
              <a:t> </a:t>
            </a:r>
            <a:r>
              <a:rPr sz="4100" spc="10" dirty="0">
                <a:latin typeface="Arial MT"/>
                <a:cs typeface="Arial MT"/>
              </a:rPr>
              <a:t>Services</a:t>
            </a:r>
            <a:r>
              <a:rPr sz="4100" dirty="0">
                <a:latin typeface="Arial MT"/>
                <a:cs typeface="Arial MT"/>
              </a:rPr>
              <a:t> </a:t>
            </a:r>
            <a:r>
              <a:rPr sz="4100" spc="5" dirty="0">
                <a:latin typeface="Arial MT"/>
                <a:cs typeface="Arial MT"/>
              </a:rPr>
              <a:t>will </a:t>
            </a:r>
            <a:r>
              <a:rPr sz="4100" spc="50" dirty="0">
                <a:latin typeface="Arial MT"/>
                <a:cs typeface="Arial MT"/>
              </a:rPr>
              <a:t>manage</a:t>
            </a:r>
            <a:r>
              <a:rPr sz="4100" spc="5" dirty="0">
                <a:latin typeface="Arial MT"/>
                <a:cs typeface="Arial MT"/>
              </a:rPr>
              <a:t> </a:t>
            </a:r>
            <a:r>
              <a:rPr sz="4100" spc="10" dirty="0">
                <a:latin typeface="Arial MT"/>
                <a:cs typeface="Arial MT"/>
              </a:rPr>
              <a:t>your</a:t>
            </a:r>
            <a:r>
              <a:rPr sz="4100" dirty="0">
                <a:latin typeface="Arial MT"/>
                <a:cs typeface="Arial MT"/>
              </a:rPr>
              <a:t> </a:t>
            </a:r>
            <a:r>
              <a:rPr sz="4100" spc="85" dirty="0">
                <a:latin typeface="Arial MT"/>
                <a:cs typeface="Arial MT"/>
              </a:rPr>
              <a:t>docker</a:t>
            </a:r>
            <a:r>
              <a:rPr sz="4100" spc="5" dirty="0">
                <a:latin typeface="Arial MT"/>
                <a:cs typeface="Arial MT"/>
              </a:rPr>
              <a:t> </a:t>
            </a:r>
            <a:r>
              <a:rPr sz="4100" spc="30" dirty="0">
                <a:latin typeface="Arial MT"/>
                <a:cs typeface="Arial MT"/>
              </a:rPr>
              <a:t>containers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5" dirty="0">
                <a:latin typeface="Arial MT"/>
                <a:cs typeface="Arial MT"/>
              </a:rPr>
              <a:t> just </a:t>
            </a:r>
            <a:r>
              <a:rPr sz="4100" spc="65" dirty="0">
                <a:latin typeface="Arial MT"/>
                <a:cs typeface="Arial MT"/>
              </a:rPr>
              <a:t>need</a:t>
            </a:r>
            <a:r>
              <a:rPr sz="4100" spc="10" dirty="0">
                <a:latin typeface="Arial MT"/>
                <a:cs typeface="Arial MT"/>
              </a:rPr>
              <a:t> </a:t>
            </a:r>
            <a:r>
              <a:rPr sz="4100" spc="5" dirty="0">
                <a:latin typeface="Arial MT"/>
                <a:cs typeface="Arial MT"/>
              </a:rPr>
              <a:t>to </a:t>
            </a:r>
            <a:r>
              <a:rPr sz="4100" spc="20" dirty="0">
                <a:latin typeface="Arial MT"/>
                <a:cs typeface="Arial MT"/>
              </a:rPr>
              <a:t>start</a:t>
            </a:r>
            <a:r>
              <a:rPr sz="4100" spc="10" dirty="0">
                <a:latin typeface="Arial MT"/>
                <a:cs typeface="Arial MT"/>
              </a:rPr>
              <a:t> an</a:t>
            </a:r>
            <a:r>
              <a:rPr sz="4100" spc="5" dirty="0">
                <a:latin typeface="Arial MT"/>
                <a:cs typeface="Arial MT"/>
              </a:rPr>
              <a:t> </a:t>
            </a:r>
            <a:r>
              <a:rPr sz="4100" spc="50" dirty="0">
                <a:latin typeface="Arial MT"/>
                <a:cs typeface="Arial MT"/>
              </a:rPr>
              <a:t>autoscaling</a:t>
            </a:r>
            <a:r>
              <a:rPr sz="4100" spc="5" dirty="0">
                <a:latin typeface="Arial MT"/>
                <a:cs typeface="Arial MT"/>
              </a:rPr>
              <a:t> </a:t>
            </a:r>
            <a:r>
              <a:rPr sz="4100" spc="85" dirty="0">
                <a:latin typeface="Arial MT"/>
                <a:cs typeface="Arial MT"/>
              </a:rPr>
              <a:t>group</a:t>
            </a:r>
            <a:r>
              <a:rPr sz="4100" spc="10" dirty="0">
                <a:latin typeface="Arial MT"/>
                <a:cs typeface="Arial MT"/>
              </a:rPr>
              <a:t> </a:t>
            </a:r>
            <a:r>
              <a:rPr sz="4100" spc="5" dirty="0">
                <a:latin typeface="Arial MT"/>
                <a:cs typeface="Arial MT"/>
              </a:rPr>
              <a:t>with </a:t>
            </a:r>
            <a:r>
              <a:rPr sz="4100" spc="10" dirty="0">
                <a:latin typeface="Arial MT"/>
                <a:cs typeface="Arial MT"/>
              </a:rPr>
              <a:t>a </a:t>
            </a:r>
            <a:r>
              <a:rPr sz="4100" spc="50" dirty="0">
                <a:latin typeface="Arial MT"/>
                <a:cs typeface="Arial MT"/>
              </a:rPr>
              <a:t>custom</a:t>
            </a:r>
            <a:r>
              <a:rPr sz="4100" spc="5" dirty="0">
                <a:latin typeface="Arial MT"/>
                <a:cs typeface="Arial MT"/>
              </a:rPr>
              <a:t> </a:t>
            </a:r>
            <a:r>
              <a:rPr sz="4100" spc="10" dirty="0">
                <a:latin typeface="Arial MT"/>
                <a:cs typeface="Arial MT"/>
              </a:rPr>
              <a:t>AMI</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The</a:t>
            </a:r>
            <a:r>
              <a:rPr sz="4100" spc="-5" dirty="0">
                <a:latin typeface="Arial MT"/>
                <a:cs typeface="Arial MT"/>
              </a:rPr>
              <a:t> </a:t>
            </a:r>
            <a:r>
              <a:rPr sz="4100" spc="50" dirty="0">
                <a:latin typeface="Arial MT"/>
                <a:cs typeface="Arial MT"/>
              </a:rPr>
              <a:t>custom</a:t>
            </a:r>
            <a:r>
              <a:rPr sz="4100" dirty="0">
                <a:latin typeface="Arial MT"/>
                <a:cs typeface="Arial MT"/>
              </a:rPr>
              <a:t> </a:t>
            </a:r>
            <a:r>
              <a:rPr sz="4100" spc="10" dirty="0">
                <a:latin typeface="Arial MT"/>
                <a:cs typeface="Arial MT"/>
              </a:rPr>
              <a:t>AMI</a:t>
            </a:r>
            <a:r>
              <a:rPr sz="4100" dirty="0">
                <a:latin typeface="Arial MT"/>
                <a:cs typeface="Arial MT"/>
              </a:rPr>
              <a:t> </a:t>
            </a:r>
            <a:r>
              <a:rPr sz="4100" spc="35" dirty="0">
                <a:latin typeface="Arial MT"/>
                <a:cs typeface="Arial MT"/>
              </a:rPr>
              <a:t>contains</a:t>
            </a:r>
            <a:r>
              <a:rPr sz="4100" dirty="0">
                <a:latin typeface="Arial MT"/>
                <a:cs typeface="Arial MT"/>
              </a:rPr>
              <a:t> </a:t>
            </a:r>
            <a:r>
              <a:rPr sz="4100" spc="10" dirty="0">
                <a:latin typeface="Arial MT"/>
                <a:cs typeface="Arial MT"/>
              </a:rPr>
              <a:t>the</a:t>
            </a:r>
            <a:r>
              <a:rPr sz="4100" dirty="0">
                <a:latin typeface="Arial MT"/>
                <a:cs typeface="Arial MT"/>
              </a:rPr>
              <a:t> </a:t>
            </a:r>
            <a:r>
              <a:rPr sz="4100" spc="-140" dirty="0">
                <a:latin typeface="Arial MT"/>
                <a:cs typeface="Arial MT"/>
              </a:rPr>
              <a:t>ECS</a:t>
            </a:r>
            <a:r>
              <a:rPr sz="4100" dirty="0">
                <a:latin typeface="Arial MT"/>
                <a:cs typeface="Arial MT"/>
              </a:rPr>
              <a:t> </a:t>
            </a:r>
            <a:r>
              <a:rPr sz="4100" spc="55" dirty="0">
                <a:latin typeface="Arial MT"/>
                <a:cs typeface="Arial MT"/>
              </a:rPr>
              <a:t>agent</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04139" indent="-509270">
              <a:lnSpc>
                <a:spcPct val="100499"/>
              </a:lnSpc>
              <a:buSzPct val="75609"/>
              <a:buChar char="•"/>
              <a:tabLst>
                <a:tab pos="534035" algn="l"/>
                <a:tab pos="534670" algn="l"/>
              </a:tabLst>
            </a:pPr>
            <a:r>
              <a:rPr sz="4100" spc="70" dirty="0">
                <a:latin typeface="Arial MT"/>
                <a:cs typeface="Arial MT"/>
              </a:rPr>
              <a:t>Once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40" dirty="0">
                <a:latin typeface="Arial MT"/>
                <a:cs typeface="Arial MT"/>
              </a:rPr>
              <a:t>ECS</a:t>
            </a:r>
            <a:r>
              <a:rPr sz="4100" spc="10" dirty="0">
                <a:latin typeface="Arial MT"/>
                <a:cs typeface="Arial MT"/>
              </a:rPr>
              <a:t> </a:t>
            </a:r>
            <a:r>
              <a:rPr sz="4100" spc="40" dirty="0">
                <a:latin typeface="Arial MT"/>
                <a:cs typeface="Arial MT"/>
              </a:rPr>
              <a:t>cluster</a:t>
            </a:r>
            <a:r>
              <a:rPr sz="4100" spc="5" dirty="0">
                <a:latin typeface="Arial MT"/>
                <a:cs typeface="Arial MT"/>
              </a:rPr>
              <a:t> is</a:t>
            </a:r>
            <a:r>
              <a:rPr sz="4100" spc="10" dirty="0">
                <a:latin typeface="Arial MT"/>
                <a:cs typeface="Arial MT"/>
              </a:rPr>
              <a:t> </a:t>
            </a:r>
            <a:r>
              <a:rPr sz="4100" spc="5" dirty="0">
                <a:latin typeface="Arial MT"/>
                <a:cs typeface="Arial MT"/>
              </a:rPr>
              <a:t>online, </a:t>
            </a:r>
            <a:r>
              <a:rPr sz="4100" spc="10" dirty="0">
                <a:latin typeface="Arial MT"/>
                <a:cs typeface="Arial MT"/>
              </a:rPr>
              <a:t>tasks</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35" dirty="0">
                <a:latin typeface="Arial MT"/>
                <a:cs typeface="Arial MT"/>
              </a:rPr>
              <a:t>services</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50" dirty="0">
                <a:latin typeface="Arial MT"/>
                <a:cs typeface="Arial MT"/>
              </a:rPr>
              <a:t>started</a:t>
            </a:r>
            <a:r>
              <a:rPr sz="4100" spc="10" dirty="0">
                <a:latin typeface="Arial MT"/>
                <a:cs typeface="Arial MT"/>
              </a:rPr>
              <a:t> on</a:t>
            </a:r>
            <a:r>
              <a:rPr sz="4100" spc="5" dirty="0">
                <a:latin typeface="Arial MT"/>
                <a:cs typeface="Arial MT"/>
              </a:rPr>
              <a:t> </a:t>
            </a:r>
            <a:r>
              <a:rPr sz="4100" spc="10" dirty="0">
                <a:latin typeface="Arial MT"/>
                <a:cs typeface="Arial MT"/>
              </a:rPr>
              <a:t>the </a:t>
            </a:r>
            <a:r>
              <a:rPr sz="4100" spc="-1125" dirty="0">
                <a:latin typeface="Arial MT"/>
                <a:cs typeface="Arial MT"/>
              </a:rPr>
              <a:t> </a:t>
            </a:r>
            <a:r>
              <a:rPr sz="4100" spc="40" dirty="0">
                <a:latin typeface="Arial MT"/>
                <a:cs typeface="Arial MT"/>
              </a:rPr>
              <a:t>cluster</a:t>
            </a:r>
            <a:endParaRPr sz="4100">
              <a:latin typeface="Arial MT"/>
              <a:cs typeface="Arial MT"/>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230568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p>
        </p:txBody>
      </p:sp>
      <p:sp>
        <p:nvSpPr>
          <p:cNvPr id="3" name="object 3"/>
          <p:cNvSpPr txBox="1"/>
          <p:nvPr/>
        </p:nvSpPr>
        <p:spPr>
          <a:xfrm>
            <a:off x="856939" y="2071903"/>
            <a:ext cx="1042733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30" dirty="0">
                <a:latin typeface="Arial MT"/>
                <a:cs typeface="Arial MT"/>
              </a:rPr>
              <a:t>First,</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140" dirty="0">
                <a:latin typeface="Arial MT"/>
                <a:cs typeface="Arial MT"/>
              </a:rPr>
              <a:t>ECS</a:t>
            </a:r>
            <a:r>
              <a:rPr sz="4100" dirty="0">
                <a:latin typeface="Arial MT"/>
                <a:cs typeface="Arial MT"/>
              </a:rPr>
              <a:t> </a:t>
            </a:r>
            <a:r>
              <a:rPr sz="4100" spc="40" dirty="0">
                <a:latin typeface="Arial MT"/>
                <a:cs typeface="Arial MT"/>
              </a:rPr>
              <a:t>cluster</a:t>
            </a:r>
            <a:r>
              <a:rPr sz="4100" spc="-5" dirty="0">
                <a:latin typeface="Arial MT"/>
                <a:cs typeface="Arial MT"/>
              </a:rPr>
              <a:t> </a:t>
            </a:r>
            <a:r>
              <a:rPr sz="4100" spc="55" dirty="0">
                <a:latin typeface="Arial MT"/>
                <a:cs typeface="Arial MT"/>
              </a:rPr>
              <a:t>needs</a:t>
            </a:r>
            <a:r>
              <a:rPr sz="4100" dirty="0">
                <a:latin typeface="Arial MT"/>
                <a:cs typeface="Arial MT"/>
              </a:rPr>
              <a:t> </a:t>
            </a:r>
            <a:r>
              <a:rPr sz="4100" spc="5" dirty="0">
                <a:latin typeface="Arial MT"/>
                <a:cs typeface="Arial MT"/>
              </a:rPr>
              <a:t>to</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defined:</a:t>
            </a:r>
            <a:endParaRPr sz="4100">
              <a:latin typeface="Arial MT"/>
              <a:cs typeface="Arial MT"/>
            </a:endParaRPr>
          </a:p>
        </p:txBody>
      </p:sp>
      <p:pic>
        <p:nvPicPr>
          <p:cNvPr id="4" name="object 4"/>
          <p:cNvPicPr/>
          <p:nvPr/>
        </p:nvPicPr>
        <p:blipFill>
          <a:blip r:embed="rId2" cstate="print"/>
          <a:stretch>
            <a:fillRect/>
          </a:stretch>
        </p:blipFill>
        <p:spPr>
          <a:xfrm>
            <a:off x="967328" y="2844138"/>
            <a:ext cx="18169446" cy="1696642"/>
          </a:xfrm>
          <a:prstGeom prst="rect">
            <a:avLst/>
          </a:prstGeom>
        </p:spPr>
      </p:pic>
      <p:sp>
        <p:nvSpPr>
          <p:cNvPr id="5" name="object 5"/>
          <p:cNvSpPr txBox="1"/>
          <p:nvPr/>
        </p:nvSpPr>
        <p:spPr>
          <a:xfrm>
            <a:off x="1014447" y="2870315"/>
            <a:ext cx="18075275" cy="1602740"/>
          </a:xfrm>
          <a:prstGeom prst="rect">
            <a:avLst/>
          </a:prstGeom>
          <a:solidFill>
            <a:srgbClr val="DCDEE0"/>
          </a:solidFill>
          <a:ln w="10470">
            <a:solidFill>
              <a:srgbClr val="A6AAA9"/>
            </a:solidFill>
          </a:ln>
        </p:spPr>
        <p:txBody>
          <a:bodyPr vert="horz" wrap="square" lIns="0" tIns="154940" rIns="0" bIns="0" rtlCol="0">
            <a:spAutoFit/>
          </a:bodyPr>
          <a:lstStyle/>
          <a:p>
            <a:pPr marL="560070" marR="12160885" indent="-302895">
              <a:lnSpc>
                <a:spcPts val="2560"/>
              </a:lnSpc>
              <a:spcBef>
                <a:spcPts val="1220"/>
              </a:spcBef>
            </a:pPr>
            <a:r>
              <a:rPr sz="2150" dirty="0">
                <a:latin typeface="Arial MT"/>
                <a:cs typeface="Arial MT"/>
              </a:rPr>
              <a:t>resource</a:t>
            </a:r>
            <a:r>
              <a:rPr sz="2150" spc="-15" dirty="0">
                <a:latin typeface="Arial MT"/>
                <a:cs typeface="Arial MT"/>
              </a:rPr>
              <a:t> </a:t>
            </a:r>
            <a:r>
              <a:rPr sz="2150" spc="-25" dirty="0">
                <a:latin typeface="Arial MT"/>
                <a:cs typeface="Arial MT"/>
              </a:rPr>
              <a:t>"aws_ecs_cluster"</a:t>
            </a:r>
            <a:r>
              <a:rPr sz="2150" spc="-10" dirty="0">
                <a:latin typeface="Arial MT"/>
                <a:cs typeface="Arial MT"/>
              </a:rPr>
              <a:t> "example-cluster" </a:t>
            </a:r>
            <a:r>
              <a:rPr sz="2150" spc="-5" dirty="0">
                <a:latin typeface="Arial MT"/>
                <a:cs typeface="Arial MT"/>
              </a:rPr>
              <a:t>{ </a:t>
            </a:r>
            <a:r>
              <a:rPr sz="2150" spc="-580"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"example-cluster"</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838" y="178904"/>
            <a:ext cx="18048605" cy="2526665"/>
          </a:xfrm>
          <a:prstGeom prst="rect">
            <a:avLst/>
          </a:prstGeom>
        </p:spPr>
        <p:txBody>
          <a:bodyPr vert="horz" wrap="square" lIns="0" tIns="17145" rIns="0" bIns="0" rtlCol="0">
            <a:spAutoFit/>
          </a:bodyPr>
          <a:lstStyle/>
          <a:p>
            <a:pPr marL="38100">
              <a:lnSpc>
                <a:spcPct val="100000"/>
              </a:lnSpc>
              <a:spcBef>
                <a:spcPts val="135"/>
              </a:spcBef>
            </a:pPr>
            <a:r>
              <a:rPr sz="9200" spc="-325" dirty="0">
                <a:latin typeface="Arial MT"/>
                <a:cs typeface="Arial MT"/>
              </a:rPr>
              <a:t>ECS</a:t>
            </a:r>
            <a:endParaRPr sz="9200">
              <a:latin typeface="Arial MT"/>
              <a:cs typeface="Arial MT"/>
            </a:endParaRPr>
          </a:p>
          <a:p>
            <a:pPr marL="660400" indent="-494665">
              <a:lnSpc>
                <a:spcPct val="100000"/>
              </a:lnSpc>
              <a:spcBef>
                <a:spcPts val="3815"/>
              </a:spcBef>
              <a:buSzPct val="75000"/>
              <a:buChar char="•"/>
              <a:tabLst>
                <a:tab pos="660400" algn="l"/>
                <a:tab pos="661035" algn="l"/>
              </a:tabLst>
            </a:pPr>
            <a:r>
              <a:rPr sz="4000" spc="-45" dirty="0">
                <a:latin typeface="Arial MT"/>
                <a:cs typeface="Arial MT"/>
              </a:rPr>
              <a:t>Then,</a:t>
            </a:r>
            <a:r>
              <a:rPr sz="4000" spc="10" dirty="0">
                <a:latin typeface="Arial MT"/>
                <a:cs typeface="Arial MT"/>
              </a:rPr>
              <a:t> </a:t>
            </a:r>
            <a:r>
              <a:rPr sz="4000" spc="-5" dirty="0">
                <a:latin typeface="Arial MT"/>
                <a:cs typeface="Arial MT"/>
              </a:rPr>
              <a:t>an</a:t>
            </a:r>
            <a:r>
              <a:rPr sz="4000" spc="10" dirty="0">
                <a:latin typeface="Arial MT"/>
                <a:cs typeface="Arial MT"/>
              </a:rPr>
              <a:t> </a:t>
            </a:r>
            <a:r>
              <a:rPr sz="4000" spc="35" dirty="0">
                <a:latin typeface="Arial MT"/>
                <a:cs typeface="Arial MT"/>
              </a:rPr>
              <a:t>autoscaling</a:t>
            </a:r>
            <a:r>
              <a:rPr sz="4000" spc="10" dirty="0">
                <a:latin typeface="Arial MT"/>
                <a:cs typeface="Arial MT"/>
              </a:rPr>
              <a:t> </a:t>
            </a:r>
            <a:r>
              <a:rPr sz="4000" spc="70" dirty="0">
                <a:latin typeface="Arial MT"/>
                <a:cs typeface="Arial MT"/>
              </a:rPr>
              <a:t>group</a:t>
            </a:r>
            <a:r>
              <a:rPr sz="4000" spc="10" dirty="0">
                <a:latin typeface="Arial MT"/>
                <a:cs typeface="Arial MT"/>
              </a:rPr>
              <a:t> </a:t>
            </a:r>
            <a:r>
              <a:rPr sz="4000" spc="25" dirty="0">
                <a:latin typeface="Arial MT"/>
                <a:cs typeface="Arial MT"/>
              </a:rPr>
              <a:t>launches</a:t>
            </a:r>
            <a:r>
              <a:rPr sz="4000" spc="10" dirty="0">
                <a:latin typeface="Arial MT"/>
                <a:cs typeface="Arial MT"/>
              </a:rPr>
              <a:t> </a:t>
            </a:r>
            <a:r>
              <a:rPr sz="4000" spc="-80" dirty="0">
                <a:latin typeface="Arial MT"/>
                <a:cs typeface="Arial MT"/>
              </a:rPr>
              <a:t>EC2</a:t>
            </a:r>
            <a:r>
              <a:rPr sz="4000" spc="10" dirty="0">
                <a:latin typeface="Arial MT"/>
                <a:cs typeface="Arial MT"/>
              </a:rPr>
              <a:t> </a:t>
            </a:r>
            <a:r>
              <a:rPr sz="4000" spc="20" dirty="0">
                <a:latin typeface="Arial MT"/>
                <a:cs typeface="Arial MT"/>
              </a:rPr>
              <a:t>instances</a:t>
            </a:r>
            <a:r>
              <a:rPr sz="4000" spc="10" dirty="0">
                <a:latin typeface="Arial MT"/>
                <a:cs typeface="Arial MT"/>
              </a:rPr>
              <a:t> </a:t>
            </a:r>
            <a:r>
              <a:rPr sz="4000" spc="-5" dirty="0">
                <a:latin typeface="Arial MT"/>
                <a:cs typeface="Arial MT"/>
              </a:rPr>
              <a:t>that</a:t>
            </a:r>
            <a:r>
              <a:rPr sz="4000" spc="10" dirty="0">
                <a:latin typeface="Arial MT"/>
                <a:cs typeface="Arial MT"/>
              </a:rPr>
              <a:t> </a:t>
            </a:r>
            <a:r>
              <a:rPr sz="4000" spc="-5" dirty="0">
                <a:latin typeface="Arial MT"/>
                <a:cs typeface="Arial MT"/>
              </a:rPr>
              <a:t>will</a:t>
            </a:r>
            <a:r>
              <a:rPr sz="4000" spc="15" dirty="0">
                <a:latin typeface="Arial MT"/>
                <a:cs typeface="Arial MT"/>
              </a:rPr>
              <a:t> </a:t>
            </a:r>
            <a:r>
              <a:rPr sz="4000" spc="-5" dirty="0">
                <a:latin typeface="Arial MT"/>
                <a:cs typeface="Arial MT"/>
              </a:rPr>
              <a:t>join</a:t>
            </a:r>
            <a:r>
              <a:rPr sz="4000" spc="10" dirty="0">
                <a:latin typeface="Arial MT"/>
                <a:cs typeface="Arial MT"/>
              </a:rPr>
              <a:t> </a:t>
            </a:r>
            <a:r>
              <a:rPr sz="4000" spc="-5" dirty="0">
                <a:latin typeface="Arial MT"/>
                <a:cs typeface="Arial MT"/>
              </a:rPr>
              <a:t>this</a:t>
            </a:r>
            <a:r>
              <a:rPr sz="4000" spc="10" dirty="0">
                <a:latin typeface="Arial MT"/>
                <a:cs typeface="Arial MT"/>
              </a:rPr>
              <a:t> </a:t>
            </a:r>
            <a:r>
              <a:rPr sz="4000" spc="25" dirty="0">
                <a:latin typeface="Arial MT"/>
                <a:cs typeface="Arial MT"/>
              </a:rPr>
              <a:t>cluster:</a:t>
            </a:r>
            <a:endParaRPr sz="4000">
              <a:latin typeface="Arial MT"/>
              <a:cs typeface="Arial MT"/>
            </a:endParaRPr>
          </a:p>
        </p:txBody>
      </p:sp>
      <p:grpSp>
        <p:nvGrpSpPr>
          <p:cNvPr id="3" name="object 3"/>
          <p:cNvGrpSpPr/>
          <p:nvPr/>
        </p:nvGrpSpPr>
        <p:grpSpPr>
          <a:xfrm>
            <a:off x="967328" y="2810531"/>
            <a:ext cx="18169890" cy="7642225"/>
            <a:chOff x="967328" y="2810531"/>
            <a:chExt cx="18169890" cy="7642225"/>
          </a:xfrm>
        </p:grpSpPr>
        <p:pic>
          <p:nvPicPr>
            <p:cNvPr id="4" name="object 4"/>
            <p:cNvPicPr/>
            <p:nvPr/>
          </p:nvPicPr>
          <p:blipFill>
            <a:blip r:embed="rId2" cstate="print"/>
            <a:stretch>
              <a:fillRect/>
            </a:stretch>
          </p:blipFill>
          <p:spPr>
            <a:xfrm>
              <a:off x="967328" y="2810531"/>
              <a:ext cx="18169446" cy="7641891"/>
            </a:xfrm>
            <a:prstGeom prst="rect">
              <a:avLst/>
            </a:prstGeom>
          </p:spPr>
        </p:pic>
        <p:sp>
          <p:nvSpPr>
            <p:cNvPr id="5" name="object 5"/>
            <p:cNvSpPr/>
            <p:nvPr/>
          </p:nvSpPr>
          <p:spPr>
            <a:xfrm>
              <a:off x="1014447" y="2836708"/>
              <a:ext cx="18075275" cy="7548245"/>
            </a:xfrm>
            <a:custGeom>
              <a:avLst/>
              <a:gdLst/>
              <a:ahLst/>
              <a:cxnLst/>
              <a:rect l="l" t="t" r="r" b="b"/>
              <a:pathLst>
                <a:path w="18075275" h="7548245">
                  <a:moveTo>
                    <a:pt x="18075208" y="0"/>
                  </a:moveTo>
                  <a:lnTo>
                    <a:pt x="0" y="0"/>
                  </a:lnTo>
                  <a:lnTo>
                    <a:pt x="0" y="7547653"/>
                  </a:lnTo>
                  <a:lnTo>
                    <a:pt x="18075208" y="7547653"/>
                  </a:lnTo>
                  <a:lnTo>
                    <a:pt x="18075208" y="0"/>
                  </a:lnTo>
                  <a:close/>
                </a:path>
              </a:pathLst>
            </a:custGeom>
            <a:solidFill>
              <a:srgbClr val="DCDEE0"/>
            </a:solidFill>
          </p:spPr>
          <p:txBody>
            <a:bodyPr wrap="square" lIns="0" tIns="0" rIns="0" bIns="0" rtlCol="0"/>
            <a:lstStyle/>
            <a:p>
              <a:endParaRPr/>
            </a:p>
          </p:txBody>
        </p:sp>
        <p:sp>
          <p:nvSpPr>
            <p:cNvPr id="6" name="object 6"/>
            <p:cNvSpPr/>
            <p:nvPr/>
          </p:nvSpPr>
          <p:spPr>
            <a:xfrm>
              <a:off x="1014447" y="2836709"/>
              <a:ext cx="18075275" cy="7548245"/>
            </a:xfrm>
            <a:custGeom>
              <a:avLst/>
              <a:gdLst/>
              <a:ahLst/>
              <a:cxnLst/>
              <a:rect l="l" t="t" r="r" b="b"/>
              <a:pathLst>
                <a:path w="18075275" h="7548245">
                  <a:moveTo>
                    <a:pt x="0" y="0"/>
                  </a:moveTo>
                  <a:lnTo>
                    <a:pt x="18075208" y="0"/>
                  </a:lnTo>
                  <a:lnTo>
                    <a:pt x="18075208" y="7547653"/>
                  </a:lnTo>
                  <a:lnTo>
                    <a:pt x="0" y="7547653"/>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259593" y="2883118"/>
            <a:ext cx="8110855" cy="352425"/>
          </a:xfrm>
          <a:prstGeom prst="rect">
            <a:avLst/>
          </a:prstGeom>
        </p:spPr>
        <p:txBody>
          <a:bodyPr vert="horz" wrap="square" lIns="0" tIns="11430" rIns="0" bIns="0" rtlCol="0">
            <a:spAutoFit/>
          </a:bodyPr>
          <a:lstStyle/>
          <a:p>
            <a:pPr marL="12700">
              <a:lnSpc>
                <a:spcPct val="100000"/>
              </a:lnSpc>
              <a:spcBef>
                <a:spcPts val="90"/>
              </a:spcBef>
            </a:pPr>
            <a:r>
              <a:rPr sz="2150" dirty="0">
                <a:latin typeface="Arial MT"/>
                <a:cs typeface="Arial MT"/>
              </a:rPr>
              <a:t>resource</a:t>
            </a:r>
            <a:r>
              <a:rPr sz="2150" spc="10" dirty="0">
                <a:latin typeface="Arial MT"/>
                <a:cs typeface="Arial MT"/>
              </a:rPr>
              <a:t> </a:t>
            </a:r>
            <a:r>
              <a:rPr sz="2150" spc="-15" dirty="0">
                <a:latin typeface="Arial MT"/>
                <a:cs typeface="Arial MT"/>
              </a:rPr>
              <a:t>"aws_launch_configuration"</a:t>
            </a:r>
            <a:r>
              <a:rPr sz="2150" spc="15" dirty="0">
                <a:latin typeface="Arial MT"/>
                <a:cs typeface="Arial MT"/>
              </a:rPr>
              <a:t> </a:t>
            </a:r>
            <a:r>
              <a:rPr sz="2150" spc="5" dirty="0">
                <a:latin typeface="Arial MT"/>
                <a:cs typeface="Arial MT"/>
              </a:rPr>
              <a:t>"ecs-example-launchconfig"</a:t>
            </a:r>
            <a:r>
              <a:rPr sz="2150" spc="15" dirty="0">
                <a:latin typeface="Arial MT"/>
                <a:cs typeface="Arial MT"/>
              </a:rPr>
              <a:t> </a:t>
            </a:r>
            <a:r>
              <a:rPr sz="2150" spc="-5" dirty="0">
                <a:latin typeface="Arial MT"/>
                <a:cs typeface="Arial MT"/>
              </a:rPr>
              <a:t>{</a:t>
            </a:r>
            <a:endParaRPr sz="2150">
              <a:latin typeface="Arial MT"/>
              <a:cs typeface="Arial MT"/>
            </a:endParaRPr>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1410960" y="3207715"/>
            <a:ext cx="1720214" cy="1325880"/>
          </a:xfrm>
          <a:prstGeom prst="rect">
            <a:avLst/>
          </a:prstGeom>
        </p:spPr>
        <p:txBody>
          <a:bodyPr vert="horz" wrap="square" lIns="0" tIns="24765" rIns="0" bIns="0" rtlCol="0">
            <a:spAutoFit/>
          </a:bodyPr>
          <a:lstStyle/>
          <a:p>
            <a:pPr marL="12700" marR="5080">
              <a:lnSpc>
                <a:spcPts val="2560"/>
              </a:lnSpc>
              <a:spcBef>
                <a:spcPts val="195"/>
              </a:spcBef>
            </a:pPr>
            <a:r>
              <a:rPr sz="2150" spc="-10" dirty="0">
                <a:latin typeface="Arial MT"/>
                <a:cs typeface="Arial MT"/>
              </a:rPr>
              <a:t>name_prefix </a:t>
            </a:r>
            <a:r>
              <a:rPr sz="2150" spc="-5" dirty="0">
                <a:latin typeface="Arial MT"/>
                <a:cs typeface="Arial MT"/>
              </a:rPr>
              <a:t> </a:t>
            </a:r>
            <a:r>
              <a:rPr sz="2150" spc="10" dirty="0">
                <a:latin typeface="Arial MT"/>
                <a:cs typeface="Arial MT"/>
              </a:rPr>
              <a:t>image_id </a:t>
            </a:r>
            <a:r>
              <a:rPr sz="2150" spc="15" dirty="0">
                <a:latin typeface="Arial MT"/>
                <a:cs typeface="Arial MT"/>
              </a:rPr>
              <a:t> </a:t>
            </a:r>
            <a:r>
              <a:rPr sz="2150" spc="5" dirty="0">
                <a:latin typeface="Arial MT"/>
                <a:cs typeface="Arial MT"/>
              </a:rPr>
              <a:t>instance_type  </a:t>
            </a:r>
            <a:r>
              <a:rPr sz="2150" spc="-20" dirty="0">
                <a:latin typeface="Arial MT"/>
                <a:cs typeface="Arial MT"/>
              </a:rPr>
              <a:t>key_name</a:t>
            </a:r>
            <a:endParaRPr sz="2150">
              <a:latin typeface="Arial MT"/>
              <a:cs typeface="Arial MT"/>
            </a:endParaRPr>
          </a:p>
        </p:txBody>
      </p:sp>
      <p:sp>
        <p:nvSpPr>
          <p:cNvPr id="9" name="object 9"/>
          <p:cNvSpPr txBox="1"/>
          <p:nvPr/>
        </p:nvSpPr>
        <p:spPr>
          <a:xfrm>
            <a:off x="3514037" y="3207715"/>
            <a:ext cx="5847715" cy="1325880"/>
          </a:xfrm>
          <a:prstGeom prst="rect">
            <a:avLst/>
          </a:prstGeom>
        </p:spPr>
        <p:txBody>
          <a:bodyPr vert="horz" wrap="square" lIns="0" tIns="11430" rIns="0" bIns="0" rtlCol="0">
            <a:spAutoFit/>
          </a:bodyPr>
          <a:lstStyle/>
          <a:p>
            <a:pPr marL="158750">
              <a:lnSpc>
                <a:spcPts val="2570"/>
              </a:lnSpc>
              <a:spcBef>
                <a:spcPts val="90"/>
              </a:spcBef>
            </a:pPr>
            <a:r>
              <a:rPr sz="2150" spc="155" dirty="0">
                <a:latin typeface="Arial MT"/>
                <a:cs typeface="Arial MT"/>
              </a:rPr>
              <a:t>=</a:t>
            </a:r>
            <a:r>
              <a:rPr sz="2150" spc="-50" dirty="0">
                <a:latin typeface="Arial MT"/>
                <a:cs typeface="Arial MT"/>
              </a:rPr>
              <a:t> </a:t>
            </a:r>
            <a:r>
              <a:rPr sz="2150" spc="5" dirty="0">
                <a:latin typeface="Arial MT"/>
                <a:cs typeface="Arial MT"/>
              </a:rPr>
              <a:t>"ecs-launchconfig"</a:t>
            </a:r>
            <a:endParaRPr sz="2150">
              <a:latin typeface="Arial MT"/>
              <a:cs typeface="Arial MT"/>
            </a:endParaRPr>
          </a:p>
          <a:p>
            <a:pPr marL="12700">
              <a:lnSpc>
                <a:spcPts val="2555"/>
              </a:lnSpc>
            </a:pPr>
            <a:r>
              <a:rPr sz="2150" spc="155" dirty="0">
                <a:latin typeface="Arial MT"/>
                <a:cs typeface="Arial MT"/>
              </a:rPr>
              <a:t>=</a:t>
            </a:r>
            <a:r>
              <a:rPr sz="2150" spc="-50" dirty="0">
                <a:latin typeface="Arial MT"/>
                <a:cs typeface="Arial MT"/>
              </a:rPr>
              <a:t> </a:t>
            </a:r>
            <a:r>
              <a:rPr sz="2150" spc="-35" dirty="0">
                <a:latin typeface="Arial MT"/>
                <a:cs typeface="Arial MT"/>
              </a:rPr>
              <a:t>"${lookup(var.ECS_AMIS,</a:t>
            </a:r>
            <a:r>
              <a:rPr sz="2150" spc="-45" dirty="0">
                <a:latin typeface="Arial MT"/>
                <a:cs typeface="Arial MT"/>
              </a:rPr>
              <a:t> </a:t>
            </a:r>
            <a:r>
              <a:rPr sz="2150" spc="-65" dirty="0">
                <a:latin typeface="Arial MT"/>
                <a:cs typeface="Arial MT"/>
              </a:rPr>
              <a:t>var.AWS_REGION)}"</a:t>
            </a:r>
            <a:endParaRPr sz="2150">
              <a:latin typeface="Arial MT"/>
              <a:cs typeface="Arial MT"/>
            </a:endParaRPr>
          </a:p>
          <a:p>
            <a:pPr marL="209550">
              <a:lnSpc>
                <a:spcPts val="2555"/>
              </a:lnSpc>
            </a:pPr>
            <a:r>
              <a:rPr sz="2150" spc="155" dirty="0">
                <a:latin typeface="Arial MT"/>
                <a:cs typeface="Arial MT"/>
              </a:rPr>
              <a:t>=</a:t>
            </a:r>
            <a:r>
              <a:rPr sz="2150" spc="-20" dirty="0">
                <a:latin typeface="Arial MT"/>
                <a:cs typeface="Arial MT"/>
              </a:rPr>
              <a:t> </a:t>
            </a:r>
            <a:r>
              <a:rPr sz="2150" spc="-85" dirty="0">
                <a:latin typeface="Arial MT"/>
                <a:cs typeface="Arial MT"/>
              </a:rPr>
              <a:t>"${var.ECS_INSTANCE_TYPE}"</a:t>
            </a:r>
            <a:endParaRPr sz="2150">
              <a:latin typeface="Arial MT"/>
              <a:cs typeface="Arial MT"/>
            </a:endParaRPr>
          </a:p>
          <a:p>
            <a:pPr marL="133985">
              <a:lnSpc>
                <a:spcPts val="2570"/>
              </a:lnSpc>
            </a:pPr>
            <a:r>
              <a:rPr sz="2150" spc="155" dirty="0">
                <a:latin typeface="Arial MT"/>
                <a:cs typeface="Arial MT"/>
              </a:rPr>
              <a:t>=</a:t>
            </a:r>
            <a:r>
              <a:rPr sz="2150" spc="-5" dirty="0">
                <a:latin typeface="Arial MT"/>
                <a:cs typeface="Arial MT"/>
              </a:rPr>
              <a:t> </a:t>
            </a:r>
            <a:r>
              <a:rPr sz="2150" spc="-30" dirty="0">
                <a:latin typeface="Arial MT"/>
                <a:cs typeface="Arial MT"/>
              </a:rPr>
              <a:t>"${aws_key_pair.mykeypair.key_name}"</a:t>
            </a:r>
            <a:endParaRPr sz="2150">
              <a:latin typeface="Arial MT"/>
              <a:cs typeface="Arial MT"/>
            </a:endParaRPr>
          </a:p>
        </p:txBody>
      </p:sp>
      <p:sp>
        <p:nvSpPr>
          <p:cNvPr id="10" name="object 10"/>
          <p:cNvSpPr txBox="1"/>
          <p:nvPr/>
        </p:nvSpPr>
        <p:spPr>
          <a:xfrm>
            <a:off x="1410960" y="4506105"/>
            <a:ext cx="8345170" cy="352425"/>
          </a:xfrm>
          <a:prstGeom prst="rect">
            <a:avLst/>
          </a:prstGeom>
        </p:spPr>
        <p:txBody>
          <a:bodyPr vert="horz" wrap="square" lIns="0" tIns="11430" rIns="0" bIns="0" rtlCol="0">
            <a:spAutoFit/>
          </a:bodyPr>
          <a:lstStyle/>
          <a:p>
            <a:pPr marL="12700">
              <a:lnSpc>
                <a:spcPct val="100000"/>
              </a:lnSpc>
              <a:spcBef>
                <a:spcPts val="90"/>
              </a:spcBef>
            </a:pPr>
            <a:r>
              <a:rPr sz="2150" spc="-10" dirty="0">
                <a:latin typeface="Arial MT"/>
                <a:cs typeface="Arial MT"/>
              </a:rPr>
              <a:t>iam_instance_profile</a:t>
            </a:r>
            <a:r>
              <a:rPr sz="2150" spc="55" dirty="0">
                <a:latin typeface="Arial MT"/>
                <a:cs typeface="Arial MT"/>
              </a:rPr>
              <a:t> </a:t>
            </a:r>
            <a:r>
              <a:rPr sz="2150" spc="155" dirty="0">
                <a:latin typeface="Arial MT"/>
                <a:cs typeface="Arial MT"/>
              </a:rPr>
              <a:t>=</a:t>
            </a:r>
            <a:r>
              <a:rPr sz="2150" spc="55" dirty="0">
                <a:latin typeface="Arial MT"/>
                <a:cs typeface="Arial MT"/>
              </a:rPr>
              <a:t> </a:t>
            </a:r>
            <a:r>
              <a:rPr sz="2150" spc="-10" dirty="0">
                <a:latin typeface="Arial MT"/>
                <a:cs typeface="Arial MT"/>
              </a:rPr>
              <a:t>"${aws_iam_instance_profile.ecs-ec2-role.id}"</a:t>
            </a:r>
            <a:endParaRPr sz="2150">
              <a:latin typeface="Arial MT"/>
              <a:cs typeface="Arial MT"/>
            </a:endParaRPr>
          </a:p>
        </p:txBody>
      </p:sp>
      <p:sp>
        <p:nvSpPr>
          <p:cNvPr id="11" name="object 11"/>
          <p:cNvSpPr txBox="1"/>
          <p:nvPr/>
        </p:nvSpPr>
        <p:spPr>
          <a:xfrm>
            <a:off x="1410851" y="4830703"/>
            <a:ext cx="1972310" cy="1001394"/>
          </a:xfrm>
          <a:prstGeom prst="rect">
            <a:avLst/>
          </a:prstGeom>
        </p:spPr>
        <p:txBody>
          <a:bodyPr vert="horz" wrap="square" lIns="0" tIns="24765" rIns="0" bIns="0" rtlCol="0">
            <a:spAutoFit/>
          </a:bodyPr>
          <a:lstStyle/>
          <a:p>
            <a:pPr marL="12700" marR="5080">
              <a:lnSpc>
                <a:spcPts val="2560"/>
              </a:lnSpc>
              <a:spcBef>
                <a:spcPts val="195"/>
              </a:spcBef>
            </a:pPr>
            <a:r>
              <a:rPr sz="2150" spc="5" dirty="0">
                <a:latin typeface="Arial MT"/>
                <a:cs typeface="Arial MT"/>
              </a:rPr>
              <a:t>security_g</a:t>
            </a:r>
            <a:r>
              <a:rPr sz="2150" spc="-35" dirty="0">
                <a:latin typeface="Arial MT"/>
                <a:cs typeface="Arial MT"/>
              </a:rPr>
              <a:t>r</a:t>
            </a:r>
            <a:r>
              <a:rPr sz="2150" spc="20" dirty="0">
                <a:latin typeface="Arial MT"/>
                <a:cs typeface="Arial MT"/>
              </a:rPr>
              <a:t>oups  </a:t>
            </a:r>
            <a:r>
              <a:rPr sz="2150" b="1" spc="-5" dirty="0">
                <a:latin typeface="Arial"/>
                <a:cs typeface="Arial"/>
              </a:rPr>
              <a:t>user_data </a:t>
            </a:r>
            <a:r>
              <a:rPr sz="2150" b="1" dirty="0">
                <a:latin typeface="Arial"/>
                <a:cs typeface="Arial"/>
              </a:rPr>
              <a:t> </a:t>
            </a:r>
            <a:r>
              <a:rPr sz="2150" spc="20" dirty="0">
                <a:latin typeface="Arial MT"/>
                <a:cs typeface="Arial MT"/>
              </a:rPr>
              <a:t>lifecycle</a:t>
            </a:r>
            <a:endParaRPr sz="2150">
              <a:latin typeface="Arial MT"/>
              <a:cs typeface="Arial MT"/>
            </a:endParaRPr>
          </a:p>
        </p:txBody>
      </p:sp>
      <p:sp>
        <p:nvSpPr>
          <p:cNvPr id="12" name="object 12"/>
          <p:cNvSpPr txBox="1"/>
          <p:nvPr/>
        </p:nvSpPr>
        <p:spPr>
          <a:xfrm>
            <a:off x="3469117" y="4830703"/>
            <a:ext cx="11495405" cy="1001394"/>
          </a:xfrm>
          <a:prstGeom prst="rect">
            <a:avLst/>
          </a:prstGeom>
        </p:spPr>
        <p:txBody>
          <a:bodyPr vert="horz" wrap="square" lIns="0" tIns="11430" rIns="0" bIns="0" rtlCol="0">
            <a:spAutoFit/>
          </a:bodyPr>
          <a:lstStyle/>
          <a:p>
            <a:pPr marL="354965">
              <a:lnSpc>
                <a:spcPts val="2570"/>
              </a:lnSpc>
              <a:spcBef>
                <a:spcPts val="90"/>
              </a:spcBef>
            </a:pPr>
            <a:r>
              <a:rPr sz="2150" spc="155" dirty="0">
                <a:latin typeface="Arial MT"/>
                <a:cs typeface="Arial MT"/>
              </a:rPr>
              <a:t>=</a:t>
            </a:r>
            <a:r>
              <a:rPr sz="2150" spc="25" dirty="0">
                <a:latin typeface="Arial MT"/>
                <a:cs typeface="Arial MT"/>
              </a:rPr>
              <a:t> </a:t>
            </a:r>
            <a:r>
              <a:rPr sz="2150" spc="5" dirty="0">
                <a:latin typeface="Arial MT"/>
                <a:cs typeface="Arial MT"/>
              </a:rPr>
              <a:t>["${aws_security_group.ecs-securitygroup.id}"]</a:t>
            </a:r>
            <a:endParaRPr sz="2150">
              <a:latin typeface="Arial MT"/>
              <a:cs typeface="Arial MT"/>
            </a:endParaRPr>
          </a:p>
          <a:p>
            <a:pPr marL="147955">
              <a:lnSpc>
                <a:spcPts val="2555"/>
              </a:lnSpc>
            </a:pPr>
            <a:r>
              <a:rPr sz="2150" b="1" spc="-5" dirty="0">
                <a:latin typeface="Arial"/>
                <a:cs typeface="Arial"/>
              </a:rPr>
              <a:t>=</a:t>
            </a:r>
            <a:r>
              <a:rPr sz="2150" b="1" spc="-10" dirty="0">
                <a:latin typeface="Arial"/>
                <a:cs typeface="Arial"/>
              </a:rPr>
              <a:t> "#!/bin/bash\necho</a:t>
            </a:r>
            <a:r>
              <a:rPr sz="2150" b="1" spc="-5" dirty="0">
                <a:latin typeface="Arial"/>
                <a:cs typeface="Arial"/>
              </a:rPr>
              <a:t> 'ECS_CLUSTER=example-cluster' &gt; /etc/ecs/ecs.config\nstart</a:t>
            </a:r>
            <a:r>
              <a:rPr sz="2150" b="1" spc="-10" dirty="0">
                <a:latin typeface="Arial"/>
                <a:cs typeface="Arial"/>
              </a:rPr>
              <a:t> </a:t>
            </a:r>
            <a:r>
              <a:rPr sz="2150" b="1" spc="-5" dirty="0">
                <a:latin typeface="Arial"/>
                <a:cs typeface="Arial"/>
              </a:rPr>
              <a:t>ecs"</a:t>
            </a:r>
            <a:endParaRPr sz="2150">
              <a:latin typeface="Arial"/>
              <a:cs typeface="Arial"/>
            </a:endParaRPr>
          </a:p>
          <a:p>
            <a:pPr marL="12700">
              <a:lnSpc>
                <a:spcPts val="2570"/>
              </a:lnSpc>
            </a:pPr>
            <a:r>
              <a:rPr sz="2150" spc="-5" dirty="0">
                <a:latin typeface="Arial MT"/>
                <a:cs typeface="Arial MT"/>
              </a:rPr>
              <a:t>{</a:t>
            </a:r>
            <a:r>
              <a:rPr sz="2150" spc="-15" dirty="0">
                <a:latin typeface="Arial MT"/>
                <a:cs typeface="Arial MT"/>
              </a:rPr>
              <a:t> </a:t>
            </a:r>
            <a:r>
              <a:rPr sz="2150" spc="-5" dirty="0">
                <a:latin typeface="Arial MT"/>
                <a:cs typeface="Arial MT"/>
              </a:rPr>
              <a:t>create_before_destroy</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5" dirty="0">
                <a:latin typeface="Arial MT"/>
                <a:cs typeface="Arial MT"/>
              </a:rPr>
              <a:t>true</a:t>
            </a:r>
            <a:r>
              <a:rPr sz="2150" spc="-15" dirty="0">
                <a:latin typeface="Arial MT"/>
                <a:cs typeface="Arial MT"/>
              </a:rPr>
              <a:t> </a:t>
            </a:r>
            <a:r>
              <a:rPr sz="2150" spc="-5" dirty="0">
                <a:latin typeface="Arial MT"/>
                <a:cs typeface="Arial MT"/>
              </a:rPr>
              <a:t>}</a:t>
            </a:r>
            <a:endParaRPr sz="2150">
              <a:latin typeface="Arial MT"/>
              <a:cs typeface="Arial MT"/>
            </a:endParaRPr>
          </a:p>
        </p:txBody>
      </p:sp>
      <p:sp>
        <p:nvSpPr>
          <p:cNvPr id="13" name="object 13"/>
          <p:cNvSpPr txBox="1"/>
          <p:nvPr/>
        </p:nvSpPr>
        <p:spPr>
          <a:xfrm>
            <a:off x="1259593" y="5804495"/>
            <a:ext cx="11263630" cy="1651000"/>
          </a:xfrm>
          <a:prstGeom prst="rect">
            <a:avLst/>
          </a:prstGeom>
        </p:spPr>
        <p:txBody>
          <a:bodyPr vert="horz" wrap="square" lIns="0" tIns="11430" rIns="0" bIns="0" rtlCol="0">
            <a:spAutoFit/>
          </a:bodyPr>
          <a:lstStyle/>
          <a:p>
            <a:pPr marL="12700">
              <a:lnSpc>
                <a:spcPts val="2570"/>
              </a:lnSpc>
              <a:spcBef>
                <a:spcPts val="90"/>
              </a:spcBef>
            </a:pPr>
            <a:r>
              <a:rPr sz="2150" spc="-5" dirty="0">
                <a:latin typeface="Arial MT"/>
                <a:cs typeface="Arial MT"/>
              </a:rPr>
              <a:t>}</a:t>
            </a:r>
            <a:endParaRPr sz="2150">
              <a:latin typeface="Arial MT"/>
              <a:cs typeface="Arial MT"/>
            </a:endParaRPr>
          </a:p>
          <a:p>
            <a:pPr marL="163830" marR="3601720" indent="-151765">
              <a:lnSpc>
                <a:spcPts val="2560"/>
              </a:lnSpc>
              <a:spcBef>
                <a:spcPts val="90"/>
              </a:spcBef>
              <a:tabLst>
                <a:tab pos="2131060" algn="l"/>
              </a:tabLst>
            </a:pPr>
            <a:r>
              <a:rPr sz="2150" dirty="0">
                <a:latin typeface="Arial MT"/>
                <a:cs typeface="Arial MT"/>
              </a:rPr>
              <a:t>resource </a:t>
            </a:r>
            <a:r>
              <a:rPr sz="2150" spc="-10" dirty="0">
                <a:latin typeface="Arial MT"/>
                <a:cs typeface="Arial MT"/>
              </a:rPr>
              <a:t>"aws_autoscaling_group" </a:t>
            </a:r>
            <a:r>
              <a:rPr sz="2150" dirty="0">
                <a:latin typeface="Arial MT"/>
                <a:cs typeface="Arial MT"/>
              </a:rPr>
              <a:t>"ecs-example-autoscaling" </a:t>
            </a:r>
            <a:r>
              <a:rPr sz="2150" spc="-5" dirty="0">
                <a:latin typeface="Arial MT"/>
                <a:cs typeface="Arial MT"/>
              </a:rPr>
              <a:t>{ </a:t>
            </a:r>
            <a:r>
              <a:rPr sz="2150" spc="-585" dirty="0">
                <a:latin typeface="Arial MT"/>
                <a:cs typeface="Arial MT"/>
              </a:rPr>
              <a:t> </a:t>
            </a:r>
            <a:r>
              <a:rPr sz="2150" spc="-5" dirty="0">
                <a:latin typeface="Arial MT"/>
                <a:cs typeface="Arial MT"/>
              </a:rPr>
              <a:t>name	</a:t>
            </a:r>
            <a:r>
              <a:rPr sz="2150" spc="155" dirty="0">
                <a:latin typeface="Arial MT"/>
                <a:cs typeface="Arial MT"/>
              </a:rPr>
              <a:t>=</a:t>
            </a:r>
            <a:r>
              <a:rPr sz="2150" spc="-10" dirty="0">
                <a:latin typeface="Arial MT"/>
                <a:cs typeface="Arial MT"/>
              </a:rPr>
              <a:t> </a:t>
            </a:r>
            <a:r>
              <a:rPr sz="2150" dirty="0">
                <a:latin typeface="Arial MT"/>
                <a:cs typeface="Arial MT"/>
              </a:rPr>
              <a:t>"ecs-example-autoscaling"</a:t>
            </a:r>
            <a:endParaRPr sz="2150">
              <a:latin typeface="Arial MT"/>
              <a:cs typeface="Arial MT"/>
            </a:endParaRPr>
          </a:p>
          <a:p>
            <a:pPr marL="163830">
              <a:lnSpc>
                <a:spcPts val="2460"/>
              </a:lnSpc>
              <a:tabLst>
                <a:tab pos="2675255" algn="l"/>
              </a:tabLst>
            </a:pPr>
            <a:r>
              <a:rPr sz="2150" dirty="0">
                <a:latin typeface="Arial MT"/>
                <a:cs typeface="Arial MT"/>
              </a:rPr>
              <a:t>vpc_zone_identifier	</a:t>
            </a:r>
            <a:r>
              <a:rPr sz="2150" spc="155" dirty="0">
                <a:latin typeface="Arial MT"/>
                <a:cs typeface="Arial MT"/>
              </a:rPr>
              <a:t>=</a:t>
            </a:r>
            <a:r>
              <a:rPr sz="2150" spc="95" dirty="0">
                <a:latin typeface="Arial MT"/>
                <a:cs typeface="Arial MT"/>
              </a:rPr>
              <a:t> </a:t>
            </a:r>
            <a:r>
              <a:rPr sz="2150" dirty="0">
                <a:latin typeface="Arial MT"/>
                <a:cs typeface="Arial MT"/>
              </a:rPr>
              <a:t>["${aws_subnet.main-public-1.id}",</a:t>
            </a:r>
            <a:r>
              <a:rPr sz="2150" spc="95" dirty="0">
                <a:latin typeface="Arial MT"/>
                <a:cs typeface="Arial MT"/>
              </a:rPr>
              <a:t> </a:t>
            </a:r>
            <a:r>
              <a:rPr sz="2150" dirty="0">
                <a:latin typeface="Arial MT"/>
                <a:cs typeface="Arial MT"/>
              </a:rPr>
              <a:t>"${aws_subnet.main-public-2.id}"]</a:t>
            </a:r>
            <a:endParaRPr sz="2150">
              <a:latin typeface="Arial MT"/>
              <a:cs typeface="Arial MT"/>
            </a:endParaRPr>
          </a:p>
          <a:p>
            <a:pPr marL="163830">
              <a:lnSpc>
                <a:spcPts val="2570"/>
              </a:lnSpc>
            </a:pPr>
            <a:r>
              <a:rPr sz="2150" spc="5" dirty="0">
                <a:latin typeface="Arial MT"/>
                <a:cs typeface="Arial MT"/>
              </a:rPr>
              <a:t>launch_configuration</a:t>
            </a:r>
            <a:r>
              <a:rPr sz="2150" spc="45" dirty="0">
                <a:latin typeface="Arial MT"/>
                <a:cs typeface="Arial MT"/>
              </a:rPr>
              <a:t> </a:t>
            </a:r>
            <a:r>
              <a:rPr sz="2150" spc="155" dirty="0">
                <a:latin typeface="Arial MT"/>
                <a:cs typeface="Arial MT"/>
              </a:rPr>
              <a:t>=</a:t>
            </a:r>
            <a:r>
              <a:rPr sz="2150" spc="50" dirty="0">
                <a:latin typeface="Arial MT"/>
                <a:cs typeface="Arial MT"/>
              </a:rPr>
              <a:t> </a:t>
            </a:r>
            <a:r>
              <a:rPr sz="2150" dirty="0">
                <a:latin typeface="Arial MT"/>
                <a:cs typeface="Arial MT"/>
              </a:rPr>
              <a:t>"${aws_launch_configuration.ecs-example-launchconfig.name}"</a:t>
            </a:r>
            <a:endParaRPr sz="2150">
              <a:latin typeface="Arial MT"/>
              <a:cs typeface="Arial MT"/>
            </a:endParaRPr>
          </a:p>
        </p:txBody>
      </p:sp>
      <p:sp>
        <p:nvSpPr>
          <p:cNvPr id="14" name="object 14"/>
          <p:cNvSpPr txBox="1"/>
          <p:nvPr/>
        </p:nvSpPr>
        <p:spPr>
          <a:xfrm>
            <a:off x="3453599" y="7427483"/>
            <a:ext cx="508000" cy="676910"/>
          </a:xfrm>
          <a:prstGeom prst="rect">
            <a:avLst/>
          </a:prstGeom>
        </p:spPr>
        <p:txBody>
          <a:bodyPr vert="horz" wrap="square" lIns="0" tIns="11430" rIns="0" bIns="0" rtlCol="0">
            <a:spAutoFit/>
          </a:bodyPr>
          <a:lstStyle/>
          <a:p>
            <a:pPr marL="12700">
              <a:lnSpc>
                <a:spcPts val="2570"/>
              </a:lnSpc>
              <a:spcBef>
                <a:spcPts val="90"/>
              </a:spcBef>
            </a:pPr>
            <a:r>
              <a:rPr sz="2150" spc="155" dirty="0">
                <a:latin typeface="Arial MT"/>
                <a:cs typeface="Arial MT"/>
              </a:rPr>
              <a:t>=</a:t>
            </a:r>
            <a:r>
              <a:rPr sz="2150" spc="-50" dirty="0">
                <a:latin typeface="Arial MT"/>
                <a:cs typeface="Arial MT"/>
              </a:rPr>
              <a:t> </a:t>
            </a:r>
            <a:r>
              <a:rPr sz="2150" spc="-5" dirty="0">
                <a:latin typeface="Arial MT"/>
                <a:cs typeface="Arial MT"/>
              </a:rPr>
              <a:t>1</a:t>
            </a:r>
            <a:endParaRPr sz="2150">
              <a:latin typeface="Arial MT"/>
              <a:cs typeface="Arial MT"/>
            </a:endParaRPr>
          </a:p>
          <a:p>
            <a:pPr marL="88265">
              <a:lnSpc>
                <a:spcPts val="2570"/>
              </a:lnSpc>
            </a:pPr>
            <a:r>
              <a:rPr sz="2150" spc="155" dirty="0">
                <a:latin typeface="Arial MT"/>
                <a:cs typeface="Arial MT"/>
              </a:rPr>
              <a:t>=</a:t>
            </a:r>
            <a:r>
              <a:rPr sz="2150" spc="-90" dirty="0">
                <a:latin typeface="Arial MT"/>
                <a:cs typeface="Arial MT"/>
              </a:rPr>
              <a:t> </a:t>
            </a:r>
            <a:r>
              <a:rPr sz="2150" spc="-5" dirty="0">
                <a:latin typeface="Arial MT"/>
                <a:cs typeface="Arial MT"/>
              </a:rPr>
              <a:t>1</a:t>
            </a:r>
            <a:endParaRPr sz="2150">
              <a:latin typeface="Arial MT"/>
              <a:cs typeface="Arial MT"/>
            </a:endParaRPr>
          </a:p>
        </p:txBody>
      </p:sp>
      <p:sp>
        <p:nvSpPr>
          <p:cNvPr id="15" name="object 15"/>
          <p:cNvSpPr txBox="1"/>
          <p:nvPr/>
        </p:nvSpPr>
        <p:spPr>
          <a:xfrm>
            <a:off x="1410960" y="7427483"/>
            <a:ext cx="1960245" cy="1325880"/>
          </a:xfrm>
          <a:prstGeom prst="rect">
            <a:avLst/>
          </a:prstGeom>
        </p:spPr>
        <p:txBody>
          <a:bodyPr vert="horz" wrap="square" lIns="0" tIns="24765" rIns="0" bIns="0" rtlCol="0">
            <a:spAutoFit/>
          </a:bodyPr>
          <a:lstStyle/>
          <a:p>
            <a:pPr marL="12700" marR="805180" algn="just">
              <a:lnSpc>
                <a:spcPts val="2560"/>
              </a:lnSpc>
              <a:spcBef>
                <a:spcPts val="195"/>
              </a:spcBef>
            </a:pPr>
            <a:r>
              <a:rPr sz="2150" spc="-20" dirty="0">
                <a:latin typeface="Arial MT"/>
                <a:cs typeface="Arial MT"/>
              </a:rPr>
              <a:t>min_size </a:t>
            </a:r>
            <a:r>
              <a:rPr sz="2150" spc="-590" dirty="0">
                <a:latin typeface="Arial MT"/>
                <a:cs typeface="Arial MT"/>
              </a:rPr>
              <a:t> </a:t>
            </a:r>
            <a:r>
              <a:rPr sz="2150" spc="-20" dirty="0">
                <a:latin typeface="Arial MT"/>
                <a:cs typeface="Arial MT"/>
              </a:rPr>
              <a:t>max_size  </a:t>
            </a:r>
            <a:r>
              <a:rPr sz="2150" spc="35" dirty="0">
                <a:latin typeface="Arial MT"/>
                <a:cs typeface="Arial MT"/>
              </a:rPr>
              <a:t>tag</a:t>
            </a:r>
            <a:r>
              <a:rPr sz="2150" spc="-20" dirty="0">
                <a:latin typeface="Arial MT"/>
                <a:cs typeface="Arial MT"/>
              </a:rPr>
              <a:t> </a:t>
            </a:r>
            <a:r>
              <a:rPr sz="2150" spc="-5" dirty="0">
                <a:latin typeface="Arial MT"/>
                <a:cs typeface="Arial MT"/>
              </a:rPr>
              <a:t>{</a:t>
            </a:r>
            <a:endParaRPr sz="2150">
              <a:latin typeface="Arial MT"/>
              <a:cs typeface="Arial MT"/>
            </a:endParaRPr>
          </a:p>
          <a:p>
            <a:pPr marL="314960" algn="just">
              <a:lnSpc>
                <a:spcPts val="2465"/>
              </a:lnSpc>
            </a:pPr>
            <a:r>
              <a:rPr sz="2150" spc="-5" dirty="0">
                <a:latin typeface="Arial MT"/>
                <a:cs typeface="Arial MT"/>
              </a:rPr>
              <a:t>key</a:t>
            </a:r>
            <a:r>
              <a:rPr sz="2150" spc="-45" dirty="0">
                <a:latin typeface="Arial MT"/>
                <a:cs typeface="Arial MT"/>
              </a:rPr>
              <a:t> </a:t>
            </a:r>
            <a:r>
              <a:rPr sz="2150" spc="155" dirty="0">
                <a:latin typeface="Arial MT"/>
                <a:cs typeface="Arial MT"/>
              </a:rPr>
              <a:t>=</a:t>
            </a:r>
            <a:r>
              <a:rPr sz="2150" spc="-45" dirty="0">
                <a:latin typeface="Arial MT"/>
                <a:cs typeface="Arial MT"/>
              </a:rPr>
              <a:t> </a:t>
            </a:r>
            <a:r>
              <a:rPr sz="2150" spc="-60" dirty="0">
                <a:latin typeface="Arial MT"/>
                <a:cs typeface="Arial MT"/>
              </a:rPr>
              <a:t>"Name"</a:t>
            </a:r>
            <a:endParaRPr sz="2150">
              <a:latin typeface="Arial MT"/>
              <a:cs typeface="Arial MT"/>
            </a:endParaRPr>
          </a:p>
        </p:txBody>
      </p:sp>
      <p:sp>
        <p:nvSpPr>
          <p:cNvPr id="16" name="object 16"/>
          <p:cNvSpPr txBox="1"/>
          <p:nvPr/>
        </p:nvSpPr>
        <p:spPr>
          <a:xfrm>
            <a:off x="1713694" y="8725872"/>
            <a:ext cx="3408045" cy="676910"/>
          </a:xfrm>
          <a:prstGeom prst="rect">
            <a:avLst/>
          </a:prstGeom>
        </p:spPr>
        <p:txBody>
          <a:bodyPr vert="horz" wrap="square" lIns="0" tIns="24765" rIns="0" bIns="0" rtlCol="0">
            <a:spAutoFit/>
          </a:bodyPr>
          <a:lstStyle/>
          <a:p>
            <a:pPr marL="12700" marR="5080">
              <a:lnSpc>
                <a:spcPts val="2560"/>
              </a:lnSpc>
              <a:spcBef>
                <a:spcPts val="195"/>
              </a:spcBef>
            </a:pPr>
            <a:r>
              <a:rPr sz="2150" spc="-5" dirty="0">
                <a:latin typeface="Arial MT"/>
                <a:cs typeface="Arial MT"/>
              </a:rPr>
              <a:t>value </a:t>
            </a:r>
            <a:r>
              <a:rPr sz="2150" spc="155" dirty="0">
                <a:latin typeface="Arial MT"/>
                <a:cs typeface="Arial MT"/>
              </a:rPr>
              <a:t>= </a:t>
            </a:r>
            <a:r>
              <a:rPr sz="2150" spc="-5" dirty="0">
                <a:latin typeface="Arial MT"/>
                <a:cs typeface="Arial MT"/>
              </a:rPr>
              <a:t>"ecs-ec2-container" </a:t>
            </a:r>
            <a:r>
              <a:rPr sz="2150" spc="-585" dirty="0">
                <a:latin typeface="Arial MT"/>
                <a:cs typeface="Arial MT"/>
              </a:rPr>
              <a:t> </a:t>
            </a:r>
            <a:r>
              <a:rPr sz="2150" spc="5" dirty="0">
                <a:latin typeface="Arial MT"/>
                <a:cs typeface="Arial MT"/>
              </a:rPr>
              <a:t>propagate_at_launch</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true</a:t>
            </a:r>
            <a:endParaRPr sz="2150">
              <a:latin typeface="Arial MT"/>
              <a:cs typeface="Arial MT"/>
            </a:endParaRPr>
          </a:p>
        </p:txBody>
      </p:sp>
      <p:sp>
        <p:nvSpPr>
          <p:cNvPr id="17" name="object 17"/>
          <p:cNvSpPr txBox="1"/>
          <p:nvPr/>
        </p:nvSpPr>
        <p:spPr>
          <a:xfrm>
            <a:off x="1410960" y="9375067"/>
            <a:ext cx="11620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p:txBody>
      </p:sp>
      <p:sp>
        <p:nvSpPr>
          <p:cNvPr id="18" name="object 18"/>
          <p:cNvSpPr txBox="1"/>
          <p:nvPr/>
        </p:nvSpPr>
        <p:spPr>
          <a:xfrm>
            <a:off x="1259593" y="9699665"/>
            <a:ext cx="11620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p:txBody>
      </p:sp>
      <p:sp>
        <p:nvSpPr>
          <p:cNvPr id="19" name="object 19"/>
          <p:cNvSpPr txBox="1"/>
          <p:nvPr/>
        </p:nvSpPr>
        <p:spPr>
          <a:xfrm>
            <a:off x="9086759" y="9435662"/>
            <a:ext cx="149225" cy="322580"/>
          </a:xfrm>
          <a:prstGeom prst="rect">
            <a:avLst/>
          </a:prstGeom>
        </p:spPr>
        <p:txBody>
          <a:bodyPr vert="horz" wrap="square" lIns="0" tIns="12065" rIns="0" bIns="0" rtlCol="0">
            <a:spAutoFit/>
          </a:bodyPr>
          <a:lstStyle/>
          <a:p>
            <a:pPr marL="12700">
              <a:lnSpc>
                <a:spcPct val="100000"/>
              </a:lnSpc>
              <a:spcBef>
                <a:spcPts val="95"/>
              </a:spcBef>
            </a:pPr>
            <a:r>
              <a:rPr sz="1950" spc="290" dirty="0">
                <a:latin typeface="Arial MT"/>
                <a:cs typeface="Arial MT"/>
              </a:rPr>
              <a:t>•</a:t>
            </a:r>
            <a:endParaRPr sz="1950">
              <a:latin typeface="Arial MT"/>
              <a:cs typeface="Arial MT"/>
            </a:endParaRPr>
          </a:p>
        </p:txBody>
      </p:sp>
      <p:sp>
        <p:nvSpPr>
          <p:cNvPr id="20" name="object 20"/>
          <p:cNvSpPr txBox="1"/>
          <p:nvPr/>
        </p:nvSpPr>
        <p:spPr>
          <a:xfrm>
            <a:off x="9407429" y="9381358"/>
            <a:ext cx="9539605" cy="808990"/>
          </a:xfrm>
          <a:prstGeom prst="rect">
            <a:avLst/>
          </a:prstGeom>
        </p:spPr>
        <p:txBody>
          <a:bodyPr vert="horz" wrap="square" lIns="0" tIns="32384" rIns="0" bIns="0" rtlCol="0">
            <a:spAutoFit/>
          </a:bodyPr>
          <a:lstStyle/>
          <a:p>
            <a:pPr marL="12700" marR="5080">
              <a:lnSpc>
                <a:spcPts val="3050"/>
              </a:lnSpc>
              <a:spcBef>
                <a:spcPts val="254"/>
              </a:spcBef>
            </a:pPr>
            <a:r>
              <a:rPr sz="2600" spc="-5" dirty="0">
                <a:latin typeface="Arial MT"/>
                <a:cs typeface="Arial MT"/>
              </a:rPr>
              <a:t>A</a:t>
            </a:r>
            <a:r>
              <a:rPr sz="2600" spc="-10" dirty="0">
                <a:latin typeface="Arial MT"/>
                <a:cs typeface="Arial MT"/>
              </a:rPr>
              <a:t> </a:t>
            </a:r>
            <a:r>
              <a:rPr sz="2600" spc="-5" dirty="0">
                <a:latin typeface="Arial MT"/>
                <a:cs typeface="Arial MT"/>
              </a:rPr>
              <a:t>list</a:t>
            </a:r>
            <a:r>
              <a:rPr sz="2600" spc="-10" dirty="0">
                <a:latin typeface="Arial MT"/>
                <a:cs typeface="Arial MT"/>
              </a:rPr>
              <a:t> </a:t>
            </a:r>
            <a:r>
              <a:rPr sz="2600" spc="-5" dirty="0">
                <a:latin typeface="Arial MT"/>
                <a:cs typeface="Arial MT"/>
              </a:rPr>
              <a:t>of </a:t>
            </a:r>
            <a:r>
              <a:rPr sz="2600" spc="-100" dirty="0">
                <a:latin typeface="Arial MT"/>
                <a:cs typeface="Arial MT"/>
              </a:rPr>
              <a:t>ECS</a:t>
            </a:r>
            <a:r>
              <a:rPr sz="2600" spc="-10" dirty="0">
                <a:latin typeface="Arial MT"/>
                <a:cs typeface="Arial MT"/>
              </a:rPr>
              <a:t> </a:t>
            </a:r>
            <a:r>
              <a:rPr sz="2600" spc="-5" dirty="0">
                <a:latin typeface="Arial MT"/>
                <a:cs typeface="Arial MT"/>
              </a:rPr>
              <a:t>AMIs </a:t>
            </a:r>
            <a:r>
              <a:rPr sz="2600" spc="45" dirty="0">
                <a:latin typeface="Arial MT"/>
                <a:cs typeface="Arial MT"/>
              </a:rPr>
              <a:t>can</a:t>
            </a:r>
            <a:r>
              <a:rPr sz="2600" spc="-10" dirty="0">
                <a:latin typeface="Arial MT"/>
                <a:cs typeface="Arial MT"/>
              </a:rPr>
              <a:t> </a:t>
            </a:r>
            <a:r>
              <a:rPr sz="2600" spc="65" dirty="0">
                <a:latin typeface="Arial MT"/>
                <a:cs typeface="Arial MT"/>
              </a:rPr>
              <a:t>be</a:t>
            </a:r>
            <a:r>
              <a:rPr sz="2600" spc="-10" dirty="0">
                <a:latin typeface="Arial MT"/>
                <a:cs typeface="Arial MT"/>
              </a:rPr>
              <a:t> </a:t>
            </a:r>
            <a:r>
              <a:rPr sz="2600" spc="25" dirty="0">
                <a:latin typeface="Arial MT"/>
                <a:cs typeface="Arial MT"/>
              </a:rPr>
              <a:t>found</a:t>
            </a:r>
            <a:r>
              <a:rPr sz="2600" spc="-5" dirty="0">
                <a:latin typeface="Arial MT"/>
                <a:cs typeface="Arial MT"/>
              </a:rPr>
              <a:t> at</a:t>
            </a:r>
            <a:r>
              <a:rPr sz="2600" spc="-10" dirty="0">
                <a:latin typeface="Arial MT"/>
                <a:cs typeface="Arial MT"/>
              </a:rPr>
              <a:t> </a:t>
            </a:r>
            <a:r>
              <a:rPr sz="2600" u="heavy" spc="20" dirty="0">
                <a:uFill>
                  <a:solidFill>
                    <a:srgbClr val="000000"/>
                  </a:solidFill>
                </a:uFill>
                <a:latin typeface="Arial MT"/>
                <a:cs typeface="Arial MT"/>
                <a:hlinkClick r:id="rId3"/>
              </a:rPr>
              <a:t>http://docs.aws.amazon.com/ </a:t>
            </a:r>
            <a:r>
              <a:rPr sz="2600" spc="-705" dirty="0">
                <a:latin typeface="Arial MT"/>
                <a:cs typeface="Arial MT"/>
              </a:rPr>
              <a:t> </a:t>
            </a:r>
            <a:r>
              <a:rPr sz="2600" u="heavy" spc="5" dirty="0">
                <a:uFill>
                  <a:solidFill>
                    <a:srgbClr val="000000"/>
                  </a:solidFill>
                </a:uFill>
                <a:latin typeface="Arial MT"/>
                <a:cs typeface="Arial MT"/>
              </a:rPr>
              <a:t>AmazonECS/latest/developerguide/ecs-optimized_AMI.html</a:t>
            </a:r>
            <a:endParaRPr sz="2600">
              <a:latin typeface="Arial MT"/>
              <a:cs typeface="Arial MT"/>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28078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25" dirty="0"/>
              <a:t> </a:t>
            </a:r>
            <a:r>
              <a:rPr spc="10" dirty="0"/>
              <a:t>-</a:t>
            </a:r>
            <a:r>
              <a:rPr spc="-20" dirty="0"/>
              <a:t> </a:t>
            </a:r>
            <a:r>
              <a:rPr spc="-90" dirty="0"/>
              <a:t>Roles</a:t>
            </a:r>
          </a:p>
        </p:txBody>
      </p:sp>
      <p:grpSp>
        <p:nvGrpSpPr>
          <p:cNvPr id="3" name="object 3"/>
          <p:cNvGrpSpPr/>
          <p:nvPr/>
        </p:nvGrpSpPr>
        <p:grpSpPr>
          <a:xfrm>
            <a:off x="768856" y="2776925"/>
            <a:ext cx="18169890" cy="7817484"/>
            <a:chOff x="768856" y="2776925"/>
            <a:chExt cx="18169890" cy="7817484"/>
          </a:xfrm>
        </p:grpSpPr>
        <p:pic>
          <p:nvPicPr>
            <p:cNvPr id="4" name="object 4"/>
            <p:cNvPicPr/>
            <p:nvPr/>
          </p:nvPicPr>
          <p:blipFill>
            <a:blip r:embed="rId2" cstate="print"/>
            <a:stretch>
              <a:fillRect/>
            </a:stretch>
          </p:blipFill>
          <p:spPr>
            <a:xfrm>
              <a:off x="768856" y="2776925"/>
              <a:ext cx="18169446" cy="7817405"/>
            </a:xfrm>
            <a:prstGeom prst="rect">
              <a:avLst/>
            </a:prstGeom>
          </p:spPr>
        </p:pic>
        <p:sp>
          <p:nvSpPr>
            <p:cNvPr id="5" name="object 5"/>
            <p:cNvSpPr/>
            <p:nvPr/>
          </p:nvSpPr>
          <p:spPr>
            <a:xfrm>
              <a:off x="815975" y="2803103"/>
              <a:ext cx="18075275" cy="7723505"/>
            </a:xfrm>
            <a:custGeom>
              <a:avLst/>
              <a:gdLst/>
              <a:ahLst/>
              <a:cxnLst/>
              <a:rect l="l" t="t" r="r" b="b"/>
              <a:pathLst>
                <a:path w="18075275" h="7723505">
                  <a:moveTo>
                    <a:pt x="18075208" y="0"/>
                  </a:moveTo>
                  <a:lnTo>
                    <a:pt x="0" y="0"/>
                  </a:lnTo>
                  <a:lnTo>
                    <a:pt x="0" y="7723167"/>
                  </a:lnTo>
                  <a:lnTo>
                    <a:pt x="18075208" y="7723167"/>
                  </a:lnTo>
                  <a:lnTo>
                    <a:pt x="18075208" y="0"/>
                  </a:lnTo>
                  <a:close/>
                </a:path>
              </a:pathLst>
            </a:custGeom>
            <a:solidFill>
              <a:srgbClr val="DCDEE0"/>
            </a:solidFill>
          </p:spPr>
          <p:txBody>
            <a:bodyPr wrap="square" lIns="0" tIns="0" rIns="0" bIns="0" rtlCol="0"/>
            <a:lstStyle/>
            <a:p>
              <a:endParaRPr/>
            </a:p>
          </p:txBody>
        </p:sp>
        <p:sp>
          <p:nvSpPr>
            <p:cNvPr id="6" name="object 6"/>
            <p:cNvSpPr/>
            <p:nvPr/>
          </p:nvSpPr>
          <p:spPr>
            <a:xfrm>
              <a:off x="815975" y="2803103"/>
              <a:ext cx="18075275" cy="7723505"/>
            </a:xfrm>
            <a:custGeom>
              <a:avLst/>
              <a:gdLst/>
              <a:ahLst/>
              <a:cxnLst/>
              <a:rect l="l" t="t" r="r" b="b"/>
              <a:pathLst>
                <a:path w="18075275" h="7723505">
                  <a:moveTo>
                    <a:pt x="0" y="0"/>
                  </a:moveTo>
                  <a:lnTo>
                    <a:pt x="18075208" y="0"/>
                  </a:lnTo>
                  <a:lnTo>
                    <a:pt x="18075208" y="7723167"/>
                  </a:lnTo>
                  <a:lnTo>
                    <a:pt x="0" y="7723167"/>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856939" y="2071903"/>
            <a:ext cx="14858365" cy="8166734"/>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15" dirty="0">
                <a:latin typeface="Arial MT"/>
                <a:cs typeface="Arial MT"/>
              </a:rPr>
              <a:t> </a:t>
            </a:r>
            <a:r>
              <a:rPr sz="4100" spc="10" dirty="0">
                <a:latin typeface="Arial MT"/>
                <a:cs typeface="Arial MT"/>
              </a:rPr>
              <a:t>iam</a:t>
            </a:r>
            <a:r>
              <a:rPr sz="4100" spc="20" dirty="0">
                <a:latin typeface="Arial MT"/>
                <a:cs typeface="Arial MT"/>
              </a:rPr>
              <a:t> </a:t>
            </a:r>
            <a:r>
              <a:rPr sz="4100" spc="-10" dirty="0">
                <a:latin typeface="Arial MT"/>
                <a:cs typeface="Arial MT"/>
              </a:rPr>
              <a:t>role</a:t>
            </a:r>
            <a:r>
              <a:rPr sz="4100" spc="20" dirty="0">
                <a:latin typeface="Arial MT"/>
                <a:cs typeface="Arial MT"/>
              </a:rPr>
              <a:t> </a:t>
            </a:r>
            <a:r>
              <a:rPr sz="4100" spc="85" dirty="0">
                <a:latin typeface="Arial MT"/>
                <a:cs typeface="Arial MT"/>
              </a:rPr>
              <a:t>policy</a:t>
            </a:r>
            <a:r>
              <a:rPr sz="4100" spc="20" dirty="0">
                <a:latin typeface="Arial MT"/>
                <a:cs typeface="Arial MT"/>
              </a:rPr>
              <a:t> </a:t>
            </a:r>
            <a:r>
              <a:rPr sz="4100" spc="10" dirty="0">
                <a:latin typeface="Arial MT"/>
                <a:cs typeface="Arial MT"/>
              </a:rPr>
              <a:t>(aws_iam_role_policy.ecs-ec2-role-policy)</a:t>
            </a:r>
            <a:endParaRPr sz="4100">
              <a:latin typeface="Arial MT"/>
              <a:cs typeface="Arial MT"/>
            </a:endParaRPr>
          </a:p>
          <a:p>
            <a:pPr marL="519430">
              <a:lnSpc>
                <a:spcPts val="2570"/>
              </a:lnSpc>
              <a:spcBef>
                <a:spcPts val="2905"/>
              </a:spcBef>
            </a:pPr>
            <a:r>
              <a:rPr sz="2150" spc="-45" dirty="0">
                <a:latin typeface="Arial MT"/>
                <a:cs typeface="Arial MT"/>
              </a:rPr>
              <a:t>"Statement":</a:t>
            </a:r>
            <a:r>
              <a:rPr sz="2150" spc="-25" dirty="0">
                <a:latin typeface="Arial MT"/>
                <a:cs typeface="Arial MT"/>
              </a:rPr>
              <a:t> </a:t>
            </a:r>
            <a:r>
              <a:rPr sz="2150" spc="114" dirty="0">
                <a:latin typeface="Arial MT"/>
                <a:cs typeface="Arial MT"/>
              </a:rPr>
              <a:t>[</a:t>
            </a:r>
            <a:endParaRPr sz="2150">
              <a:latin typeface="Arial MT"/>
              <a:cs typeface="Arial MT"/>
            </a:endParaRPr>
          </a:p>
          <a:p>
            <a:pPr marL="822325">
              <a:lnSpc>
                <a:spcPts val="2555"/>
              </a:lnSpc>
            </a:pPr>
            <a:r>
              <a:rPr sz="2150" spc="-5" dirty="0">
                <a:latin typeface="Arial MT"/>
                <a:cs typeface="Arial MT"/>
              </a:rPr>
              <a:t>{</a:t>
            </a:r>
            <a:endParaRPr sz="2150">
              <a:latin typeface="Arial MT"/>
              <a:cs typeface="Arial MT"/>
            </a:endParaRPr>
          </a:p>
          <a:p>
            <a:pPr marL="1124585" marR="11157585">
              <a:lnSpc>
                <a:spcPts val="2560"/>
              </a:lnSpc>
              <a:spcBef>
                <a:spcPts val="90"/>
              </a:spcBef>
            </a:pPr>
            <a:r>
              <a:rPr sz="2150" spc="-45" dirty="0">
                <a:latin typeface="Arial MT"/>
                <a:cs typeface="Arial MT"/>
              </a:rPr>
              <a:t>"Effect":</a:t>
            </a:r>
            <a:r>
              <a:rPr sz="2150" spc="-15" dirty="0">
                <a:latin typeface="Arial MT"/>
                <a:cs typeface="Arial MT"/>
              </a:rPr>
              <a:t> </a:t>
            </a:r>
            <a:r>
              <a:rPr sz="2150" spc="-45" dirty="0">
                <a:latin typeface="Arial MT"/>
                <a:cs typeface="Arial MT"/>
              </a:rPr>
              <a:t>"Allow", </a:t>
            </a:r>
            <a:r>
              <a:rPr sz="2150" spc="-40" dirty="0">
                <a:latin typeface="Arial MT"/>
                <a:cs typeface="Arial MT"/>
              </a:rPr>
              <a:t> </a:t>
            </a:r>
            <a:r>
              <a:rPr sz="2150" spc="-30" dirty="0">
                <a:latin typeface="Arial MT"/>
                <a:cs typeface="Arial MT"/>
              </a:rPr>
              <a:t>"Action":</a:t>
            </a:r>
            <a:r>
              <a:rPr sz="2150" spc="-10" dirty="0">
                <a:latin typeface="Arial MT"/>
                <a:cs typeface="Arial MT"/>
              </a:rPr>
              <a:t> </a:t>
            </a:r>
            <a:r>
              <a:rPr sz="2150" spc="114" dirty="0">
                <a:latin typeface="Arial MT"/>
                <a:cs typeface="Arial MT"/>
              </a:rPr>
              <a:t>[ </a:t>
            </a:r>
            <a:r>
              <a:rPr sz="2150" spc="120" dirty="0">
                <a:latin typeface="Arial MT"/>
                <a:cs typeface="Arial MT"/>
              </a:rPr>
              <a:t> </a:t>
            </a:r>
            <a:r>
              <a:rPr sz="2150" spc="-20" dirty="0">
                <a:latin typeface="Arial MT"/>
                <a:cs typeface="Arial MT"/>
              </a:rPr>
              <a:t>"ecs:CreateCluster",</a:t>
            </a:r>
            <a:endParaRPr sz="2150">
              <a:latin typeface="Arial MT"/>
              <a:cs typeface="Arial MT"/>
            </a:endParaRPr>
          </a:p>
          <a:p>
            <a:pPr marL="1276350">
              <a:lnSpc>
                <a:spcPts val="2455"/>
              </a:lnSpc>
            </a:pPr>
            <a:r>
              <a:rPr sz="2150" spc="-5" dirty="0">
                <a:latin typeface="Arial MT"/>
                <a:cs typeface="Arial MT"/>
              </a:rPr>
              <a:t>"ecs:DeregisterContainerInstance",</a:t>
            </a:r>
            <a:endParaRPr sz="2150">
              <a:latin typeface="Arial MT"/>
              <a:cs typeface="Arial MT"/>
            </a:endParaRPr>
          </a:p>
          <a:p>
            <a:pPr marL="1276350" marR="9594215">
              <a:lnSpc>
                <a:spcPts val="2560"/>
              </a:lnSpc>
              <a:spcBef>
                <a:spcPts val="90"/>
              </a:spcBef>
            </a:pPr>
            <a:r>
              <a:rPr sz="2150" spc="-10" dirty="0">
                <a:latin typeface="Arial MT"/>
                <a:cs typeface="Arial MT"/>
              </a:rPr>
              <a:t>"ecs:DiscoverPollEndpoint", </a:t>
            </a:r>
            <a:r>
              <a:rPr sz="2150" spc="-5" dirty="0">
                <a:latin typeface="Arial MT"/>
                <a:cs typeface="Arial MT"/>
              </a:rPr>
              <a:t> </a:t>
            </a:r>
            <a:r>
              <a:rPr sz="2150" spc="-35" dirty="0">
                <a:latin typeface="Arial MT"/>
                <a:cs typeface="Arial MT"/>
              </a:rPr>
              <a:t>"ecs:Poll", </a:t>
            </a:r>
            <a:r>
              <a:rPr sz="2150" spc="-30" dirty="0">
                <a:latin typeface="Arial MT"/>
                <a:cs typeface="Arial MT"/>
              </a:rPr>
              <a:t> </a:t>
            </a:r>
            <a:r>
              <a:rPr sz="2150" spc="-10" dirty="0">
                <a:latin typeface="Arial MT"/>
                <a:cs typeface="Arial MT"/>
              </a:rPr>
              <a:t>"ecs:RegisterContainerInstance", </a:t>
            </a:r>
            <a:r>
              <a:rPr sz="2150" spc="-585" dirty="0">
                <a:latin typeface="Arial MT"/>
                <a:cs typeface="Arial MT"/>
              </a:rPr>
              <a:t> </a:t>
            </a:r>
            <a:r>
              <a:rPr sz="2150" spc="-30" dirty="0">
                <a:latin typeface="Arial MT"/>
                <a:cs typeface="Arial MT"/>
              </a:rPr>
              <a:t>"ecs:StartTelemetrySession", </a:t>
            </a:r>
            <a:r>
              <a:rPr sz="2150" spc="-25" dirty="0">
                <a:latin typeface="Arial MT"/>
                <a:cs typeface="Arial MT"/>
              </a:rPr>
              <a:t> </a:t>
            </a:r>
            <a:r>
              <a:rPr sz="2150" spc="-20" dirty="0">
                <a:latin typeface="Arial MT"/>
                <a:cs typeface="Arial MT"/>
              </a:rPr>
              <a:t>"ecs:Submit*",</a:t>
            </a:r>
            <a:endParaRPr sz="2150">
              <a:latin typeface="Arial MT"/>
              <a:cs typeface="Arial MT"/>
            </a:endParaRPr>
          </a:p>
          <a:p>
            <a:pPr marL="1276350">
              <a:lnSpc>
                <a:spcPts val="2445"/>
              </a:lnSpc>
            </a:pPr>
            <a:r>
              <a:rPr sz="2150" spc="-45" dirty="0">
                <a:latin typeface="Arial MT"/>
                <a:cs typeface="Arial MT"/>
              </a:rPr>
              <a:t>"ecs:StartTask",</a:t>
            </a:r>
            <a:endParaRPr sz="2150">
              <a:latin typeface="Arial MT"/>
              <a:cs typeface="Arial MT"/>
            </a:endParaRPr>
          </a:p>
          <a:p>
            <a:pPr marL="1276350" marR="9402445">
              <a:lnSpc>
                <a:spcPts val="2560"/>
              </a:lnSpc>
              <a:spcBef>
                <a:spcPts val="90"/>
              </a:spcBef>
            </a:pPr>
            <a:r>
              <a:rPr sz="2150" spc="-25" dirty="0">
                <a:latin typeface="Arial MT"/>
                <a:cs typeface="Arial MT"/>
              </a:rPr>
              <a:t>"ecr:GetAuthorizationToken", </a:t>
            </a:r>
            <a:r>
              <a:rPr sz="2150" spc="-20" dirty="0">
                <a:latin typeface="Arial MT"/>
                <a:cs typeface="Arial MT"/>
              </a:rPr>
              <a:t> </a:t>
            </a:r>
            <a:r>
              <a:rPr sz="2150" spc="5" dirty="0">
                <a:latin typeface="Arial MT"/>
                <a:cs typeface="Arial MT"/>
              </a:rPr>
              <a:t>"ecr:BatchCheckLayer</a:t>
            </a:r>
            <a:r>
              <a:rPr sz="2150" spc="-35" dirty="0">
                <a:latin typeface="Arial MT"/>
                <a:cs typeface="Arial MT"/>
              </a:rPr>
              <a:t>A</a:t>
            </a:r>
            <a:r>
              <a:rPr sz="2150" spc="-10" dirty="0">
                <a:latin typeface="Arial MT"/>
                <a:cs typeface="Arial MT"/>
              </a:rPr>
              <a:t>vailability",  </a:t>
            </a:r>
            <a:r>
              <a:rPr sz="2150" spc="-15" dirty="0">
                <a:latin typeface="Arial MT"/>
                <a:cs typeface="Arial MT"/>
              </a:rPr>
              <a:t>"ecr:GetDownloadUrlForLayer", </a:t>
            </a:r>
            <a:r>
              <a:rPr sz="2150" spc="-10" dirty="0">
                <a:latin typeface="Arial MT"/>
                <a:cs typeface="Arial MT"/>
              </a:rPr>
              <a:t> </a:t>
            </a:r>
            <a:r>
              <a:rPr sz="2150" spc="-5" dirty="0">
                <a:latin typeface="Arial MT"/>
                <a:cs typeface="Arial MT"/>
              </a:rPr>
              <a:t>"ecr:BatchGetImage", </a:t>
            </a:r>
            <a:r>
              <a:rPr sz="2150" dirty="0">
                <a:latin typeface="Arial MT"/>
                <a:cs typeface="Arial MT"/>
              </a:rPr>
              <a:t> </a:t>
            </a:r>
            <a:r>
              <a:rPr sz="2150" spc="-20" dirty="0">
                <a:latin typeface="Arial MT"/>
                <a:cs typeface="Arial MT"/>
              </a:rPr>
              <a:t>"logs:CreateLogStream", </a:t>
            </a:r>
            <a:r>
              <a:rPr sz="2150" spc="-15" dirty="0">
                <a:latin typeface="Arial MT"/>
                <a:cs typeface="Arial MT"/>
              </a:rPr>
              <a:t> </a:t>
            </a:r>
            <a:r>
              <a:rPr sz="2150" spc="-25" dirty="0">
                <a:latin typeface="Arial MT"/>
                <a:cs typeface="Arial MT"/>
              </a:rPr>
              <a:t>"logs:PutLogEvents"</a:t>
            </a:r>
            <a:endParaRPr sz="2150">
              <a:latin typeface="Arial MT"/>
              <a:cs typeface="Arial MT"/>
            </a:endParaRPr>
          </a:p>
          <a:p>
            <a:pPr marL="1124585">
              <a:lnSpc>
                <a:spcPts val="2440"/>
              </a:lnSpc>
            </a:pPr>
            <a:r>
              <a:rPr sz="2150" spc="55" dirty="0">
                <a:latin typeface="Arial MT"/>
                <a:cs typeface="Arial MT"/>
              </a:rPr>
              <a:t>],</a:t>
            </a:r>
            <a:endParaRPr sz="2150">
              <a:latin typeface="Arial MT"/>
              <a:cs typeface="Arial MT"/>
            </a:endParaRPr>
          </a:p>
          <a:p>
            <a:pPr marL="1124585">
              <a:lnSpc>
                <a:spcPts val="2555"/>
              </a:lnSpc>
            </a:pPr>
            <a:r>
              <a:rPr sz="2150" spc="-40" dirty="0">
                <a:latin typeface="Arial MT"/>
                <a:cs typeface="Arial MT"/>
              </a:rPr>
              <a:t>"Resource":</a:t>
            </a:r>
            <a:r>
              <a:rPr sz="2150" spc="-30" dirty="0">
                <a:latin typeface="Arial MT"/>
                <a:cs typeface="Arial MT"/>
              </a:rPr>
              <a:t> </a:t>
            </a:r>
            <a:r>
              <a:rPr sz="2150" spc="-114" dirty="0">
                <a:latin typeface="Arial MT"/>
                <a:cs typeface="Arial MT"/>
              </a:rPr>
              <a:t>"*"</a:t>
            </a:r>
            <a:endParaRPr sz="2150">
              <a:latin typeface="Arial MT"/>
              <a:cs typeface="Arial MT"/>
            </a:endParaRPr>
          </a:p>
          <a:p>
            <a:pPr marL="822325">
              <a:lnSpc>
                <a:spcPts val="2555"/>
              </a:lnSpc>
            </a:pPr>
            <a:r>
              <a:rPr sz="2150" spc="-5" dirty="0">
                <a:latin typeface="Arial MT"/>
                <a:cs typeface="Arial MT"/>
              </a:rPr>
              <a:t>}</a:t>
            </a:r>
            <a:endParaRPr sz="2150">
              <a:latin typeface="Arial MT"/>
              <a:cs typeface="Arial MT"/>
            </a:endParaRPr>
          </a:p>
          <a:p>
            <a:pPr marL="443865">
              <a:lnSpc>
                <a:spcPts val="2570"/>
              </a:lnSpc>
            </a:pPr>
            <a:r>
              <a:rPr sz="2150" spc="114"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778490"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10" dirty="0"/>
              <a:t> </a:t>
            </a:r>
            <a:r>
              <a:rPr spc="10" dirty="0"/>
              <a:t>-</a:t>
            </a:r>
            <a:r>
              <a:rPr spc="-5" dirty="0"/>
              <a:t> </a:t>
            </a:r>
            <a:r>
              <a:rPr spc="-365" dirty="0"/>
              <a:t>Task</a:t>
            </a:r>
            <a:r>
              <a:rPr spc="-10" dirty="0"/>
              <a:t> </a:t>
            </a:r>
            <a:r>
              <a:rPr spc="60" dirty="0"/>
              <a:t>definition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5096"/>
            <a:ext cx="17718405" cy="8165465"/>
          </a:xfrm>
          <a:prstGeom prst="rect">
            <a:avLst/>
          </a:prstGeom>
        </p:spPr>
        <p:txBody>
          <a:bodyPr vert="horz" wrap="square" lIns="0" tIns="16510" rIns="0" bIns="0" rtlCol="0">
            <a:spAutoFit/>
          </a:bodyPr>
          <a:lstStyle/>
          <a:p>
            <a:pPr marL="498475" indent="-473709">
              <a:lnSpc>
                <a:spcPct val="100000"/>
              </a:lnSpc>
              <a:spcBef>
                <a:spcPts val="130"/>
              </a:spcBef>
              <a:buSzPct val="75000"/>
              <a:buChar char="•"/>
              <a:tabLst>
                <a:tab pos="498475" algn="l"/>
                <a:tab pos="499109" algn="l"/>
              </a:tabLst>
            </a:pPr>
            <a:r>
              <a:rPr sz="3800" dirty="0">
                <a:latin typeface="Arial MT"/>
                <a:cs typeface="Arial MT"/>
              </a:rPr>
              <a:t>Before</a:t>
            </a:r>
            <a:r>
              <a:rPr sz="3800" spc="15" dirty="0">
                <a:latin typeface="Arial MT"/>
                <a:cs typeface="Arial MT"/>
              </a:rPr>
              <a:t> the </a:t>
            </a:r>
            <a:r>
              <a:rPr sz="3800" spc="85" dirty="0">
                <a:latin typeface="Arial MT"/>
                <a:cs typeface="Arial MT"/>
              </a:rPr>
              <a:t>docker</a:t>
            </a:r>
            <a:r>
              <a:rPr sz="3800" spc="15" dirty="0">
                <a:latin typeface="Arial MT"/>
                <a:cs typeface="Arial MT"/>
              </a:rPr>
              <a:t> </a:t>
            </a:r>
            <a:r>
              <a:rPr sz="3800" spc="155" dirty="0">
                <a:latin typeface="Arial MT"/>
                <a:cs typeface="Arial MT"/>
              </a:rPr>
              <a:t>app</a:t>
            </a:r>
            <a:r>
              <a:rPr sz="3800" spc="15" dirty="0">
                <a:latin typeface="Arial MT"/>
                <a:cs typeface="Arial MT"/>
              </a:rPr>
              <a:t> </a:t>
            </a:r>
            <a:r>
              <a:rPr sz="3800" spc="85" dirty="0">
                <a:latin typeface="Arial MT"/>
                <a:cs typeface="Arial MT"/>
              </a:rPr>
              <a:t>can</a:t>
            </a:r>
            <a:r>
              <a:rPr sz="3800" spc="15" dirty="0">
                <a:latin typeface="Arial MT"/>
                <a:cs typeface="Arial MT"/>
              </a:rPr>
              <a:t> </a:t>
            </a:r>
            <a:r>
              <a:rPr sz="3800" spc="120" dirty="0">
                <a:latin typeface="Arial MT"/>
                <a:cs typeface="Arial MT"/>
              </a:rPr>
              <a:t>be</a:t>
            </a:r>
            <a:r>
              <a:rPr sz="3800" spc="20" dirty="0">
                <a:latin typeface="Arial MT"/>
                <a:cs typeface="Arial MT"/>
              </a:rPr>
              <a:t> </a:t>
            </a:r>
            <a:r>
              <a:rPr sz="3800" spc="60" dirty="0">
                <a:latin typeface="Arial MT"/>
                <a:cs typeface="Arial MT"/>
              </a:rPr>
              <a:t>launched,</a:t>
            </a:r>
            <a:r>
              <a:rPr sz="3800" spc="15" dirty="0">
                <a:latin typeface="Arial MT"/>
                <a:cs typeface="Arial MT"/>
              </a:rPr>
              <a:t> a task </a:t>
            </a:r>
            <a:r>
              <a:rPr sz="3800" spc="30" dirty="0">
                <a:latin typeface="Arial MT"/>
                <a:cs typeface="Arial MT"/>
              </a:rPr>
              <a:t>definition</a:t>
            </a:r>
            <a:r>
              <a:rPr sz="3800" spc="15" dirty="0">
                <a:latin typeface="Arial MT"/>
                <a:cs typeface="Arial MT"/>
              </a:rPr>
              <a:t> </a:t>
            </a:r>
            <a:r>
              <a:rPr sz="3800" spc="60" dirty="0">
                <a:latin typeface="Arial MT"/>
                <a:cs typeface="Arial MT"/>
              </a:rPr>
              <a:t>needs</a:t>
            </a:r>
            <a:r>
              <a:rPr sz="3800" spc="20" dirty="0">
                <a:latin typeface="Arial MT"/>
                <a:cs typeface="Arial MT"/>
              </a:rPr>
              <a:t> </a:t>
            </a:r>
            <a:r>
              <a:rPr sz="3800" spc="10" dirty="0">
                <a:latin typeface="Arial MT"/>
                <a:cs typeface="Arial MT"/>
              </a:rPr>
              <a:t>to</a:t>
            </a:r>
            <a:r>
              <a:rPr sz="3800" spc="15" dirty="0">
                <a:latin typeface="Arial MT"/>
                <a:cs typeface="Arial MT"/>
              </a:rPr>
              <a:t> </a:t>
            </a:r>
            <a:r>
              <a:rPr sz="3800" spc="120" dirty="0">
                <a:latin typeface="Arial MT"/>
                <a:cs typeface="Arial MT"/>
              </a:rPr>
              <a:t>be</a:t>
            </a:r>
            <a:r>
              <a:rPr sz="3800" spc="15" dirty="0">
                <a:latin typeface="Arial MT"/>
                <a:cs typeface="Arial MT"/>
              </a:rPr>
              <a:t> </a:t>
            </a:r>
            <a:r>
              <a:rPr sz="3800" spc="85" dirty="0">
                <a:latin typeface="Arial MT"/>
                <a:cs typeface="Arial MT"/>
              </a:rPr>
              <a:t>provided</a:t>
            </a:r>
            <a:endParaRPr sz="3800">
              <a:latin typeface="Arial MT"/>
              <a:cs typeface="Arial MT"/>
            </a:endParaRPr>
          </a:p>
          <a:p>
            <a:pPr>
              <a:lnSpc>
                <a:spcPct val="100000"/>
              </a:lnSpc>
              <a:spcBef>
                <a:spcPts val="45"/>
              </a:spcBef>
              <a:buFont typeface="Arial MT"/>
              <a:buChar char="•"/>
            </a:pPr>
            <a:endParaRPr sz="3950">
              <a:latin typeface="Arial MT"/>
              <a:cs typeface="Arial MT"/>
            </a:endParaRPr>
          </a:p>
          <a:p>
            <a:pPr marL="498475" indent="-473709">
              <a:lnSpc>
                <a:spcPct val="100000"/>
              </a:lnSpc>
              <a:buSzPct val="75000"/>
              <a:buChar char="•"/>
              <a:tabLst>
                <a:tab pos="498475" algn="l"/>
                <a:tab pos="499109" algn="l"/>
              </a:tabLst>
            </a:pPr>
            <a:r>
              <a:rPr sz="3800" spc="-55" dirty="0">
                <a:latin typeface="Arial MT"/>
                <a:cs typeface="Arial MT"/>
              </a:rPr>
              <a:t>The</a:t>
            </a:r>
            <a:r>
              <a:rPr sz="3800" spc="10" dirty="0">
                <a:latin typeface="Arial MT"/>
                <a:cs typeface="Arial MT"/>
              </a:rPr>
              <a:t> </a:t>
            </a:r>
            <a:r>
              <a:rPr sz="3800" spc="15" dirty="0">
                <a:latin typeface="Arial MT"/>
                <a:cs typeface="Arial MT"/>
              </a:rPr>
              <a:t>task </a:t>
            </a:r>
            <a:r>
              <a:rPr sz="3800" spc="30" dirty="0">
                <a:latin typeface="Arial MT"/>
                <a:cs typeface="Arial MT"/>
              </a:rPr>
              <a:t>definition</a:t>
            </a:r>
            <a:r>
              <a:rPr sz="3800" spc="15" dirty="0">
                <a:latin typeface="Arial MT"/>
                <a:cs typeface="Arial MT"/>
              </a:rPr>
              <a:t> </a:t>
            </a:r>
            <a:r>
              <a:rPr sz="3800" spc="85" dirty="0">
                <a:latin typeface="Arial MT"/>
                <a:cs typeface="Arial MT"/>
              </a:rPr>
              <a:t>describes</a:t>
            </a:r>
            <a:r>
              <a:rPr sz="3800" spc="15" dirty="0">
                <a:latin typeface="Arial MT"/>
                <a:cs typeface="Arial MT"/>
              </a:rPr>
              <a:t> what </a:t>
            </a:r>
            <a:r>
              <a:rPr sz="3800" spc="85" dirty="0">
                <a:latin typeface="Arial MT"/>
                <a:cs typeface="Arial MT"/>
              </a:rPr>
              <a:t>docker</a:t>
            </a:r>
            <a:r>
              <a:rPr sz="3800" spc="15" dirty="0">
                <a:latin typeface="Arial MT"/>
                <a:cs typeface="Arial MT"/>
              </a:rPr>
              <a:t> </a:t>
            </a:r>
            <a:r>
              <a:rPr sz="3800" spc="35" dirty="0">
                <a:latin typeface="Arial MT"/>
                <a:cs typeface="Arial MT"/>
              </a:rPr>
              <a:t>container</a:t>
            </a:r>
            <a:r>
              <a:rPr sz="3800" spc="15" dirty="0">
                <a:latin typeface="Arial MT"/>
                <a:cs typeface="Arial MT"/>
              </a:rPr>
              <a:t> </a:t>
            </a:r>
            <a:r>
              <a:rPr sz="3800" spc="10" dirty="0">
                <a:latin typeface="Arial MT"/>
                <a:cs typeface="Arial MT"/>
              </a:rPr>
              <a:t>to</a:t>
            </a:r>
            <a:r>
              <a:rPr sz="3800" spc="15" dirty="0">
                <a:latin typeface="Arial MT"/>
                <a:cs typeface="Arial MT"/>
              </a:rPr>
              <a:t> </a:t>
            </a:r>
            <a:r>
              <a:rPr sz="3800" spc="120" dirty="0">
                <a:latin typeface="Arial MT"/>
                <a:cs typeface="Arial MT"/>
              </a:rPr>
              <a:t>be</a:t>
            </a:r>
            <a:r>
              <a:rPr sz="3800" spc="15" dirty="0">
                <a:latin typeface="Arial MT"/>
                <a:cs typeface="Arial MT"/>
              </a:rPr>
              <a:t> run on the </a:t>
            </a:r>
            <a:r>
              <a:rPr sz="3800" spc="40" dirty="0">
                <a:latin typeface="Arial MT"/>
                <a:cs typeface="Arial MT"/>
              </a:rPr>
              <a:t>cluster:</a:t>
            </a:r>
            <a:endParaRPr sz="3800">
              <a:latin typeface="Arial MT"/>
              <a:cs typeface="Arial MT"/>
            </a:endParaRPr>
          </a:p>
          <a:p>
            <a:pPr>
              <a:lnSpc>
                <a:spcPct val="100000"/>
              </a:lnSpc>
              <a:spcBef>
                <a:spcPts val="45"/>
              </a:spcBef>
              <a:buFont typeface="Arial MT"/>
              <a:buChar char="•"/>
            </a:pPr>
            <a:endParaRPr sz="3950">
              <a:latin typeface="Arial MT"/>
              <a:cs typeface="Arial MT"/>
            </a:endParaRPr>
          </a:p>
          <a:p>
            <a:pPr marL="1231265" lvl="1" indent="-473709">
              <a:lnSpc>
                <a:spcPct val="100000"/>
              </a:lnSpc>
              <a:buSzPct val="75000"/>
              <a:buChar char="•"/>
              <a:tabLst>
                <a:tab pos="1231265" algn="l"/>
                <a:tab pos="1231900" algn="l"/>
              </a:tabLst>
            </a:pPr>
            <a:r>
              <a:rPr sz="3800" spc="35" dirty="0">
                <a:latin typeface="Arial MT"/>
                <a:cs typeface="Arial MT"/>
              </a:rPr>
              <a:t>Specifies</a:t>
            </a:r>
            <a:r>
              <a:rPr sz="3800" spc="10" dirty="0">
                <a:latin typeface="Arial MT"/>
                <a:cs typeface="Arial MT"/>
              </a:rPr>
              <a:t> </a:t>
            </a:r>
            <a:r>
              <a:rPr sz="3800" spc="50" dirty="0">
                <a:latin typeface="Arial MT"/>
                <a:cs typeface="Arial MT"/>
              </a:rPr>
              <a:t>Docker</a:t>
            </a:r>
            <a:r>
              <a:rPr sz="3800" spc="10" dirty="0">
                <a:latin typeface="Arial MT"/>
                <a:cs typeface="Arial MT"/>
              </a:rPr>
              <a:t> </a:t>
            </a:r>
            <a:r>
              <a:rPr sz="3800" spc="60" dirty="0">
                <a:latin typeface="Arial MT"/>
                <a:cs typeface="Arial MT"/>
              </a:rPr>
              <a:t>image</a:t>
            </a:r>
            <a:r>
              <a:rPr sz="3800" spc="10" dirty="0">
                <a:latin typeface="Arial MT"/>
                <a:cs typeface="Arial MT"/>
              </a:rPr>
              <a:t> (the </a:t>
            </a:r>
            <a:r>
              <a:rPr sz="3800" spc="85" dirty="0">
                <a:latin typeface="Arial MT"/>
                <a:cs typeface="Arial MT"/>
              </a:rPr>
              <a:t>docker</a:t>
            </a:r>
            <a:r>
              <a:rPr sz="3800" spc="10" dirty="0">
                <a:latin typeface="Arial MT"/>
                <a:cs typeface="Arial MT"/>
              </a:rPr>
              <a:t> </a:t>
            </a:r>
            <a:r>
              <a:rPr sz="3800" spc="60" dirty="0">
                <a:latin typeface="Arial MT"/>
                <a:cs typeface="Arial MT"/>
              </a:rPr>
              <a:t>image</a:t>
            </a:r>
            <a:r>
              <a:rPr sz="3800" spc="10" dirty="0">
                <a:latin typeface="Arial MT"/>
                <a:cs typeface="Arial MT"/>
              </a:rPr>
              <a:t> in</a:t>
            </a:r>
            <a:r>
              <a:rPr sz="3800" spc="15" dirty="0">
                <a:latin typeface="Arial MT"/>
                <a:cs typeface="Arial MT"/>
              </a:rPr>
              <a:t> </a:t>
            </a:r>
            <a:r>
              <a:rPr sz="3800" spc="-90" dirty="0">
                <a:latin typeface="Arial MT"/>
                <a:cs typeface="Arial MT"/>
              </a:rPr>
              <a:t>ECR)</a:t>
            </a:r>
            <a:endParaRPr sz="3800">
              <a:latin typeface="Arial MT"/>
              <a:cs typeface="Arial MT"/>
            </a:endParaRPr>
          </a:p>
          <a:p>
            <a:pPr lvl="1">
              <a:lnSpc>
                <a:spcPct val="100000"/>
              </a:lnSpc>
              <a:spcBef>
                <a:spcPts val="40"/>
              </a:spcBef>
              <a:buFont typeface="Arial MT"/>
              <a:buChar char="•"/>
            </a:pPr>
            <a:endParaRPr sz="3950">
              <a:latin typeface="Arial MT"/>
              <a:cs typeface="Arial MT"/>
            </a:endParaRPr>
          </a:p>
          <a:p>
            <a:pPr marL="1231265" lvl="1" indent="-473709">
              <a:lnSpc>
                <a:spcPct val="100000"/>
              </a:lnSpc>
              <a:spcBef>
                <a:spcPts val="5"/>
              </a:spcBef>
              <a:buSzPct val="75000"/>
              <a:buChar char="•"/>
              <a:tabLst>
                <a:tab pos="1231265" algn="l"/>
                <a:tab pos="1231900" algn="l"/>
              </a:tabLst>
            </a:pPr>
            <a:r>
              <a:rPr sz="3800" spc="20" dirty="0">
                <a:latin typeface="Arial MT"/>
                <a:cs typeface="Arial MT"/>
              </a:rPr>
              <a:t>Max</a:t>
            </a:r>
            <a:r>
              <a:rPr sz="3800" spc="-5" dirty="0">
                <a:latin typeface="Arial MT"/>
                <a:cs typeface="Arial MT"/>
              </a:rPr>
              <a:t> </a:t>
            </a:r>
            <a:r>
              <a:rPr sz="3800" spc="-50" dirty="0">
                <a:latin typeface="Arial MT"/>
                <a:cs typeface="Arial MT"/>
              </a:rPr>
              <a:t>CPU</a:t>
            </a:r>
            <a:r>
              <a:rPr sz="3800" dirty="0">
                <a:latin typeface="Arial MT"/>
                <a:cs typeface="Arial MT"/>
              </a:rPr>
              <a:t> </a:t>
            </a:r>
            <a:r>
              <a:rPr sz="3800" spc="50" dirty="0">
                <a:latin typeface="Arial MT"/>
                <a:cs typeface="Arial MT"/>
              </a:rPr>
              <a:t>usage,</a:t>
            </a:r>
            <a:r>
              <a:rPr sz="3800" dirty="0">
                <a:latin typeface="Arial MT"/>
                <a:cs typeface="Arial MT"/>
              </a:rPr>
              <a:t> </a:t>
            </a:r>
            <a:r>
              <a:rPr sz="3800" spc="20" dirty="0">
                <a:latin typeface="Arial MT"/>
                <a:cs typeface="Arial MT"/>
              </a:rPr>
              <a:t>max</a:t>
            </a:r>
            <a:r>
              <a:rPr sz="3800" spc="-5" dirty="0">
                <a:latin typeface="Arial MT"/>
                <a:cs typeface="Arial MT"/>
              </a:rPr>
              <a:t> </a:t>
            </a:r>
            <a:r>
              <a:rPr sz="3800" spc="30" dirty="0">
                <a:latin typeface="Arial MT"/>
                <a:cs typeface="Arial MT"/>
              </a:rPr>
              <a:t>memory</a:t>
            </a:r>
            <a:r>
              <a:rPr sz="3800" dirty="0">
                <a:latin typeface="Arial MT"/>
                <a:cs typeface="Arial MT"/>
              </a:rPr>
              <a:t> </a:t>
            </a:r>
            <a:r>
              <a:rPr sz="3800" spc="60" dirty="0">
                <a:latin typeface="Arial MT"/>
                <a:cs typeface="Arial MT"/>
              </a:rPr>
              <a:t>usage</a:t>
            </a:r>
            <a:endParaRPr sz="3800">
              <a:latin typeface="Arial MT"/>
              <a:cs typeface="Arial MT"/>
            </a:endParaRPr>
          </a:p>
          <a:p>
            <a:pPr lvl="1">
              <a:lnSpc>
                <a:spcPct val="100000"/>
              </a:lnSpc>
              <a:spcBef>
                <a:spcPts val="40"/>
              </a:spcBef>
              <a:buFont typeface="Arial MT"/>
              <a:buChar char="•"/>
            </a:pPr>
            <a:endParaRPr sz="3900">
              <a:latin typeface="Arial MT"/>
              <a:cs typeface="Arial MT"/>
            </a:endParaRPr>
          </a:p>
          <a:p>
            <a:pPr marL="1231265" marR="1541145" lvl="1" indent="-473709">
              <a:lnSpc>
                <a:spcPct val="101299"/>
              </a:lnSpc>
              <a:buSzPct val="75000"/>
              <a:buChar char="•"/>
              <a:tabLst>
                <a:tab pos="1231265" algn="l"/>
                <a:tab pos="1231900" algn="l"/>
              </a:tabLst>
            </a:pPr>
            <a:r>
              <a:rPr sz="3800" spc="-15" dirty="0">
                <a:latin typeface="Arial MT"/>
                <a:cs typeface="Arial MT"/>
              </a:rPr>
              <a:t>Whether</a:t>
            </a:r>
            <a:r>
              <a:rPr sz="3800" spc="15" dirty="0">
                <a:latin typeface="Arial MT"/>
                <a:cs typeface="Arial MT"/>
              </a:rPr>
              <a:t> </a:t>
            </a:r>
            <a:r>
              <a:rPr sz="3800" spc="35" dirty="0">
                <a:latin typeface="Arial MT"/>
                <a:cs typeface="Arial MT"/>
              </a:rPr>
              <a:t>containers</a:t>
            </a:r>
            <a:r>
              <a:rPr sz="3800" spc="15" dirty="0">
                <a:latin typeface="Arial MT"/>
                <a:cs typeface="Arial MT"/>
              </a:rPr>
              <a:t> </a:t>
            </a:r>
            <a:r>
              <a:rPr sz="3800" spc="50" dirty="0">
                <a:latin typeface="Arial MT"/>
                <a:cs typeface="Arial MT"/>
              </a:rPr>
              <a:t>should</a:t>
            </a:r>
            <a:r>
              <a:rPr sz="3800" spc="15" dirty="0">
                <a:latin typeface="Arial MT"/>
                <a:cs typeface="Arial MT"/>
              </a:rPr>
              <a:t> </a:t>
            </a:r>
            <a:r>
              <a:rPr sz="3800" spc="120" dirty="0">
                <a:latin typeface="Arial MT"/>
                <a:cs typeface="Arial MT"/>
              </a:rPr>
              <a:t>be</a:t>
            </a:r>
            <a:r>
              <a:rPr sz="3800" spc="20" dirty="0">
                <a:latin typeface="Arial MT"/>
                <a:cs typeface="Arial MT"/>
              </a:rPr>
              <a:t> </a:t>
            </a:r>
            <a:r>
              <a:rPr sz="3800" spc="45" dirty="0">
                <a:latin typeface="Arial MT"/>
                <a:cs typeface="Arial MT"/>
              </a:rPr>
              <a:t>linked</a:t>
            </a:r>
            <a:r>
              <a:rPr sz="3800" spc="15" dirty="0">
                <a:latin typeface="Arial MT"/>
                <a:cs typeface="Arial MT"/>
              </a:rPr>
              <a:t> </a:t>
            </a:r>
            <a:r>
              <a:rPr sz="3800" spc="55" dirty="0">
                <a:latin typeface="Arial MT"/>
                <a:cs typeface="Arial MT"/>
              </a:rPr>
              <a:t>(e.g.</a:t>
            </a:r>
            <a:r>
              <a:rPr sz="3800" spc="15" dirty="0">
                <a:latin typeface="Arial MT"/>
                <a:cs typeface="Arial MT"/>
              </a:rPr>
              <a:t> </a:t>
            </a:r>
            <a:r>
              <a:rPr sz="3800" spc="10" dirty="0">
                <a:latin typeface="Arial MT"/>
                <a:cs typeface="Arial MT"/>
              </a:rPr>
              <a:t>link</a:t>
            </a:r>
            <a:r>
              <a:rPr sz="3800" spc="20" dirty="0">
                <a:latin typeface="Arial MT"/>
                <a:cs typeface="Arial MT"/>
              </a:rPr>
              <a:t> </a:t>
            </a:r>
            <a:r>
              <a:rPr sz="3800" spc="155" dirty="0">
                <a:latin typeface="Arial MT"/>
                <a:cs typeface="Arial MT"/>
              </a:rPr>
              <a:t>app</a:t>
            </a:r>
            <a:r>
              <a:rPr sz="3800" spc="15" dirty="0">
                <a:latin typeface="Arial MT"/>
                <a:cs typeface="Arial MT"/>
              </a:rPr>
              <a:t> </a:t>
            </a:r>
            <a:r>
              <a:rPr sz="3800" spc="35" dirty="0">
                <a:latin typeface="Arial MT"/>
                <a:cs typeface="Arial MT"/>
              </a:rPr>
              <a:t>container</a:t>
            </a:r>
            <a:r>
              <a:rPr sz="3800" spc="15" dirty="0">
                <a:latin typeface="Arial MT"/>
                <a:cs typeface="Arial MT"/>
              </a:rPr>
              <a:t> </a:t>
            </a:r>
            <a:r>
              <a:rPr sz="3800" spc="10" dirty="0">
                <a:latin typeface="Arial MT"/>
                <a:cs typeface="Arial MT"/>
              </a:rPr>
              <a:t>with</a:t>
            </a:r>
            <a:r>
              <a:rPr sz="3800" spc="15" dirty="0">
                <a:latin typeface="Arial MT"/>
                <a:cs typeface="Arial MT"/>
              </a:rPr>
              <a:t> </a:t>
            </a:r>
            <a:r>
              <a:rPr sz="3800" spc="20" dirty="0">
                <a:latin typeface="Arial MT"/>
                <a:cs typeface="Arial MT"/>
              </a:rPr>
              <a:t>DB </a:t>
            </a:r>
            <a:r>
              <a:rPr sz="3800" spc="-1040" dirty="0">
                <a:latin typeface="Arial MT"/>
                <a:cs typeface="Arial MT"/>
              </a:rPr>
              <a:t> </a:t>
            </a:r>
            <a:r>
              <a:rPr sz="3800" spc="35" dirty="0">
                <a:latin typeface="Arial MT"/>
                <a:cs typeface="Arial MT"/>
              </a:rPr>
              <a:t>container)</a:t>
            </a:r>
            <a:endParaRPr sz="3800">
              <a:latin typeface="Arial MT"/>
              <a:cs typeface="Arial MT"/>
            </a:endParaRPr>
          </a:p>
          <a:p>
            <a:pPr lvl="1">
              <a:lnSpc>
                <a:spcPct val="100000"/>
              </a:lnSpc>
              <a:spcBef>
                <a:spcPts val="45"/>
              </a:spcBef>
              <a:buFont typeface="Arial MT"/>
              <a:buChar char="•"/>
            </a:pPr>
            <a:endParaRPr sz="3950">
              <a:latin typeface="Arial MT"/>
              <a:cs typeface="Arial MT"/>
            </a:endParaRPr>
          </a:p>
          <a:p>
            <a:pPr marL="1231265" lvl="1" indent="-473709">
              <a:lnSpc>
                <a:spcPct val="100000"/>
              </a:lnSpc>
              <a:buSzPct val="75000"/>
              <a:buChar char="•"/>
              <a:tabLst>
                <a:tab pos="1231265" algn="l"/>
                <a:tab pos="1231900" algn="l"/>
              </a:tabLst>
            </a:pPr>
            <a:r>
              <a:rPr sz="3800" spc="-10" dirty="0">
                <a:latin typeface="Arial MT"/>
                <a:cs typeface="Arial MT"/>
              </a:rPr>
              <a:t>Environment</a:t>
            </a:r>
            <a:r>
              <a:rPr sz="3800" spc="5" dirty="0">
                <a:latin typeface="Arial MT"/>
                <a:cs typeface="Arial MT"/>
              </a:rPr>
              <a:t> </a:t>
            </a:r>
            <a:r>
              <a:rPr sz="3800" spc="35" dirty="0">
                <a:latin typeface="Arial MT"/>
                <a:cs typeface="Arial MT"/>
              </a:rPr>
              <a:t>variables</a:t>
            </a:r>
            <a:r>
              <a:rPr sz="3800" spc="10" dirty="0">
                <a:latin typeface="Arial MT"/>
                <a:cs typeface="Arial MT"/>
              </a:rPr>
              <a:t> </a:t>
            </a:r>
            <a:r>
              <a:rPr sz="3800" spc="55" dirty="0">
                <a:latin typeface="Arial MT"/>
                <a:cs typeface="Arial MT"/>
              </a:rPr>
              <a:t>(e.g.</a:t>
            </a:r>
            <a:r>
              <a:rPr sz="3800" spc="5" dirty="0">
                <a:latin typeface="Arial MT"/>
                <a:cs typeface="Arial MT"/>
              </a:rPr>
              <a:t> </a:t>
            </a:r>
            <a:r>
              <a:rPr sz="3800" spc="40" dirty="0">
                <a:latin typeface="Arial MT"/>
                <a:cs typeface="Arial MT"/>
              </a:rPr>
              <a:t>credentials)</a:t>
            </a:r>
            <a:endParaRPr sz="3800">
              <a:latin typeface="Arial MT"/>
              <a:cs typeface="Arial MT"/>
            </a:endParaRPr>
          </a:p>
          <a:p>
            <a:pPr lvl="1">
              <a:lnSpc>
                <a:spcPct val="100000"/>
              </a:lnSpc>
              <a:spcBef>
                <a:spcPts val="40"/>
              </a:spcBef>
              <a:buFont typeface="Arial MT"/>
              <a:buChar char="•"/>
            </a:pPr>
            <a:endParaRPr sz="3950">
              <a:latin typeface="Arial MT"/>
              <a:cs typeface="Arial MT"/>
            </a:endParaRPr>
          </a:p>
          <a:p>
            <a:pPr marL="1231265" lvl="1" indent="-473709">
              <a:lnSpc>
                <a:spcPct val="100000"/>
              </a:lnSpc>
              <a:spcBef>
                <a:spcPts val="5"/>
              </a:spcBef>
              <a:buSzPct val="75000"/>
              <a:buChar char="•"/>
              <a:tabLst>
                <a:tab pos="1231265" algn="l"/>
                <a:tab pos="1231900" algn="l"/>
              </a:tabLst>
            </a:pPr>
            <a:r>
              <a:rPr sz="3800" spc="90" dirty="0">
                <a:latin typeface="Arial MT"/>
                <a:cs typeface="Arial MT"/>
              </a:rPr>
              <a:t>And</a:t>
            </a:r>
            <a:r>
              <a:rPr sz="3800" spc="10" dirty="0">
                <a:latin typeface="Arial MT"/>
                <a:cs typeface="Arial MT"/>
              </a:rPr>
              <a:t> </a:t>
            </a:r>
            <a:r>
              <a:rPr sz="3800" spc="15" dirty="0">
                <a:latin typeface="Arial MT"/>
                <a:cs typeface="Arial MT"/>
              </a:rPr>
              <a:t>any</a:t>
            </a:r>
            <a:r>
              <a:rPr sz="3800" spc="10" dirty="0">
                <a:latin typeface="Arial MT"/>
                <a:cs typeface="Arial MT"/>
              </a:rPr>
              <a:t> </a:t>
            </a:r>
            <a:r>
              <a:rPr sz="3800" spc="15" dirty="0">
                <a:latin typeface="Arial MT"/>
                <a:cs typeface="Arial MT"/>
              </a:rPr>
              <a:t>other</a:t>
            </a:r>
            <a:r>
              <a:rPr sz="3800" spc="10" dirty="0">
                <a:latin typeface="Arial MT"/>
                <a:cs typeface="Arial MT"/>
              </a:rPr>
              <a:t> </a:t>
            </a:r>
            <a:r>
              <a:rPr sz="3800" spc="35" dirty="0">
                <a:latin typeface="Arial MT"/>
                <a:cs typeface="Arial MT"/>
              </a:rPr>
              <a:t>container</a:t>
            </a:r>
            <a:r>
              <a:rPr sz="3800" spc="10" dirty="0">
                <a:latin typeface="Arial MT"/>
                <a:cs typeface="Arial MT"/>
              </a:rPr>
              <a:t> </a:t>
            </a:r>
            <a:r>
              <a:rPr sz="3800" spc="90" dirty="0">
                <a:latin typeface="Arial MT"/>
                <a:cs typeface="Arial MT"/>
              </a:rPr>
              <a:t>specific</a:t>
            </a:r>
            <a:r>
              <a:rPr sz="3800" spc="10" dirty="0">
                <a:latin typeface="Arial MT"/>
                <a:cs typeface="Arial MT"/>
              </a:rPr>
              <a:t> </a:t>
            </a:r>
            <a:r>
              <a:rPr sz="3800" spc="30" dirty="0">
                <a:latin typeface="Arial MT"/>
                <a:cs typeface="Arial MT"/>
              </a:rPr>
              <a:t>definitions</a:t>
            </a:r>
            <a:endParaRPr sz="3800">
              <a:latin typeface="Arial MT"/>
              <a:cs typeface="Arial MT"/>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2796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10" dirty="0"/>
              <a:t> </a:t>
            </a:r>
            <a:r>
              <a:rPr spc="10" dirty="0"/>
              <a:t>-</a:t>
            </a:r>
            <a:r>
              <a:rPr spc="-5" dirty="0"/>
              <a:t> </a:t>
            </a:r>
            <a:r>
              <a:rPr spc="15" dirty="0"/>
              <a:t>Services</a:t>
            </a:r>
            <a:r>
              <a:rPr spc="-5" dirty="0"/>
              <a:t> </a:t>
            </a:r>
            <a:r>
              <a:rPr spc="60" dirty="0"/>
              <a:t>definition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5096"/>
            <a:ext cx="17978755" cy="8165465"/>
          </a:xfrm>
          <a:prstGeom prst="rect">
            <a:avLst/>
          </a:prstGeom>
        </p:spPr>
        <p:txBody>
          <a:bodyPr vert="horz" wrap="square" lIns="0" tIns="9525" rIns="0" bIns="0" rtlCol="0">
            <a:spAutoFit/>
          </a:bodyPr>
          <a:lstStyle/>
          <a:p>
            <a:pPr marL="498475" marR="71120" indent="-473709">
              <a:lnSpc>
                <a:spcPct val="101299"/>
              </a:lnSpc>
              <a:spcBef>
                <a:spcPts val="75"/>
              </a:spcBef>
              <a:buSzPct val="75000"/>
              <a:buChar char="•"/>
              <a:tabLst>
                <a:tab pos="498475" algn="l"/>
                <a:tab pos="499109" algn="l"/>
              </a:tabLst>
            </a:pPr>
            <a:r>
              <a:rPr sz="3800" spc="20" dirty="0">
                <a:latin typeface="Arial MT"/>
                <a:cs typeface="Arial MT"/>
              </a:rPr>
              <a:t>A</a:t>
            </a:r>
            <a:r>
              <a:rPr sz="3800" spc="10" dirty="0">
                <a:latin typeface="Arial MT"/>
                <a:cs typeface="Arial MT"/>
              </a:rPr>
              <a:t> </a:t>
            </a:r>
            <a:r>
              <a:rPr sz="3800" spc="15" dirty="0">
                <a:latin typeface="Arial MT"/>
                <a:cs typeface="Arial MT"/>
              </a:rPr>
              <a:t>Service </a:t>
            </a:r>
            <a:r>
              <a:rPr sz="3800" spc="30" dirty="0">
                <a:latin typeface="Arial MT"/>
                <a:cs typeface="Arial MT"/>
              </a:rPr>
              <a:t>definition</a:t>
            </a:r>
            <a:r>
              <a:rPr sz="3800" spc="15" dirty="0">
                <a:latin typeface="Arial MT"/>
                <a:cs typeface="Arial MT"/>
              </a:rPr>
              <a:t> </a:t>
            </a:r>
            <a:r>
              <a:rPr sz="3800" spc="10" dirty="0">
                <a:latin typeface="Arial MT"/>
                <a:cs typeface="Arial MT"/>
              </a:rPr>
              <a:t>is</a:t>
            </a:r>
            <a:r>
              <a:rPr sz="3800" spc="15" dirty="0">
                <a:latin typeface="Arial MT"/>
                <a:cs typeface="Arial MT"/>
              </a:rPr>
              <a:t> </a:t>
            </a:r>
            <a:r>
              <a:rPr sz="3800" spc="100" dirty="0">
                <a:latin typeface="Arial MT"/>
                <a:cs typeface="Arial MT"/>
              </a:rPr>
              <a:t>going</a:t>
            </a:r>
            <a:r>
              <a:rPr sz="3800" spc="15" dirty="0">
                <a:latin typeface="Arial MT"/>
                <a:cs typeface="Arial MT"/>
              </a:rPr>
              <a:t> </a:t>
            </a:r>
            <a:r>
              <a:rPr sz="3800" spc="10" dirty="0">
                <a:latin typeface="Arial MT"/>
                <a:cs typeface="Arial MT"/>
              </a:rPr>
              <a:t>to</a:t>
            </a:r>
            <a:r>
              <a:rPr sz="3800" spc="15" dirty="0">
                <a:latin typeface="Arial MT"/>
                <a:cs typeface="Arial MT"/>
              </a:rPr>
              <a:t> run a </a:t>
            </a:r>
            <a:r>
              <a:rPr sz="3800" spc="90" dirty="0">
                <a:latin typeface="Arial MT"/>
                <a:cs typeface="Arial MT"/>
              </a:rPr>
              <a:t>specific</a:t>
            </a:r>
            <a:r>
              <a:rPr sz="3800" spc="15" dirty="0">
                <a:latin typeface="Arial MT"/>
                <a:cs typeface="Arial MT"/>
              </a:rPr>
              <a:t> amount </a:t>
            </a:r>
            <a:r>
              <a:rPr sz="3800" spc="10" dirty="0">
                <a:latin typeface="Arial MT"/>
                <a:cs typeface="Arial MT"/>
              </a:rPr>
              <a:t>of</a:t>
            </a:r>
            <a:r>
              <a:rPr sz="3800" spc="15" dirty="0">
                <a:latin typeface="Arial MT"/>
                <a:cs typeface="Arial MT"/>
              </a:rPr>
              <a:t> </a:t>
            </a:r>
            <a:r>
              <a:rPr sz="3800" spc="35" dirty="0">
                <a:latin typeface="Arial MT"/>
                <a:cs typeface="Arial MT"/>
              </a:rPr>
              <a:t>containers</a:t>
            </a:r>
            <a:r>
              <a:rPr sz="3800" spc="15" dirty="0">
                <a:latin typeface="Arial MT"/>
                <a:cs typeface="Arial MT"/>
              </a:rPr>
              <a:t> </a:t>
            </a:r>
            <a:r>
              <a:rPr sz="3800" spc="100" dirty="0">
                <a:latin typeface="Arial MT"/>
                <a:cs typeface="Arial MT"/>
              </a:rPr>
              <a:t>based</a:t>
            </a:r>
            <a:r>
              <a:rPr sz="3800" spc="15" dirty="0">
                <a:latin typeface="Arial MT"/>
                <a:cs typeface="Arial MT"/>
              </a:rPr>
              <a:t> on the </a:t>
            </a:r>
            <a:r>
              <a:rPr sz="3800" spc="-1040" dirty="0">
                <a:latin typeface="Arial MT"/>
                <a:cs typeface="Arial MT"/>
              </a:rPr>
              <a:t> </a:t>
            </a:r>
            <a:r>
              <a:rPr sz="3800" spc="15" dirty="0">
                <a:latin typeface="Arial MT"/>
                <a:cs typeface="Arial MT"/>
              </a:rPr>
              <a:t>task</a:t>
            </a:r>
            <a:r>
              <a:rPr sz="3800" spc="5" dirty="0">
                <a:latin typeface="Arial MT"/>
                <a:cs typeface="Arial MT"/>
              </a:rPr>
              <a:t> </a:t>
            </a:r>
            <a:r>
              <a:rPr sz="3800" spc="30" dirty="0">
                <a:latin typeface="Arial MT"/>
                <a:cs typeface="Arial MT"/>
              </a:rPr>
              <a:t>definition</a:t>
            </a:r>
            <a:endParaRPr sz="3800">
              <a:latin typeface="Arial MT"/>
              <a:cs typeface="Arial MT"/>
            </a:endParaRPr>
          </a:p>
          <a:p>
            <a:pPr>
              <a:lnSpc>
                <a:spcPct val="100000"/>
              </a:lnSpc>
              <a:spcBef>
                <a:spcPts val="40"/>
              </a:spcBef>
              <a:buFont typeface="Arial MT"/>
              <a:buChar char="•"/>
            </a:pPr>
            <a:endParaRPr sz="3950">
              <a:latin typeface="Arial MT"/>
              <a:cs typeface="Arial MT"/>
            </a:endParaRPr>
          </a:p>
          <a:p>
            <a:pPr marL="498475" indent="-473709">
              <a:lnSpc>
                <a:spcPct val="100000"/>
              </a:lnSpc>
              <a:buSzPct val="75000"/>
              <a:buChar char="•"/>
              <a:tabLst>
                <a:tab pos="498475" algn="l"/>
                <a:tab pos="499109" algn="l"/>
              </a:tabLst>
            </a:pPr>
            <a:r>
              <a:rPr sz="3800" spc="20" dirty="0">
                <a:latin typeface="Arial MT"/>
                <a:cs typeface="Arial MT"/>
              </a:rPr>
              <a:t>A</a:t>
            </a:r>
            <a:r>
              <a:rPr sz="3800" spc="10" dirty="0">
                <a:latin typeface="Arial MT"/>
                <a:cs typeface="Arial MT"/>
              </a:rPr>
              <a:t> </a:t>
            </a:r>
            <a:r>
              <a:rPr sz="3800" spc="15" dirty="0">
                <a:latin typeface="Arial MT"/>
                <a:cs typeface="Arial MT"/>
              </a:rPr>
              <a:t>Service</a:t>
            </a:r>
            <a:r>
              <a:rPr sz="3800" spc="10" dirty="0">
                <a:latin typeface="Arial MT"/>
                <a:cs typeface="Arial MT"/>
              </a:rPr>
              <a:t> is</a:t>
            </a:r>
            <a:r>
              <a:rPr sz="3800" spc="15" dirty="0">
                <a:latin typeface="Arial MT"/>
                <a:cs typeface="Arial MT"/>
              </a:rPr>
              <a:t> a</a:t>
            </a:r>
            <a:r>
              <a:rPr sz="3800" spc="10" dirty="0">
                <a:latin typeface="Arial MT"/>
                <a:cs typeface="Arial MT"/>
              </a:rPr>
              <a:t> </a:t>
            </a:r>
            <a:r>
              <a:rPr sz="3800" spc="15" dirty="0">
                <a:latin typeface="Arial MT"/>
                <a:cs typeface="Arial MT"/>
              </a:rPr>
              <a:t>always</a:t>
            </a:r>
            <a:r>
              <a:rPr sz="3800" spc="10" dirty="0">
                <a:latin typeface="Arial MT"/>
                <a:cs typeface="Arial MT"/>
              </a:rPr>
              <a:t> </a:t>
            </a:r>
            <a:r>
              <a:rPr sz="3800" spc="40" dirty="0">
                <a:latin typeface="Arial MT"/>
                <a:cs typeface="Arial MT"/>
              </a:rPr>
              <a:t>running,</a:t>
            </a:r>
            <a:r>
              <a:rPr sz="3800" spc="15" dirty="0">
                <a:latin typeface="Arial MT"/>
                <a:cs typeface="Arial MT"/>
              </a:rPr>
              <a:t> </a:t>
            </a:r>
            <a:r>
              <a:rPr sz="3800" spc="5" dirty="0">
                <a:latin typeface="Arial MT"/>
                <a:cs typeface="Arial MT"/>
              </a:rPr>
              <a:t>if</a:t>
            </a:r>
            <a:r>
              <a:rPr sz="3800" spc="10" dirty="0">
                <a:latin typeface="Arial MT"/>
                <a:cs typeface="Arial MT"/>
              </a:rPr>
              <a:t> </a:t>
            </a:r>
            <a:r>
              <a:rPr sz="3800" spc="15" dirty="0">
                <a:latin typeface="Arial MT"/>
                <a:cs typeface="Arial MT"/>
              </a:rPr>
              <a:t>the</a:t>
            </a:r>
            <a:r>
              <a:rPr sz="3800" spc="10" dirty="0">
                <a:latin typeface="Arial MT"/>
                <a:cs typeface="Arial MT"/>
              </a:rPr>
              <a:t> </a:t>
            </a:r>
            <a:r>
              <a:rPr sz="3800" spc="35" dirty="0">
                <a:latin typeface="Arial MT"/>
                <a:cs typeface="Arial MT"/>
              </a:rPr>
              <a:t>container</a:t>
            </a:r>
            <a:r>
              <a:rPr sz="3800" spc="15" dirty="0">
                <a:latin typeface="Arial MT"/>
                <a:cs typeface="Arial MT"/>
              </a:rPr>
              <a:t> </a:t>
            </a:r>
            <a:r>
              <a:rPr sz="3800" spc="50" dirty="0">
                <a:latin typeface="Arial MT"/>
                <a:cs typeface="Arial MT"/>
              </a:rPr>
              <a:t>stops,</a:t>
            </a:r>
            <a:r>
              <a:rPr sz="3800" spc="10" dirty="0">
                <a:latin typeface="Arial MT"/>
                <a:cs typeface="Arial MT"/>
              </a:rPr>
              <a:t> </a:t>
            </a:r>
            <a:r>
              <a:rPr sz="3800" spc="5" dirty="0">
                <a:latin typeface="Arial MT"/>
                <a:cs typeface="Arial MT"/>
              </a:rPr>
              <a:t>it</a:t>
            </a:r>
            <a:r>
              <a:rPr sz="3800" spc="10" dirty="0">
                <a:latin typeface="Arial MT"/>
                <a:cs typeface="Arial MT"/>
              </a:rPr>
              <a:t> will</a:t>
            </a:r>
            <a:r>
              <a:rPr sz="3800" spc="15" dirty="0">
                <a:latin typeface="Arial MT"/>
                <a:cs typeface="Arial MT"/>
              </a:rPr>
              <a:t> </a:t>
            </a:r>
            <a:r>
              <a:rPr sz="3800" spc="120" dirty="0">
                <a:latin typeface="Arial MT"/>
                <a:cs typeface="Arial MT"/>
              </a:rPr>
              <a:t>be</a:t>
            </a:r>
            <a:r>
              <a:rPr sz="3800" spc="10" dirty="0">
                <a:latin typeface="Arial MT"/>
                <a:cs typeface="Arial MT"/>
              </a:rPr>
              <a:t> </a:t>
            </a:r>
            <a:r>
              <a:rPr sz="3800" spc="35" dirty="0">
                <a:latin typeface="Arial MT"/>
                <a:cs typeface="Arial MT"/>
              </a:rPr>
              <a:t>restarted</a:t>
            </a:r>
            <a:endParaRPr sz="3800">
              <a:latin typeface="Arial MT"/>
              <a:cs typeface="Arial MT"/>
            </a:endParaRPr>
          </a:p>
          <a:p>
            <a:pPr>
              <a:lnSpc>
                <a:spcPct val="100000"/>
              </a:lnSpc>
              <a:spcBef>
                <a:spcPts val="45"/>
              </a:spcBef>
              <a:buFont typeface="Arial MT"/>
              <a:buChar char="•"/>
            </a:pPr>
            <a:endParaRPr sz="3950">
              <a:latin typeface="Arial MT"/>
              <a:cs typeface="Arial MT"/>
            </a:endParaRPr>
          </a:p>
          <a:p>
            <a:pPr marL="498475" indent="-473709">
              <a:lnSpc>
                <a:spcPct val="100000"/>
              </a:lnSpc>
              <a:buSzPct val="75000"/>
              <a:buChar char="•"/>
              <a:tabLst>
                <a:tab pos="498475" algn="l"/>
                <a:tab pos="499109" algn="l"/>
              </a:tabLst>
            </a:pPr>
            <a:r>
              <a:rPr sz="3800" spc="20" dirty="0">
                <a:latin typeface="Arial MT"/>
                <a:cs typeface="Arial MT"/>
              </a:rPr>
              <a:t>A</a:t>
            </a:r>
            <a:r>
              <a:rPr sz="3800" spc="10" dirty="0">
                <a:latin typeface="Arial MT"/>
                <a:cs typeface="Arial MT"/>
              </a:rPr>
              <a:t> </a:t>
            </a:r>
            <a:r>
              <a:rPr sz="3800" spc="15" dirty="0">
                <a:latin typeface="Arial MT"/>
                <a:cs typeface="Arial MT"/>
              </a:rPr>
              <a:t>Service </a:t>
            </a:r>
            <a:r>
              <a:rPr sz="3800" spc="85" dirty="0">
                <a:latin typeface="Arial MT"/>
                <a:cs typeface="Arial MT"/>
              </a:rPr>
              <a:t>can</a:t>
            </a:r>
            <a:r>
              <a:rPr sz="3800" spc="10" dirty="0">
                <a:latin typeface="Arial MT"/>
                <a:cs typeface="Arial MT"/>
              </a:rPr>
              <a:t> </a:t>
            </a:r>
            <a:r>
              <a:rPr sz="3800" spc="120" dirty="0">
                <a:latin typeface="Arial MT"/>
                <a:cs typeface="Arial MT"/>
              </a:rPr>
              <a:t>be</a:t>
            </a:r>
            <a:r>
              <a:rPr sz="3800" spc="15" dirty="0">
                <a:latin typeface="Arial MT"/>
                <a:cs typeface="Arial MT"/>
              </a:rPr>
              <a:t> </a:t>
            </a:r>
            <a:r>
              <a:rPr sz="3800" spc="75" dirty="0">
                <a:latin typeface="Arial MT"/>
                <a:cs typeface="Arial MT"/>
              </a:rPr>
              <a:t>scaled,</a:t>
            </a:r>
            <a:r>
              <a:rPr sz="3800" spc="10" dirty="0">
                <a:latin typeface="Arial MT"/>
                <a:cs typeface="Arial MT"/>
              </a:rPr>
              <a:t> </a:t>
            </a:r>
            <a:r>
              <a:rPr sz="3800" spc="15" dirty="0">
                <a:latin typeface="Arial MT"/>
                <a:cs typeface="Arial MT"/>
              </a:rPr>
              <a:t>you </a:t>
            </a:r>
            <a:r>
              <a:rPr sz="3800" spc="85" dirty="0">
                <a:latin typeface="Arial MT"/>
                <a:cs typeface="Arial MT"/>
              </a:rPr>
              <a:t>can</a:t>
            </a:r>
            <a:r>
              <a:rPr sz="3800" spc="10" dirty="0">
                <a:latin typeface="Arial MT"/>
                <a:cs typeface="Arial MT"/>
              </a:rPr>
              <a:t> </a:t>
            </a:r>
            <a:r>
              <a:rPr sz="3800" spc="15" dirty="0">
                <a:latin typeface="Arial MT"/>
                <a:cs typeface="Arial MT"/>
              </a:rPr>
              <a:t>run 1</a:t>
            </a:r>
            <a:r>
              <a:rPr sz="3800" spc="10" dirty="0">
                <a:latin typeface="Arial MT"/>
                <a:cs typeface="Arial MT"/>
              </a:rPr>
              <a:t> </a:t>
            </a:r>
            <a:r>
              <a:rPr sz="3800" spc="40" dirty="0">
                <a:latin typeface="Arial MT"/>
                <a:cs typeface="Arial MT"/>
              </a:rPr>
              <a:t>instance</a:t>
            </a:r>
            <a:r>
              <a:rPr sz="3800" spc="15" dirty="0">
                <a:latin typeface="Arial MT"/>
                <a:cs typeface="Arial MT"/>
              </a:rPr>
              <a:t> </a:t>
            </a:r>
            <a:r>
              <a:rPr sz="3800" spc="10" dirty="0">
                <a:latin typeface="Arial MT"/>
                <a:cs typeface="Arial MT"/>
              </a:rPr>
              <a:t>of</a:t>
            </a:r>
            <a:r>
              <a:rPr sz="3800" spc="15" dirty="0">
                <a:latin typeface="Arial MT"/>
                <a:cs typeface="Arial MT"/>
              </a:rPr>
              <a:t> a</a:t>
            </a:r>
            <a:r>
              <a:rPr sz="3800" spc="10" dirty="0">
                <a:latin typeface="Arial MT"/>
                <a:cs typeface="Arial MT"/>
              </a:rPr>
              <a:t> </a:t>
            </a:r>
            <a:r>
              <a:rPr sz="3800" spc="35" dirty="0">
                <a:latin typeface="Arial MT"/>
                <a:cs typeface="Arial MT"/>
              </a:rPr>
              <a:t>container</a:t>
            </a:r>
            <a:r>
              <a:rPr sz="3800" spc="15" dirty="0">
                <a:latin typeface="Arial MT"/>
                <a:cs typeface="Arial MT"/>
              </a:rPr>
              <a:t> </a:t>
            </a:r>
            <a:r>
              <a:rPr sz="3800" spc="10" dirty="0">
                <a:latin typeface="Arial MT"/>
                <a:cs typeface="Arial MT"/>
              </a:rPr>
              <a:t>or </a:t>
            </a:r>
            <a:r>
              <a:rPr sz="3800" spc="40" dirty="0">
                <a:latin typeface="Arial MT"/>
                <a:cs typeface="Arial MT"/>
              </a:rPr>
              <a:t>multiple</a:t>
            </a:r>
            <a:endParaRPr sz="3800">
              <a:latin typeface="Arial MT"/>
              <a:cs typeface="Arial MT"/>
            </a:endParaRPr>
          </a:p>
          <a:p>
            <a:pPr>
              <a:lnSpc>
                <a:spcPct val="100000"/>
              </a:lnSpc>
              <a:spcBef>
                <a:spcPts val="45"/>
              </a:spcBef>
              <a:buFont typeface="Arial MT"/>
              <a:buChar char="•"/>
            </a:pPr>
            <a:endParaRPr sz="3950">
              <a:latin typeface="Arial MT"/>
              <a:cs typeface="Arial MT"/>
            </a:endParaRPr>
          </a:p>
          <a:p>
            <a:pPr marL="498475" indent="-473709">
              <a:lnSpc>
                <a:spcPct val="100000"/>
              </a:lnSpc>
              <a:buSzPct val="75000"/>
              <a:buChar char="•"/>
              <a:tabLst>
                <a:tab pos="498475" algn="l"/>
                <a:tab pos="499109" algn="l"/>
              </a:tabLst>
            </a:pPr>
            <a:r>
              <a:rPr sz="3800" spc="-175" dirty="0">
                <a:latin typeface="Arial MT"/>
                <a:cs typeface="Arial MT"/>
              </a:rPr>
              <a:t>You</a:t>
            </a:r>
            <a:r>
              <a:rPr sz="3800" spc="10" dirty="0">
                <a:latin typeface="Arial MT"/>
                <a:cs typeface="Arial MT"/>
              </a:rPr>
              <a:t> </a:t>
            </a:r>
            <a:r>
              <a:rPr sz="3800" spc="85" dirty="0">
                <a:latin typeface="Arial MT"/>
                <a:cs typeface="Arial MT"/>
              </a:rPr>
              <a:t>can</a:t>
            </a:r>
            <a:r>
              <a:rPr sz="3800" spc="15" dirty="0">
                <a:latin typeface="Arial MT"/>
                <a:cs typeface="Arial MT"/>
              </a:rPr>
              <a:t> </a:t>
            </a:r>
            <a:r>
              <a:rPr sz="3800" spc="85" dirty="0">
                <a:latin typeface="Arial MT"/>
                <a:cs typeface="Arial MT"/>
              </a:rPr>
              <a:t>put</a:t>
            </a:r>
            <a:r>
              <a:rPr sz="3800" spc="10" dirty="0">
                <a:latin typeface="Arial MT"/>
                <a:cs typeface="Arial MT"/>
              </a:rPr>
              <a:t> </a:t>
            </a:r>
            <a:r>
              <a:rPr sz="3800" spc="15" dirty="0">
                <a:latin typeface="Arial MT"/>
                <a:cs typeface="Arial MT"/>
              </a:rPr>
              <a:t>an </a:t>
            </a:r>
            <a:r>
              <a:rPr sz="3800" spc="10" dirty="0">
                <a:latin typeface="Arial MT"/>
                <a:cs typeface="Arial MT"/>
              </a:rPr>
              <a:t>Elastic</a:t>
            </a:r>
            <a:r>
              <a:rPr sz="3800" spc="15" dirty="0">
                <a:latin typeface="Arial MT"/>
                <a:cs typeface="Arial MT"/>
              </a:rPr>
              <a:t> </a:t>
            </a:r>
            <a:r>
              <a:rPr sz="3800" spc="70" dirty="0">
                <a:latin typeface="Arial MT"/>
                <a:cs typeface="Arial MT"/>
              </a:rPr>
              <a:t>Load</a:t>
            </a:r>
            <a:r>
              <a:rPr sz="3800" spc="10" dirty="0">
                <a:latin typeface="Arial MT"/>
                <a:cs typeface="Arial MT"/>
              </a:rPr>
              <a:t> </a:t>
            </a:r>
            <a:r>
              <a:rPr sz="3800" spc="40" dirty="0">
                <a:latin typeface="Arial MT"/>
                <a:cs typeface="Arial MT"/>
              </a:rPr>
              <a:t>Balancer</a:t>
            </a:r>
            <a:r>
              <a:rPr sz="3800" spc="15" dirty="0">
                <a:latin typeface="Arial MT"/>
                <a:cs typeface="Arial MT"/>
              </a:rPr>
              <a:t> </a:t>
            </a:r>
            <a:r>
              <a:rPr sz="3800" spc="10" dirty="0">
                <a:latin typeface="Arial MT"/>
                <a:cs typeface="Arial MT"/>
              </a:rPr>
              <a:t>in</a:t>
            </a:r>
            <a:r>
              <a:rPr sz="3800" spc="15" dirty="0">
                <a:latin typeface="Arial MT"/>
                <a:cs typeface="Arial MT"/>
              </a:rPr>
              <a:t> </a:t>
            </a:r>
            <a:r>
              <a:rPr sz="3800" spc="-5" dirty="0">
                <a:latin typeface="Arial MT"/>
                <a:cs typeface="Arial MT"/>
              </a:rPr>
              <a:t>front</a:t>
            </a:r>
            <a:r>
              <a:rPr sz="3800" spc="10" dirty="0">
                <a:latin typeface="Arial MT"/>
                <a:cs typeface="Arial MT"/>
              </a:rPr>
              <a:t> of</a:t>
            </a:r>
            <a:r>
              <a:rPr sz="3800" spc="15" dirty="0">
                <a:latin typeface="Arial MT"/>
                <a:cs typeface="Arial MT"/>
              </a:rPr>
              <a:t> a</a:t>
            </a:r>
            <a:r>
              <a:rPr sz="3800" spc="10" dirty="0">
                <a:latin typeface="Arial MT"/>
                <a:cs typeface="Arial MT"/>
              </a:rPr>
              <a:t> </a:t>
            </a:r>
            <a:r>
              <a:rPr sz="3800" spc="45" dirty="0">
                <a:latin typeface="Arial MT"/>
                <a:cs typeface="Arial MT"/>
              </a:rPr>
              <a:t>service</a:t>
            </a:r>
            <a:endParaRPr sz="3800">
              <a:latin typeface="Arial MT"/>
              <a:cs typeface="Arial MT"/>
            </a:endParaRPr>
          </a:p>
          <a:p>
            <a:pPr>
              <a:lnSpc>
                <a:spcPct val="100000"/>
              </a:lnSpc>
              <a:spcBef>
                <a:spcPts val="40"/>
              </a:spcBef>
              <a:buFont typeface="Arial MT"/>
              <a:buChar char="•"/>
            </a:pPr>
            <a:endParaRPr sz="3950">
              <a:latin typeface="Arial MT"/>
              <a:cs typeface="Arial MT"/>
            </a:endParaRPr>
          </a:p>
          <a:p>
            <a:pPr marL="498475" indent="-473709">
              <a:lnSpc>
                <a:spcPct val="100000"/>
              </a:lnSpc>
              <a:spcBef>
                <a:spcPts val="5"/>
              </a:spcBef>
              <a:buSzPct val="75000"/>
              <a:buChar char="•"/>
              <a:tabLst>
                <a:tab pos="498475" algn="l"/>
                <a:tab pos="499109" algn="l"/>
              </a:tabLst>
            </a:pPr>
            <a:r>
              <a:rPr sz="3800" spc="-175" dirty="0">
                <a:latin typeface="Arial MT"/>
                <a:cs typeface="Arial MT"/>
              </a:rPr>
              <a:t>You</a:t>
            </a:r>
            <a:r>
              <a:rPr sz="3800" spc="15" dirty="0">
                <a:latin typeface="Arial MT"/>
                <a:cs typeface="Arial MT"/>
              </a:rPr>
              <a:t> </a:t>
            </a:r>
            <a:r>
              <a:rPr sz="3800" spc="60" dirty="0">
                <a:latin typeface="Arial MT"/>
                <a:cs typeface="Arial MT"/>
              </a:rPr>
              <a:t>typically</a:t>
            </a:r>
            <a:r>
              <a:rPr sz="3800" spc="15" dirty="0">
                <a:latin typeface="Arial MT"/>
                <a:cs typeface="Arial MT"/>
              </a:rPr>
              <a:t> run </a:t>
            </a:r>
            <a:r>
              <a:rPr sz="3800" spc="40" dirty="0">
                <a:latin typeface="Arial MT"/>
                <a:cs typeface="Arial MT"/>
              </a:rPr>
              <a:t>multiple</a:t>
            </a:r>
            <a:r>
              <a:rPr sz="3800" spc="15" dirty="0">
                <a:latin typeface="Arial MT"/>
                <a:cs typeface="Arial MT"/>
              </a:rPr>
              <a:t> </a:t>
            </a:r>
            <a:r>
              <a:rPr sz="3800" spc="35" dirty="0">
                <a:latin typeface="Arial MT"/>
                <a:cs typeface="Arial MT"/>
              </a:rPr>
              <a:t>instances</a:t>
            </a:r>
            <a:r>
              <a:rPr sz="3800" spc="15" dirty="0">
                <a:latin typeface="Arial MT"/>
                <a:cs typeface="Arial MT"/>
              </a:rPr>
              <a:t> </a:t>
            </a:r>
            <a:r>
              <a:rPr sz="3800" spc="10" dirty="0">
                <a:latin typeface="Arial MT"/>
                <a:cs typeface="Arial MT"/>
              </a:rPr>
              <a:t>of</a:t>
            </a:r>
            <a:r>
              <a:rPr sz="3800" spc="15" dirty="0">
                <a:latin typeface="Arial MT"/>
                <a:cs typeface="Arial MT"/>
              </a:rPr>
              <a:t> a </a:t>
            </a:r>
            <a:r>
              <a:rPr sz="3800" dirty="0">
                <a:latin typeface="Arial MT"/>
                <a:cs typeface="Arial MT"/>
              </a:rPr>
              <a:t>container,</a:t>
            </a:r>
            <a:r>
              <a:rPr sz="3800" spc="15" dirty="0">
                <a:latin typeface="Arial MT"/>
                <a:cs typeface="Arial MT"/>
              </a:rPr>
              <a:t> </a:t>
            </a:r>
            <a:r>
              <a:rPr sz="3800" spc="75" dirty="0">
                <a:latin typeface="Arial MT"/>
                <a:cs typeface="Arial MT"/>
              </a:rPr>
              <a:t>spread</a:t>
            </a:r>
            <a:r>
              <a:rPr sz="3800" spc="15" dirty="0">
                <a:latin typeface="Arial MT"/>
                <a:cs typeface="Arial MT"/>
              </a:rPr>
              <a:t> over </a:t>
            </a:r>
            <a:r>
              <a:rPr sz="3800" spc="20" dirty="0">
                <a:latin typeface="Arial MT"/>
                <a:cs typeface="Arial MT"/>
              </a:rPr>
              <a:t>Availability</a:t>
            </a:r>
            <a:r>
              <a:rPr sz="3800" spc="15" dirty="0">
                <a:latin typeface="Arial MT"/>
                <a:cs typeface="Arial MT"/>
              </a:rPr>
              <a:t> zones</a:t>
            </a:r>
            <a:endParaRPr sz="3800">
              <a:latin typeface="Arial MT"/>
              <a:cs typeface="Arial MT"/>
            </a:endParaRPr>
          </a:p>
          <a:p>
            <a:pPr>
              <a:lnSpc>
                <a:spcPct val="100000"/>
              </a:lnSpc>
              <a:spcBef>
                <a:spcPts val="40"/>
              </a:spcBef>
              <a:buFont typeface="Arial MT"/>
              <a:buChar char="•"/>
            </a:pPr>
            <a:endParaRPr sz="3950">
              <a:latin typeface="Arial MT"/>
              <a:cs typeface="Arial MT"/>
            </a:endParaRPr>
          </a:p>
          <a:p>
            <a:pPr marL="1231265" lvl="1" indent="-473709">
              <a:lnSpc>
                <a:spcPct val="100000"/>
              </a:lnSpc>
              <a:buSzPct val="75000"/>
              <a:buChar char="•"/>
              <a:tabLst>
                <a:tab pos="1231265" algn="l"/>
                <a:tab pos="1231900" algn="l"/>
              </a:tabLst>
            </a:pPr>
            <a:r>
              <a:rPr sz="3800" spc="10" dirty="0">
                <a:latin typeface="Arial MT"/>
                <a:cs typeface="Arial MT"/>
              </a:rPr>
              <a:t>If</a:t>
            </a:r>
            <a:r>
              <a:rPr sz="3800" spc="15" dirty="0">
                <a:latin typeface="Arial MT"/>
                <a:cs typeface="Arial MT"/>
              </a:rPr>
              <a:t> one </a:t>
            </a:r>
            <a:r>
              <a:rPr sz="3800" spc="35" dirty="0">
                <a:latin typeface="Arial MT"/>
                <a:cs typeface="Arial MT"/>
              </a:rPr>
              <a:t>container</a:t>
            </a:r>
            <a:r>
              <a:rPr sz="3800" spc="15" dirty="0">
                <a:latin typeface="Arial MT"/>
                <a:cs typeface="Arial MT"/>
              </a:rPr>
              <a:t> </a:t>
            </a:r>
            <a:r>
              <a:rPr sz="3800" spc="10" dirty="0">
                <a:latin typeface="Arial MT"/>
                <a:cs typeface="Arial MT"/>
              </a:rPr>
              <a:t>fails,</a:t>
            </a:r>
            <a:r>
              <a:rPr sz="3800" spc="15" dirty="0">
                <a:latin typeface="Arial MT"/>
                <a:cs typeface="Arial MT"/>
              </a:rPr>
              <a:t> your </a:t>
            </a:r>
            <a:r>
              <a:rPr sz="3800" spc="65" dirty="0">
                <a:latin typeface="Arial MT"/>
                <a:cs typeface="Arial MT"/>
              </a:rPr>
              <a:t>loadbalancer</a:t>
            </a:r>
            <a:r>
              <a:rPr sz="3800" spc="15" dirty="0">
                <a:latin typeface="Arial MT"/>
                <a:cs typeface="Arial MT"/>
              </a:rPr>
              <a:t> </a:t>
            </a:r>
            <a:r>
              <a:rPr sz="3800" spc="55" dirty="0">
                <a:latin typeface="Arial MT"/>
                <a:cs typeface="Arial MT"/>
              </a:rPr>
              <a:t>stops</a:t>
            </a:r>
            <a:r>
              <a:rPr sz="3800" spc="20" dirty="0">
                <a:latin typeface="Arial MT"/>
                <a:cs typeface="Arial MT"/>
              </a:rPr>
              <a:t> </a:t>
            </a:r>
            <a:r>
              <a:rPr sz="3800" spc="75" dirty="0">
                <a:latin typeface="Arial MT"/>
                <a:cs typeface="Arial MT"/>
              </a:rPr>
              <a:t>sending</a:t>
            </a:r>
            <a:r>
              <a:rPr sz="3800" spc="15" dirty="0">
                <a:latin typeface="Arial MT"/>
                <a:cs typeface="Arial MT"/>
              </a:rPr>
              <a:t> </a:t>
            </a:r>
            <a:r>
              <a:rPr sz="3800" spc="30" dirty="0">
                <a:latin typeface="Arial MT"/>
                <a:cs typeface="Arial MT"/>
              </a:rPr>
              <a:t>traffic</a:t>
            </a:r>
            <a:r>
              <a:rPr sz="3800" spc="15" dirty="0">
                <a:latin typeface="Arial MT"/>
                <a:cs typeface="Arial MT"/>
              </a:rPr>
              <a:t> </a:t>
            </a:r>
            <a:r>
              <a:rPr sz="3800" spc="10" dirty="0">
                <a:latin typeface="Arial MT"/>
                <a:cs typeface="Arial MT"/>
              </a:rPr>
              <a:t>to</a:t>
            </a:r>
            <a:r>
              <a:rPr sz="3800" spc="15" dirty="0">
                <a:latin typeface="Arial MT"/>
                <a:cs typeface="Arial MT"/>
              </a:rPr>
              <a:t> </a:t>
            </a:r>
            <a:r>
              <a:rPr sz="3800" spc="5" dirty="0">
                <a:latin typeface="Arial MT"/>
                <a:cs typeface="Arial MT"/>
              </a:rPr>
              <a:t>it</a:t>
            </a:r>
            <a:endParaRPr sz="3800">
              <a:latin typeface="Arial MT"/>
              <a:cs typeface="Arial MT"/>
            </a:endParaRPr>
          </a:p>
          <a:p>
            <a:pPr lvl="1">
              <a:lnSpc>
                <a:spcPct val="100000"/>
              </a:lnSpc>
              <a:spcBef>
                <a:spcPts val="45"/>
              </a:spcBef>
              <a:buFont typeface="Arial MT"/>
              <a:buChar char="•"/>
            </a:pPr>
            <a:endParaRPr sz="3950">
              <a:latin typeface="Arial MT"/>
              <a:cs typeface="Arial MT"/>
            </a:endParaRPr>
          </a:p>
          <a:p>
            <a:pPr marL="1231265" lvl="1" indent="-473709">
              <a:lnSpc>
                <a:spcPct val="100000"/>
              </a:lnSpc>
              <a:buSzPct val="75000"/>
              <a:buChar char="•"/>
              <a:tabLst>
                <a:tab pos="1231265" algn="l"/>
                <a:tab pos="1231900" algn="l"/>
              </a:tabLst>
            </a:pPr>
            <a:r>
              <a:rPr sz="3800" spc="15" dirty="0">
                <a:latin typeface="Arial MT"/>
                <a:cs typeface="Arial MT"/>
              </a:rPr>
              <a:t>Running</a:t>
            </a:r>
            <a:r>
              <a:rPr sz="3800" spc="10" dirty="0">
                <a:latin typeface="Arial MT"/>
                <a:cs typeface="Arial MT"/>
              </a:rPr>
              <a:t> </a:t>
            </a:r>
            <a:r>
              <a:rPr sz="3800" spc="40" dirty="0">
                <a:latin typeface="Arial MT"/>
                <a:cs typeface="Arial MT"/>
              </a:rPr>
              <a:t>multiple</a:t>
            </a:r>
            <a:r>
              <a:rPr sz="3800" spc="15" dirty="0">
                <a:latin typeface="Arial MT"/>
                <a:cs typeface="Arial MT"/>
              </a:rPr>
              <a:t> </a:t>
            </a:r>
            <a:r>
              <a:rPr sz="3800" spc="35" dirty="0">
                <a:latin typeface="Arial MT"/>
                <a:cs typeface="Arial MT"/>
              </a:rPr>
              <a:t>instances</a:t>
            </a:r>
            <a:r>
              <a:rPr sz="3800" spc="10" dirty="0">
                <a:latin typeface="Arial MT"/>
                <a:cs typeface="Arial MT"/>
              </a:rPr>
              <a:t> with</a:t>
            </a:r>
            <a:r>
              <a:rPr sz="3800" spc="15" dirty="0">
                <a:latin typeface="Arial MT"/>
                <a:cs typeface="Arial MT"/>
              </a:rPr>
              <a:t> an </a:t>
            </a:r>
            <a:r>
              <a:rPr sz="3800" spc="-55" dirty="0">
                <a:latin typeface="Arial MT"/>
                <a:cs typeface="Arial MT"/>
              </a:rPr>
              <a:t>ELB</a:t>
            </a:r>
            <a:r>
              <a:rPr sz="3800" spc="10" dirty="0">
                <a:latin typeface="Arial MT"/>
                <a:cs typeface="Arial MT"/>
              </a:rPr>
              <a:t> /</a:t>
            </a:r>
            <a:r>
              <a:rPr sz="3800" spc="15" dirty="0">
                <a:latin typeface="Arial MT"/>
                <a:cs typeface="Arial MT"/>
              </a:rPr>
              <a:t> </a:t>
            </a:r>
            <a:r>
              <a:rPr sz="3800" spc="20" dirty="0">
                <a:latin typeface="Arial MT"/>
                <a:cs typeface="Arial MT"/>
              </a:rPr>
              <a:t>ALB</a:t>
            </a:r>
            <a:r>
              <a:rPr sz="3800" spc="10" dirty="0">
                <a:latin typeface="Arial MT"/>
                <a:cs typeface="Arial MT"/>
              </a:rPr>
              <a:t> </a:t>
            </a:r>
            <a:r>
              <a:rPr sz="3800" spc="15" dirty="0">
                <a:latin typeface="Arial MT"/>
                <a:cs typeface="Arial MT"/>
              </a:rPr>
              <a:t>allows you</a:t>
            </a:r>
            <a:r>
              <a:rPr sz="3800" spc="10" dirty="0">
                <a:latin typeface="Arial MT"/>
                <a:cs typeface="Arial MT"/>
              </a:rPr>
              <a:t> to</a:t>
            </a:r>
            <a:r>
              <a:rPr sz="3800" spc="15" dirty="0">
                <a:latin typeface="Arial MT"/>
                <a:cs typeface="Arial MT"/>
              </a:rPr>
              <a:t> have </a:t>
            </a:r>
            <a:r>
              <a:rPr sz="3800" spc="20" dirty="0">
                <a:latin typeface="Arial MT"/>
                <a:cs typeface="Arial MT"/>
              </a:rPr>
              <a:t>HA</a:t>
            </a:r>
            <a:endParaRPr sz="3800">
              <a:latin typeface="Arial MT"/>
              <a:cs typeface="Arial MT"/>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2796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10" dirty="0"/>
              <a:t> </a:t>
            </a:r>
            <a:r>
              <a:rPr spc="10" dirty="0"/>
              <a:t>-</a:t>
            </a:r>
            <a:r>
              <a:rPr spc="-5" dirty="0"/>
              <a:t> </a:t>
            </a:r>
            <a:r>
              <a:rPr spc="15" dirty="0"/>
              <a:t>Services</a:t>
            </a:r>
            <a:r>
              <a:rPr spc="-5" dirty="0"/>
              <a:t> </a:t>
            </a:r>
            <a:r>
              <a:rPr spc="60" dirty="0"/>
              <a:t>definition</a:t>
            </a:r>
          </a:p>
        </p:txBody>
      </p:sp>
      <p:sp>
        <p:nvSpPr>
          <p:cNvPr id="3" name="object 3"/>
          <p:cNvSpPr txBox="1"/>
          <p:nvPr/>
        </p:nvSpPr>
        <p:spPr>
          <a:xfrm>
            <a:off x="856939" y="2071903"/>
            <a:ext cx="17985105" cy="172593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15" dirty="0">
                <a:latin typeface="Arial MT"/>
                <a:cs typeface="Arial MT"/>
              </a:rPr>
              <a:t> </a:t>
            </a:r>
            <a:r>
              <a:rPr sz="4100" spc="10" dirty="0">
                <a:latin typeface="Arial MT"/>
                <a:cs typeface="Arial MT"/>
              </a:rPr>
              <a:t>task</a:t>
            </a:r>
            <a:r>
              <a:rPr sz="4100" spc="-10" dirty="0">
                <a:latin typeface="Arial MT"/>
                <a:cs typeface="Arial MT"/>
              </a:rPr>
              <a:t> </a:t>
            </a:r>
            <a:r>
              <a:rPr sz="4100" spc="25" dirty="0">
                <a:latin typeface="Arial MT"/>
                <a:cs typeface="Arial MT"/>
              </a:rPr>
              <a:t>definition:</a:t>
            </a:r>
            <a:endParaRPr sz="4100">
              <a:latin typeface="Arial MT"/>
              <a:cs typeface="Arial MT"/>
            </a:endParaRPr>
          </a:p>
          <a:p>
            <a:pPr marL="46355">
              <a:lnSpc>
                <a:spcPct val="100000"/>
              </a:lnSpc>
              <a:spcBef>
                <a:spcPts val="3525"/>
              </a:spcBef>
              <a:tabLst>
                <a:tab pos="12763500" algn="l"/>
              </a:tabLst>
            </a:pPr>
            <a:r>
              <a:rPr sz="4100" spc="65" dirty="0">
                <a:latin typeface="Arial MT"/>
                <a:cs typeface="Arial MT"/>
              </a:rPr>
              <a:t>myapp.tf	</a:t>
            </a:r>
            <a:r>
              <a:rPr sz="4100" spc="50" dirty="0">
                <a:latin typeface="Arial MT"/>
                <a:cs typeface="Arial MT"/>
              </a:rPr>
              <a:t>templates/app.json.tpl</a:t>
            </a:r>
            <a:endParaRPr sz="4100">
              <a:latin typeface="Arial MT"/>
              <a:cs typeface="Arial MT"/>
            </a:endParaRPr>
          </a:p>
        </p:txBody>
      </p:sp>
      <p:pic>
        <p:nvPicPr>
          <p:cNvPr id="4" name="object 4"/>
          <p:cNvPicPr/>
          <p:nvPr/>
        </p:nvPicPr>
        <p:blipFill>
          <a:blip r:embed="rId2" cstate="print"/>
          <a:stretch>
            <a:fillRect/>
          </a:stretch>
        </p:blipFill>
        <p:spPr>
          <a:xfrm>
            <a:off x="836063" y="3801921"/>
            <a:ext cx="12136572" cy="6075846"/>
          </a:xfrm>
          <a:prstGeom prst="rect">
            <a:avLst/>
          </a:prstGeom>
        </p:spPr>
      </p:pic>
      <p:sp>
        <p:nvSpPr>
          <p:cNvPr id="5" name="object 5"/>
          <p:cNvSpPr txBox="1"/>
          <p:nvPr/>
        </p:nvSpPr>
        <p:spPr>
          <a:xfrm>
            <a:off x="883182" y="3828098"/>
            <a:ext cx="12042775" cy="59817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5"/>
              </a:spcBef>
            </a:pPr>
            <a:endParaRPr sz="2950">
              <a:latin typeface="Times New Roman"/>
              <a:cs typeface="Times New Roman"/>
            </a:endParaRPr>
          </a:p>
          <a:p>
            <a:pPr marL="408940" marR="5286375" indent="-151765" algn="just">
              <a:lnSpc>
                <a:spcPts val="2560"/>
              </a:lnSpc>
              <a:tabLst>
                <a:tab pos="2602865" algn="l"/>
              </a:tabLst>
            </a:pPr>
            <a:r>
              <a:rPr sz="2150" spc="25" dirty="0">
                <a:latin typeface="Arial MT"/>
                <a:cs typeface="Arial MT"/>
              </a:rPr>
              <a:t>data</a:t>
            </a:r>
            <a:r>
              <a:rPr sz="2150" spc="-25" dirty="0">
                <a:latin typeface="Arial MT"/>
                <a:cs typeface="Arial MT"/>
              </a:rPr>
              <a:t> "template_file"</a:t>
            </a:r>
            <a:r>
              <a:rPr sz="2150" spc="-20" dirty="0">
                <a:latin typeface="Arial MT"/>
                <a:cs typeface="Arial MT"/>
              </a:rPr>
              <a:t> </a:t>
            </a:r>
            <a:r>
              <a:rPr sz="2150" dirty="0">
                <a:latin typeface="Arial MT"/>
                <a:cs typeface="Arial MT"/>
              </a:rPr>
              <a:t>"myapp-task-definition-template"</a:t>
            </a:r>
            <a:r>
              <a:rPr sz="2150" spc="-20" dirty="0">
                <a:latin typeface="Arial MT"/>
                <a:cs typeface="Arial MT"/>
              </a:rPr>
              <a:t> </a:t>
            </a:r>
            <a:r>
              <a:rPr sz="2150" spc="-5" dirty="0">
                <a:latin typeface="Arial MT"/>
                <a:cs typeface="Arial MT"/>
              </a:rPr>
              <a:t>{ </a:t>
            </a:r>
            <a:r>
              <a:rPr sz="2150" spc="-585" dirty="0">
                <a:latin typeface="Arial MT"/>
                <a:cs typeface="Arial MT"/>
              </a:rPr>
              <a:t> </a:t>
            </a:r>
            <a:r>
              <a:rPr sz="2150" spc="10" dirty="0">
                <a:latin typeface="Arial MT"/>
                <a:cs typeface="Arial MT"/>
              </a:rPr>
              <a:t>template	</a:t>
            </a:r>
            <a:r>
              <a:rPr sz="2150" spc="155" dirty="0">
                <a:latin typeface="Arial MT"/>
                <a:cs typeface="Arial MT"/>
              </a:rPr>
              <a:t>=</a:t>
            </a:r>
            <a:r>
              <a:rPr sz="2150" spc="-35" dirty="0">
                <a:latin typeface="Arial MT"/>
                <a:cs typeface="Arial MT"/>
              </a:rPr>
              <a:t> </a:t>
            </a:r>
            <a:r>
              <a:rPr sz="2150" spc="-10" dirty="0">
                <a:latin typeface="Arial MT"/>
                <a:cs typeface="Arial MT"/>
              </a:rPr>
              <a:t>"${file("templates/app.json.tpl")}" </a:t>
            </a:r>
            <a:r>
              <a:rPr sz="2150" spc="-585" dirty="0">
                <a:latin typeface="Arial MT"/>
                <a:cs typeface="Arial MT"/>
              </a:rPr>
              <a:t> </a:t>
            </a:r>
            <a:r>
              <a:rPr sz="2150" spc="-5" dirty="0">
                <a:latin typeface="Arial MT"/>
                <a:cs typeface="Arial MT"/>
              </a:rPr>
              <a:t>vars</a:t>
            </a:r>
            <a:r>
              <a:rPr sz="2150" spc="-10" dirty="0">
                <a:latin typeface="Arial MT"/>
                <a:cs typeface="Arial MT"/>
              </a:rPr>
              <a:t> </a:t>
            </a:r>
            <a:r>
              <a:rPr sz="2150" spc="-5" dirty="0">
                <a:latin typeface="Arial MT"/>
                <a:cs typeface="Arial MT"/>
              </a:rPr>
              <a:t>{</a:t>
            </a:r>
            <a:endParaRPr sz="2150">
              <a:latin typeface="Arial MT"/>
              <a:cs typeface="Arial MT"/>
            </a:endParaRPr>
          </a:p>
          <a:p>
            <a:pPr marL="560070" algn="just">
              <a:lnSpc>
                <a:spcPts val="2455"/>
              </a:lnSpc>
            </a:pPr>
            <a:r>
              <a:rPr sz="2150" spc="-90" dirty="0">
                <a:latin typeface="Arial MT"/>
                <a:cs typeface="Arial MT"/>
              </a:rPr>
              <a:t>REPOSITORY_URL</a:t>
            </a:r>
            <a:r>
              <a:rPr sz="2150" spc="15" dirty="0">
                <a:latin typeface="Arial MT"/>
                <a:cs typeface="Arial MT"/>
              </a:rPr>
              <a:t> </a:t>
            </a:r>
            <a:r>
              <a:rPr sz="2150" spc="155" dirty="0">
                <a:latin typeface="Arial MT"/>
                <a:cs typeface="Arial MT"/>
              </a:rPr>
              <a:t>=</a:t>
            </a:r>
            <a:r>
              <a:rPr sz="2150" spc="20" dirty="0">
                <a:latin typeface="Arial MT"/>
                <a:cs typeface="Arial MT"/>
              </a:rPr>
              <a:t> </a:t>
            </a:r>
            <a:r>
              <a:rPr sz="2150" spc="-10" dirty="0">
                <a:latin typeface="Arial MT"/>
                <a:cs typeface="Arial MT"/>
              </a:rPr>
              <a:t>"${replace("${aws_ecr_repository.myapp.repository_url}",</a:t>
            </a:r>
            <a:r>
              <a:rPr sz="2150" spc="15" dirty="0">
                <a:latin typeface="Arial MT"/>
                <a:cs typeface="Arial MT"/>
              </a:rPr>
              <a:t> </a:t>
            </a:r>
            <a:r>
              <a:rPr sz="2150" spc="-25" dirty="0">
                <a:latin typeface="Arial MT"/>
                <a:cs typeface="Arial MT"/>
              </a:rPr>
              <a:t>"https://",</a:t>
            </a:r>
            <a:r>
              <a:rPr sz="2150" spc="20" dirty="0">
                <a:latin typeface="Arial MT"/>
                <a:cs typeface="Arial MT"/>
              </a:rPr>
              <a:t> </a:t>
            </a:r>
            <a:r>
              <a:rPr sz="2150" spc="-105"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4524375" indent="-151765">
              <a:lnSpc>
                <a:spcPts val="2560"/>
              </a:lnSpc>
              <a:tabLst>
                <a:tab pos="2330450" algn="l"/>
              </a:tabLst>
            </a:pPr>
            <a:r>
              <a:rPr sz="2150" dirty="0">
                <a:latin typeface="Arial MT"/>
                <a:cs typeface="Arial MT"/>
              </a:rPr>
              <a:t>resource</a:t>
            </a:r>
            <a:r>
              <a:rPr sz="2150" spc="20" dirty="0">
                <a:latin typeface="Arial MT"/>
                <a:cs typeface="Arial MT"/>
              </a:rPr>
              <a:t> </a:t>
            </a:r>
            <a:r>
              <a:rPr sz="2150" spc="-25" dirty="0">
                <a:latin typeface="Arial MT"/>
                <a:cs typeface="Arial MT"/>
              </a:rPr>
              <a:t>"aws_ecs_task_definition"</a:t>
            </a:r>
            <a:r>
              <a:rPr sz="2150" spc="20" dirty="0">
                <a:latin typeface="Arial MT"/>
                <a:cs typeface="Arial MT"/>
              </a:rPr>
              <a:t> </a:t>
            </a:r>
            <a:r>
              <a:rPr sz="2150" spc="-5" dirty="0">
                <a:latin typeface="Arial MT"/>
                <a:cs typeface="Arial MT"/>
              </a:rPr>
              <a:t>"myapp-task-definition"</a:t>
            </a:r>
            <a:r>
              <a:rPr sz="2150" spc="2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family	</a:t>
            </a:r>
            <a:r>
              <a:rPr sz="2150" spc="155" dirty="0">
                <a:latin typeface="Arial MT"/>
                <a:cs typeface="Arial MT"/>
              </a:rPr>
              <a:t>=</a:t>
            </a:r>
            <a:r>
              <a:rPr sz="2150" spc="-10" dirty="0">
                <a:latin typeface="Arial MT"/>
                <a:cs typeface="Arial MT"/>
              </a:rPr>
              <a:t> </a:t>
            </a:r>
            <a:r>
              <a:rPr sz="2150" spc="-20" dirty="0">
                <a:latin typeface="Arial MT"/>
                <a:cs typeface="Arial MT"/>
              </a:rPr>
              <a:t>"myapp"</a:t>
            </a:r>
            <a:endParaRPr sz="2150">
              <a:latin typeface="Arial MT"/>
              <a:cs typeface="Arial MT"/>
            </a:endParaRPr>
          </a:p>
          <a:p>
            <a:pPr marL="408940">
              <a:lnSpc>
                <a:spcPts val="2460"/>
              </a:lnSpc>
            </a:pPr>
            <a:r>
              <a:rPr sz="2150" dirty="0">
                <a:latin typeface="Arial MT"/>
                <a:cs typeface="Arial MT"/>
              </a:rPr>
              <a:t>container_definitions</a:t>
            </a:r>
            <a:r>
              <a:rPr sz="2150" spc="50" dirty="0">
                <a:latin typeface="Arial MT"/>
                <a:cs typeface="Arial MT"/>
              </a:rPr>
              <a:t> </a:t>
            </a:r>
            <a:r>
              <a:rPr sz="2150" spc="155" dirty="0">
                <a:latin typeface="Arial MT"/>
                <a:cs typeface="Arial MT"/>
              </a:rPr>
              <a:t>=</a:t>
            </a:r>
            <a:r>
              <a:rPr sz="2150" spc="50" dirty="0">
                <a:latin typeface="Arial MT"/>
                <a:cs typeface="Arial MT"/>
              </a:rPr>
              <a:t> </a:t>
            </a:r>
            <a:r>
              <a:rPr sz="2150" dirty="0">
                <a:latin typeface="Arial MT"/>
                <a:cs typeface="Arial MT"/>
              </a:rPr>
              <a:t>"${data.template_file.myapp-task-definition-template.rendered}"</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pic>
        <p:nvPicPr>
          <p:cNvPr id="6" name="object 6"/>
          <p:cNvPicPr/>
          <p:nvPr/>
        </p:nvPicPr>
        <p:blipFill>
          <a:blip r:embed="rId3" cstate="print"/>
          <a:stretch>
            <a:fillRect/>
          </a:stretch>
        </p:blipFill>
        <p:spPr>
          <a:xfrm>
            <a:off x="13578811" y="3801921"/>
            <a:ext cx="5292281" cy="6075846"/>
          </a:xfrm>
          <a:prstGeom prst="rect">
            <a:avLst/>
          </a:prstGeom>
        </p:spPr>
      </p:pic>
      <p:sp>
        <p:nvSpPr>
          <p:cNvPr id="7" name="object 7"/>
          <p:cNvSpPr txBox="1"/>
          <p:nvPr/>
        </p:nvSpPr>
        <p:spPr>
          <a:xfrm>
            <a:off x="13625931" y="3828098"/>
            <a:ext cx="5198110" cy="5981700"/>
          </a:xfrm>
          <a:prstGeom prst="rect">
            <a:avLst/>
          </a:prstGeom>
          <a:solidFill>
            <a:srgbClr val="DCDEE0"/>
          </a:solidFill>
          <a:ln w="10470">
            <a:solidFill>
              <a:srgbClr val="A6AAA9"/>
            </a:solidFill>
          </a:ln>
        </p:spPr>
        <p:txBody>
          <a:bodyPr vert="horz" wrap="square" lIns="0" tIns="58419" rIns="0" bIns="0" rtlCol="0">
            <a:spAutoFit/>
          </a:bodyPr>
          <a:lstStyle/>
          <a:p>
            <a:pPr marL="257810">
              <a:lnSpc>
                <a:spcPts val="2570"/>
              </a:lnSpc>
              <a:spcBef>
                <a:spcPts val="459"/>
              </a:spcBef>
            </a:pP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560070" marR="2571750">
              <a:lnSpc>
                <a:spcPts val="2560"/>
              </a:lnSpc>
              <a:spcBef>
                <a:spcPts val="90"/>
              </a:spcBef>
            </a:pPr>
            <a:r>
              <a:rPr sz="2150" spc="-35" dirty="0">
                <a:latin typeface="Arial MT"/>
                <a:cs typeface="Arial MT"/>
              </a:rPr>
              <a:t>"essential":</a:t>
            </a:r>
            <a:r>
              <a:rPr sz="2150" spc="-20" dirty="0">
                <a:latin typeface="Arial MT"/>
                <a:cs typeface="Arial MT"/>
              </a:rPr>
              <a:t> </a:t>
            </a:r>
            <a:r>
              <a:rPr sz="2150" spc="-5" dirty="0">
                <a:latin typeface="Arial MT"/>
                <a:cs typeface="Arial MT"/>
              </a:rPr>
              <a:t>true, </a:t>
            </a:r>
            <a:r>
              <a:rPr sz="2150" dirty="0">
                <a:latin typeface="Arial MT"/>
                <a:cs typeface="Arial MT"/>
              </a:rPr>
              <a:t> </a:t>
            </a:r>
            <a:r>
              <a:rPr sz="2150" spc="-40" dirty="0">
                <a:latin typeface="Arial MT"/>
                <a:cs typeface="Arial MT"/>
              </a:rPr>
              <a:t>"memory":</a:t>
            </a:r>
            <a:r>
              <a:rPr sz="2150" spc="-20" dirty="0">
                <a:latin typeface="Arial MT"/>
                <a:cs typeface="Arial MT"/>
              </a:rPr>
              <a:t> </a:t>
            </a:r>
            <a:r>
              <a:rPr sz="2150" spc="-5" dirty="0">
                <a:latin typeface="Arial MT"/>
                <a:cs typeface="Arial MT"/>
              </a:rPr>
              <a:t>256, </a:t>
            </a:r>
            <a:r>
              <a:rPr sz="2150" dirty="0">
                <a:latin typeface="Arial MT"/>
                <a:cs typeface="Arial MT"/>
              </a:rPr>
              <a:t> </a:t>
            </a:r>
            <a:r>
              <a:rPr sz="2150" spc="-55" dirty="0">
                <a:latin typeface="Arial MT"/>
                <a:cs typeface="Arial MT"/>
              </a:rPr>
              <a:t>"name":</a:t>
            </a:r>
            <a:r>
              <a:rPr sz="2150" spc="-75" dirty="0">
                <a:latin typeface="Arial MT"/>
                <a:cs typeface="Arial MT"/>
              </a:rPr>
              <a:t> </a:t>
            </a:r>
            <a:r>
              <a:rPr sz="2150" spc="-15" dirty="0">
                <a:latin typeface="Arial MT"/>
                <a:cs typeface="Arial MT"/>
              </a:rPr>
              <a:t>"myapp", </a:t>
            </a:r>
            <a:r>
              <a:rPr sz="2150" spc="-580" dirty="0">
                <a:latin typeface="Arial MT"/>
                <a:cs typeface="Arial MT"/>
              </a:rPr>
              <a:t> </a:t>
            </a:r>
            <a:r>
              <a:rPr sz="2150" spc="-20" dirty="0">
                <a:latin typeface="Arial MT"/>
                <a:cs typeface="Arial MT"/>
              </a:rPr>
              <a:t>"cpu":</a:t>
            </a:r>
            <a:r>
              <a:rPr sz="2150" spc="-15" dirty="0">
                <a:latin typeface="Arial MT"/>
                <a:cs typeface="Arial MT"/>
              </a:rPr>
              <a:t> </a:t>
            </a:r>
            <a:r>
              <a:rPr sz="2150" spc="-5" dirty="0">
                <a:latin typeface="Arial MT"/>
                <a:cs typeface="Arial MT"/>
              </a:rPr>
              <a:t>256,</a:t>
            </a:r>
            <a:endParaRPr sz="2150">
              <a:latin typeface="Arial MT"/>
              <a:cs typeface="Arial MT"/>
            </a:endParaRPr>
          </a:p>
          <a:p>
            <a:pPr marL="560070">
              <a:lnSpc>
                <a:spcPts val="2450"/>
              </a:lnSpc>
            </a:pPr>
            <a:r>
              <a:rPr sz="2150" spc="-30" dirty="0">
                <a:latin typeface="Arial MT"/>
                <a:cs typeface="Arial MT"/>
              </a:rPr>
              <a:t>"image":</a:t>
            </a:r>
            <a:r>
              <a:rPr sz="2150" spc="-10" dirty="0">
                <a:latin typeface="Arial MT"/>
                <a:cs typeface="Arial MT"/>
              </a:rPr>
              <a:t> </a:t>
            </a:r>
            <a:r>
              <a:rPr sz="2150" spc="-75" dirty="0">
                <a:latin typeface="Arial MT"/>
                <a:cs typeface="Arial MT"/>
              </a:rPr>
              <a:t>"${REPOSITORY_URL}:1",</a:t>
            </a:r>
            <a:endParaRPr sz="2150">
              <a:latin typeface="Arial MT"/>
              <a:cs typeface="Arial MT"/>
            </a:endParaRPr>
          </a:p>
          <a:p>
            <a:pPr marL="560070" marR="1311275">
              <a:lnSpc>
                <a:spcPts val="2560"/>
              </a:lnSpc>
              <a:spcBef>
                <a:spcPts val="85"/>
              </a:spcBef>
            </a:pPr>
            <a:r>
              <a:rPr sz="2150" spc="-10" dirty="0">
                <a:latin typeface="Arial MT"/>
                <a:cs typeface="Arial MT"/>
              </a:rPr>
              <a:t>"workingDirectory": </a:t>
            </a:r>
            <a:r>
              <a:rPr sz="2150" spc="-20" dirty="0">
                <a:latin typeface="Arial MT"/>
                <a:cs typeface="Arial MT"/>
              </a:rPr>
              <a:t>"/app", </a:t>
            </a:r>
            <a:r>
              <a:rPr sz="2150" spc="-15" dirty="0">
                <a:latin typeface="Arial MT"/>
                <a:cs typeface="Arial MT"/>
              </a:rPr>
              <a:t> "command":</a:t>
            </a:r>
            <a:r>
              <a:rPr sz="2150" spc="-20" dirty="0">
                <a:latin typeface="Arial MT"/>
                <a:cs typeface="Arial MT"/>
              </a:rPr>
              <a:t> ["npm",</a:t>
            </a:r>
            <a:r>
              <a:rPr sz="2150" spc="-15" dirty="0">
                <a:latin typeface="Arial MT"/>
                <a:cs typeface="Arial MT"/>
              </a:rPr>
              <a:t> </a:t>
            </a:r>
            <a:r>
              <a:rPr sz="2150" spc="-25" dirty="0">
                <a:latin typeface="Arial MT"/>
                <a:cs typeface="Arial MT"/>
              </a:rPr>
              <a:t>"start"], </a:t>
            </a:r>
            <a:r>
              <a:rPr sz="2150" spc="-580" dirty="0">
                <a:latin typeface="Arial MT"/>
                <a:cs typeface="Arial MT"/>
              </a:rPr>
              <a:t> </a:t>
            </a:r>
            <a:r>
              <a:rPr sz="2150" spc="5" dirty="0">
                <a:latin typeface="Arial MT"/>
                <a:cs typeface="Arial MT"/>
              </a:rPr>
              <a:t>"portMappings":</a:t>
            </a:r>
            <a:r>
              <a:rPr sz="2150" spc="-10" dirty="0">
                <a:latin typeface="Arial MT"/>
                <a:cs typeface="Arial MT"/>
              </a:rPr>
              <a:t> </a:t>
            </a:r>
            <a:r>
              <a:rPr sz="2150" spc="114" dirty="0">
                <a:latin typeface="Arial MT"/>
                <a:cs typeface="Arial MT"/>
              </a:rPr>
              <a:t>[</a:t>
            </a:r>
            <a:endParaRPr sz="2150">
              <a:latin typeface="Arial MT"/>
              <a:cs typeface="Arial MT"/>
            </a:endParaRPr>
          </a:p>
          <a:p>
            <a:pPr marL="862965">
              <a:lnSpc>
                <a:spcPts val="2455"/>
              </a:lnSpc>
            </a:pPr>
            <a:r>
              <a:rPr sz="2150" spc="-5" dirty="0">
                <a:latin typeface="Arial MT"/>
                <a:cs typeface="Arial MT"/>
              </a:rPr>
              <a:t>{</a:t>
            </a:r>
            <a:endParaRPr sz="2150">
              <a:latin typeface="Arial MT"/>
              <a:cs typeface="Arial MT"/>
            </a:endParaRPr>
          </a:p>
          <a:p>
            <a:pPr marL="1165860">
              <a:lnSpc>
                <a:spcPts val="2555"/>
              </a:lnSpc>
            </a:pPr>
            <a:r>
              <a:rPr sz="2150" spc="-25" dirty="0">
                <a:latin typeface="Arial MT"/>
                <a:cs typeface="Arial MT"/>
              </a:rPr>
              <a:t>"containerPort":</a:t>
            </a:r>
            <a:r>
              <a:rPr sz="2150" spc="-20" dirty="0">
                <a:latin typeface="Arial MT"/>
                <a:cs typeface="Arial MT"/>
              </a:rPr>
              <a:t> </a:t>
            </a:r>
            <a:r>
              <a:rPr sz="2150" spc="-5" dirty="0">
                <a:latin typeface="Arial MT"/>
                <a:cs typeface="Arial MT"/>
              </a:rPr>
              <a:t>3000,</a:t>
            </a:r>
            <a:endParaRPr sz="2150">
              <a:latin typeface="Arial MT"/>
              <a:cs typeface="Arial MT"/>
            </a:endParaRPr>
          </a:p>
          <a:p>
            <a:pPr marL="1165860">
              <a:lnSpc>
                <a:spcPts val="2555"/>
              </a:lnSpc>
            </a:pPr>
            <a:r>
              <a:rPr sz="2150" spc="-45" dirty="0">
                <a:latin typeface="Arial MT"/>
                <a:cs typeface="Arial MT"/>
              </a:rPr>
              <a:t>"hostPort":</a:t>
            </a:r>
            <a:r>
              <a:rPr sz="2150" spc="-30" dirty="0">
                <a:latin typeface="Arial MT"/>
                <a:cs typeface="Arial MT"/>
              </a:rPr>
              <a:t> </a:t>
            </a:r>
            <a:r>
              <a:rPr sz="2150" spc="-5" dirty="0">
                <a:latin typeface="Arial MT"/>
                <a:cs typeface="Arial MT"/>
              </a:rPr>
              <a:t>3000</a:t>
            </a:r>
            <a:endParaRPr sz="2150">
              <a:latin typeface="Arial MT"/>
              <a:cs typeface="Arial MT"/>
            </a:endParaRPr>
          </a:p>
          <a:p>
            <a:pPr marL="862965">
              <a:lnSpc>
                <a:spcPts val="2555"/>
              </a:lnSpc>
            </a:pPr>
            <a:r>
              <a:rPr sz="2150" spc="-5" dirty="0">
                <a:latin typeface="Arial MT"/>
                <a:cs typeface="Arial MT"/>
              </a:rPr>
              <a:t>}</a:t>
            </a:r>
            <a:endParaRPr sz="2150">
              <a:latin typeface="Arial MT"/>
              <a:cs typeface="Arial MT"/>
            </a:endParaRPr>
          </a:p>
          <a:p>
            <a:pPr marL="560070">
              <a:lnSpc>
                <a:spcPts val="2555"/>
              </a:lnSpc>
            </a:pP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114" dirty="0">
                <a:latin typeface="Arial MT"/>
                <a:cs typeface="Arial MT"/>
              </a:rPr>
              <a:t>]</a:t>
            </a:r>
            <a:endParaRPr sz="2150">
              <a:latin typeface="Arial MT"/>
              <a:cs typeface="Arial MT"/>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F75FA-29CE-47B8-A375-E20EA312BEBB}"/>
              </a:ext>
            </a:extLst>
          </p:cNvPr>
          <p:cNvPicPr>
            <a:picLocks noChangeAspect="1"/>
          </p:cNvPicPr>
          <p:nvPr/>
        </p:nvPicPr>
        <p:blipFill rotWithShape="1">
          <a:blip r:embed="rId2"/>
          <a:srcRect t="7778" b="6297"/>
          <a:stretch/>
        </p:blipFill>
        <p:spPr>
          <a:xfrm>
            <a:off x="755650" y="1387475"/>
            <a:ext cx="18288000" cy="8839200"/>
          </a:xfrm>
          <a:prstGeom prst="rect">
            <a:avLst/>
          </a:prstGeom>
        </p:spPr>
      </p:pic>
    </p:spTree>
    <p:extLst>
      <p:ext uri="{BB962C8B-B14F-4D97-AF65-F5344CB8AC3E}">
        <p14:creationId xmlns:p14="http://schemas.microsoft.com/office/powerpoint/2010/main" val="40103018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2796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10" dirty="0"/>
              <a:t> </a:t>
            </a:r>
            <a:r>
              <a:rPr spc="10" dirty="0"/>
              <a:t>-</a:t>
            </a:r>
            <a:r>
              <a:rPr spc="-5" dirty="0"/>
              <a:t> </a:t>
            </a:r>
            <a:r>
              <a:rPr spc="15" dirty="0"/>
              <a:t>Services</a:t>
            </a:r>
            <a:r>
              <a:rPr spc="-5" dirty="0"/>
              <a:t> </a:t>
            </a:r>
            <a:r>
              <a:rPr spc="60" dirty="0"/>
              <a:t>definition</a:t>
            </a:r>
          </a:p>
        </p:txBody>
      </p:sp>
      <p:sp>
        <p:nvSpPr>
          <p:cNvPr id="3" name="object 3"/>
          <p:cNvSpPr txBox="1"/>
          <p:nvPr/>
        </p:nvSpPr>
        <p:spPr>
          <a:xfrm>
            <a:off x="856939" y="2071903"/>
            <a:ext cx="5714365" cy="172593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5" dirty="0">
                <a:latin typeface="Arial MT"/>
                <a:cs typeface="Arial MT"/>
              </a:rPr>
              <a:t>The</a:t>
            </a:r>
            <a:r>
              <a:rPr sz="4100" spc="-20" dirty="0">
                <a:latin typeface="Arial MT"/>
                <a:cs typeface="Arial MT"/>
              </a:rPr>
              <a:t> </a:t>
            </a:r>
            <a:r>
              <a:rPr sz="4100" spc="10" dirty="0">
                <a:latin typeface="Arial MT"/>
                <a:cs typeface="Arial MT"/>
              </a:rPr>
              <a:t>Service</a:t>
            </a:r>
            <a:r>
              <a:rPr sz="4100" spc="-15" dirty="0">
                <a:latin typeface="Arial MT"/>
                <a:cs typeface="Arial MT"/>
              </a:rPr>
              <a:t> </a:t>
            </a:r>
            <a:r>
              <a:rPr sz="4100" spc="25" dirty="0">
                <a:latin typeface="Arial MT"/>
                <a:cs typeface="Arial MT"/>
              </a:rPr>
              <a:t>definition:</a:t>
            </a:r>
            <a:endParaRPr sz="4100">
              <a:latin typeface="Arial MT"/>
              <a:cs typeface="Arial MT"/>
            </a:endParaRPr>
          </a:p>
          <a:p>
            <a:pPr marL="46355">
              <a:lnSpc>
                <a:spcPct val="100000"/>
              </a:lnSpc>
              <a:spcBef>
                <a:spcPts val="3525"/>
              </a:spcBef>
            </a:pPr>
            <a:r>
              <a:rPr sz="4100" spc="65" dirty="0">
                <a:latin typeface="Arial MT"/>
                <a:cs typeface="Arial MT"/>
              </a:rPr>
              <a:t>myapp.tf</a:t>
            </a:r>
            <a:endParaRPr sz="4100">
              <a:latin typeface="Arial MT"/>
              <a:cs typeface="Arial MT"/>
            </a:endParaRPr>
          </a:p>
        </p:txBody>
      </p:sp>
      <p:pic>
        <p:nvPicPr>
          <p:cNvPr id="4" name="object 4"/>
          <p:cNvPicPr/>
          <p:nvPr/>
        </p:nvPicPr>
        <p:blipFill>
          <a:blip r:embed="rId2" cstate="print"/>
          <a:stretch>
            <a:fillRect/>
          </a:stretch>
        </p:blipFill>
        <p:spPr>
          <a:xfrm>
            <a:off x="836063" y="3801921"/>
            <a:ext cx="18169446" cy="6075846"/>
          </a:xfrm>
          <a:prstGeom prst="rect">
            <a:avLst/>
          </a:prstGeom>
        </p:spPr>
      </p:pic>
      <p:sp>
        <p:nvSpPr>
          <p:cNvPr id="5" name="object 5"/>
          <p:cNvSpPr txBox="1"/>
          <p:nvPr/>
        </p:nvSpPr>
        <p:spPr>
          <a:xfrm>
            <a:off x="883182" y="3828098"/>
            <a:ext cx="18075275" cy="5981700"/>
          </a:xfrm>
          <a:prstGeom prst="rect">
            <a:avLst/>
          </a:prstGeom>
          <a:solidFill>
            <a:srgbClr val="DCDEE0"/>
          </a:solidFill>
          <a:ln w="10470">
            <a:solidFill>
              <a:srgbClr val="A6AAA9"/>
            </a:solidFill>
          </a:ln>
        </p:spPr>
        <p:txBody>
          <a:bodyPr vert="horz" wrap="square" lIns="0" tIns="1270" rIns="0" bIns="0" rtlCol="0">
            <a:spAutoFit/>
          </a:bodyPr>
          <a:lstStyle/>
          <a:p>
            <a:pPr>
              <a:lnSpc>
                <a:spcPct val="100000"/>
              </a:lnSpc>
              <a:spcBef>
                <a:spcPts val="10"/>
              </a:spcBef>
            </a:pPr>
            <a:endParaRPr sz="2700">
              <a:latin typeface="Times New Roman"/>
              <a:cs typeface="Times New Roman"/>
            </a:endParaRPr>
          </a:p>
          <a:p>
            <a:pPr marL="408940" marR="12237085" indent="-151765">
              <a:lnSpc>
                <a:spcPts val="2560"/>
              </a:lnSpc>
            </a:pPr>
            <a:r>
              <a:rPr sz="2150" dirty="0">
                <a:latin typeface="Arial MT"/>
                <a:cs typeface="Arial MT"/>
              </a:rPr>
              <a:t>resource</a:t>
            </a:r>
            <a:r>
              <a:rPr sz="2150" spc="-5" dirty="0">
                <a:latin typeface="Arial MT"/>
                <a:cs typeface="Arial MT"/>
              </a:rPr>
              <a:t> </a:t>
            </a:r>
            <a:r>
              <a:rPr sz="2150" spc="-25" dirty="0">
                <a:latin typeface="Arial MT"/>
                <a:cs typeface="Arial MT"/>
              </a:rPr>
              <a:t>"aws_ecs_service"</a:t>
            </a:r>
            <a:r>
              <a:rPr sz="2150" spc="-5" dirty="0">
                <a:latin typeface="Arial MT"/>
                <a:cs typeface="Arial MT"/>
              </a:rPr>
              <a:t> "myapp-service"</a:t>
            </a:r>
            <a:r>
              <a:rPr sz="215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"myapp"</a:t>
            </a:r>
            <a:endParaRPr sz="2150">
              <a:latin typeface="Arial MT"/>
              <a:cs typeface="Arial MT"/>
            </a:endParaRPr>
          </a:p>
          <a:p>
            <a:pPr marL="408940">
              <a:lnSpc>
                <a:spcPts val="2460"/>
              </a:lnSpc>
            </a:pPr>
            <a:r>
              <a:rPr sz="2150" spc="10" dirty="0">
                <a:latin typeface="Arial MT"/>
                <a:cs typeface="Arial MT"/>
              </a:rPr>
              <a:t>cluster</a:t>
            </a:r>
            <a:r>
              <a:rPr sz="2150" dirty="0">
                <a:latin typeface="Arial MT"/>
                <a:cs typeface="Arial MT"/>
              </a:rPr>
              <a:t> </a:t>
            </a:r>
            <a:r>
              <a:rPr sz="2150" spc="155" dirty="0">
                <a:latin typeface="Arial MT"/>
                <a:cs typeface="Arial MT"/>
              </a:rPr>
              <a:t>=</a:t>
            </a:r>
            <a:r>
              <a:rPr sz="2150" spc="5" dirty="0">
                <a:latin typeface="Arial MT"/>
                <a:cs typeface="Arial MT"/>
              </a:rPr>
              <a:t> </a:t>
            </a:r>
            <a:r>
              <a:rPr sz="2150" spc="-15" dirty="0">
                <a:latin typeface="Arial MT"/>
                <a:cs typeface="Arial MT"/>
              </a:rPr>
              <a:t>"${aws_ecs_cluster.example-cluster.id}"</a:t>
            </a:r>
            <a:endParaRPr sz="2150">
              <a:latin typeface="Arial MT"/>
              <a:cs typeface="Arial MT"/>
            </a:endParaRPr>
          </a:p>
          <a:p>
            <a:pPr marL="408940" marR="8986520">
              <a:lnSpc>
                <a:spcPts val="2560"/>
              </a:lnSpc>
              <a:spcBef>
                <a:spcPts val="90"/>
              </a:spcBef>
            </a:pPr>
            <a:r>
              <a:rPr sz="2150" spc="-5" dirty="0">
                <a:latin typeface="Arial MT"/>
                <a:cs typeface="Arial MT"/>
              </a:rPr>
              <a:t>task_definition</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spc="-5" dirty="0">
                <a:latin typeface="Arial MT"/>
                <a:cs typeface="Arial MT"/>
              </a:rPr>
              <a:t>"${aws_ecs_task_definition.myapp-task-definition.arn}" </a:t>
            </a:r>
            <a:r>
              <a:rPr sz="2150" spc="-585" dirty="0">
                <a:latin typeface="Arial MT"/>
                <a:cs typeface="Arial MT"/>
              </a:rPr>
              <a:t> </a:t>
            </a:r>
            <a:r>
              <a:rPr sz="2150" spc="10" dirty="0">
                <a:latin typeface="Arial MT"/>
                <a:cs typeface="Arial MT"/>
              </a:rPr>
              <a:t>desired_count</a:t>
            </a:r>
            <a:r>
              <a:rPr sz="2150" spc="-10" dirty="0">
                <a:latin typeface="Arial MT"/>
                <a:cs typeface="Arial MT"/>
              </a:rPr>
              <a:t> </a:t>
            </a:r>
            <a:r>
              <a:rPr sz="2150" spc="155" dirty="0">
                <a:latin typeface="Arial MT"/>
                <a:cs typeface="Arial MT"/>
              </a:rPr>
              <a:t>=</a:t>
            </a:r>
            <a:r>
              <a:rPr sz="2150" spc="-5" dirty="0">
                <a:latin typeface="Arial MT"/>
                <a:cs typeface="Arial MT"/>
              </a:rPr>
              <a:t> 1</a:t>
            </a:r>
            <a:endParaRPr sz="2150">
              <a:latin typeface="Arial MT"/>
              <a:cs typeface="Arial MT"/>
            </a:endParaRPr>
          </a:p>
          <a:p>
            <a:pPr marL="408940">
              <a:lnSpc>
                <a:spcPts val="2460"/>
              </a:lnSpc>
            </a:pPr>
            <a:r>
              <a:rPr sz="2150" spc="-25" dirty="0">
                <a:latin typeface="Arial MT"/>
                <a:cs typeface="Arial MT"/>
              </a:rPr>
              <a:t>iam_role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5" dirty="0">
                <a:latin typeface="Arial MT"/>
                <a:cs typeface="Arial MT"/>
              </a:rPr>
              <a:t>"${aws_iam_role.ecs-service-role.arn}"</a:t>
            </a:r>
            <a:endParaRPr sz="2150">
              <a:latin typeface="Arial MT"/>
              <a:cs typeface="Arial MT"/>
            </a:endParaRPr>
          </a:p>
          <a:p>
            <a:pPr marL="408940">
              <a:lnSpc>
                <a:spcPts val="2570"/>
              </a:lnSpc>
            </a:pPr>
            <a:r>
              <a:rPr sz="2150" spc="15" dirty="0">
                <a:latin typeface="Arial MT"/>
                <a:cs typeface="Arial MT"/>
              </a:rPr>
              <a:t>depends_on</a:t>
            </a:r>
            <a:r>
              <a:rPr sz="2150" spc="10" dirty="0">
                <a:latin typeface="Arial MT"/>
                <a:cs typeface="Arial MT"/>
              </a:rPr>
              <a:t> </a:t>
            </a:r>
            <a:r>
              <a:rPr sz="2150" spc="155" dirty="0">
                <a:latin typeface="Arial MT"/>
                <a:cs typeface="Arial MT"/>
              </a:rPr>
              <a:t>=</a:t>
            </a:r>
            <a:r>
              <a:rPr sz="2150" spc="15" dirty="0">
                <a:latin typeface="Arial MT"/>
                <a:cs typeface="Arial MT"/>
              </a:rPr>
              <a:t> </a:t>
            </a:r>
            <a:r>
              <a:rPr sz="2150" dirty="0">
                <a:latin typeface="Arial MT"/>
                <a:cs typeface="Arial MT"/>
              </a:rPr>
              <a:t>["aws_iam_policy_attachment.ecs-service-attach1"]</a:t>
            </a:r>
            <a:endParaRPr sz="2150">
              <a:latin typeface="Arial MT"/>
              <a:cs typeface="Arial MT"/>
            </a:endParaRPr>
          </a:p>
          <a:p>
            <a:pPr>
              <a:lnSpc>
                <a:spcPct val="100000"/>
              </a:lnSpc>
            </a:pPr>
            <a:endParaRPr sz="2200">
              <a:latin typeface="Arial MT"/>
              <a:cs typeface="Arial MT"/>
            </a:endParaRPr>
          </a:p>
          <a:p>
            <a:pPr marL="408940">
              <a:lnSpc>
                <a:spcPts val="2570"/>
              </a:lnSpc>
              <a:spcBef>
                <a:spcPts val="5"/>
              </a:spcBef>
            </a:pPr>
            <a:r>
              <a:rPr sz="2150" spc="10" dirty="0">
                <a:latin typeface="Arial MT"/>
                <a:cs typeface="Arial MT"/>
              </a:rPr>
              <a:t>load_balancer</a:t>
            </a:r>
            <a:r>
              <a:rPr sz="2150" spc="-25" dirty="0">
                <a:latin typeface="Arial MT"/>
                <a:cs typeface="Arial MT"/>
              </a:rPr>
              <a:t> </a:t>
            </a:r>
            <a:r>
              <a:rPr sz="2150" spc="-5" dirty="0">
                <a:latin typeface="Arial MT"/>
                <a:cs typeface="Arial MT"/>
              </a:rPr>
              <a:t>{</a:t>
            </a:r>
            <a:endParaRPr sz="2150">
              <a:latin typeface="Arial MT"/>
              <a:cs typeface="Arial MT"/>
            </a:endParaRPr>
          </a:p>
          <a:p>
            <a:pPr marL="560070" marR="12350115">
              <a:lnSpc>
                <a:spcPts val="2560"/>
              </a:lnSpc>
              <a:spcBef>
                <a:spcPts val="90"/>
              </a:spcBef>
            </a:pPr>
            <a:r>
              <a:rPr sz="2150" spc="-5" dirty="0">
                <a:latin typeface="Arial MT"/>
                <a:cs typeface="Arial MT"/>
              </a:rPr>
              <a:t>elb_name</a:t>
            </a:r>
            <a:r>
              <a:rPr sz="2150" spc="-20" dirty="0">
                <a:latin typeface="Arial MT"/>
                <a:cs typeface="Arial MT"/>
              </a:rPr>
              <a:t> </a:t>
            </a:r>
            <a:r>
              <a:rPr sz="2150" spc="155" dirty="0">
                <a:latin typeface="Arial MT"/>
                <a:cs typeface="Arial MT"/>
              </a:rPr>
              <a:t>=</a:t>
            </a:r>
            <a:r>
              <a:rPr sz="2150" spc="-15" dirty="0">
                <a:latin typeface="Arial MT"/>
                <a:cs typeface="Arial MT"/>
              </a:rPr>
              <a:t> </a:t>
            </a:r>
            <a:r>
              <a:rPr sz="2150" spc="-5" dirty="0">
                <a:latin typeface="Arial MT"/>
                <a:cs typeface="Arial MT"/>
              </a:rPr>
              <a:t>"${aws_elb.myapp-elb.name}" </a:t>
            </a:r>
            <a:r>
              <a:rPr sz="2150" spc="-585" dirty="0">
                <a:latin typeface="Arial MT"/>
                <a:cs typeface="Arial MT"/>
              </a:rPr>
              <a:t> </a:t>
            </a:r>
            <a:r>
              <a:rPr sz="2150" spc="-5" dirty="0">
                <a:latin typeface="Arial MT"/>
                <a:cs typeface="Arial MT"/>
              </a:rPr>
              <a:t>container_name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0" dirty="0">
                <a:latin typeface="Arial MT"/>
                <a:cs typeface="Arial MT"/>
              </a:rPr>
              <a:t>"myapp"</a:t>
            </a:r>
            <a:endParaRPr sz="2150">
              <a:latin typeface="Arial MT"/>
              <a:cs typeface="Arial MT"/>
            </a:endParaRPr>
          </a:p>
          <a:p>
            <a:pPr marL="560070">
              <a:lnSpc>
                <a:spcPts val="2460"/>
              </a:lnSpc>
            </a:pPr>
            <a:r>
              <a:rPr sz="2150" spc="5" dirty="0">
                <a:latin typeface="Arial MT"/>
                <a:cs typeface="Arial MT"/>
              </a:rPr>
              <a:t>container_port</a:t>
            </a:r>
            <a:r>
              <a:rPr sz="2150" spc="-25" dirty="0">
                <a:latin typeface="Arial MT"/>
                <a:cs typeface="Arial MT"/>
              </a:rPr>
              <a:t> </a:t>
            </a:r>
            <a:r>
              <a:rPr sz="2150" spc="155" dirty="0">
                <a:latin typeface="Arial MT"/>
                <a:cs typeface="Arial MT"/>
              </a:rPr>
              <a:t>=</a:t>
            </a:r>
            <a:r>
              <a:rPr sz="2150" spc="-20" dirty="0">
                <a:latin typeface="Arial MT"/>
                <a:cs typeface="Arial MT"/>
              </a:rPr>
              <a:t> </a:t>
            </a:r>
            <a:r>
              <a:rPr sz="2150" spc="-5" dirty="0">
                <a:latin typeface="Arial MT"/>
                <a:cs typeface="Arial MT"/>
              </a:rPr>
              <a:t>3000</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408940">
              <a:lnSpc>
                <a:spcPts val="2555"/>
              </a:lnSpc>
            </a:pPr>
            <a:r>
              <a:rPr sz="2150" spc="20" dirty="0">
                <a:latin typeface="Arial MT"/>
                <a:cs typeface="Arial MT"/>
              </a:rPr>
              <a:t>lifecycle</a:t>
            </a:r>
            <a:r>
              <a:rPr sz="2150" spc="-10" dirty="0">
                <a:latin typeface="Arial MT"/>
                <a:cs typeface="Arial MT"/>
              </a:rPr>
              <a:t> </a:t>
            </a:r>
            <a:r>
              <a:rPr sz="2150" spc="-5" dirty="0">
                <a:latin typeface="Arial MT"/>
                <a:cs typeface="Arial MT"/>
              </a:rPr>
              <a:t>{ </a:t>
            </a:r>
            <a:r>
              <a:rPr sz="2150" spc="10" dirty="0">
                <a:latin typeface="Arial MT"/>
                <a:cs typeface="Arial MT"/>
              </a:rPr>
              <a:t>ignore_changes</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10" dirty="0">
                <a:latin typeface="Arial MT"/>
                <a:cs typeface="Arial MT"/>
              </a:rPr>
              <a:t>["task_definition"] </a:t>
            </a: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6246020" y="6103146"/>
            <a:ext cx="7612380"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running</a:t>
            </a:r>
            <a:r>
              <a:rPr sz="3600" spc="-5" dirty="0">
                <a:latin typeface="Arial MT"/>
                <a:cs typeface="Arial MT"/>
              </a:rPr>
              <a:t> </a:t>
            </a:r>
            <a:r>
              <a:rPr sz="3600" spc="45" dirty="0">
                <a:latin typeface="Arial MT"/>
                <a:cs typeface="Arial MT"/>
              </a:rPr>
              <a:t>Docker</a:t>
            </a:r>
            <a:r>
              <a:rPr sz="3600" dirty="0">
                <a:latin typeface="Arial MT"/>
                <a:cs typeface="Arial MT"/>
              </a:rPr>
              <a:t> </a:t>
            </a:r>
            <a:r>
              <a:rPr sz="3600" spc="45" dirty="0">
                <a:latin typeface="Arial MT"/>
                <a:cs typeface="Arial MT"/>
              </a:rPr>
              <a:t>images</a:t>
            </a:r>
            <a:r>
              <a:rPr sz="3600" dirty="0">
                <a:latin typeface="Arial MT"/>
                <a:cs typeface="Arial MT"/>
              </a:rPr>
              <a:t> </a:t>
            </a:r>
            <a:r>
              <a:rPr sz="3600" spc="10" dirty="0">
                <a:latin typeface="Arial MT"/>
                <a:cs typeface="Arial MT"/>
              </a:rPr>
              <a:t>on</a:t>
            </a:r>
            <a:r>
              <a:rPr sz="3600" dirty="0">
                <a:latin typeface="Arial MT"/>
                <a:cs typeface="Arial MT"/>
              </a:rPr>
              <a:t> </a:t>
            </a:r>
            <a:r>
              <a:rPr sz="3600" spc="-160" dirty="0">
                <a:latin typeface="Arial MT"/>
                <a:cs typeface="Arial MT"/>
              </a:rPr>
              <a:t>AWS</a:t>
            </a:r>
            <a:r>
              <a:rPr sz="3600" dirty="0">
                <a:latin typeface="Arial MT"/>
                <a:cs typeface="Arial MT"/>
              </a:rPr>
              <a:t> </a:t>
            </a:r>
            <a:r>
              <a:rPr sz="3600" spc="-120" dirty="0">
                <a:latin typeface="Arial MT"/>
                <a:cs typeface="Arial MT"/>
              </a:rPr>
              <a:t>ECS</a:t>
            </a:r>
            <a:endParaRPr sz="3600">
              <a:latin typeface="Arial MT"/>
              <a:cs typeface="Arial MT"/>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a:spLocks noGrp="1"/>
          </p:cNvSpPr>
          <p:nvPr>
            <p:ph type="subTitle" idx="4"/>
          </p:nvPr>
        </p:nvSpPr>
        <p:spPr>
          <a:prstGeom prst="rect">
            <a:avLst/>
          </a:prstGeom>
        </p:spPr>
        <p:txBody>
          <a:bodyPr vert="horz" wrap="square" lIns="0" tIns="9525" rIns="0" bIns="0" rtlCol="0">
            <a:spAutoFit/>
          </a:bodyPr>
          <a:lstStyle/>
          <a:p>
            <a:pPr marL="2679700" marR="5080" indent="-2667635">
              <a:lnSpc>
                <a:spcPct val="101200"/>
              </a:lnSpc>
              <a:spcBef>
                <a:spcPts val="75"/>
              </a:spcBef>
            </a:pPr>
            <a:r>
              <a:rPr spc="50" dirty="0"/>
              <a:t>Using</a:t>
            </a:r>
            <a:r>
              <a:rPr spc="5" dirty="0"/>
              <a:t> </a:t>
            </a:r>
            <a:r>
              <a:rPr spc="10" dirty="0"/>
              <a:t>Jenkins to</a:t>
            </a:r>
            <a:r>
              <a:rPr spc="5" dirty="0"/>
              <a:t> </a:t>
            </a:r>
            <a:r>
              <a:rPr spc="90" dirty="0"/>
              <a:t>build</a:t>
            </a:r>
            <a:r>
              <a:rPr spc="10" dirty="0"/>
              <a:t> </a:t>
            </a:r>
            <a:r>
              <a:rPr spc="80" dirty="0"/>
              <a:t>docker</a:t>
            </a:r>
            <a:r>
              <a:rPr spc="5" dirty="0"/>
              <a:t> </a:t>
            </a:r>
            <a:r>
              <a:rPr spc="40" dirty="0"/>
              <a:t>images,</a:t>
            </a:r>
            <a:r>
              <a:rPr spc="10" dirty="0"/>
              <a:t> </a:t>
            </a:r>
            <a:r>
              <a:rPr spc="60" dirty="0"/>
              <a:t>push</a:t>
            </a:r>
            <a:r>
              <a:rPr spc="5" dirty="0"/>
              <a:t> </a:t>
            </a:r>
            <a:r>
              <a:rPr spc="10" dirty="0"/>
              <a:t>the </a:t>
            </a:r>
            <a:r>
              <a:rPr spc="50" dirty="0"/>
              <a:t>image</a:t>
            </a:r>
            <a:r>
              <a:rPr spc="5" dirty="0"/>
              <a:t> </a:t>
            </a:r>
            <a:r>
              <a:rPr spc="10" dirty="0"/>
              <a:t>on </a:t>
            </a:r>
            <a:r>
              <a:rPr spc="-985" dirty="0"/>
              <a:t> </a:t>
            </a:r>
            <a:r>
              <a:rPr spc="-160" dirty="0"/>
              <a:t>AWS</a:t>
            </a:r>
            <a:r>
              <a:rPr dirty="0"/>
              <a:t> </a:t>
            </a:r>
            <a:r>
              <a:rPr spc="-120" dirty="0"/>
              <a:t>ECR</a:t>
            </a:r>
            <a:r>
              <a:rPr spc="5" dirty="0"/>
              <a:t> </a:t>
            </a:r>
            <a:r>
              <a:rPr spc="80" dirty="0"/>
              <a:t>and</a:t>
            </a:r>
            <a:r>
              <a:rPr spc="5" dirty="0"/>
              <a:t> </a:t>
            </a:r>
            <a:r>
              <a:rPr spc="10" dirty="0"/>
              <a:t>run</a:t>
            </a:r>
            <a:r>
              <a:rPr dirty="0"/>
              <a:t> </a:t>
            </a:r>
            <a:r>
              <a:rPr spc="10" dirty="0"/>
              <a:t>on</a:t>
            </a:r>
            <a:r>
              <a:rPr spc="5" dirty="0"/>
              <a:t> </a:t>
            </a:r>
            <a:r>
              <a:rPr spc="-160" dirty="0"/>
              <a:t>AWS</a:t>
            </a:r>
            <a:r>
              <a:rPr spc="5" dirty="0"/>
              <a:t> </a:t>
            </a:r>
            <a:r>
              <a:rPr spc="-120" dirty="0"/>
              <a:t>ECS</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3718" y="4212926"/>
            <a:ext cx="3805554" cy="1433195"/>
          </a:xfrm>
          <a:prstGeom prst="rect">
            <a:avLst/>
          </a:prstGeom>
        </p:spPr>
        <p:txBody>
          <a:bodyPr vert="horz" wrap="square" lIns="0" tIns="17145" rIns="0" bIns="0" rtlCol="0">
            <a:spAutoFit/>
          </a:bodyPr>
          <a:lstStyle/>
          <a:p>
            <a:pPr marL="12700">
              <a:lnSpc>
                <a:spcPct val="100000"/>
              </a:lnSpc>
              <a:spcBef>
                <a:spcPts val="135"/>
              </a:spcBef>
            </a:pPr>
            <a:r>
              <a:rPr sz="9200" spc="100" dirty="0">
                <a:latin typeface="Arial MT"/>
                <a:cs typeface="Arial MT"/>
              </a:rPr>
              <a:t>Docker</a:t>
            </a:r>
            <a:endParaRPr sz="9200">
              <a:latin typeface="Arial MT"/>
              <a:cs typeface="Arial MT"/>
            </a:endParaRPr>
          </a:p>
        </p:txBody>
      </p:sp>
      <p:sp>
        <p:nvSpPr>
          <p:cNvPr id="3" name="object 3"/>
          <p:cNvSpPr txBox="1"/>
          <p:nvPr/>
        </p:nvSpPr>
        <p:spPr>
          <a:xfrm>
            <a:off x="7632784" y="6103146"/>
            <a:ext cx="4838700"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running</a:t>
            </a:r>
            <a:r>
              <a:rPr sz="3600" spc="-25" dirty="0">
                <a:latin typeface="Arial MT"/>
                <a:cs typeface="Arial MT"/>
              </a:rPr>
              <a:t> </a:t>
            </a:r>
            <a:r>
              <a:rPr sz="3600" spc="45" dirty="0">
                <a:latin typeface="Arial MT"/>
                <a:cs typeface="Arial MT"/>
              </a:rPr>
              <a:t>Docker</a:t>
            </a:r>
            <a:r>
              <a:rPr sz="3600" spc="-20" dirty="0">
                <a:latin typeface="Arial MT"/>
                <a:cs typeface="Arial MT"/>
              </a:rPr>
              <a:t> </a:t>
            </a:r>
            <a:r>
              <a:rPr sz="3600" spc="45" dirty="0">
                <a:latin typeface="Arial MT"/>
                <a:cs typeface="Arial MT"/>
              </a:rPr>
              <a:t>images</a:t>
            </a:r>
            <a:endParaRPr sz="3600">
              <a:latin typeface="Arial MT"/>
              <a:cs typeface="Arial MT"/>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26828" y="4212926"/>
            <a:ext cx="7239000" cy="1433195"/>
          </a:xfrm>
          <a:prstGeom prst="rect">
            <a:avLst/>
          </a:prstGeom>
        </p:spPr>
        <p:txBody>
          <a:bodyPr vert="horz" wrap="square" lIns="0" tIns="17145" rIns="0" bIns="0" rtlCol="0">
            <a:spAutoFit/>
          </a:bodyPr>
          <a:lstStyle/>
          <a:p>
            <a:pPr marL="12700">
              <a:lnSpc>
                <a:spcPct val="100000"/>
              </a:lnSpc>
              <a:spcBef>
                <a:spcPts val="135"/>
              </a:spcBef>
            </a:pPr>
            <a:r>
              <a:rPr spc="20" dirty="0"/>
              <a:t>New</a:t>
            </a:r>
            <a:r>
              <a:rPr spc="-70" dirty="0"/>
              <a:t> Features</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36316" y="4212926"/>
            <a:ext cx="3220085" cy="1433195"/>
          </a:xfrm>
          <a:prstGeom prst="rect">
            <a:avLst/>
          </a:prstGeom>
        </p:spPr>
        <p:txBody>
          <a:bodyPr vert="horz" wrap="square" lIns="0" tIns="17145" rIns="0" bIns="0" rtlCol="0">
            <a:spAutoFit/>
          </a:bodyPr>
          <a:lstStyle/>
          <a:p>
            <a:pPr marL="12700">
              <a:lnSpc>
                <a:spcPct val="100000"/>
              </a:lnSpc>
              <a:spcBef>
                <a:spcPts val="135"/>
              </a:spcBef>
            </a:pPr>
            <a:r>
              <a:rPr spc="15" dirty="0"/>
              <a:t>v0.8.0</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43229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20" dirty="0"/>
              <a:t> </a:t>
            </a:r>
            <a:r>
              <a:rPr spc="85" dirty="0"/>
              <a:t>console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6805910" cy="626872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15" dirty="0">
                <a:latin typeface="Arial MT"/>
                <a:cs typeface="Arial MT"/>
              </a:rPr>
              <a:t>terraform</a:t>
            </a:r>
            <a:r>
              <a:rPr sz="4100" spc="5" dirty="0">
                <a:latin typeface="Arial MT"/>
                <a:cs typeface="Arial MT"/>
              </a:rPr>
              <a:t> </a:t>
            </a:r>
            <a:r>
              <a:rPr sz="4100" spc="35" dirty="0">
                <a:latin typeface="Arial MT"/>
                <a:cs typeface="Arial MT"/>
              </a:rPr>
              <a:t>console:</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30" dirty="0">
                <a:latin typeface="Arial MT"/>
                <a:cs typeface="Arial MT"/>
              </a:rPr>
              <a:t>interactive</a:t>
            </a:r>
            <a:r>
              <a:rPr sz="4100" spc="10" dirty="0">
                <a:latin typeface="Arial MT"/>
                <a:cs typeface="Arial MT"/>
              </a:rPr>
              <a:t> </a:t>
            </a:r>
            <a:r>
              <a:rPr sz="4100" spc="40" dirty="0">
                <a:latin typeface="Arial MT"/>
                <a:cs typeface="Arial MT"/>
              </a:rPr>
              <a:t>console</a:t>
            </a:r>
            <a:r>
              <a:rPr sz="4100" spc="5" dirty="0">
                <a:latin typeface="Arial MT"/>
                <a:cs typeface="Arial MT"/>
              </a:rPr>
              <a:t> for </a:t>
            </a:r>
            <a:r>
              <a:rPr sz="4100" spc="45" dirty="0">
                <a:latin typeface="Arial MT"/>
                <a:cs typeface="Arial MT"/>
              </a:rPr>
              <a:t>experimenting</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55" dirty="0">
                <a:latin typeface="Arial MT"/>
                <a:cs typeface="Arial MT"/>
              </a:rPr>
              <a:t>using </a:t>
            </a:r>
            <a:r>
              <a:rPr sz="4100" spc="-1125" dirty="0">
                <a:latin typeface="Arial MT"/>
                <a:cs typeface="Arial MT"/>
              </a:rPr>
              <a:t> </a:t>
            </a:r>
            <a:r>
              <a:rPr sz="4100" spc="25" dirty="0">
                <a:latin typeface="Arial MT"/>
                <a:cs typeface="Arial MT"/>
              </a:rPr>
              <a:t>interpolations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Discover</a:t>
            </a:r>
            <a:r>
              <a:rPr sz="4100" spc="5" dirty="0">
                <a:latin typeface="Arial MT"/>
                <a:cs typeface="Arial MT"/>
              </a:rPr>
              <a:t> </a:t>
            </a:r>
            <a:r>
              <a:rPr sz="4100" spc="10" dirty="0">
                <a:latin typeface="Arial MT"/>
                <a:cs typeface="Arial MT"/>
              </a:rPr>
              <a:t>what</a:t>
            </a:r>
            <a:r>
              <a:rPr sz="4100" spc="5" dirty="0">
                <a:latin typeface="Arial MT"/>
                <a:cs typeface="Arial MT"/>
              </a:rPr>
              <a:t> </a:t>
            </a:r>
            <a:r>
              <a:rPr sz="4100" spc="30" dirty="0">
                <a:latin typeface="Arial MT"/>
                <a:cs typeface="Arial MT"/>
              </a:rPr>
              <a:t>variables</a:t>
            </a:r>
            <a:r>
              <a:rPr sz="4100" spc="5" dirty="0">
                <a:latin typeface="Arial MT"/>
                <a:cs typeface="Arial MT"/>
              </a:rPr>
              <a:t> exist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How</a:t>
            </a:r>
            <a:r>
              <a:rPr sz="4100" dirty="0">
                <a:latin typeface="Arial MT"/>
                <a:cs typeface="Arial MT"/>
              </a:rPr>
              <a:t> </a:t>
            </a:r>
            <a:r>
              <a:rPr sz="4100" spc="5" dirty="0">
                <a:latin typeface="Arial MT"/>
                <a:cs typeface="Arial MT"/>
              </a:rPr>
              <a:t>to </a:t>
            </a:r>
            <a:r>
              <a:rPr sz="4100" spc="30" dirty="0">
                <a:latin typeface="Arial MT"/>
                <a:cs typeface="Arial MT"/>
              </a:rPr>
              <a:t>manipulate</a:t>
            </a:r>
            <a:r>
              <a:rPr sz="4100" spc="5" dirty="0">
                <a:latin typeface="Arial MT"/>
                <a:cs typeface="Arial MT"/>
              </a:rPr>
              <a:t> </a:t>
            </a:r>
            <a:r>
              <a:rPr sz="4100" spc="30" dirty="0">
                <a:latin typeface="Arial MT"/>
                <a:cs typeface="Arial MT"/>
              </a:rPr>
              <a:t>variables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How</a:t>
            </a:r>
            <a:r>
              <a:rPr sz="4100" dirty="0">
                <a:latin typeface="Arial MT"/>
                <a:cs typeface="Arial MT"/>
              </a:rPr>
              <a:t> </a:t>
            </a:r>
            <a:r>
              <a:rPr sz="4100" spc="5" dirty="0">
                <a:latin typeface="Arial MT"/>
                <a:cs typeface="Arial MT"/>
              </a:rPr>
              <a:t>to </a:t>
            </a:r>
            <a:r>
              <a:rPr sz="4100" spc="10" dirty="0">
                <a:latin typeface="Arial MT"/>
                <a:cs typeface="Arial MT"/>
              </a:rPr>
              <a:t>use</a:t>
            </a:r>
            <a:r>
              <a:rPr sz="4100" spc="5" dirty="0">
                <a:latin typeface="Arial MT"/>
                <a:cs typeface="Arial MT"/>
              </a:rPr>
              <a:t> </a:t>
            </a:r>
            <a:r>
              <a:rPr sz="4100" spc="20" dirty="0">
                <a:latin typeface="Arial MT"/>
                <a:cs typeface="Arial MT"/>
              </a:rPr>
              <a:t>interpolations,</a:t>
            </a:r>
            <a:r>
              <a:rPr sz="4100" dirty="0">
                <a:latin typeface="Arial MT"/>
                <a:cs typeface="Arial MT"/>
              </a:rPr>
              <a:t> </a:t>
            </a:r>
            <a:r>
              <a:rPr sz="4100" spc="55" dirty="0">
                <a:latin typeface="Arial MT"/>
                <a:cs typeface="Arial MT"/>
              </a:rPr>
              <a:t>conditions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Quickly</a:t>
            </a:r>
            <a:r>
              <a:rPr sz="4100" spc="-10" dirty="0">
                <a:latin typeface="Arial MT"/>
                <a:cs typeface="Arial MT"/>
              </a:rPr>
              <a:t> </a:t>
            </a:r>
            <a:r>
              <a:rPr sz="4100" spc="45" dirty="0">
                <a:latin typeface="Arial MT"/>
                <a:cs typeface="Arial MT"/>
              </a:rPr>
              <a:t>output</a:t>
            </a:r>
            <a:r>
              <a:rPr sz="4100" spc="-10" dirty="0">
                <a:latin typeface="Arial MT"/>
                <a:cs typeface="Arial MT"/>
              </a:rPr>
              <a:t> </a:t>
            </a:r>
            <a:r>
              <a:rPr sz="4100" spc="35" dirty="0">
                <a:latin typeface="Arial MT"/>
                <a:cs typeface="Arial MT"/>
              </a:rPr>
              <a:t>something</a:t>
            </a:r>
            <a:endParaRPr sz="4100">
              <a:latin typeface="Arial MT"/>
              <a:cs typeface="Arial M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476230" cy="1433195"/>
          </a:xfrm>
          <a:prstGeom prst="rect">
            <a:avLst/>
          </a:prstGeom>
        </p:spPr>
        <p:txBody>
          <a:bodyPr vert="horz" wrap="square" lIns="0" tIns="17145" rIns="0" bIns="0" rtlCol="0">
            <a:spAutoFit/>
          </a:bodyPr>
          <a:lstStyle/>
          <a:p>
            <a:pPr marL="12700">
              <a:lnSpc>
                <a:spcPct val="100000"/>
              </a:lnSpc>
              <a:spcBef>
                <a:spcPts val="135"/>
              </a:spcBef>
            </a:pPr>
            <a:r>
              <a:rPr spc="-135" dirty="0"/>
              <a:t>Version</a:t>
            </a:r>
            <a:r>
              <a:rPr spc="-50" dirty="0"/>
              <a:t> </a:t>
            </a:r>
            <a:r>
              <a:rPr spc="30" dirty="0"/>
              <a:t>requirement</a:t>
            </a:r>
          </a:p>
        </p:txBody>
      </p:sp>
      <p:sp>
        <p:nvSpPr>
          <p:cNvPr id="3" name="object 3"/>
          <p:cNvSpPr txBox="1"/>
          <p:nvPr/>
        </p:nvSpPr>
        <p:spPr>
          <a:xfrm>
            <a:off x="844239" y="2160226"/>
            <a:ext cx="17396460" cy="440372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Use</a:t>
            </a:r>
            <a:r>
              <a:rPr sz="4100" spc="-5" dirty="0">
                <a:latin typeface="Arial MT"/>
                <a:cs typeface="Arial MT"/>
              </a:rPr>
              <a:t> </a:t>
            </a:r>
            <a:r>
              <a:rPr sz="4100" spc="10" dirty="0">
                <a:latin typeface="Arial MT"/>
                <a:cs typeface="Arial MT"/>
              </a:rPr>
              <a:t>a</a:t>
            </a:r>
            <a:r>
              <a:rPr sz="4100" dirty="0">
                <a:latin typeface="Arial MT"/>
                <a:cs typeface="Arial MT"/>
              </a:rPr>
              <a:t> </a:t>
            </a:r>
            <a:r>
              <a:rPr sz="4100" spc="10" dirty="0">
                <a:latin typeface="Arial MT"/>
                <a:cs typeface="Arial MT"/>
              </a:rPr>
              <a:t>version</a:t>
            </a:r>
            <a:r>
              <a:rPr sz="4100" dirty="0">
                <a:latin typeface="Arial MT"/>
                <a:cs typeface="Arial MT"/>
              </a:rPr>
              <a:t> </a:t>
            </a:r>
            <a:r>
              <a:rPr sz="4100" spc="15" dirty="0">
                <a:latin typeface="Arial MT"/>
                <a:cs typeface="Arial MT"/>
              </a:rPr>
              <a:t>requirement</a:t>
            </a:r>
            <a:r>
              <a:rPr sz="4100" dirty="0">
                <a:latin typeface="Arial MT"/>
                <a:cs typeface="Arial MT"/>
              </a:rPr>
              <a:t> </a:t>
            </a:r>
            <a:r>
              <a:rPr sz="4100" spc="5" dirty="0">
                <a:latin typeface="Arial MT"/>
                <a:cs typeface="Arial MT"/>
              </a:rPr>
              <a:t>in</a:t>
            </a:r>
            <a:r>
              <a:rPr sz="4100" dirty="0">
                <a:latin typeface="Arial MT"/>
                <a:cs typeface="Arial MT"/>
              </a:rPr>
              <a:t> </a:t>
            </a:r>
            <a:r>
              <a:rPr sz="4100" spc="5" dirty="0">
                <a:latin typeface="Arial MT"/>
                <a:cs typeface="Arial MT"/>
              </a:rPr>
              <a:t>tf</a:t>
            </a:r>
            <a:r>
              <a:rPr sz="4100" dirty="0">
                <a:latin typeface="Arial MT"/>
                <a:cs typeface="Arial MT"/>
              </a:rPr>
              <a:t> </a:t>
            </a:r>
            <a:r>
              <a:rPr sz="4100" spc="5" dirty="0">
                <a:latin typeface="Arial MT"/>
                <a:cs typeface="Arial MT"/>
              </a:rPr>
              <a:t>files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spcBef>
                <a:spcPts val="5"/>
              </a:spcBef>
              <a:buSzPct val="75609"/>
              <a:buChar char="•"/>
              <a:tabLst>
                <a:tab pos="534035" algn="l"/>
                <a:tab pos="534670" algn="l"/>
              </a:tabLst>
            </a:pPr>
            <a:r>
              <a:rPr sz="4100" spc="10" dirty="0">
                <a:latin typeface="Arial MT"/>
                <a:cs typeface="Arial MT"/>
              </a:rPr>
              <a:t>As</a:t>
            </a:r>
            <a:r>
              <a:rPr sz="4100" spc="5" dirty="0">
                <a:latin typeface="Arial MT"/>
                <a:cs typeface="Arial MT"/>
              </a:rPr>
              <a:t> </a:t>
            </a:r>
            <a:r>
              <a:rPr sz="4100" spc="10" dirty="0">
                <a:latin typeface="Arial MT"/>
                <a:cs typeface="Arial MT"/>
              </a:rPr>
              <a:t>new</a:t>
            </a:r>
            <a:r>
              <a:rPr sz="4100" spc="5" dirty="0">
                <a:latin typeface="Arial MT"/>
                <a:cs typeface="Arial MT"/>
              </a:rPr>
              <a:t> </a:t>
            </a:r>
            <a:r>
              <a:rPr sz="4100" dirty="0">
                <a:latin typeface="Arial MT"/>
                <a:cs typeface="Arial MT"/>
              </a:rPr>
              <a:t>features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85" dirty="0">
                <a:latin typeface="Arial MT"/>
                <a:cs typeface="Arial MT"/>
              </a:rPr>
              <a:t>developed</a:t>
            </a:r>
            <a:r>
              <a:rPr sz="4100" spc="10" dirty="0">
                <a:latin typeface="Arial MT"/>
                <a:cs typeface="Arial MT"/>
              </a:rPr>
              <a:t> </a:t>
            </a:r>
            <a:r>
              <a:rPr sz="4100" spc="5" dirty="0">
                <a:latin typeface="Arial MT"/>
                <a:cs typeface="Arial MT"/>
              </a:rPr>
              <a:t>at </a:t>
            </a:r>
            <a:r>
              <a:rPr sz="4100" spc="10" dirty="0">
                <a:latin typeface="Arial MT"/>
                <a:cs typeface="Arial MT"/>
              </a:rPr>
              <a:t>a</a:t>
            </a:r>
            <a:r>
              <a:rPr sz="4100" spc="5" dirty="0">
                <a:latin typeface="Arial MT"/>
                <a:cs typeface="Arial MT"/>
              </a:rPr>
              <a:t> </a:t>
            </a:r>
            <a:r>
              <a:rPr sz="4100" spc="100" dirty="0">
                <a:latin typeface="Arial MT"/>
                <a:cs typeface="Arial MT"/>
              </a:rPr>
              <a:t>rapid</a:t>
            </a:r>
            <a:r>
              <a:rPr sz="4100" spc="5" dirty="0">
                <a:latin typeface="Arial MT"/>
                <a:cs typeface="Arial MT"/>
              </a:rPr>
              <a:t> rate, </a:t>
            </a:r>
            <a:r>
              <a:rPr sz="4100" spc="10" dirty="0">
                <a:latin typeface="Arial MT"/>
                <a:cs typeface="Arial MT"/>
              </a:rPr>
              <a:t>your </a:t>
            </a:r>
            <a:r>
              <a:rPr sz="4100" spc="15" dirty="0">
                <a:latin typeface="Arial MT"/>
                <a:cs typeface="Arial MT"/>
              </a:rPr>
              <a:t>terraform</a:t>
            </a:r>
            <a:r>
              <a:rPr sz="4100" spc="5" dirty="0">
                <a:latin typeface="Arial MT"/>
                <a:cs typeface="Arial MT"/>
              </a:rPr>
              <a:t> files </a:t>
            </a:r>
            <a:r>
              <a:rPr sz="4100" spc="55" dirty="0">
                <a:latin typeface="Arial MT"/>
                <a:cs typeface="Arial MT"/>
              </a:rPr>
              <a:t>might </a:t>
            </a:r>
            <a:r>
              <a:rPr sz="4100" spc="-1125" dirty="0">
                <a:latin typeface="Arial MT"/>
                <a:cs typeface="Arial MT"/>
              </a:rPr>
              <a:t> </a:t>
            </a:r>
            <a:r>
              <a:rPr sz="4100" spc="85" dirty="0">
                <a:latin typeface="Arial MT"/>
                <a:cs typeface="Arial MT"/>
              </a:rPr>
              <a:t>become</a:t>
            </a:r>
            <a:r>
              <a:rPr sz="4100" dirty="0">
                <a:latin typeface="Arial MT"/>
                <a:cs typeface="Arial MT"/>
              </a:rPr>
              <a:t> </a:t>
            </a:r>
            <a:r>
              <a:rPr sz="4100" spc="65" dirty="0">
                <a:latin typeface="Arial MT"/>
                <a:cs typeface="Arial MT"/>
              </a:rPr>
              <a:t>incompatible</a:t>
            </a:r>
            <a:r>
              <a:rPr sz="4100" spc="5" dirty="0">
                <a:latin typeface="Arial MT"/>
                <a:cs typeface="Arial MT"/>
              </a:rPr>
              <a:t> with </a:t>
            </a:r>
            <a:r>
              <a:rPr sz="4100" spc="30" dirty="0">
                <a:latin typeface="Arial MT"/>
                <a:cs typeface="Arial MT"/>
              </a:rPr>
              <a:t>newer/older</a:t>
            </a:r>
            <a:r>
              <a:rPr sz="4100" spc="5" dirty="0">
                <a:latin typeface="Arial MT"/>
                <a:cs typeface="Arial MT"/>
              </a:rPr>
              <a:t> </a:t>
            </a:r>
            <a:r>
              <a:rPr sz="4100" spc="10" dirty="0">
                <a:latin typeface="Arial MT"/>
                <a:cs typeface="Arial MT"/>
              </a:rPr>
              <a:t>versions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714375" indent="-509270">
              <a:lnSpc>
                <a:spcPct val="100499"/>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set a </a:t>
            </a:r>
            <a:r>
              <a:rPr sz="4100" spc="15" dirty="0">
                <a:latin typeface="Arial MT"/>
                <a:cs typeface="Arial MT"/>
              </a:rPr>
              <a:t>terraform</a:t>
            </a:r>
            <a:r>
              <a:rPr sz="4100" spc="10" dirty="0">
                <a:latin typeface="Arial MT"/>
                <a:cs typeface="Arial MT"/>
              </a:rPr>
              <a:t> required_version </a:t>
            </a:r>
            <a:r>
              <a:rPr sz="4100" spc="5" dirty="0">
                <a:latin typeface="Arial MT"/>
                <a:cs typeface="Arial MT"/>
              </a:rPr>
              <a:t>to</a:t>
            </a:r>
            <a:r>
              <a:rPr sz="4100" spc="10" dirty="0">
                <a:latin typeface="Arial MT"/>
                <a:cs typeface="Arial MT"/>
              </a:rPr>
              <a:t> make </a:t>
            </a:r>
            <a:r>
              <a:rPr sz="4100" spc="-10" dirty="0">
                <a:latin typeface="Arial MT"/>
                <a:cs typeface="Arial MT"/>
              </a:rPr>
              <a:t>sure</a:t>
            </a:r>
            <a:r>
              <a:rPr sz="4100" spc="10" dirty="0">
                <a:latin typeface="Arial MT"/>
                <a:cs typeface="Arial MT"/>
              </a:rPr>
              <a:t> the </a:t>
            </a:r>
            <a:r>
              <a:rPr sz="4100" spc="45" dirty="0">
                <a:latin typeface="Arial MT"/>
                <a:cs typeface="Arial MT"/>
              </a:rPr>
              <a:t>person </a:t>
            </a:r>
            <a:r>
              <a:rPr sz="4100" spc="50" dirty="0">
                <a:latin typeface="Arial MT"/>
                <a:cs typeface="Arial MT"/>
              </a:rPr>
              <a:t> </a:t>
            </a:r>
            <a:r>
              <a:rPr sz="4100" spc="60" dirty="0">
                <a:latin typeface="Arial MT"/>
                <a:cs typeface="Arial MT"/>
              </a:rPr>
              <a:t>executing</a:t>
            </a:r>
            <a:r>
              <a:rPr sz="4100" dirty="0">
                <a:latin typeface="Arial MT"/>
                <a:cs typeface="Arial MT"/>
              </a:rPr>
              <a:t> </a:t>
            </a:r>
            <a:r>
              <a:rPr sz="4100" spc="10" dirty="0">
                <a:latin typeface="Arial MT"/>
                <a:cs typeface="Arial MT"/>
              </a:rPr>
              <a:t>your</a:t>
            </a:r>
            <a:r>
              <a:rPr sz="4100" spc="5" dirty="0">
                <a:latin typeface="Arial MT"/>
                <a:cs typeface="Arial MT"/>
              </a:rPr>
              <a:t> tf files will </a:t>
            </a:r>
            <a:r>
              <a:rPr sz="4100" spc="85" dirty="0">
                <a:latin typeface="Arial MT"/>
                <a:cs typeface="Arial MT"/>
              </a:rPr>
              <a:t>get</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10" dirty="0">
                <a:latin typeface="Arial MT"/>
                <a:cs typeface="Arial MT"/>
              </a:rPr>
              <a:t>error</a:t>
            </a:r>
            <a:r>
              <a:rPr sz="4100" spc="5" dirty="0">
                <a:latin typeface="Arial MT"/>
                <a:cs typeface="Arial MT"/>
              </a:rPr>
              <a:t> if </a:t>
            </a:r>
            <a:r>
              <a:rPr sz="4100" spc="10" dirty="0">
                <a:latin typeface="Arial MT"/>
                <a:cs typeface="Arial MT"/>
              </a:rPr>
              <a:t>the</a:t>
            </a:r>
            <a:r>
              <a:rPr sz="4100" spc="5" dirty="0">
                <a:latin typeface="Arial MT"/>
                <a:cs typeface="Arial MT"/>
              </a:rPr>
              <a:t> </a:t>
            </a:r>
            <a:r>
              <a:rPr sz="4100" spc="15" dirty="0">
                <a:latin typeface="Arial MT"/>
                <a:cs typeface="Arial MT"/>
              </a:rPr>
              <a:t>requirements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not</a:t>
            </a:r>
            <a:r>
              <a:rPr sz="4100" spc="5" dirty="0">
                <a:latin typeface="Arial MT"/>
                <a:cs typeface="Arial MT"/>
              </a:rPr>
              <a:t> </a:t>
            </a:r>
            <a:r>
              <a:rPr sz="4100" spc="10" dirty="0">
                <a:latin typeface="Arial MT"/>
                <a:cs typeface="Arial MT"/>
              </a:rPr>
              <a:t>met:</a:t>
            </a:r>
            <a:endParaRPr sz="4100">
              <a:latin typeface="Arial MT"/>
              <a:cs typeface="Arial MT"/>
            </a:endParaRPr>
          </a:p>
        </p:txBody>
      </p:sp>
      <p:pic>
        <p:nvPicPr>
          <p:cNvPr id="4" name="object 4"/>
          <p:cNvPicPr/>
          <p:nvPr/>
        </p:nvPicPr>
        <p:blipFill>
          <a:blip r:embed="rId2" cstate="print"/>
          <a:stretch>
            <a:fillRect/>
          </a:stretch>
        </p:blipFill>
        <p:spPr>
          <a:xfrm>
            <a:off x="1030411" y="7148731"/>
            <a:ext cx="17310268" cy="1556235"/>
          </a:xfrm>
          <a:prstGeom prst="rect">
            <a:avLst/>
          </a:prstGeom>
        </p:spPr>
      </p:pic>
      <p:sp>
        <p:nvSpPr>
          <p:cNvPr id="5" name="object 5"/>
          <p:cNvSpPr txBox="1"/>
          <p:nvPr/>
        </p:nvSpPr>
        <p:spPr>
          <a:xfrm>
            <a:off x="1077530" y="7174909"/>
            <a:ext cx="17216120" cy="1462405"/>
          </a:xfrm>
          <a:prstGeom prst="rect">
            <a:avLst/>
          </a:prstGeom>
          <a:solidFill>
            <a:srgbClr val="DCDEE0"/>
          </a:solidFill>
          <a:ln w="10470">
            <a:solidFill>
              <a:srgbClr val="A6AAA9"/>
            </a:solidFill>
          </a:ln>
        </p:spPr>
        <p:txBody>
          <a:bodyPr vert="horz" wrap="square" lIns="0" tIns="236220" rIns="0" bIns="0" rtlCol="0">
            <a:spAutoFit/>
          </a:bodyPr>
          <a:lstStyle/>
          <a:p>
            <a:pPr marL="257810">
              <a:lnSpc>
                <a:spcPts val="2570"/>
              </a:lnSpc>
              <a:spcBef>
                <a:spcPts val="1860"/>
              </a:spcBef>
            </a:pPr>
            <a:r>
              <a:rPr sz="2150" dirty="0">
                <a:latin typeface="Arial MT"/>
                <a:cs typeface="Arial MT"/>
              </a:rPr>
              <a:t>terraform</a:t>
            </a:r>
            <a:r>
              <a:rPr sz="2150" spc="-50" dirty="0">
                <a:latin typeface="Arial MT"/>
                <a:cs typeface="Arial MT"/>
              </a:rPr>
              <a:t> </a:t>
            </a:r>
            <a:r>
              <a:rPr sz="2150" spc="-5" dirty="0">
                <a:latin typeface="Arial MT"/>
                <a:cs typeface="Arial MT"/>
              </a:rPr>
              <a:t>{</a:t>
            </a:r>
            <a:endParaRPr sz="2150">
              <a:latin typeface="Arial MT"/>
              <a:cs typeface="Arial MT"/>
            </a:endParaRPr>
          </a:p>
          <a:p>
            <a:pPr marL="408940">
              <a:lnSpc>
                <a:spcPts val="2555"/>
              </a:lnSpc>
            </a:pPr>
            <a:r>
              <a:rPr sz="2150" spc="-5" dirty="0">
                <a:latin typeface="Arial MT"/>
                <a:cs typeface="Arial MT"/>
              </a:rPr>
              <a:t>required_version </a:t>
            </a:r>
            <a:r>
              <a:rPr sz="2150" spc="155" dirty="0">
                <a:latin typeface="Arial MT"/>
                <a:cs typeface="Arial MT"/>
              </a:rPr>
              <a:t>=</a:t>
            </a:r>
            <a:r>
              <a:rPr sz="2150" dirty="0">
                <a:latin typeface="Arial MT"/>
                <a:cs typeface="Arial MT"/>
              </a:rPr>
              <a:t> </a:t>
            </a:r>
            <a:r>
              <a:rPr sz="2150" spc="-5" dirty="0">
                <a:latin typeface="Arial MT"/>
                <a:cs typeface="Arial MT"/>
              </a:rPr>
              <a:t>"&gt; 0.7.0,</a:t>
            </a:r>
            <a:r>
              <a:rPr sz="2150" dirty="0">
                <a:latin typeface="Arial MT"/>
                <a:cs typeface="Arial MT"/>
              </a:rPr>
              <a:t> </a:t>
            </a:r>
            <a:r>
              <a:rPr sz="2150" spc="155" dirty="0">
                <a:latin typeface="Arial MT"/>
                <a:cs typeface="Arial MT"/>
              </a:rPr>
              <a:t>&lt;</a:t>
            </a:r>
            <a:r>
              <a:rPr sz="2150" spc="-5" dirty="0">
                <a:latin typeface="Arial MT"/>
                <a:cs typeface="Arial MT"/>
              </a:rPr>
              <a:t> </a:t>
            </a:r>
            <a:r>
              <a:rPr sz="2150" spc="-35" dirty="0">
                <a:latin typeface="Arial MT"/>
                <a:cs typeface="Arial MT"/>
              </a:rPr>
              <a:t>0.8.0"</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671685" cy="1433195"/>
          </a:xfrm>
          <a:prstGeom prst="rect">
            <a:avLst/>
          </a:prstGeom>
        </p:spPr>
        <p:txBody>
          <a:bodyPr vert="horz" wrap="square" lIns="0" tIns="17145" rIns="0" bIns="0" rtlCol="0">
            <a:spAutoFit/>
          </a:bodyPr>
          <a:lstStyle/>
          <a:p>
            <a:pPr marL="12700">
              <a:lnSpc>
                <a:spcPct val="100000"/>
              </a:lnSpc>
              <a:spcBef>
                <a:spcPts val="135"/>
              </a:spcBef>
            </a:pPr>
            <a:r>
              <a:rPr spc="60" dirty="0"/>
              <a:t>Conditional</a:t>
            </a:r>
            <a:r>
              <a:rPr spc="-80" dirty="0"/>
              <a:t> </a:t>
            </a:r>
            <a:r>
              <a:rPr spc="15" dirty="0"/>
              <a:t>values</a:t>
            </a:r>
          </a:p>
        </p:txBody>
      </p:sp>
      <p:sp>
        <p:nvSpPr>
          <p:cNvPr id="3" name="object 3"/>
          <p:cNvSpPr txBox="1"/>
          <p:nvPr/>
        </p:nvSpPr>
        <p:spPr>
          <a:xfrm>
            <a:off x="844239" y="2160226"/>
            <a:ext cx="13896975" cy="314706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5" dirty="0">
                <a:latin typeface="Arial MT"/>
                <a:cs typeface="Arial MT"/>
              </a:rPr>
              <a:t>A</a:t>
            </a:r>
            <a:r>
              <a:rPr sz="4100" dirty="0">
                <a:latin typeface="Arial MT"/>
                <a:cs typeface="Arial MT"/>
              </a:rPr>
              <a:t> </a:t>
            </a:r>
            <a:r>
              <a:rPr sz="4100" spc="10" dirty="0">
                <a:latin typeface="Arial MT"/>
                <a:cs typeface="Arial MT"/>
              </a:rPr>
              <a:t>major</a:t>
            </a:r>
            <a:r>
              <a:rPr sz="4100" dirty="0">
                <a:latin typeface="Arial MT"/>
                <a:cs typeface="Arial MT"/>
              </a:rPr>
              <a:t> </a:t>
            </a:r>
            <a:r>
              <a:rPr sz="4100" spc="-5" dirty="0">
                <a:latin typeface="Arial MT"/>
                <a:cs typeface="Arial MT"/>
              </a:rPr>
              <a:t>feature</a:t>
            </a:r>
            <a:r>
              <a:rPr sz="4100" dirty="0">
                <a:latin typeface="Arial MT"/>
                <a:cs typeface="Arial MT"/>
              </a:rPr>
              <a:t> </a:t>
            </a:r>
            <a:r>
              <a:rPr sz="4100" spc="70" dirty="0">
                <a:latin typeface="Arial MT"/>
                <a:cs typeface="Arial MT"/>
              </a:rPr>
              <a:t>introduced</a:t>
            </a:r>
            <a:r>
              <a:rPr sz="4100" dirty="0">
                <a:latin typeface="Arial MT"/>
                <a:cs typeface="Arial MT"/>
              </a:rPr>
              <a:t> </a:t>
            </a:r>
            <a:r>
              <a:rPr sz="4100" spc="5" dirty="0">
                <a:latin typeface="Arial MT"/>
                <a:cs typeface="Arial MT"/>
              </a:rPr>
              <a:t>in </a:t>
            </a:r>
            <a:r>
              <a:rPr sz="4100" spc="10" dirty="0">
                <a:latin typeface="Arial MT"/>
                <a:cs typeface="Arial MT"/>
              </a:rPr>
              <a:t>v0.8.0</a:t>
            </a:r>
            <a:r>
              <a:rPr sz="4100" dirty="0">
                <a:latin typeface="Arial MT"/>
                <a:cs typeface="Arial MT"/>
              </a:rPr>
              <a:t> </a:t>
            </a:r>
            <a:r>
              <a:rPr sz="4100" spc="5" dirty="0">
                <a:latin typeface="Arial MT"/>
                <a:cs typeface="Arial MT"/>
              </a:rPr>
              <a:t>is</a:t>
            </a:r>
            <a:r>
              <a:rPr sz="4100" dirty="0">
                <a:latin typeface="Arial MT"/>
                <a:cs typeface="Arial MT"/>
              </a:rPr>
              <a:t> </a:t>
            </a:r>
            <a:r>
              <a:rPr sz="4100" spc="50" dirty="0">
                <a:latin typeface="Arial MT"/>
                <a:cs typeface="Arial MT"/>
              </a:rPr>
              <a:t>conditional</a:t>
            </a:r>
            <a:r>
              <a:rPr sz="4100" dirty="0">
                <a:latin typeface="Arial MT"/>
                <a:cs typeface="Arial MT"/>
              </a:rPr>
              <a:t> </a:t>
            </a:r>
            <a:r>
              <a:rPr sz="4100" spc="10" dirty="0">
                <a:latin typeface="Arial MT"/>
                <a:cs typeface="Arial MT"/>
              </a:rPr>
              <a:t>values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now</a:t>
            </a:r>
            <a:r>
              <a:rPr sz="4100" spc="5" dirty="0">
                <a:latin typeface="Arial MT"/>
                <a:cs typeface="Arial MT"/>
              </a:rPr>
              <a:t> </a:t>
            </a:r>
            <a:r>
              <a:rPr sz="4100" spc="70" dirty="0">
                <a:latin typeface="Arial MT"/>
                <a:cs typeface="Arial MT"/>
              </a:rPr>
              <a:t>include</a:t>
            </a:r>
            <a:r>
              <a:rPr sz="4100" spc="5" dirty="0">
                <a:latin typeface="Arial MT"/>
                <a:cs typeface="Arial MT"/>
              </a:rPr>
              <a:t> </a:t>
            </a:r>
            <a:r>
              <a:rPr sz="4100" spc="100" dirty="0">
                <a:latin typeface="Arial MT"/>
                <a:cs typeface="Arial MT"/>
              </a:rPr>
              <a:t>basic</a:t>
            </a:r>
            <a:r>
              <a:rPr sz="4100" spc="5" dirty="0">
                <a:latin typeface="Arial MT"/>
                <a:cs typeface="Arial MT"/>
              </a:rPr>
              <a:t> if/else</a:t>
            </a:r>
            <a:r>
              <a:rPr sz="4100" spc="10" dirty="0">
                <a:latin typeface="Arial MT"/>
                <a:cs typeface="Arial MT"/>
              </a:rPr>
              <a:t> statements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35" dirty="0">
                <a:latin typeface="Arial MT"/>
                <a:cs typeface="Arial MT"/>
              </a:rPr>
              <a:t>example,</a:t>
            </a:r>
            <a:r>
              <a:rPr sz="4100" spc="5" dirty="0">
                <a:latin typeface="Arial MT"/>
                <a:cs typeface="Arial MT"/>
              </a:rPr>
              <a:t> only </a:t>
            </a:r>
            <a:r>
              <a:rPr sz="4100" spc="95" dirty="0">
                <a:latin typeface="Arial MT"/>
                <a:cs typeface="Arial MT"/>
              </a:rPr>
              <a:t>build</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20" dirty="0">
                <a:latin typeface="Arial MT"/>
                <a:cs typeface="Arial MT"/>
              </a:rPr>
              <a:t>resource</a:t>
            </a:r>
            <a:r>
              <a:rPr sz="4100" spc="5" dirty="0">
                <a:latin typeface="Arial MT"/>
                <a:cs typeface="Arial MT"/>
              </a:rPr>
              <a:t> </a:t>
            </a:r>
            <a:r>
              <a:rPr sz="4100" spc="100" dirty="0">
                <a:latin typeface="Arial MT"/>
                <a:cs typeface="Arial MT"/>
              </a:rPr>
              <a:t>based</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55" dirty="0">
                <a:latin typeface="Arial MT"/>
                <a:cs typeface="Arial MT"/>
              </a:rPr>
              <a:t>condition:</a:t>
            </a:r>
            <a:endParaRPr sz="4100">
              <a:latin typeface="Arial MT"/>
              <a:cs typeface="Arial MT"/>
            </a:endParaRPr>
          </a:p>
        </p:txBody>
      </p:sp>
      <p:pic>
        <p:nvPicPr>
          <p:cNvPr id="4" name="object 4"/>
          <p:cNvPicPr/>
          <p:nvPr/>
        </p:nvPicPr>
        <p:blipFill>
          <a:blip r:embed="rId2" cstate="print"/>
          <a:stretch>
            <a:fillRect/>
          </a:stretch>
        </p:blipFill>
        <p:spPr>
          <a:xfrm>
            <a:off x="929592" y="5554839"/>
            <a:ext cx="17310268" cy="2118552"/>
          </a:xfrm>
          <a:prstGeom prst="rect">
            <a:avLst/>
          </a:prstGeom>
        </p:spPr>
      </p:pic>
      <p:sp>
        <p:nvSpPr>
          <p:cNvPr id="5" name="object 5"/>
          <p:cNvSpPr txBox="1"/>
          <p:nvPr/>
        </p:nvSpPr>
        <p:spPr>
          <a:xfrm>
            <a:off x="976711" y="5581017"/>
            <a:ext cx="17216120" cy="2024380"/>
          </a:xfrm>
          <a:prstGeom prst="rect">
            <a:avLst/>
          </a:prstGeom>
          <a:solidFill>
            <a:srgbClr val="DCDEE0"/>
          </a:solidFill>
          <a:ln w="10470">
            <a:solidFill>
              <a:srgbClr val="A6AAA9"/>
            </a:solidFill>
          </a:ln>
        </p:spPr>
        <p:txBody>
          <a:bodyPr vert="horz" wrap="square" lIns="0" tIns="6350" rIns="0" bIns="0" rtlCol="0">
            <a:spAutoFit/>
          </a:bodyPr>
          <a:lstStyle/>
          <a:p>
            <a:pPr>
              <a:lnSpc>
                <a:spcPct val="100000"/>
              </a:lnSpc>
              <a:spcBef>
                <a:spcPts val="50"/>
              </a:spcBef>
            </a:pPr>
            <a:endParaRPr sz="2450">
              <a:latin typeface="Times New Roman"/>
              <a:cs typeface="Times New Roman"/>
            </a:endParaRPr>
          </a:p>
          <a:p>
            <a:pPr marL="408940" marR="12385675" indent="-151765">
              <a:lnSpc>
                <a:spcPts val="2560"/>
              </a:lnSpc>
            </a:pPr>
            <a:r>
              <a:rPr sz="2150" dirty="0">
                <a:latin typeface="Arial MT"/>
                <a:cs typeface="Arial MT"/>
              </a:rPr>
              <a:t>resource</a:t>
            </a:r>
            <a:r>
              <a:rPr sz="2150" spc="-15" dirty="0">
                <a:latin typeface="Arial MT"/>
                <a:cs typeface="Arial MT"/>
              </a:rPr>
              <a:t> </a:t>
            </a:r>
            <a:r>
              <a:rPr sz="2150" spc="-30" dirty="0">
                <a:latin typeface="Arial MT"/>
                <a:cs typeface="Arial MT"/>
              </a:rPr>
              <a:t>"aws_instance"</a:t>
            </a:r>
            <a:r>
              <a:rPr sz="2150" spc="-10" dirty="0">
                <a:latin typeface="Arial MT"/>
                <a:cs typeface="Arial MT"/>
              </a:rPr>
              <a:t> </a:t>
            </a:r>
            <a:r>
              <a:rPr sz="2150" spc="-25" dirty="0">
                <a:latin typeface="Arial MT"/>
                <a:cs typeface="Arial MT"/>
              </a:rPr>
              <a:t>"instance"</a:t>
            </a:r>
            <a:r>
              <a:rPr sz="2150" spc="-10" dirty="0">
                <a:latin typeface="Arial MT"/>
                <a:cs typeface="Arial MT"/>
              </a:rPr>
              <a:t> </a:t>
            </a:r>
            <a:r>
              <a:rPr sz="2150" spc="-5" dirty="0">
                <a:latin typeface="Arial MT"/>
                <a:cs typeface="Arial MT"/>
              </a:rPr>
              <a:t>{ </a:t>
            </a:r>
            <a:r>
              <a:rPr sz="2150" dirty="0">
                <a:latin typeface="Arial MT"/>
                <a:cs typeface="Arial MT"/>
              </a:rPr>
              <a:t> </a:t>
            </a:r>
            <a:r>
              <a:rPr sz="2150" spc="20" dirty="0">
                <a:latin typeface="Arial MT"/>
                <a:cs typeface="Arial MT"/>
              </a:rPr>
              <a:t>count</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40" dirty="0">
                <a:latin typeface="Arial MT"/>
                <a:cs typeface="Arial MT"/>
              </a:rPr>
              <a:t>"${var.env</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"prod"</a:t>
            </a:r>
            <a:r>
              <a:rPr sz="2150" spc="-10" dirty="0">
                <a:latin typeface="Arial MT"/>
                <a:cs typeface="Arial MT"/>
              </a:rPr>
              <a:t> </a:t>
            </a:r>
            <a:r>
              <a:rPr sz="2150" spc="-125" dirty="0">
                <a:latin typeface="Arial MT"/>
                <a:cs typeface="Arial MT"/>
              </a:rPr>
              <a:t>?</a:t>
            </a:r>
            <a:r>
              <a:rPr sz="2150" spc="-10" dirty="0">
                <a:latin typeface="Arial MT"/>
                <a:cs typeface="Arial MT"/>
              </a:rPr>
              <a:t> </a:t>
            </a:r>
            <a:r>
              <a:rPr sz="2150" spc="-5" dirty="0">
                <a:latin typeface="Arial MT"/>
                <a:cs typeface="Arial MT"/>
              </a:rPr>
              <a:t>1</a:t>
            </a:r>
            <a:r>
              <a:rPr sz="2150" spc="-10" dirty="0">
                <a:latin typeface="Arial MT"/>
                <a:cs typeface="Arial MT"/>
              </a:rPr>
              <a:t> </a:t>
            </a:r>
            <a:r>
              <a:rPr sz="2150" spc="-5" dirty="0">
                <a:latin typeface="Arial MT"/>
                <a:cs typeface="Arial MT"/>
              </a:rPr>
              <a:t>:</a:t>
            </a:r>
            <a:r>
              <a:rPr sz="2150" spc="-10" dirty="0">
                <a:latin typeface="Arial MT"/>
                <a:cs typeface="Arial MT"/>
              </a:rPr>
              <a:t> </a:t>
            </a:r>
            <a:r>
              <a:rPr sz="2150" spc="-60" dirty="0">
                <a:latin typeface="Arial MT"/>
                <a:cs typeface="Arial MT"/>
              </a:rPr>
              <a:t>0}" </a:t>
            </a:r>
            <a:r>
              <a:rPr sz="2150" spc="-580" dirty="0">
                <a:latin typeface="Arial MT"/>
                <a:cs typeface="Arial MT"/>
              </a:rPr>
              <a:t> </a:t>
            </a:r>
            <a:r>
              <a:rPr sz="2150" spc="75" dirty="0">
                <a:latin typeface="Arial MT"/>
                <a:cs typeface="Arial MT"/>
              </a:rPr>
              <a:t>[…]</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8222409"/>
            <a:ext cx="17547590"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10" dirty="0">
                <a:latin typeface="Arial MT"/>
                <a:cs typeface="Arial MT"/>
              </a:rPr>
              <a:t>Only</a:t>
            </a:r>
            <a:r>
              <a:rPr sz="4100" spc="5" dirty="0">
                <a:latin typeface="Arial MT"/>
                <a:cs typeface="Arial MT"/>
              </a:rPr>
              <a:t> if </a:t>
            </a:r>
            <a:r>
              <a:rPr sz="4100" spc="35" dirty="0">
                <a:latin typeface="Arial MT"/>
                <a:cs typeface="Arial MT"/>
              </a:rPr>
              <a:t>variable</a:t>
            </a:r>
            <a:r>
              <a:rPr sz="4100" spc="10" dirty="0">
                <a:latin typeface="Arial MT"/>
                <a:cs typeface="Arial MT"/>
              </a:rPr>
              <a:t> </a:t>
            </a:r>
            <a:r>
              <a:rPr sz="4100" spc="-120" dirty="0">
                <a:latin typeface="Arial MT"/>
                <a:cs typeface="Arial MT"/>
              </a:rPr>
              <a:t>"env"</a:t>
            </a:r>
            <a:r>
              <a:rPr sz="4100" spc="5" dirty="0">
                <a:latin typeface="Arial MT"/>
                <a:cs typeface="Arial MT"/>
              </a:rPr>
              <a:t> is</a:t>
            </a:r>
            <a:r>
              <a:rPr sz="4100" spc="10" dirty="0">
                <a:latin typeface="Arial MT"/>
                <a:cs typeface="Arial MT"/>
              </a:rPr>
              <a:t> set</a:t>
            </a:r>
            <a:r>
              <a:rPr sz="4100" spc="5" dirty="0">
                <a:latin typeface="Arial MT"/>
                <a:cs typeface="Arial MT"/>
              </a:rPr>
              <a:t> to </a:t>
            </a:r>
            <a:r>
              <a:rPr sz="4100" spc="65" dirty="0">
                <a:latin typeface="Arial MT"/>
                <a:cs typeface="Arial MT"/>
              </a:rPr>
              <a:t>production,</a:t>
            </a:r>
            <a:r>
              <a:rPr sz="4100" spc="10" dirty="0">
                <a:latin typeface="Arial MT"/>
                <a:cs typeface="Arial MT"/>
              </a:rPr>
              <a:t> the</a:t>
            </a:r>
            <a:r>
              <a:rPr sz="4100" spc="5" dirty="0">
                <a:latin typeface="Arial MT"/>
                <a:cs typeface="Arial MT"/>
              </a:rPr>
              <a:t> </a:t>
            </a:r>
            <a:r>
              <a:rPr sz="4100" spc="10" dirty="0">
                <a:latin typeface="Arial MT"/>
                <a:cs typeface="Arial MT"/>
              </a:rPr>
              <a:t>aws_instance </a:t>
            </a:r>
            <a:r>
              <a:rPr sz="4100" spc="-35" dirty="0">
                <a:latin typeface="Arial MT"/>
                <a:cs typeface="Arial MT"/>
              </a:rPr>
              <a:t>"instance"</a:t>
            </a:r>
            <a:r>
              <a:rPr sz="4100" spc="5" dirty="0">
                <a:latin typeface="Arial MT"/>
                <a:cs typeface="Arial MT"/>
              </a:rPr>
              <a:t> will </a:t>
            </a:r>
            <a:r>
              <a:rPr sz="4100" spc="-1125" dirty="0">
                <a:latin typeface="Arial MT"/>
                <a:cs typeface="Arial MT"/>
              </a:rPr>
              <a:t> </a:t>
            </a:r>
            <a:r>
              <a:rPr sz="4100" spc="125" dirty="0">
                <a:latin typeface="Arial MT"/>
                <a:cs typeface="Arial MT"/>
              </a:rPr>
              <a:t>be</a:t>
            </a:r>
            <a:r>
              <a:rPr sz="4100" dirty="0">
                <a:latin typeface="Arial MT"/>
                <a:cs typeface="Arial MT"/>
              </a:rPr>
              <a:t> </a:t>
            </a:r>
            <a:r>
              <a:rPr sz="4100" spc="65" dirty="0">
                <a:latin typeface="Arial MT"/>
                <a:cs typeface="Arial MT"/>
              </a:rPr>
              <a:t>launched</a:t>
            </a:r>
            <a:r>
              <a:rPr sz="4100" spc="5" dirty="0">
                <a:latin typeface="Arial MT"/>
                <a:cs typeface="Arial MT"/>
              </a:rPr>
              <a:t> </a:t>
            </a:r>
            <a:r>
              <a:rPr sz="4100" spc="45" dirty="0">
                <a:latin typeface="Arial MT"/>
                <a:cs typeface="Arial MT"/>
              </a:rPr>
              <a:t>(count</a:t>
            </a:r>
            <a:r>
              <a:rPr sz="4100" spc="5" dirty="0">
                <a:latin typeface="Arial MT"/>
                <a:cs typeface="Arial MT"/>
              </a:rPr>
              <a:t> will </a:t>
            </a:r>
            <a:r>
              <a:rPr sz="4100" spc="125" dirty="0">
                <a:latin typeface="Arial MT"/>
                <a:cs typeface="Arial MT"/>
              </a:rPr>
              <a:t>be</a:t>
            </a:r>
            <a:r>
              <a:rPr sz="4100" spc="5" dirty="0">
                <a:latin typeface="Arial MT"/>
                <a:cs typeface="Arial MT"/>
              </a:rPr>
              <a:t> </a:t>
            </a:r>
            <a:r>
              <a:rPr sz="4100" spc="10" dirty="0">
                <a:latin typeface="Arial MT"/>
                <a:cs typeface="Arial MT"/>
              </a:rPr>
              <a:t>set</a:t>
            </a:r>
            <a:r>
              <a:rPr sz="4100" spc="5" dirty="0">
                <a:latin typeface="Arial MT"/>
                <a:cs typeface="Arial MT"/>
              </a:rPr>
              <a:t> to 1)</a:t>
            </a:r>
            <a:endParaRPr sz="4100">
              <a:latin typeface="Arial MT"/>
              <a:cs typeface="Arial MT"/>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472035" cy="1433195"/>
          </a:xfrm>
          <a:prstGeom prst="rect">
            <a:avLst/>
          </a:prstGeom>
        </p:spPr>
        <p:txBody>
          <a:bodyPr vert="horz" wrap="square" lIns="0" tIns="17145" rIns="0" bIns="0" rtlCol="0">
            <a:spAutoFit/>
          </a:bodyPr>
          <a:lstStyle/>
          <a:p>
            <a:pPr marL="12700">
              <a:lnSpc>
                <a:spcPct val="100000"/>
              </a:lnSpc>
              <a:spcBef>
                <a:spcPts val="135"/>
              </a:spcBef>
            </a:pPr>
            <a:r>
              <a:rPr spc="45" dirty="0"/>
              <a:t>Improvements</a:t>
            </a:r>
            <a:r>
              <a:rPr spc="-25" dirty="0"/>
              <a:t> </a:t>
            </a:r>
            <a:r>
              <a:rPr spc="10" dirty="0"/>
              <a:t>to</a:t>
            </a:r>
            <a:r>
              <a:rPr spc="-20" dirty="0"/>
              <a:t> </a:t>
            </a:r>
            <a:r>
              <a:rPr spc="125" dirty="0"/>
              <a:t>import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503775" cy="565023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More</a:t>
            </a:r>
            <a:r>
              <a:rPr sz="4100" dirty="0">
                <a:latin typeface="Arial MT"/>
                <a:cs typeface="Arial MT"/>
              </a:rPr>
              <a:t> </a:t>
            </a:r>
            <a:r>
              <a:rPr sz="4100" spc="15" dirty="0">
                <a:latin typeface="Arial MT"/>
                <a:cs typeface="Arial MT"/>
              </a:rPr>
              <a:t>resources</a:t>
            </a:r>
            <a:r>
              <a:rPr sz="4100" dirty="0">
                <a:latin typeface="Arial MT"/>
                <a:cs typeface="Arial MT"/>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dirty="0">
                <a:latin typeface="Arial MT"/>
                <a:cs typeface="Arial MT"/>
              </a:rPr>
              <a:t> </a:t>
            </a:r>
            <a:r>
              <a:rPr sz="4100" spc="75" dirty="0">
                <a:latin typeface="Arial MT"/>
                <a:cs typeface="Arial MT"/>
              </a:rPr>
              <a:t>imported</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221105" indent="-509270">
              <a:lnSpc>
                <a:spcPct val="100499"/>
              </a:lnSpc>
              <a:spcBef>
                <a:spcPts val="5"/>
              </a:spcBef>
              <a:buSzPct val="75609"/>
              <a:buChar char="•"/>
              <a:tabLst>
                <a:tab pos="534035" algn="l"/>
                <a:tab pos="534670" algn="l"/>
              </a:tabLst>
            </a:pPr>
            <a:r>
              <a:rPr sz="4100" spc="-65" dirty="0">
                <a:latin typeface="Arial MT"/>
                <a:cs typeface="Arial MT"/>
              </a:rPr>
              <a:t>The </a:t>
            </a:r>
            <a:r>
              <a:rPr sz="4100" spc="55" dirty="0">
                <a:latin typeface="Arial MT"/>
                <a:cs typeface="Arial MT"/>
              </a:rPr>
              <a:t>import </a:t>
            </a:r>
            <a:r>
              <a:rPr sz="4100" spc="75" dirty="0">
                <a:latin typeface="Arial MT"/>
                <a:cs typeface="Arial MT"/>
              </a:rPr>
              <a:t>command </a:t>
            </a:r>
            <a:r>
              <a:rPr sz="4100" spc="5" dirty="0">
                <a:latin typeface="Arial MT"/>
                <a:cs typeface="Arial MT"/>
              </a:rPr>
              <a:t>will </a:t>
            </a:r>
            <a:r>
              <a:rPr sz="4100" spc="10" dirty="0">
                <a:latin typeface="Arial MT"/>
                <a:cs typeface="Arial MT"/>
              </a:rPr>
              <a:t>now </a:t>
            </a:r>
            <a:r>
              <a:rPr sz="4100" spc="45" dirty="0">
                <a:latin typeface="Arial MT"/>
                <a:cs typeface="Arial MT"/>
              </a:rPr>
              <a:t>read </a:t>
            </a:r>
            <a:r>
              <a:rPr sz="4100" spc="10" dirty="0">
                <a:latin typeface="Arial MT"/>
                <a:cs typeface="Arial MT"/>
              </a:rPr>
              <a:t>the </a:t>
            </a:r>
            <a:r>
              <a:rPr sz="4100" spc="40" dirty="0">
                <a:latin typeface="Arial MT"/>
                <a:cs typeface="Arial MT"/>
              </a:rPr>
              <a:t>configuration </a:t>
            </a:r>
            <a:r>
              <a:rPr sz="4100" spc="-10" dirty="0">
                <a:latin typeface="Arial MT"/>
                <a:cs typeface="Arial MT"/>
              </a:rPr>
              <a:t>from </a:t>
            </a:r>
            <a:r>
              <a:rPr sz="4100" spc="15" dirty="0">
                <a:latin typeface="Arial MT"/>
                <a:cs typeface="Arial MT"/>
              </a:rPr>
              <a:t>terraform </a:t>
            </a:r>
            <a:r>
              <a:rPr sz="4100" spc="-1125" dirty="0">
                <a:latin typeface="Arial MT"/>
                <a:cs typeface="Arial MT"/>
              </a:rPr>
              <a:t> </a:t>
            </a:r>
            <a:r>
              <a:rPr sz="4100" spc="40" dirty="0">
                <a:latin typeface="Arial MT"/>
                <a:cs typeface="Arial MT"/>
              </a:rPr>
              <a:t>configuration</a:t>
            </a:r>
            <a:r>
              <a:rPr sz="4100" dirty="0">
                <a:latin typeface="Arial MT"/>
                <a:cs typeface="Arial MT"/>
              </a:rPr>
              <a:t> </a:t>
            </a:r>
            <a:r>
              <a:rPr sz="4100" spc="5" dirty="0">
                <a:latin typeface="Arial MT"/>
                <a:cs typeface="Arial MT"/>
              </a:rPr>
              <a:t>files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65" dirty="0">
                <a:latin typeface="Arial MT"/>
                <a:cs typeface="Arial MT"/>
              </a:rPr>
              <a:t>For</a:t>
            </a:r>
            <a:r>
              <a:rPr sz="4100" spc="5" dirty="0">
                <a:latin typeface="Arial MT"/>
                <a:cs typeface="Arial MT"/>
              </a:rPr>
              <a:t> </a:t>
            </a:r>
            <a:r>
              <a:rPr sz="4100" spc="40" dirty="0">
                <a:latin typeface="Arial MT"/>
                <a:cs typeface="Arial MT"/>
              </a:rPr>
              <a:t>example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90" dirty="0">
                <a:latin typeface="Arial MT"/>
                <a:cs typeface="Arial MT"/>
              </a:rPr>
              <a:t>AWS</a:t>
            </a:r>
            <a:r>
              <a:rPr sz="4100" spc="5" dirty="0">
                <a:latin typeface="Arial MT"/>
                <a:cs typeface="Arial MT"/>
              </a:rPr>
              <a:t> </a:t>
            </a:r>
            <a:r>
              <a:rPr sz="4100" spc="40" dirty="0">
                <a:latin typeface="Arial MT"/>
                <a:cs typeface="Arial MT"/>
              </a:rPr>
              <a:t>credentials</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35" dirty="0">
                <a:latin typeface="Arial MT"/>
                <a:cs typeface="Arial MT"/>
              </a:rPr>
              <a:t>region</a:t>
            </a:r>
            <a:r>
              <a:rPr sz="4100" spc="5" dirty="0">
                <a:latin typeface="Arial MT"/>
                <a:cs typeface="Arial MT"/>
              </a:rPr>
              <a:t> </a:t>
            </a:r>
            <a:r>
              <a:rPr sz="4100" spc="15" dirty="0">
                <a:latin typeface="Arial MT"/>
                <a:cs typeface="Arial MT"/>
              </a:rPr>
              <a:t>information</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5" dirty="0">
                <a:latin typeface="Arial MT"/>
                <a:cs typeface="Arial MT"/>
              </a:rPr>
              <a:t>If </a:t>
            </a:r>
            <a:r>
              <a:rPr sz="4100" spc="10" dirty="0">
                <a:latin typeface="Arial MT"/>
                <a:cs typeface="Arial MT"/>
              </a:rPr>
              <a:t>you have </a:t>
            </a:r>
            <a:r>
              <a:rPr sz="4100" spc="35" dirty="0">
                <a:latin typeface="Arial MT"/>
                <a:cs typeface="Arial MT"/>
              </a:rPr>
              <a:t>multiple</a:t>
            </a:r>
            <a:r>
              <a:rPr sz="4100" spc="10" dirty="0">
                <a:latin typeface="Arial MT"/>
                <a:cs typeface="Arial MT"/>
              </a:rPr>
              <a:t> </a:t>
            </a:r>
            <a:r>
              <a:rPr sz="4100" spc="50" dirty="0">
                <a:latin typeface="Arial MT"/>
                <a:cs typeface="Arial MT"/>
              </a:rPr>
              <a:t>providers</a:t>
            </a:r>
            <a:r>
              <a:rPr sz="4100" spc="5" dirty="0">
                <a:latin typeface="Arial MT"/>
                <a:cs typeface="Arial MT"/>
              </a:rPr>
              <a:t> </a:t>
            </a:r>
            <a:r>
              <a:rPr sz="4100" spc="50" dirty="0">
                <a:latin typeface="Arial MT"/>
                <a:cs typeface="Arial MT"/>
              </a:rPr>
              <a:t>(e.g.</a:t>
            </a:r>
            <a:r>
              <a:rPr sz="4100" spc="10" dirty="0">
                <a:latin typeface="Arial MT"/>
                <a:cs typeface="Arial MT"/>
              </a:rPr>
              <a:t> 2 </a:t>
            </a:r>
            <a:r>
              <a:rPr sz="4100" spc="-190" dirty="0">
                <a:latin typeface="Arial MT"/>
                <a:cs typeface="Arial MT"/>
              </a:rPr>
              <a:t>AWS</a:t>
            </a:r>
            <a:r>
              <a:rPr sz="4100" spc="10" dirty="0">
                <a:latin typeface="Arial MT"/>
                <a:cs typeface="Arial MT"/>
              </a:rPr>
              <a:t> </a:t>
            </a:r>
            <a:r>
              <a:rPr sz="4100" spc="55" dirty="0">
                <a:latin typeface="Arial MT"/>
                <a:cs typeface="Arial MT"/>
              </a:rPr>
              <a:t>accounts),</a:t>
            </a:r>
            <a:r>
              <a:rPr sz="4100" spc="10" dirty="0">
                <a:latin typeface="Arial MT"/>
                <a:cs typeface="Arial MT"/>
              </a:rPr>
              <a:t> </a:t>
            </a:r>
            <a:r>
              <a:rPr sz="4100" spc="55" dirty="0">
                <a:latin typeface="Arial MT"/>
                <a:cs typeface="Arial MT"/>
              </a:rPr>
              <a:t>import</a:t>
            </a:r>
            <a:r>
              <a:rPr sz="4100" spc="5" dirty="0">
                <a:latin typeface="Arial MT"/>
                <a:cs typeface="Arial MT"/>
              </a:rPr>
              <a:t> </a:t>
            </a:r>
            <a:r>
              <a:rPr sz="4100" spc="85" dirty="0">
                <a:latin typeface="Arial MT"/>
                <a:cs typeface="Arial MT"/>
              </a:rPr>
              <a:t>can</a:t>
            </a:r>
            <a:r>
              <a:rPr sz="4100" spc="10" dirty="0">
                <a:latin typeface="Arial MT"/>
                <a:cs typeface="Arial MT"/>
              </a:rPr>
              <a:t> now </a:t>
            </a:r>
            <a:r>
              <a:rPr sz="4100" spc="125" dirty="0">
                <a:latin typeface="Arial MT"/>
                <a:cs typeface="Arial MT"/>
              </a:rPr>
              <a:t>be </a:t>
            </a:r>
            <a:r>
              <a:rPr sz="4100" spc="-1125" dirty="0">
                <a:latin typeface="Arial MT"/>
                <a:cs typeface="Arial MT"/>
              </a:rPr>
              <a:t> </a:t>
            </a:r>
            <a:r>
              <a:rPr sz="4100" spc="85" dirty="0">
                <a:latin typeface="Arial MT"/>
                <a:cs typeface="Arial MT"/>
              </a:rPr>
              <a:t>passed</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55" dirty="0">
                <a:latin typeface="Arial MT"/>
                <a:cs typeface="Arial MT"/>
              </a:rPr>
              <a:t>provider</a:t>
            </a:r>
            <a:r>
              <a:rPr sz="4100" spc="5" dirty="0">
                <a:latin typeface="Arial MT"/>
                <a:cs typeface="Arial MT"/>
              </a:rPr>
              <a:t> alias to </a:t>
            </a:r>
            <a:r>
              <a:rPr sz="4100" spc="75" dirty="0">
                <a:latin typeface="Arial MT"/>
                <a:cs typeface="Arial MT"/>
              </a:rPr>
              <a:t>specify</a:t>
            </a:r>
            <a:r>
              <a:rPr sz="4100" spc="5" dirty="0">
                <a:latin typeface="Arial MT"/>
                <a:cs typeface="Arial MT"/>
              </a:rPr>
              <a:t> </a:t>
            </a:r>
            <a:r>
              <a:rPr sz="4100" spc="10" dirty="0">
                <a:latin typeface="Arial MT"/>
                <a:cs typeface="Arial MT"/>
              </a:rPr>
              <a:t>what</a:t>
            </a:r>
            <a:r>
              <a:rPr sz="4100" spc="5" dirty="0">
                <a:latin typeface="Arial MT"/>
                <a:cs typeface="Arial MT"/>
              </a:rPr>
              <a:t> </a:t>
            </a:r>
            <a:r>
              <a:rPr sz="4100" spc="55" dirty="0">
                <a:latin typeface="Arial MT"/>
                <a:cs typeface="Arial MT"/>
              </a:rPr>
              <a:t>provider</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10" dirty="0">
                <a:latin typeface="Arial MT"/>
                <a:cs typeface="Arial MT"/>
              </a:rPr>
              <a:t>want</a:t>
            </a:r>
            <a:r>
              <a:rPr sz="4100" spc="5" dirty="0">
                <a:latin typeface="Arial MT"/>
                <a:cs typeface="Arial MT"/>
              </a:rPr>
              <a:t> to </a:t>
            </a:r>
            <a:r>
              <a:rPr sz="4100" spc="10" dirty="0">
                <a:latin typeface="Arial MT"/>
                <a:cs typeface="Arial MT"/>
              </a:rPr>
              <a:t>use</a:t>
            </a:r>
            <a:endParaRPr sz="4100">
              <a:latin typeface="Arial MT"/>
              <a:cs typeface="Arial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EF2AE-466A-4235-B436-101CC82E5B6E}"/>
              </a:ext>
            </a:extLst>
          </p:cNvPr>
          <p:cNvPicPr>
            <a:picLocks noChangeAspect="1"/>
          </p:cNvPicPr>
          <p:nvPr/>
        </p:nvPicPr>
        <p:blipFill rotWithShape="1">
          <a:blip r:embed="rId2"/>
          <a:srcRect t="7037" b="6297"/>
          <a:stretch/>
        </p:blipFill>
        <p:spPr>
          <a:xfrm>
            <a:off x="755650" y="1616075"/>
            <a:ext cx="18288000" cy="8915400"/>
          </a:xfrm>
          <a:prstGeom prst="rect">
            <a:avLst/>
          </a:prstGeom>
        </p:spPr>
      </p:pic>
    </p:spTree>
    <p:extLst>
      <p:ext uri="{BB962C8B-B14F-4D97-AF65-F5344CB8AC3E}">
        <p14:creationId xmlns:p14="http://schemas.microsoft.com/office/powerpoint/2010/main" val="65159477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608445" cy="1433195"/>
          </a:xfrm>
          <a:prstGeom prst="rect">
            <a:avLst/>
          </a:prstGeom>
        </p:spPr>
        <p:txBody>
          <a:bodyPr vert="horz" wrap="square" lIns="0" tIns="17145" rIns="0" bIns="0" rtlCol="0">
            <a:spAutoFit/>
          </a:bodyPr>
          <a:lstStyle/>
          <a:p>
            <a:pPr marL="12700">
              <a:lnSpc>
                <a:spcPct val="100000"/>
              </a:lnSpc>
              <a:spcBef>
                <a:spcPts val="135"/>
              </a:spcBef>
            </a:pPr>
            <a:r>
              <a:rPr spc="114" dirty="0"/>
              <a:t>depends_on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6089630" cy="502221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55" dirty="0">
                <a:latin typeface="Arial MT"/>
                <a:cs typeface="Arial MT"/>
              </a:rPr>
              <a:t>depends_on</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within</a:t>
            </a:r>
            <a:r>
              <a:rPr sz="4100" spc="10" dirty="0">
                <a:latin typeface="Arial MT"/>
                <a:cs typeface="Arial MT"/>
              </a:rPr>
              <a:t> </a:t>
            </a:r>
            <a:r>
              <a:rPr sz="4100" spc="15" dirty="0">
                <a:latin typeface="Arial MT"/>
                <a:cs typeface="Arial MT"/>
              </a:rPr>
              <a:t>resources</a:t>
            </a:r>
            <a:r>
              <a:rPr sz="4100" spc="5" dirty="0">
                <a:latin typeface="Arial MT"/>
                <a:cs typeface="Arial MT"/>
              </a:rPr>
              <a:t> to</a:t>
            </a:r>
            <a:r>
              <a:rPr sz="4100" spc="10" dirty="0">
                <a:latin typeface="Arial MT"/>
                <a:cs typeface="Arial MT"/>
              </a:rPr>
              <a:t> </a:t>
            </a:r>
            <a:r>
              <a:rPr sz="4100" spc="75" dirty="0">
                <a:latin typeface="Arial MT"/>
                <a:cs typeface="Arial MT"/>
              </a:rPr>
              <a:t>specify</a:t>
            </a:r>
            <a:r>
              <a:rPr sz="4100" spc="10" dirty="0">
                <a:latin typeface="Arial MT"/>
                <a:cs typeface="Arial MT"/>
              </a:rPr>
              <a:t> </a:t>
            </a:r>
            <a:r>
              <a:rPr sz="4100" spc="5" dirty="0">
                <a:latin typeface="Arial MT"/>
                <a:cs typeface="Arial MT"/>
              </a:rPr>
              <a:t>this</a:t>
            </a:r>
            <a:r>
              <a:rPr sz="4100" spc="10" dirty="0">
                <a:latin typeface="Arial MT"/>
                <a:cs typeface="Arial MT"/>
              </a:rPr>
              <a:t> </a:t>
            </a:r>
            <a:r>
              <a:rPr sz="4100" spc="20" dirty="0">
                <a:latin typeface="Arial MT"/>
                <a:cs typeface="Arial MT"/>
              </a:rPr>
              <a:t>resource </a:t>
            </a:r>
            <a:r>
              <a:rPr sz="4100" spc="-1125" dirty="0">
                <a:latin typeface="Arial MT"/>
                <a:cs typeface="Arial MT"/>
              </a:rPr>
              <a:t> </a:t>
            </a:r>
            <a:r>
              <a:rPr sz="4100" spc="105" dirty="0">
                <a:latin typeface="Arial MT"/>
                <a:cs typeface="Arial MT"/>
              </a:rPr>
              <a:t>depends</a:t>
            </a:r>
            <a:r>
              <a:rPr sz="4100"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another</a:t>
            </a:r>
            <a:r>
              <a:rPr sz="4100" spc="5" dirty="0">
                <a:latin typeface="Arial MT"/>
                <a:cs typeface="Arial MT"/>
              </a:rPr>
              <a:t> </a:t>
            </a:r>
            <a:r>
              <a:rPr sz="4100" spc="20" dirty="0">
                <a:latin typeface="Arial MT"/>
                <a:cs typeface="Arial MT"/>
              </a:rPr>
              <a:t>resource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0" dirty="0">
                <a:latin typeface="Arial MT"/>
                <a:cs typeface="Arial MT"/>
              </a:rPr>
              <a:t>This</a:t>
            </a:r>
            <a:r>
              <a:rPr sz="4100" spc="-15" dirty="0">
                <a:latin typeface="Arial MT"/>
                <a:cs typeface="Arial MT"/>
              </a:rPr>
              <a:t> </a:t>
            </a:r>
            <a:r>
              <a:rPr sz="4100" spc="30" dirty="0">
                <a:latin typeface="Arial MT"/>
                <a:cs typeface="Arial MT"/>
              </a:rPr>
              <a:t>already</a:t>
            </a:r>
            <a:r>
              <a:rPr sz="4100" spc="-15" dirty="0">
                <a:latin typeface="Arial MT"/>
                <a:cs typeface="Arial MT"/>
              </a:rPr>
              <a:t> </a:t>
            </a:r>
            <a:r>
              <a:rPr sz="4100" spc="40" dirty="0">
                <a:latin typeface="Arial MT"/>
                <a:cs typeface="Arial MT"/>
              </a:rPr>
              <a:t>existed</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Now</a:t>
            </a:r>
            <a:r>
              <a:rPr sz="4100" spc="5" dirty="0">
                <a:latin typeface="Arial MT"/>
                <a:cs typeface="Arial MT"/>
              </a:rPr>
              <a:t> </a:t>
            </a:r>
            <a:r>
              <a:rPr sz="4100" spc="10" dirty="0">
                <a:latin typeface="Arial MT"/>
                <a:cs typeface="Arial MT"/>
              </a:rPr>
              <a:t>you</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75" dirty="0">
                <a:latin typeface="Arial MT"/>
                <a:cs typeface="Arial MT"/>
              </a:rPr>
              <a:t>specify</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45" dirty="0">
                <a:latin typeface="Arial MT"/>
                <a:cs typeface="Arial MT"/>
              </a:rPr>
              <a:t>module</a:t>
            </a:r>
            <a:r>
              <a:rPr sz="4100" spc="5" dirty="0">
                <a:latin typeface="Arial MT"/>
                <a:cs typeface="Arial MT"/>
              </a:rPr>
              <a:t> within </a:t>
            </a:r>
            <a:r>
              <a:rPr sz="4100" spc="55" dirty="0">
                <a:latin typeface="Arial MT"/>
                <a:cs typeface="Arial MT"/>
              </a:rPr>
              <a:t>depends_on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e.g.</a:t>
            </a:r>
            <a:r>
              <a:rPr sz="4100" dirty="0">
                <a:latin typeface="Arial MT"/>
                <a:cs typeface="Arial MT"/>
              </a:rPr>
              <a:t> </a:t>
            </a:r>
            <a:r>
              <a:rPr sz="4100" spc="10" dirty="0">
                <a:latin typeface="Arial MT"/>
                <a:cs typeface="Arial MT"/>
              </a:rPr>
              <a:t>a</a:t>
            </a:r>
            <a:r>
              <a:rPr sz="4100" dirty="0">
                <a:latin typeface="Arial MT"/>
                <a:cs typeface="Arial MT"/>
              </a:rPr>
              <a:t> </a:t>
            </a:r>
            <a:r>
              <a:rPr sz="4100" spc="20" dirty="0">
                <a:latin typeface="Arial MT"/>
                <a:cs typeface="Arial MT"/>
              </a:rPr>
              <a:t>resource</a:t>
            </a:r>
            <a:r>
              <a:rPr sz="4100" dirty="0">
                <a:latin typeface="Arial MT"/>
                <a:cs typeface="Arial MT"/>
              </a:rPr>
              <a:t> </a:t>
            </a:r>
            <a:r>
              <a:rPr sz="4100" spc="85" dirty="0">
                <a:latin typeface="Arial MT"/>
                <a:cs typeface="Arial MT"/>
              </a:rPr>
              <a:t>can</a:t>
            </a:r>
            <a:r>
              <a:rPr sz="4100" dirty="0">
                <a:latin typeface="Arial MT"/>
                <a:cs typeface="Arial MT"/>
              </a:rPr>
              <a:t> </a:t>
            </a:r>
            <a:r>
              <a:rPr sz="4100" spc="10" dirty="0">
                <a:latin typeface="Arial MT"/>
                <a:cs typeface="Arial MT"/>
              </a:rPr>
              <a:t>now</a:t>
            </a:r>
            <a:r>
              <a:rPr sz="4100" spc="5" dirty="0">
                <a:latin typeface="Arial MT"/>
                <a:cs typeface="Arial MT"/>
              </a:rPr>
              <a:t> </a:t>
            </a:r>
            <a:r>
              <a:rPr sz="4100" spc="125" dirty="0">
                <a:latin typeface="Arial MT"/>
                <a:cs typeface="Arial MT"/>
              </a:rPr>
              <a:t>depend</a:t>
            </a:r>
            <a:r>
              <a:rPr sz="4100" dirty="0">
                <a:latin typeface="Arial MT"/>
                <a:cs typeface="Arial MT"/>
              </a:rPr>
              <a:t> </a:t>
            </a:r>
            <a:r>
              <a:rPr sz="4100" spc="10" dirty="0">
                <a:latin typeface="Arial MT"/>
                <a:cs typeface="Arial MT"/>
              </a:rPr>
              <a:t>on</a:t>
            </a:r>
            <a:r>
              <a:rPr sz="4100" dirty="0">
                <a:latin typeface="Arial MT"/>
                <a:cs typeface="Arial MT"/>
              </a:rPr>
              <a:t> </a:t>
            </a:r>
            <a:r>
              <a:rPr sz="4100" spc="10" dirty="0">
                <a:latin typeface="Arial MT"/>
                <a:cs typeface="Arial MT"/>
              </a:rPr>
              <a:t>a</a:t>
            </a:r>
            <a:r>
              <a:rPr sz="4100" dirty="0">
                <a:latin typeface="Arial MT"/>
                <a:cs typeface="Arial MT"/>
              </a:rPr>
              <a:t> </a:t>
            </a:r>
            <a:r>
              <a:rPr sz="4100" spc="45" dirty="0">
                <a:latin typeface="Arial MT"/>
                <a:cs typeface="Arial MT"/>
              </a:rPr>
              <a:t>module</a:t>
            </a:r>
            <a:endParaRPr sz="4100">
              <a:latin typeface="Arial MT"/>
              <a:cs typeface="Arial M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29067" y="4212926"/>
            <a:ext cx="11235055" cy="1433195"/>
          </a:xfrm>
          <a:prstGeom prst="rect">
            <a:avLst/>
          </a:prstGeom>
        </p:spPr>
        <p:txBody>
          <a:bodyPr vert="horz" wrap="square" lIns="0" tIns="17145" rIns="0" bIns="0" rtlCol="0">
            <a:spAutoFit/>
          </a:bodyPr>
          <a:lstStyle/>
          <a:p>
            <a:pPr marL="12700">
              <a:lnSpc>
                <a:spcPct val="100000"/>
              </a:lnSpc>
              <a:spcBef>
                <a:spcPts val="135"/>
              </a:spcBef>
            </a:pPr>
            <a:r>
              <a:rPr spc="100" dirty="0"/>
              <a:t>Module</a:t>
            </a:r>
            <a:r>
              <a:rPr spc="-40" dirty="0"/>
              <a:t> </a:t>
            </a:r>
            <a:r>
              <a:rPr spc="60" dirty="0"/>
              <a:t>Development</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82154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0" dirty="0"/>
              <a:t> </a:t>
            </a:r>
            <a:r>
              <a:rPr spc="90" dirty="0"/>
              <a:t>modules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529175" cy="752538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40" dirty="0">
                <a:latin typeface="Arial MT"/>
                <a:cs typeface="Arial MT"/>
              </a:rPr>
              <a:t>modules</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5" dirty="0">
                <a:latin typeface="Arial"/>
                <a:cs typeface="Arial"/>
              </a:rPr>
              <a:t>powerful </a:t>
            </a:r>
            <a:r>
              <a:rPr sz="4100" b="1" spc="10" dirty="0">
                <a:latin typeface="Arial"/>
                <a:cs typeface="Arial"/>
              </a:rPr>
              <a:t>way</a:t>
            </a:r>
            <a:r>
              <a:rPr sz="4100" b="1" spc="5" dirty="0">
                <a:latin typeface="Arial"/>
                <a:cs typeface="Arial"/>
              </a:rPr>
              <a:t> </a:t>
            </a:r>
            <a:r>
              <a:rPr sz="4100" b="1" spc="10" dirty="0">
                <a:latin typeface="Arial"/>
                <a:cs typeface="Arial"/>
              </a:rPr>
              <a:t>to</a:t>
            </a:r>
            <a:r>
              <a:rPr sz="4100" b="1" spc="5" dirty="0">
                <a:latin typeface="Arial"/>
                <a:cs typeface="Arial"/>
              </a:rPr>
              <a:t> </a:t>
            </a:r>
            <a:r>
              <a:rPr sz="4100" b="1" spc="10" dirty="0">
                <a:latin typeface="Arial"/>
                <a:cs typeface="Arial"/>
              </a:rPr>
              <a:t>reuse</a:t>
            </a:r>
            <a:r>
              <a:rPr sz="4100" b="1" spc="5" dirty="0">
                <a:latin typeface="Arial"/>
                <a:cs typeface="Arial"/>
              </a:rPr>
              <a:t> </a:t>
            </a:r>
            <a:r>
              <a:rPr sz="4100" b="1" spc="10" dirty="0">
                <a:latin typeface="Arial"/>
                <a:cs typeface="Arial"/>
              </a:rPr>
              <a:t>code</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either</a:t>
            </a:r>
            <a:r>
              <a:rPr sz="4100" spc="15" dirty="0">
                <a:latin typeface="Arial MT"/>
                <a:cs typeface="Arial MT"/>
              </a:rPr>
              <a:t> </a:t>
            </a:r>
            <a:r>
              <a:rPr sz="4100" spc="10" dirty="0">
                <a:latin typeface="Arial MT"/>
                <a:cs typeface="Arial MT"/>
              </a:rPr>
              <a:t>use </a:t>
            </a:r>
            <a:r>
              <a:rPr sz="4100" spc="15" dirty="0">
                <a:latin typeface="Arial MT"/>
                <a:cs typeface="Arial MT"/>
              </a:rPr>
              <a:t>external </a:t>
            </a:r>
            <a:r>
              <a:rPr sz="4100" spc="35" dirty="0">
                <a:latin typeface="Arial MT"/>
                <a:cs typeface="Arial MT"/>
              </a:rPr>
              <a:t>modules,</a:t>
            </a:r>
            <a:r>
              <a:rPr sz="4100" spc="10" dirty="0">
                <a:latin typeface="Arial MT"/>
                <a:cs typeface="Arial MT"/>
              </a:rPr>
              <a:t> </a:t>
            </a:r>
            <a:r>
              <a:rPr sz="4100" spc="5" dirty="0">
                <a:latin typeface="Arial MT"/>
                <a:cs typeface="Arial MT"/>
              </a:rPr>
              <a:t>or</a:t>
            </a:r>
            <a:r>
              <a:rPr sz="4100" spc="15" dirty="0">
                <a:latin typeface="Arial MT"/>
                <a:cs typeface="Arial MT"/>
              </a:rPr>
              <a:t> </a:t>
            </a:r>
            <a:r>
              <a:rPr sz="4100" b="1" spc="5" dirty="0">
                <a:latin typeface="Arial"/>
                <a:cs typeface="Arial"/>
              </a:rPr>
              <a:t>write</a:t>
            </a:r>
            <a:r>
              <a:rPr sz="4100" b="1" spc="10" dirty="0">
                <a:latin typeface="Arial"/>
                <a:cs typeface="Arial"/>
              </a:rPr>
              <a:t> modules</a:t>
            </a:r>
            <a:r>
              <a:rPr sz="4100" b="1" spc="15" dirty="0">
                <a:latin typeface="Arial"/>
                <a:cs typeface="Arial"/>
              </a:rPr>
              <a:t> </a:t>
            </a:r>
            <a:r>
              <a:rPr sz="4100" b="1" spc="5" dirty="0">
                <a:latin typeface="Arial"/>
                <a:cs typeface="Arial"/>
              </a:rPr>
              <a:t>yourself</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17780" indent="-509270">
              <a:lnSpc>
                <a:spcPct val="100499"/>
              </a:lnSpc>
              <a:spcBef>
                <a:spcPts val="5"/>
              </a:spcBef>
              <a:buSzPct val="75609"/>
              <a:buChar char="•"/>
              <a:tabLst>
                <a:tab pos="534035" algn="l"/>
                <a:tab pos="534670" algn="l"/>
              </a:tabLst>
            </a:pPr>
            <a:r>
              <a:rPr sz="4100" spc="-15" dirty="0">
                <a:latin typeface="Arial MT"/>
                <a:cs typeface="Arial MT"/>
              </a:rPr>
              <a:t>External </a:t>
            </a:r>
            <a:r>
              <a:rPr sz="4100" spc="40" dirty="0">
                <a:latin typeface="Arial MT"/>
                <a:cs typeface="Arial MT"/>
              </a:rPr>
              <a:t>modules </a:t>
            </a:r>
            <a:r>
              <a:rPr sz="4100" spc="85" dirty="0">
                <a:latin typeface="Arial MT"/>
                <a:cs typeface="Arial MT"/>
              </a:rPr>
              <a:t>can </a:t>
            </a:r>
            <a:r>
              <a:rPr sz="4100" spc="65" dirty="0">
                <a:latin typeface="Arial MT"/>
                <a:cs typeface="Arial MT"/>
              </a:rPr>
              <a:t>help </a:t>
            </a:r>
            <a:r>
              <a:rPr sz="4100" spc="10" dirty="0">
                <a:latin typeface="Arial MT"/>
                <a:cs typeface="Arial MT"/>
              </a:rPr>
              <a:t>you </a:t>
            </a:r>
            <a:r>
              <a:rPr sz="4100" b="1" spc="5" dirty="0">
                <a:latin typeface="Arial"/>
                <a:cs typeface="Arial"/>
              </a:rPr>
              <a:t>setting </a:t>
            </a:r>
            <a:r>
              <a:rPr sz="4100" b="1" spc="10" dirty="0">
                <a:latin typeface="Arial"/>
                <a:cs typeface="Arial"/>
              </a:rPr>
              <a:t>up </a:t>
            </a:r>
            <a:r>
              <a:rPr sz="4100" b="1" spc="5" dirty="0">
                <a:latin typeface="Arial"/>
                <a:cs typeface="Arial"/>
              </a:rPr>
              <a:t>infrastructure without </a:t>
            </a:r>
            <a:r>
              <a:rPr sz="4100" b="1" spc="10" dirty="0">
                <a:latin typeface="Arial"/>
                <a:cs typeface="Arial"/>
              </a:rPr>
              <a:t>much </a:t>
            </a:r>
            <a:r>
              <a:rPr sz="4100" b="1" spc="-1125" dirty="0">
                <a:latin typeface="Arial"/>
                <a:cs typeface="Arial"/>
              </a:rPr>
              <a:t> </a:t>
            </a:r>
            <a:r>
              <a:rPr sz="4100" b="1" spc="5" dirty="0">
                <a:latin typeface="Arial"/>
                <a:cs typeface="Arial"/>
              </a:rPr>
              <a:t>effort</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348615" lvl="1" indent="-509270">
              <a:lnSpc>
                <a:spcPct val="100499"/>
              </a:lnSpc>
              <a:buSzPct val="75609"/>
              <a:buChar char="•"/>
              <a:tabLst>
                <a:tab pos="1266825" algn="l"/>
                <a:tab pos="1267460" algn="l"/>
              </a:tabLst>
            </a:pPr>
            <a:r>
              <a:rPr sz="4100" spc="-45" dirty="0">
                <a:latin typeface="Arial MT"/>
                <a:cs typeface="Arial MT"/>
              </a:rPr>
              <a:t>When </a:t>
            </a:r>
            <a:r>
              <a:rPr sz="4100" spc="40" dirty="0">
                <a:latin typeface="Arial MT"/>
                <a:cs typeface="Arial MT"/>
              </a:rPr>
              <a:t>modules </a:t>
            </a:r>
            <a:r>
              <a:rPr sz="4100" spc="-15" dirty="0">
                <a:latin typeface="Arial MT"/>
                <a:cs typeface="Arial MT"/>
              </a:rPr>
              <a:t>are </a:t>
            </a:r>
            <a:r>
              <a:rPr sz="4100" b="1" spc="10" dirty="0">
                <a:latin typeface="Arial"/>
                <a:cs typeface="Arial"/>
              </a:rPr>
              <a:t>managed by </a:t>
            </a:r>
            <a:r>
              <a:rPr sz="4100" b="1" spc="5" dirty="0">
                <a:latin typeface="Arial"/>
                <a:cs typeface="Arial"/>
              </a:rPr>
              <a:t>the </a:t>
            </a:r>
            <a:r>
              <a:rPr sz="4100" b="1" spc="10" dirty="0">
                <a:latin typeface="Arial"/>
                <a:cs typeface="Arial"/>
              </a:rPr>
              <a:t>community</a:t>
            </a:r>
            <a:r>
              <a:rPr sz="4100" spc="10" dirty="0">
                <a:latin typeface="Arial MT"/>
                <a:cs typeface="Arial MT"/>
              </a:rPr>
              <a:t>, </a:t>
            </a:r>
            <a:r>
              <a:rPr sz="4100" spc="5" dirty="0">
                <a:latin typeface="Arial MT"/>
                <a:cs typeface="Arial MT"/>
              </a:rPr>
              <a:t>you’ll </a:t>
            </a:r>
            <a:r>
              <a:rPr sz="4100" spc="85" dirty="0">
                <a:latin typeface="Arial MT"/>
                <a:cs typeface="Arial MT"/>
              </a:rPr>
              <a:t>get </a:t>
            </a:r>
            <a:r>
              <a:rPr sz="4100" spc="75" dirty="0">
                <a:latin typeface="Arial MT"/>
                <a:cs typeface="Arial MT"/>
              </a:rPr>
              <a:t>updates </a:t>
            </a:r>
            <a:r>
              <a:rPr sz="4100" spc="-1125" dirty="0">
                <a:latin typeface="Arial MT"/>
                <a:cs typeface="Arial MT"/>
              </a:rPr>
              <a:t> </a:t>
            </a:r>
            <a:r>
              <a:rPr sz="4100" spc="85" dirty="0">
                <a:latin typeface="Arial MT"/>
                <a:cs typeface="Arial MT"/>
              </a:rPr>
              <a:t>and</a:t>
            </a:r>
            <a:r>
              <a:rPr sz="4100" dirty="0">
                <a:latin typeface="Arial MT"/>
                <a:cs typeface="Arial MT"/>
              </a:rPr>
              <a:t> </a:t>
            </a:r>
            <a:r>
              <a:rPr sz="4100" spc="5" dirty="0">
                <a:latin typeface="Arial MT"/>
                <a:cs typeface="Arial MT"/>
              </a:rPr>
              <a:t>fixes for </a:t>
            </a:r>
            <a:r>
              <a:rPr sz="4100" spc="-10" dirty="0">
                <a:latin typeface="Arial MT"/>
                <a:cs typeface="Arial MT"/>
              </a:rPr>
              <a:t>free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59690" lvl="1" indent="-509270">
              <a:lnSpc>
                <a:spcPct val="100499"/>
              </a:lnSpc>
              <a:buSzPct val="75609"/>
              <a:buChar char="•"/>
              <a:tabLst>
                <a:tab pos="1266825" algn="l"/>
                <a:tab pos="1267460" algn="l"/>
              </a:tabLst>
            </a:pPr>
            <a:r>
              <a:rPr sz="4100" u="heavy" spc="35" dirty="0">
                <a:uFill>
                  <a:solidFill>
                    <a:srgbClr val="000000"/>
                  </a:solidFill>
                </a:uFill>
                <a:latin typeface="Arial MT"/>
                <a:cs typeface="Arial MT"/>
              </a:rPr>
              <a:t>https://github.com/terraform-aws-modules/</a:t>
            </a:r>
            <a:r>
              <a:rPr sz="4100" spc="45" dirty="0">
                <a:latin typeface="Arial MT"/>
                <a:cs typeface="Arial MT"/>
              </a:rPr>
              <a:t> </a:t>
            </a:r>
            <a:r>
              <a:rPr sz="4100" spc="5" dirty="0">
                <a:latin typeface="Arial MT"/>
                <a:cs typeface="Arial MT"/>
              </a:rPr>
              <a:t>lists</a:t>
            </a:r>
            <a:r>
              <a:rPr sz="4100" spc="45" dirty="0">
                <a:latin typeface="Arial MT"/>
                <a:cs typeface="Arial MT"/>
              </a:rPr>
              <a:t> </a:t>
            </a:r>
            <a:r>
              <a:rPr sz="4100" spc="15" dirty="0">
                <a:latin typeface="Arial MT"/>
                <a:cs typeface="Arial MT"/>
              </a:rPr>
              <a:t>terraform</a:t>
            </a:r>
            <a:r>
              <a:rPr sz="4100" spc="45" dirty="0">
                <a:latin typeface="Arial MT"/>
                <a:cs typeface="Arial MT"/>
              </a:rPr>
              <a:t> </a:t>
            </a:r>
            <a:r>
              <a:rPr sz="4100" spc="40" dirty="0">
                <a:latin typeface="Arial MT"/>
                <a:cs typeface="Arial MT"/>
              </a:rPr>
              <a:t>modules</a:t>
            </a:r>
            <a:r>
              <a:rPr sz="4100" spc="45" dirty="0">
                <a:latin typeface="Arial MT"/>
                <a:cs typeface="Arial MT"/>
              </a:rPr>
              <a:t> </a:t>
            </a:r>
            <a:r>
              <a:rPr sz="4100" spc="5" dirty="0">
                <a:latin typeface="Arial MT"/>
                <a:cs typeface="Arial MT"/>
              </a:rPr>
              <a:t>for </a:t>
            </a:r>
            <a:r>
              <a:rPr sz="4100" spc="-1125" dirty="0">
                <a:latin typeface="Arial MT"/>
                <a:cs typeface="Arial MT"/>
              </a:rPr>
              <a:t> </a:t>
            </a:r>
            <a:r>
              <a:rPr sz="4100" spc="-140" dirty="0">
                <a:latin typeface="Arial MT"/>
                <a:cs typeface="Arial MT"/>
              </a:rPr>
              <a:t>AWS,</a:t>
            </a:r>
            <a:r>
              <a:rPr sz="4100" dirty="0">
                <a:latin typeface="Arial MT"/>
                <a:cs typeface="Arial MT"/>
              </a:rPr>
              <a:t> </a:t>
            </a:r>
            <a:r>
              <a:rPr sz="4100" spc="30" dirty="0">
                <a:latin typeface="Arial MT"/>
                <a:cs typeface="Arial MT"/>
              </a:rPr>
              <a:t>maintained</a:t>
            </a:r>
            <a:r>
              <a:rPr sz="4100" spc="5" dirty="0">
                <a:latin typeface="Arial MT"/>
                <a:cs typeface="Arial MT"/>
              </a:rPr>
              <a:t> </a:t>
            </a:r>
            <a:r>
              <a:rPr sz="4100" spc="120" dirty="0">
                <a:latin typeface="Arial MT"/>
                <a:cs typeface="Arial MT"/>
              </a:rPr>
              <a:t>by</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5" dirty="0">
                <a:latin typeface="Arial MT"/>
                <a:cs typeface="Arial MT"/>
              </a:rPr>
              <a:t>community</a:t>
            </a:r>
            <a:endParaRPr sz="4100">
              <a:latin typeface="Arial MT"/>
              <a:cs typeface="Arial MT"/>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82154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0" dirty="0"/>
              <a:t> </a:t>
            </a:r>
            <a:r>
              <a:rPr spc="90" dirty="0"/>
              <a:t>modules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4804390" cy="813435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5" dirty="0">
                <a:latin typeface="Arial MT"/>
                <a:cs typeface="Arial MT"/>
              </a:rPr>
              <a:t>A</a:t>
            </a:r>
            <a:r>
              <a:rPr sz="4100" spc="-5" dirty="0">
                <a:latin typeface="Arial MT"/>
                <a:cs typeface="Arial MT"/>
              </a:rPr>
              <a:t> </a:t>
            </a:r>
            <a:r>
              <a:rPr sz="4100" spc="10" dirty="0">
                <a:latin typeface="Arial MT"/>
                <a:cs typeface="Arial MT"/>
              </a:rPr>
              <a:t>few</a:t>
            </a:r>
            <a:r>
              <a:rPr sz="4100" dirty="0">
                <a:latin typeface="Arial MT"/>
                <a:cs typeface="Arial MT"/>
              </a:rPr>
              <a:t> </a:t>
            </a:r>
            <a:r>
              <a:rPr sz="4100" spc="70" dirty="0">
                <a:latin typeface="Arial MT"/>
                <a:cs typeface="Arial MT"/>
              </a:rPr>
              <a:t>popular</a:t>
            </a:r>
            <a:r>
              <a:rPr sz="4100" dirty="0">
                <a:latin typeface="Arial MT"/>
                <a:cs typeface="Arial MT"/>
              </a:rPr>
              <a:t> </a:t>
            </a:r>
            <a:r>
              <a:rPr sz="4100" spc="40" dirty="0">
                <a:latin typeface="Arial MT"/>
                <a:cs typeface="Arial MT"/>
              </a:rPr>
              <a:t>modules</a:t>
            </a:r>
            <a:r>
              <a:rPr sz="4100" dirty="0">
                <a:latin typeface="Arial MT"/>
                <a:cs typeface="Arial MT"/>
              </a:rPr>
              <a:t> </a:t>
            </a:r>
            <a:r>
              <a:rPr sz="4100" spc="-10" dirty="0">
                <a:latin typeface="Arial MT"/>
                <a:cs typeface="Arial MT"/>
              </a:rPr>
              <a:t>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u="heavy" spc="40" dirty="0">
                <a:uFill>
                  <a:solidFill>
                    <a:srgbClr val="000000"/>
                  </a:solidFill>
                </a:uFill>
                <a:latin typeface="Arial MT"/>
                <a:cs typeface="Arial MT"/>
              </a:rPr>
              <a:t>https://github.com/terraform-aws-modules/terraform-aws-vpc</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5" dirty="0">
                <a:latin typeface="Arial MT"/>
                <a:cs typeface="Arial MT"/>
              </a:rPr>
              <a:t>A</a:t>
            </a:r>
            <a:r>
              <a:rPr sz="4100" dirty="0">
                <a:latin typeface="Arial MT"/>
                <a:cs typeface="Arial MT"/>
              </a:rPr>
              <a:t> </a:t>
            </a:r>
            <a:r>
              <a:rPr sz="4100" spc="45" dirty="0">
                <a:latin typeface="Arial MT"/>
                <a:cs typeface="Arial MT"/>
              </a:rPr>
              <a:t>module</a:t>
            </a:r>
            <a:r>
              <a:rPr sz="4100" spc="5" dirty="0">
                <a:latin typeface="Arial MT"/>
                <a:cs typeface="Arial MT"/>
              </a:rPr>
              <a:t> to</a:t>
            </a:r>
            <a:r>
              <a:rPr sz="4100" dirty="0">
                <a:latin typeface="Arial MT"/>
                <a:cs typeface="Arial MT"/>
              </a:rPr>
              <a:t> </a:t>
            </a:r>
            <a:r>
              <a:rPr sz="4100" spc="35" dirty="0">
                <a:latin typeface="Arial MT"/>
                <a:cs typeface="Arial MT"/>
              </a:rPr>
              <a:t>create</a:t>
            </a:r>
            <a:r>
              <a:rPr sz="4100" spc="5" dirty="0">
                <a:latin typeface="Arial MT"/>
                <a:cs typeface="Arial MT"/>
              </a:rPr>
              <a:t> </a:t>
            </a:r>
            <a:r>
              <a:rPr sz="4100" spc="-140" dirty="0">
                <a:latin typeface="Arial MT"/>
                <a:cs typeface="Arial MT"/>
              </a:rPr>
              <a:t>VPC</a:t>
            </a:r>
            <a:r>
              <a:rPr sz="4100" spc="5" dirty="0">
                <a:latin typeface="Arial MT"/>
                <a:cs typeface="Arial MT"/>
              </a:rPr>
              <a:t> </a:t>
            </a:r>
            <a:r>
              <a:rPr sz="4100" spc="15" dirty="0">
                <a:latin typeface="Arial MT"/>
                <a:cs typeface="Arial MT"/>
              </a:rPr>
              <a:t>resources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u="heavy" spc="35" dirty="0">
                <a:uFill>
                  <a:solidFill>
                    <a:srgbClr val="000000"/>
                  </a:solidFill>
                </a:uFill>
                <a:latin typeface="Arial MT"/>
                <a:cs typeface="Arial MT"/>
              </a:rPr>
              <a:t>https://github.com/terraform-aws-modules/terraform-aws-alb</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5" dirty="0">
                <a:latin typeface="Arial MT"/>
                <a:cs typeface="Arial MT"/>
              </a:rPr>
              <a:t>A</a:t>
            </a:r>
            <a:r>
              <a:rPr sz="4100" spc="5" dirty="0">
                <a:latin typeface="Arial MT"/>
                <a:cs typeface="Arial MT"/>
              </a:rPr>
              <a:t> </a:t>
            </a:r>
            <a:r>
              <a:rPr sz="4100" spc="45" dirty="0">
                <a:latin typeface="Arial MT"/>
                <a:cs typeface="Arial MT"/>
              </a:rPr>
              <a:t>module</a:t>
            </a:r>
            <a:r>
              <a:rPr sz="4100" spc="5" dirty="0">
                <a:latin typeface="Arial MT"/>
                <a:cs typeface="Arial MT"/>
              </a:rPr>
              <a:t> to</a:t>
            </a:r>
            <a:r>
              <a:rPr sz="4100" spc="10"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an </a:t>
            </a:r>
            <a:r>
              <a:rPr sz="4100" spc="70" dirty="0">
                <a:latin typeface="Arial MT"/>
                <a:cs typeface="Arial MT"/>
              </a:rPr>
              <a:t>Application</a:t>
            </a:r>
            <a:r>
              <a:rPr sz="4100" spc="5" dirty="0">
                <a:latin typeface="Arial MT"/>
                <a:cs typeface="Arial MT"/>
              </a:rPr>
              <a:t> </a:t>
            </a:r>
            <a:r>
              <a:rPr sz="4100" spc="45" dirty="0">
                <a:latin typeface="Arial MT"/>
                <a:cs typeface="Arial MT"/>
              </a:rPr>
              <a:t>LoadBalancer</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u="heavy" spc="30" dirty="0">
                <a:uFill>
                  <a:solidFill>
                    <a:srgbClr val="000000"/>
                  </a:solidFill>
                </a:uFill>
                <a:latin typeface="Arial MT"/>
                <a:cs typeface="Arial MT"/>
              </a:rPr>
              <a:t>https://github.com/terraform-aws-modules/terraform-aws-eks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5" dirty="0">
                <a:latin typeface="Arial MT"/>
                <a:cs typeface="Arial MT"/>
              </a:rPr>
              <a:t>A</a:t>
            </a:r>
            <a:r>
              <a:rPr sz="4100" dirty="0">
                <a:latin typeface="Arial MT"/>
                <a:cs typeface="Arial MT"/>
              </a:rPr>
              <a:t> </a:t>
            </a:r>
            <a:r>
              <a:rPr sz="4100" spc="45" dirty="0">
                <a:latin typeface="Arial MT"/>
                <a:cs typeface="Arial MT"/>
              </a:rPr>
              <a:t>module</a:t>
            </a:r>
            <a:r>
              <a:rPr sz="4100" dirty="0">
                <a:latin typeface="Arial MT"/>
                <a:cs typeface="Arial MT"/>
              </a:rPr>
              <a:t> </a:t>
            </a:r>
            <a:r>
              <a:rPr sz="4100" spc="5" dirty="0">
                <a:latin typeface="Arial MT"/>
                <a:cs typeface="Arial MT"/>
              </a:rPr>
              <a:t>to</a:t>
            </a:r>
            <a:r>
              <a:rPr sz="4100" dirty="0">
                <a:latin typeface="Arial MT"/>
                <a:cs typeface="Arial MT"/>
              </a:rPr>
              <a:t> </a:t>
            </a:r>
            <a:r>
              <a:rPr sz="4100" spc="35" dirty="0">
                <a:latin typeface="Arial MT"/>
                <a:cs typeface="Arial MT"/>
              </a:rPr>
              <a:t>create</a:t>
            </a:r>
            <a:r>
              <a:rPr sz="4100" dirty="0">
                <a:latin typeface="Arial MT"/>
                <a:cs typeface="Arial MT"/>
              </a:rPr>
              <a:t> </a:t>
            </a:r>
            <a:r>
              <a:rPr sz="4100" spc="10" dirty="0">
                <a:latin typeface="Arial MT"/>
                <a:cs typeface="Arial MT"/>
              </a:rPr>
              <a:t>a</a:t>
            </a:r>
            <a:r>
              <a:rPr sz="4100" dirty="0">
                <a:latin typeface="Arial MT"/>
                <a:cs typeface="Arial MT"/>
              </a:rPr>
              <a:t> </a:t>
            </a:r>
            <a:r>
              <a:rPr sz="4100" spc="40" dirty="0">
                <a:latin typeface="Arial MT"/>
                <a:cs typeface="Arial MT"/>
              </a:rPr>
              <a:t>Kubernetes</a:t>
            </a:r>
            <a:r>
              <a:rPr sz="4100" dirty="0">
                <a:latin typeface="Arial MT"/>
                <a:cs typeface="Arial MT"/>
              </a:rPr>
              <a:t> </a:t>
            </a:r>
            <a:r>
              <a:rPr sz="4100" spc="40" dirty="0">
                <a:latin typeface="Arial MT"/>
                <a:cs typeface="Arial MT"/>
              </a:rPr>
              <a:t>cluster</a:t>
            </a:r>
            <a:endParaRPr sz="4100">
              <a:latin typeface="Arial MT"/>
              <a:cs typeface="Arial MT"/>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82154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0" dirty="0"/>
              <a:t> </a:t>
            </a:r>
            <a:r>
              <a:rPr spc="90" dirty="0"/>
              <a:t>modules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442180" cy="627888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Writing</a:t>
            </a:r>
            <a:r>
              <a:rPr sz="4100" spc="10" dirty="0">
                <a:latin typeface="Arial MT"/>
                <a:cs typeface="Arial MT"/>
              </a:rPr>
              <a:t> </a:t>
            </a:r>
            <a:r>
              <a:rPr sz="4100" spc="40" dirty="0">
                <a:latin typeface="Arial MT"/>
                <a:cs typeface="Arial MT"/>
              </a:rPr>
              <a:t>modules</a:t>
            </a:r>
            <a:r>
              <a:rPr sz="4100" spc="10" dirty="0">
                <a:latin typeface="Arial MT"/>
                <a:cs typeface="Arial MT"/>
              </a:rPr>
              <a:t> </a:t>
            </a:r>
            <a:r>
              <a:rPr sz="4100" spc="5" dirty="0">
                <a:latin typeface="Arial MT"/>
                <a:cs typeface="Arial MT"/>
              </a:rPr>
              <a:t>yourself</a:t>
            </a:r>
            <a:r>
              <a:rPr sz="4100" spc="10" dirty="0">
                <a:latin typeface="Arial MT"/>
                <a:cs typeface="Arial MT"/>
              </a:rPr>
              <a:t> </a:t>
            </a:r>
            <a:r>
              <a:rPr sz="4100" spc="55" dirty="0">
                <a:latin typeface="Arial MT"/>
                <a:cs typeface="Arial MT"/>
              </a:rPr>
              <a:t>gives</a:t>
            </a:r>
            <a:r>
              <a:rPr sz="4100" spc="10" dirty="0">
                <a:latin typeface="Arial MT"/>
                <a:cs typeface="Arial MT"/>
              </a:rPr>
              <a:t> you </a:t>
            </a:r>
            <a:r>
              <a:rPr sz="4100" spc="5" dirty="0">
                <a:latin typeface="Arial MT"/>
                <a:cs typeface="Arial MT"/>
              </a:rPr>
              <a:t>full</a:t>
            </a:r>
            <a:r>
              <a:rPr sz="4100" spc="10" dirty="0">
                <a:latin typeface="Arial MT"/>
                <a:cs typeface="Arial MT"/>
              </a:rPr>
              <a:t> </a:t>
            </a:r>
            <a:r>
              <a:rPr sz="4100" spc="25" dirty="0">
                <a:latin typeface="Arial MT"/>
                <a:cs typeface="Arial MT"/>
              </a:rPr>
              <a:t>flexibility</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535940" indent="-509270">
              <a:lnSpc>
                <a:spcPct val="100499"/>
              </a:lnSpc>
              <a:spcBef>
                <a:spcPts val="5"/>
              </a:spcBef>
              <a:buSzPct val="75609"/>
              <a:buChar char="•"/>
              <a:tabLst>
                <a:tab pos="534035" algn="l"/>
                <a:tab pos="534670" algn="l"/>
              </a:tabLst>
            </a:pPr>
            <a:r>
              <a:rPr sz="4100" spc="5" dirty="0">
                <a:latin typeface="Arial MT"/>
                <a:cs typeface="Arial MT"/>
              </a:rPr>
              <a:t>If</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10" dirty="0">
                <a:latin typeface="Arial MT"/>
                <a:cs typeface="Arial MT"/>
              </a:rPr>
              <a:t>maintain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45" dirty="0">
                <a:latin typeface="Arial MT"/>
                <a:cs typeface="Arial MT"/>
              </a:rPr>
              <a:t>module</a:t>
            </a:r>
            <a:r>
              <a:rPr sz="4100" dirty="0">
                <a:latin typeface="Arial MT"/>
                <a:cs typeface="Arial MT"/>
              </a:rPr>
              <a:t> </a:t>
            </a:r>
            <a:r>
              <a:rPr sz="4100" spc="5" dirty="0">
                <a:latin typeface="Arial MT"/>
                <a:cs typeface="Arial MT"/>
              </a:rPr>
              <a:t>in </a:t>
            </a:r>
            <a:r>
              <a:rPr sz="4100" spc="10" dirty="0">
                <a:latin typeface="Arial MT"/>
                <a:cs typeface="Arial MT"/>
              </a:rPr>
              <a:t>a</a:t>
            </a:r>
            <a:r>
              <a:rPr sz="4100" spc="5" dirty="0">
                <a:latin typeface="Arial MT"/>
                <a:cs typeface="Arial MT"/>
              </a:rPr>
              <a:t> </a:t>
            </a:r>
            <a:r>
              <a:rPr sz="4100" b="1" spc="5" dirty="0">
                <a:latin typeface="Arial"/>
                <a:cs typeface="Arial"/>
              </a:rPr>
              <a:t>git </a:t>
            </a:r>
            <a:r>
              <a:rPr sz="4100" b="1" spc="-20" dirty="0">
                <a:latin typeface="Arial"/>
                <a:cs typeface="Arial"/>
              </a:rPr>
              <a:t>repository,</a:t>
            </a:r>
            <a:r>
              <a:rPr sz="4100" b="1" dirty="0">
                <a:latin typeface="Arial"/>
                <a:cs typeface="Arial"/>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even</a:t>
            </a:r>
            <a:r>
              <a:rPr sz="4100" spc="5" dirty="0">
                <a:latin typeface="Arial MT"/>
                <a:cs typeface="Arial MT"/>
              </a:rPr>
              <a:t> </a:t>
            </a:r>
            <a:r>
              <a:rPr sz="4100" spc="-5" dirty="0">
                <a:latin typeface="Arial MT"/>
                <a:cs typeface="Arial MT"/>
              </a:rPr>
              <a:t>reuse</a:t>
            </a:r>
            <a:r>
              <a:rPr sz="4100" spc="5" dirty="0">
                <a:latin typeface="Arial MT"/>
                <a:cs typeface="Arial MT"/>
              </a:rPr>
              <a:t> </a:t>
            </a:r>
            <a:r>
              <a:rPr sz="4100" spc="10" dirty="0">
                <a:latin typeface="Arial MT"/>
                <a:cs typeface="Arial MT"/>
              </a:rPr>
              <a:t>the </a:t>
            </a:r>
            <a:r>
              <a:rPr sz="4100" spc="-1125" dirty="0">
                <a:latin typeface="Arial MT"/>
                <a:cs typeface="Arial MT"/>
              </a:rPr>
              <a:t> </a:t>
            </a:r>
            <a:r>
              <a:rPr sz="4100" spc="45" dirty="0">
                <a:latin typeface="Arial MT"/>
                <a:cs typeface="Arial MT"/>
              </a:rPr>
              <a:t>module</a:t>
            </a:r>
            <a:r>
              <a:rPr sz="4100" dirty="0">
                <a:latin typeface="Arial MT"/>
                <a:cs typeface="Arial MT"/>
              </a:rPr>
              <a:t> </a:t>
            </a:r>
            <a:r>
              <a:rPr sz="4100" spc="10" dirty="0">
                <a:latin typeface="Arial MT"/>
                <a:cs typeface="Arial MT"/>
              </a:rPr>
              <a:t>over</a:t>
            </a:r>
            <a:r>
              <a:rPr sz="4100" spc="5" dirty="0">
                <a:latin typeface="Arial MT"/>
                <a:cs typeface="Arial MT"/>
              </a:rPr>
              <a:t> </a:t>
            </a:r>
            <a:r>
              <a:rPr sz="4100" spc="35" dirty="0">
                <a:latin typeface="Arial MT"/>
                <a:cs typeface="Arial MT"/>
              </a:rPr>
              <a:t>multiple</a:t>
            </a:r>
            <a:r>
              <a:rPr sz="4100" spc="5" dirty="0">
                <a:latin typeface="Arial MT"/>
                <a:cs typeface="Arial MT"/>
              </a:rPr>
              <a:t> </a:t>
            </a:r>
            <a:r>
              <a:rPr sz="4100" spc="55" dirty="0">
                <a:latin typeface="Arial MT"/>
                <a:cs typeface="Arial MT"/>
              </a:rPr>
              <a:t>projects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402590" indent="-509270">
              <a:lnSpc>
                <a:spcPct val="100499"/>
              </a:lnSpc>
              <a:buSzPct val="75609"/>
              <a:buChar char="•"/>
              <a:tabLst>
                <a:tab pos="534035" algn="l"/>
                <a:tab pos="534670" algn="l"/>
              </a:tabLst>
            </a:pPr>
            <a:r>
              <a:rPr sz="4100" spc="5" dirty="0">
                <a:latin typeface="Arial MT"/>
                <a:cs typeface="Arial MT"/>
              </a:rPr>
              <a:t>In </a:t>
            </a:r>
            <a:r>
              <a:rPr sz="4100" spc="10" dirty="0">
                <a:latin typeface="Arial MT"/>
                <a:cs typeface="Arial MT"/>
              </a:rPr>
              <a:t>the next</a:t>
            </a:r>
            <a:r>
              <a:rPr sz="4100" spc="5" dirty="0">
                <a:latin typeface="Arial MT"/>
                <a:cs typeface="Arial MT"/>
              </a:rPr>
              <a:t> </a:t>
            </a:r>
            <a:r>
              <a:rPr sz="4100" spc="70" dirty="0">
                <a:latin typeface="Arial MT"/>
                <a:cs typeface="Arial MT"/>
              </a:rPr>
              <a:t>demo</a:t>
            </a:r>
            <a:r>
              <a:rPr sz="4100" spc="10" dirty="0">
                <a:latin typeface="Arial MT"/>
                <a:cs typeface="Arial MT"/>
              </a:rPr>
              <a:t> </a:t>
            </a:r>
            <a:r>
              <a:rPr sz="4100" spc="5" dirty="0">
                <a:latin typeface="Arial MT"/>
                <a:cs typeface="Arial MT"/>
              </a:rPr>
              <a:t>I will</a:t>
            </a:r>
            <a:r>
              <a:rPr sz="4100" spc="10" dirty="0">
                <a:latin typeface="Arial MT"/>
                <a:cs typeface="Arial MT"/>
              </a:rPr>
              <a:t> show</a:t>
            </a:r>
            <a:r>
              <a:rPr sz="4100" spc="5" dirty="0">
                <a:latin typeface="Arial MT"/>
                <a:cs typeface="Arial MT"/>
              </a:rPr>
              <a:t> </a:t>
            </a:r>
            <a:r>
              <a:rPr sz="4100" spc="10" dirty="0">
                <a:latin typeface="Arial MT"/>
                <a:cs typeface="Arial MT"/>
              </a:rPr>
              <a:t>you how</a:t>
            </a:r>
            <a:r>
              <a:rPr sz="4100" spc="5" dirty="0">
                <a:latin typeface="Arial MT"/>
                <a:cs typeface="Arial MT"/>
              </a:rPr>
              <a:t> to</a:t>
            </a:r>
            <a:r>
              <a:rPr sz="4100" spc="10" dirty="0">
                <a:latin typeface="Arial MT"/>
                <a:cs typeface="Arial MT"/>
              </a:rPr>
              <a:t> </a:t>
            </a:r>
            <a:r>
              <a:rPr sz="4100" spc="95" dirty="0">
                <a:latin typeface="Arial MT"/>
                <a:cs typeface="Arial MT"/>
              </a:rPr>
              <a:t>build</a:t>
            </a:r>
            <a:r>
              <a:rPr sz="4100" spc="5" dirty="0">
                <a:latin typeface="Arial MT"/>
                <a:cs typeface="Arial MT"/>
              </a:rPr>
              <a:t> </a:t>
            </a:r>
            <a:r>
              <a:rPr sz="4100" spc="10" dirty="0">
                <a:latin typeface="Arial MT"/>
                <a:cs typeface="Arial MT"/>
              </a:rPr>
              <a:t>a </a:t>
            </a:r>
            <a:r>
              <a:rPr sz="4100" spc="45" dirty="0">
                <a:latin typeface="Arial MT"/>
                <a:cs typeface="Arial MT"/>
              </a:rPr>
              <a:t>module</a:t>
            </a:r>
            <a:r>
              <a:rPr sz="4100" spc="10" dirty="0">
                <a:latin typeface="Arial MT"/>
                <a:cs typeface="Arial MT"/>
              </a:rPr>
              <a:t> </a:t>
            </a:r>
            <a:r>
              <a:rPr sz="4100" spc="5" dirty="0">
                <a:latin typeface="Arial MT"/>
                <a:cs typeface="Arial MT"/>
              </a:rPr>
              <a:t>for </a:t>
            </a:r>
            <a:r>
              <a:rPr sz="4100" spc="-140" dirty="0">
                <a:latin typeface="Arial MT"/>
                <a:cs typeface="Arial MT"/>
              </a:rPr>
              <a:t>ECS</a:t>
            </a:r>
            <a:r>
              <a:rPr sz="4100" spc="10" dirty="0">
                <a:latin typeface="Arial MT"/>
                <a:cs typeface="Arial MT"/>
              </a:rPr>
              <a:t> </a:t>
            </a:r>
            <a:r>
              <a:rPr sz="4100" spc="5" dirty="0">
                <a:latin typeface="Arial MT"/>
                <a:cs typeface="Arial MT"/>
              </a:rPr>
              <a:t>with </a:t>
            </a:r>
            <a:r>
              <a:rPr sz="4100" spc="10" dirty="0">
                <a:latin typeface="Arial MT"/>
                <a:cs typeface="Arial MT"/>
              </a:rPr>
              <a:t>an </a:t>
            </a:r>
            <a:r>
              <a:rPr sz="4100" spc="-1125" dirty="0">
                <a:latin typeface="Arial MT"/>
                <a:cs typeface="Arial MT"/>
              </a:rPr>
              <a:t> </a:t>
            </a:r>
            <a:r>
              <a:rPr sz="4100" spc="70" dirty="0">
                <a:latin typeface="Arial MT"/>
                <a:cs typeface="Arial MT"/>
              </a:rPr>
              <a:t>Application</a:t>
            </a:r>
            <a:r>
              <a:rPr sz="4100" dirty="0">
                <a:latin typeface="Arial MT"/>
                <a:cs typeface="Arial MT"/>
              </a:rPr>
              <a:t> </a:t>
            </a:r>
            <a:r>
              <a:rPr sz="4100" spc="45" dirty="0">
                <a:latin typeface="Arial MT"/>
                <a:cs typeface="Arial MT"/>
              </a:rPr>
              <a:t>LoadBalancer</a:t>
            </a:r>
            <a:r>
              <a:rPr sz="4100" spc="5" dirty="0">
                <a:latin typeface="Arial MT"/>
                <a:cs typeface="Arial MT"/>
              </a:rPr>
              <a:t> </a:t>
            </a:r>
            <a:r>
              <a:rPr sz="4100" spc="10" dirty="0">
                <a:latin typeface="Arial MT"/>
                <a:cs typeface="Arial MT"/>
              </a:rPr>
              <a:t>(ALB)</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7780" lvl="1" indent="-509270">
              <a:lnSpc>
                <a:spcPct val="100499"/>
              </a:lnSpc>
              <a:spcBef>
                <a:spcPts val="5"/>
              </a:spcBef>
              <a:buSzPct val="75609"/>
              <a:buChar char="•"/>
              <a:tabLst>
                <a:tab pos="1266825" algn="l"/>
                <a:tab pos="1267460" algn="l"/>
              </a:tabLst>
            </a:pPr>
            <a:r>
              <a:rPr sz="4100" dirty="0">
                <a:latin typeface="Arial MT"/>
                <a:cs typeface="Arial MT"/>
              </a:rPr>
              <a:t>I’ll</a:t>
            </a:r>
            <a:r>
              <a:rPr sz="4100" spc="5" dirty="0">
                <a:latin typeface="Arial MT"/>
                <a:cs typeface="Arial MT"/>
              </a:rPr>
              <a:t> first </a:t>
            </a:r>
            <a:r>
              <a:rPr sz="4100" spc="65" dirty="0">
                <a:latin typeface="Arial MT"/>
                <a:cs typeface="Arial MT"/>
              </a:rPr>
              <a:t>give</a:t>
            </a:r>
            <a:r>
              <a:rPr sz="4100" spc="5" dirty="0">
                <a:latin typeface="Arial MT"/>
                <a:cs typeface="Arial MT"/>
              </a:rPr>
              <a:t> </a:t>
            </a:r>
            <a:r>
              <a:rPr sz="4100" spc="10" dirty="0">
                <a:latin typeface="Arial MT"/>
                <a:cs typeface="Arial MT"/>
              </a:rPr>
              <a:t>you a</a:t>
            </a:r>
            <a:r>
              <a:rPr sz="4100" spc="5" dirty="0">
                <a:latin typeface="Arial MT"/>
                <a:cs typeface="Arial MT"/>
              </a:rPr>
              <a:t> </a:t>
            </a:r>
            <a:r>
              <a:rPr sz="4100" b="1" spc="10" dirty="0">
                <a:latin typeface="Arial"/>
                <a:cs typeface="Arial"/>
              </a:rPr>
              <a:t>high</a:t>
            </a:r>
            <a:r>
              <a:rPr sz="4100" b="1" spc="5" dirty="0">
                <a:latin typeface="Arial"/>
                <a:cs typeface="Arial"/>
              </a:rPr>
              <a:t> </a:t>
            </a:r>
            <a:r>
              <a:rPr sz="4100" b="1" spc="10" dirty="0">
                <a:latin typeface="Arial"/>
                <a:cs typeface="Arial"/>
              </a:rPr>
              <a:t>level </a:t>
            </a:r>
            <a:r>
              <a:rPr sz="4100" b="1" spc="5" dirty="0">
                <a:latin typeface="Arial"/>
                <a:cs typeface="Arial"/>
              </a:rPr>
              <a:t>overview</a:t>
            </a:r>
            <a:r>
              <a:rPr sz="4100" spc="5" dirty="0">
                <a:latin typeface="Arial MT"/>
                <a:cs typeface="Arial MT"/>
              </a:rPr>
              <a:t>, </a:t>
            </a:r>
            <a:r>
              <a:rPr sz="4100" spc="10" dirty="0">
                <a:latin typeface="Arial MT"/>
                <a:cs typeface="Arial MT"/>
              </a:rPr>
              <a:t>then</a:t>
            </a:r>
            <a:r>
              <a:rPr sz="4100" spc="5" dirty="0">
                <a:latin typeface="Arial MT"/>
                <a:cs typeface="Arial MT"/>
              </a:rPr>
              <a:t> </a:t>
            </a:r>
            <a:r>
              <a:rPr sz="4100" dirty="0">
                <a:latin typeface="Arial MT"/>
                <a:cs typeface="Arial MT"/>
              </a:rPr>
              <a:t>I’ll</a:t>
            </a:r>
            <a:r>
              <a:rPr sz="4100" spc="10" dirty="0">
                <a:latin typeface="Arial MT"/>
                <a:cs typeface="Arial MT"/>
              </a:rPr>
              <a:t> </a:t>
            </a:r>
            <a:r>
              <a:rPr sz="4100" spc="125" dirty="0">
                <a:latin typeface="Arial MT"/>
                <a:cs typeface="Arial MT"/>
              </a:rPr>
              <a:t>do</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10" dirty="0">
                <a:latin typeface="Arial"/>
                <a:cs typeface="Arial"/>
              </a:rPr>
              <a:t>deep </a:t>
            </a:r>
            <a:r>
              <a:rPr sz="4100" b="1" spc="5" dirty="0">
                <a:latin typeface="Arial"/>
                <a:cs typeface="Arial"/>
              </a:rPr>
              <a:t>dive </a:t>
            </a:r>
            <a:r>
              <a:rPr sz="4100" spc="5" dirty="0">
                <a:latin typeface="Arial MT"/>
                <a:cs typeface="Arial MT"/>
              </a:rPr>
              <a:t>of </a:t>
            </a:r>
            <a:r>
              <a:rPr sz="4100" spc="10" dirty="0">
                <a:latin typeface="Arial MT"/>
                <a:cs typeface="Arial MT"/>
              </a:rPr>
              <a:t>the </a:t>
            </a:r>
            <a:r>
              <a:rPr sz="4100" spc="-1120" dirty="0">
                <a:latin typeface="Arial MT"/>
                <a:cs typeface="Arial MT"/>
              </a:rPr>
              <a:t> </a:t>
            </a:r>
            <a:r>
              <a:rPr sz="4100" spc="45" dirty="0">
                <a:latin typeface="Arial MT"/>
                <a:cs typeface="Arial MT"/>
              </a:rPr>
              <a:t>module</a:t>
            </a:r>
            <a:endParaRPr sz="4100">
              <a:latin typeface="Arial MT"/>
              <a:cs typeface="Arial MT"/>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0192385" cy="1433195"/>
          </a:xfrm>
          <a:prstGeom prst="rect">
            <a:avLst/>
          </a:prstGeom>
        </p:spPr>
        <p:txBody>
          <a:bodyPr vert="horz" wrap="square" lIns="0" tIns="17145" rIns="0" bIns="0" rtlCol="0">
            <a:spAutoFit/>
          </a:bodyPr>
          <a:lstStyle/>
          <a:p>
            <a:pPr marL="12700">
              <a:lnSpc>
                <a:spcPct val="100000"/>
              </a:lnSpc>
              <a:spcBef>
                <a:spcPts val="135"/>
              </a:spcBef>
            </a:pPr>
            <a:r>
              <a:rPr spc="-325" dirty="0"/>
              <a:t>ECS</a:t>
            </a:r>
            <a:r>
              <a:rPr spc="-15" dirty="0"/>
              <a:t> </a:t>
            </a:r>
            <a:r>
              <a:rPr spc="20" dirty="0"/>
              <a:t>&amp;</a:t>
            </a:r>
            <a:r>
              <a:rPr spc="-15" dirty="0"/>
              <a:t> </a:t>
            </a:r>
            <a:r>
              <a:rPr spc="20" dirty="0"/>
              <a:t>ALB</a:t>
            </a:r>
            <a:r>
              <a:rPr spc="-15" dirty="0"/>
              <a:t> </a:t>
            </a:r>
            <a:r>
              <a:rPr spc="100" dirty="0"/>
              <a:t>module</a:t>
            </a:r>
          </a:p>
        </p:txBody>
      </p:sp>
      <p:grpSp>
        <p:nvGrpSpPr>
          <p:cNvPr id="3" name="object 3"/>
          <p:cNvGrpSpPr/>
          <p:nvPr/>
        </p:nvGrpSpPr>
        <p:grpSpPr>
          <a:xfrm>
            <a:off x="759182" y="2785644"/>
            <a:ext cx="11781155" cy="7452995"/>
            <a:chOff x="759182" y="2785644"/>
            <a:chExt cx="11781155" cy="7452995"/>
          </a:xfrm>
        </p:grpSpPr>
        <p:sp>
          <p:nvSpPr>
            <p:cNvPr id="4" name="object 4"/>
            <p:cNvSpPr/>
            <p:nvPr/>
          </p:nvSpPr>
          <p:spPr>
            <a:xfrm>
              <a:off x="769660" y="2806719"/>
              <a:ext cx="6503670" cy="7421245"/>
            </a:xfrm>
            <a:custGeom>
              <a:avLst/>
              <a:gdLst/>
              <a:ahLst/>
              <a:cxnLst/>
              <a:rect l="l" t="t" r="r" b="b"/>
              <a:pathLst>
                <a:path w="6503670" h="7421245">
                  <a:moveTo>
                    <a:pt x="0" y="0"/>
                  </a:moveTo>
                  <a:lnTo>
                    <a:pt x="6503672" y="0"/>
                  </a:lnTo>
                  <a:lnTo>
                    <a:pt x="6503672" y="7421081"/>
                  </a:lnTo>
                  <a:lnTo>
                    <a:pt x="0" y="7421081"/>
                  </a:lnTo>
                  <a:lnTo>
                    <a:pt x="0" y="0"/>
                  </a:lnTo>
                  <a:close/>
                </a:path>
              </a:pathLst>
            </a:custGeom>
            <a:ln w="20941">
              <a:solidFill>
                <a:srgbClr val="85888D"/>
              </a:solidFill>
            </a:ln>
          </p:spPr>
          <p:txBody>
            <a:bodyPr wrap="square" lIns="0" tIns="0" rIns="0" bIns="0" rtlCol="0"/>
            <a:lstStyle/>
            <a:p>
              <a:endParaRPr/>
            </a:p>
          </p:txBody>
        </p:sp>
        <p:sp>
          <p:nvSpPr>
            <p:cNvPr id="5" name="object 5"/>
            <p:cNvSpPr/>
            <p:nvPr/>
          </p:nvSpPr>
          <p:spPr>
            <a:xfrm>
              <a:off x="8057011" y="2796122"/>
              <a:ext cx="4472940" cy="4490085"/>
            </a:xfrm>
            <a:custGeom>
              <a:avLst/>
              <a:gdLst/>
              <a:ahLst/>
              <a:cxnLst/>
              <a:rect l="l" t="t" r="r" b="b"/>
              <a:pathLst>
                <a:path w="4472940" h="4490084">
                  <a:moveTo>
                    <a:pt x="0" y="0"/>
                  </a:moveTo>
                  <a:lnTo>
                    <a:pt x="4472408" y="0"/>
                  </a:lnTo>
                  <a:lnTo>
                    <a:pt x="4472408" y="4489801"/>
                  </a:lnTo>
                  <a:lnTo>
                    <a:pt x="0" y="4489801"/>
                  </a:lnTo>
                  <a:lnTo>
                    <a:pt x="0" y="0"/>
                  </a:lnTo>
                  <a:close/>
                </a:path>
              </a:pathLst>
            </a:custGeom>
            <a:ln w="20941">
              <a:solidFill>
                <a:srgbClr val="85888D"/>
              </a:solidFill>
            </a:ln>
          </p:spPr>
          <p:txBody>
            <a:bodyPr wrap="square" lIns="0" tIns="0" rIns="0" bIns="0" rtlCol="0"/>
            <a:lstStyle/>
            <a:p>
              <a:endParaRPr/>
            </a:p>
          </p:txBody>
        </p:sp>
      </p:grpSp>
      <p:sp>
        <p:nvSpPr>
          <p:cNvPr id="6" name="object 6"/>
          <p:cNvSpPr txBox="1"/>
          <p:nvPr/>
        </p:nvSpPr>
        <p:spPr>
          <a:xfrm>
            <a:off x="780517" y="2172059"/>
            <a:ext cx="10179685" cy="654050"/>
          </a:xfrm>
          <a:prstGeom prst="rect">
            <a:avLst/>
          </a:prstGeom>
        </p:spPr>
        <p:txBody>
          <a:bodyPr vert="horz" wrap="square" lIns="0" tIns="15240" rIns="0" bIns="0" rtlCol="0">
            <a:spAutoFit/>
          </a:bodyPr>
          <a:lstStyle/>
          <a:p>
            <a:pPr marL="12700">
              <a:lnSpc>
                <a:spcPct val="100000"/>
              </a:lnSpc>
              <a:spcBef>
                <a:spcPts val="120"/>
              </a:spcBef>
              <a:tabLst>
                <a:tab pos="7257415" algn="l"/>
              </a:tabLst>
            </a:pPr>
            <a:r>
              <a:rPr sz="4100" spc="-140" dirty="0">
                <a:latin typeface="Arial MT"/>
                <a:cs typeface="Arial MT"/>
              </a:rPr>
              <a:t>ECS</a:t>
            </a:r>
            <a:r>
              <a:rPr sz="4100" spc="15" dirty="0">
                <a:latin typeface="Arial MT"/>
                <a:cs typeface="Arial MT"/>
              </a:rPr>
              <a:t> </a:t>
            </a:r>
            <a:r>
              <a:rPr sz="4100" spc="5" dirty="0">
                <a:latin typeface="Arial MT"/>
                <a:cs typeface="Arial MT"/>
              </a:rPr>
              <a:t>Cluster	</a:t>
            </a:r>
            <a:r>
              <a:rPr sz="4100" spc="-140" dirty="0">
                <a:latin typeface="Arial MT"/>
                <a:cs typeface="Arial MT"/>
              </a:rPr>
              <a:t>ECS</a:t>
            </a:r>
            <a:r>
              <a:rPr sz="4100" spc="-80" dirty="0">
                <a:latin typeface="Arial MT"/>
                <a:cs typeface="Arial MT"/>
              </a:rPr>
              <a:t> </a:t>
            </a:r>
            <a:r>
              <a:rPr sz="4100" spc="10" dirty="0">
                <a:latin typeface="Arial MT"/>
                <a:cs typeface="Arial MT"/>
              </a:rPr>
              <a:t>Service</a:t>
            </a:r>
            <a:endParaRPr sz="4100">
              <a:latin typeface="Arial MT"/>
              <a:cs typeface="Arial MT"/>
            </a:endParaRPr>
          </a:p>
        </p:txBody>
      </p:sp>
      <p:sp>
        <p:nvSpPr>
          <p:cNvPr id="7" name="object 7"/>
          <p:cNvSpPr/>
          <p:nvPr/>
        </p:nvSpPr>
        <p:spPr>
          <a:xfrm>
            <a:off x="8057011" y="8032794"/>
            <a:ext cx="11203305" cy="2482850"/>
          </a:xfrm>
          <a:custGeom>
            <a:avLst/>
            <a:gdLst/>
            <a:ahLst/>
            <a:cxnLst/>
            <a:rect l="l" t="t" r="r" b="b"/>
            <a:pathLst>
              <a:path w="11203305" h="2482850">
                <a:moveTo>
                  <a:pt x="0" y="0"/>
                </a:moveTo>
                <a:lnTo>
                  <a:pt x="11202758" y="0"/>
                </a:lnTo>
                <a:lnTo>
                  <a:pt x="11202758" y="2482250"/>
                </a:lnTo>
                <a:lnTo>
                  <a:pt x="0" y="2482250"/>
                </a:lnTo>
                <a:lnTo>
                  <a:pt x="0" y="0"/>
                </a:lnTo>
                <a:close/>
              </a:path>
            </a:pathLst>
          </a:custGeom>
          <a:ln w="20941">
            <a:solidFill>
              <a:srgbClr val="85888D"/>
            </a:solidFill>
          </a:ln>
        </p:spPr>
        <p:txBody>
          <a:bodyPr wrap="square" lIns="0" tIns="0" rIns="0" bIns="0" rtlCol="0"/>
          <a:lstStyle/>
          <a:p>
            <a:endParaRPr/>
          </a:p>
        </p:txBody>
      </p:sp>
      <p:sp>
        <p:nvSpPr>
          <p:cNvPr id="8" name="object 8"/>
          <p:cNvSpPr txBox="1"/>
          <p:nvPr/>
        </p:nvSpPr>
        <p:spPr>
          <a:xfrm>
            <a:off x="8038852" y="7385913"/>
            <a:ext cx="1015365"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ALB</a:t>
            </a:r>
            <a:endParaRPr sz="4100">
              <a:latin typeface="Arial MT"/>
              <a:cs typeface="Arial MT"/>
            </a:endParaRPr>
          </a:p>
        </p:txBody>
      </p:sp>
      <p:sp>
        <p:nvSpPr>
          <p:cNvPr id="9" name="object 9"/>
          <p:cNvSpPr txBox="1"/>
          <p:nvPr/>
        </p:nvSpPr>
        <p:spPr>
          <a:xfrm>
            <a:off x="2504994" y="4517478"/>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432434">
              <a:lnSpc>
                <a:spcPct val="100000"/>
              </a:lnSpc>
            </a:pPr>
            <a:r>
              <a:rPr sz="2600" spc="45" dirty="0">
                <a:latin typeface="Arial MT"/>
                <a:cs typeface="Arial MT"/>
              </a:rPr>
              <a:t>Cloudwatch</a:t>
            </a:r>
            <a:endParaRPr sz="2600">
              <a:latin typeface="Arial MT"/>
              <a:cs typeface="Arial MT"/>
            </a:endParaRPr>
          </a:p>
        </p:txBody>
      </p:sp>
      <p:sp>
        <p:nvSpPr>
          <p:cNvPr id="10" name="object 10"/>
          <p:cNvSpPr txBox="1"/>
          <p:nvPr/>
        </p:nvSpPr>
        <p:spPr>
          <a:xfrm>
            <a:off x="2504994" y="3173767"/>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algn="ctr">
              <a:lnSpc>
                <a:spcPct val="100000"/>
              </a:lnSpc>
            </a:pPr>
            <a:r>
              <a:rPr sz="2600" spc="-75" dirty="0">
                <a:latin typeface="Arial MT"/>
                <a:cs typeface="Arial MT"/>
              </a:rPr>
              <a:t>ECS</a:t>
            </a:r>
            <a:endParaRPr sz="2600">
              <a:latin typeface="Arial MT"/>
              <a:cs typeface="Arial MT"/>
            </a:endParaRPr>
          </a:p>
        </p:txBody>
      </p:sp>
      <p:sp>
        <p:nvSpPr>
          <p:cNvPr id="11" name="object 11"/>
          <p:cNvSpPr txBox="1"/>
          <p:nvPr/>
        </p:nvSpPr>
        <p:spPr>
          <a:xfrm>
            <a:off x="2504994" y="5861189"/>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algn="ctr">
              <a:lnSpc>
                <a:spcPct val="100000"/>
              </a:lnSpc>
            </a:pPr>
            <a:r>
              <a:rPr sz="2600" spc="20" dirty="0">
                <a:latin typeface="Arial MT"/>
                <a:cs typeface="Arial MT"/>
              </a:rPr>
              <a:t>IAM</a:t>
            </a:r>
            <a:endParaRPr sz="2600">
              <a:latin typeface="Arial MT"/>
              <a:cs typeface="Arial MT"/>
            </a:endParaRPr>
          </a:p>
        </p:txBody>
      </p:sp>
      <p:sp>
        <p:nvSpPr>
          <p:cNvPr id="12" name="object 12"/>
          <p:cNvSpPr/>
          <p:nvPr/>
        </p:nvSpPr>
        <p:spPr>
          <a:xfrm>
            <a:off x="2504994" y="7204899"/>
            <a:ext cx="2653030" cy="1047115"/>
          </a:xfrm>
          <a:custGeom>
            <a:avLst/>
            <a:gdLst/>
            <a:ahLst/>
            <a:cxnLst/>
            <a:rect l="l" t="t" r="r" b="b"/>
            <a:pathLst>
              <a:path w="2653029"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13" name="object 13"/>
          <p:cNvSpPr txBox="1"/>
          <p:nvPr/>
        </p:nvSpPr>
        <p:spPr>
          <a:xfrm>
            <a:off x="2515465" y="7498631"/>
            <a:ext cx="2632075" cy="427990"/>
          </a:xfrm>
          <a:prstGeom prst="rect">
            <a:avLst/>
          </a:prstGeom>
        </p:spPr>
        <p:txBody>
          <a:bodyPr vert="horz" wrap="square" lIns="0" tIns="17145" rIns="0" bIns="0" rtlCol="0">
            <a:spAutoFit/>
          </a:bodyPr>
          <a:lstStyle/>
          <a:p>
            <a:pPr marL="108585">
              <a:lnSpc>
                <a:spcPct val="100000"/>
              </a:lnSpc>
              <a:spcBef>
                <a:spcPts val="135"/>
              </a:spcBef>
            </a:pPr>
            <a:r>
              <a:rPr sz="2600" spc="15" dirty="0">
                <a:latin typeface="Arial MT"/>
                <a:cs typeface="Arial MT"/>
              </a:rPr>
              <a:t>Security</a:t>
            </a:r>
            <a:r>
              <a:rPr sz="2600" spc="-25" dirty="0">
                <a:latin typeface="Arial MT"/>
                <a:cs typeface="Arial MT"/>
              </a:rPr>
              <a:t> </a:t>
            </a:r>
            <a:r>
              <a:rPr sz="2600" spc="35" dirty="0">
                <a:latin typeface="Arial MT"/>
                <a:cs typeface="Arial MT"/>
              </a:rPr>
              <a:t>Groups</a:t>
            </a:r>
            <a:endParaRPr sz="2600">
              <a:latin typeface="Arial MT"/>
              <a:cs typeface="Arial MT"/>
            </a:endParaRPr>
          </a:p>
        </p:txBody>
      </p:sp>
      <p:sp>
        <p:nvSpPr>
          <p:cNvPr id="14" name="object 14"/>
          <p:cNvSpPr txBox="1"/>
          <p:nvPr/>
        </p:nvSpPr>
        <p:spPr>
          <a:xfrm>
            <a:off x="8966774" y="3176413"/>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395605">
              <a:lnSpc>
                <a:spcPct val="100000"/>
              </a:lnSpc>
            </a:pPr>
            <a:r>
              <a:rPr sz="2600" spc="-75" dirty="0">
                <a:latin typeface="Arial MT"/>
                <a:cs typeface="Arial MT"/>
              </a:rPr>
              <a:t>ECS</a:t>
            </a:r>
            <a:r>
              <a:rPr sz="2600" spc="-25" dirty="0">
                <a:latin typeface="Arial MT"/>
                <a:cs typeface="Arial MT"/>
              </a:rPr>
              <a:t> </a:t>
            </a:r>
            <a:r>
              <a:rPr sz="2600" spc="15" dirty="0">
                <a:latin typeface="Arial MT"/>
                <a:cs typeface="Arial MT"/>
              </a:rPr>
              <a:t>Service</a:t>
            </a:r>
            <a:endParaRPr sz="2600">
              <a:latin typeface="Arial MT"/>
              <a:cs typeface="Arial MT"/>
            </a:endParaRPr>
          </a:p>
        </p:txBody>
      </p:sp>
      <p:sp>
        <p:nvSpPr>
          <p:cNvPr id="15" name="object 15"/>
          <p:cNvSpPr txBox="1"/>
          <p:nvPr/>
        </p:nvSpPr>
        <p:spPr>
          <a:xfrm>
            <a:off x="8966772" y="4517478"/>
            <a:ext cx="2653030" cy="1047115"/>
          </a:xfrm>
          <a:prstGeom prst="rect">
            <a:avLst/>
          </a:prstGeom>
          <a:ln w="20941">
            <a:solidFill>
              <a:srgbClr val="85888D"/>
            </a:solidFill>
          </a:ln>
        </p:spPr>
        <p:txBody>
          <a:bodyPr vert="horz" wrap="square" lIns="0" tIns="110489" rIns="0" bIns="0" rtlCol="0">
            <a:spAutoFit/>
          </a:bodyPr>
          <a:lstStyle/>
          <a:p>
            <a:pPr marL="674370" marR="387985" indent="-279400">
              <a:lnSpc>
                <a:spcPct val="100400"/>
              </a:lnSpc>
              <a:spcBef>
                <a:spcPts val="869"/>
              </a:spcBef>
            </a:pPr>
            <a:r>
              <a:rPr sz="2600" spc="-75" dirty="0">
                <a:latin typeface="Arial MT"/>
                <a:cs typeface="Arial MT"/>
              </a:rPr>
              <a:t>ECS</a:t>
            </a:r>
            <a:r>
              <a:rPr sz="2600" spc="-60" dirty="0">
                <a:latin typeface="Arial MT"/>
                <a:cs typeface="Arial MT"/>
              </a:rPr>
              <a:t> </a:t>
            </a:r>
            <a:r>
              <a:rPr sz="2600" spc="15" dirty="0">
                <a:latin typeface="Arial MT"/>
                <a:cs typeface="Arial MT"/>
              </a:rPr>
              <a:t>Service </a:t>
            </a:r>
            <a:r>
              <a:rPr sz="2600" spc="-710" dirty="0">
                <a:latin typeface="Arial MT"/>
                <a:cs typeface="Arial MT"/>
              </a:rPr>
              <a:t> </a:t>
            </a:r>
            <a:r>
              <a:rPr sz="2600" spc="35" dirty="0">
                <a:latin typeface="Arial MT"/>
                <a:cs typeface="Arial MT"/>
              </a:rPr>
              <a:t>template</a:t>
            </a:r>
            <a:endParaRPr sz="2600">
              <a:latin typeface="Arial MT"/>
              <a:cs typeface="Arial MT"/>
            </a:endParaRPr>
          </a:p>
        </p:txBody>
      </p:sp>
      <p:sp>
        <p:nvSpPr>
          <p:cNvPr id="16" name="object 16"/>
          <p:cNvSpPr/>
          <p:nvPr/>
        </p:nvSpPr>
        <p:spPr>
          <a:xfrm>
            <a:off x="8966772" y="5858543"/>
            <a:ext cx="2653030" cy="1047115"/>
          </a:xfrm>
          <a:custGeom>
            <a:avLst/>
            <a:gdLst/>
            <a:ahLst/>
            <a:cxnLst/>
            <a:rect l="l" t="t" r="r" b="b"/>
            <a:pathLst>
              <a:path w="2653029"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17" name="object 17"/>
          <p:cNvSpPr txBox="1"/>
          <p:nvPr/>
        </p:nvSpPr>
        <p:spPr>
          <a:xfrm>
            <a:off x="9451723" y="5953328"/>
            <a:ext cx="1683385" cy="825500"/>
          </a:xfrm>
          <a:prstGeom prst="rect">
            <a:avLst/>
          </a:prstGeom>
        </p:spPr>
        <p:txBody>
          <a:bodyPr vert="horz" wrap="square" lIns="0" tIns="15875" rIns="0" bIns="0" rtlCol="0">
            <a:spAutoFit/>
          </a:bodyPr>
          <a:lstStyle/>
          <a:p>
            <a:pPr marL="369570" marR="5080" indent="-357505">
              <a:lnSpc>
                <a:spcPct val="100400"/>
              </a:lnSpc>
              <a:spcBef>
                <a:spcPts val="125"/>
              </a:spcBef>
            </a:pPr>
            <a:r>
              <a:rPr sz="2600" spc="20" dirty="0">
                <a:latin typeface="Arial MT"/>
                <a:cs typeface="Arial MT"/>
              </a:rPr>
              <a:t>ALB</a:t>
            </a:r>
            <a:r>
              <a:rPr sz="2600" spc="-55" dirty="0">
                <a:latin typeface="Arial MT"/>
                <a:cs typeface="Arial MT"/>
              </a:rPr>
              <a:t> </a:t>
            </a:r>
            <a:r>
              <a:rPr sz="2600" spc="-35" dirty="0">
                <a:latin typeface="Arial MT"/>
                <a:cs typeface="Arial MT"/>
              </a:rPr>
              <a:t>Target </a:t>
            </a:r>
            <a:r>
              <a:rPr sz="2600" spc="-705" dirty="0">
                <a:latin typeface="Arial MT"/>
                <a:cs typeface="Arial MT"/>
              </a:rPr>
              <a:t> </a:t>
            </a:r>
            <a:r>
              <a:rPr sz="2600" spc="40" dirty="0">
                <a:latin typeface="Arial MT"/>
                <a:cs typeface="Arial MT"/>
              </a:rPr>
              <a:t>Group</a:t>
            </a:r>
            <a:endParaRPr sz="2600">
              <a:latin typeface="Arial MT"/>
              <a:cs typeface="Arial MT"/>
            </a:endParaRPr>
          </a:p>
        </p:txBody>
      </p:sp>
      <p:sp>
        <p:nvSpPr>
          <p:cNvPr id="18" name="object 18"/>
          <p:cNvSpPr txBox="1"/>
          <p:nvPr/>
        </p:nvSpPr>
        <p:spPr>
          <a:xfrm>
            <a:off x="15221976" y="8750374"/>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605790">
              <a:lnSpc>
                <a:spcPct val="100000"/>
              </a:lnSpc>
            </a:pPr>
            <a:r>
              <a:rPr sz="2600" spc="-105" dirty="0">
                <a:latin typeface="Arial MT"/>
                <a:cs typeface="Arial MT"/>
              </a:rPr>
              <a:t>AWS</a:t>
            </a:r>
            <a:r>
              <a:rPr sz="2600" spc="-30" dirty="0">
                <a:latin typeface="Arial MT"/>
                <a:cs typeface="Arial MT"/>
              </a:rPr>
              <a:t> </a:t>
            </a:r>
            <a:r>
              <a:rPr sz="2600" spc="20" dirty="0">
                <a:latin typeface="Arial MT"/>
                <a:cs typeface="Arial MT"/>
              </a:rPr>
              <a:t>ALB</a:t>
            </a:r>
            <a:endParaRPr sz="2600">
              <a:latin typeface="Arial MT"/>
              <a:cs typeface="Arial MT"/>
            </a:endParaRPr>
          </a:p>
        </p:txBody>
      </p:sp>
      <p:sp>
        <p:nvSpPr>
          <p:cNvPr id="19" name="object 19"/>
          <p:cNvSpPr/>
          <p:nvPr/>
        </p:nvSpPr>
        <p:spPr>
          <a:xfrm>
            <a:off x="12094374" y="8750374"/>
            <a:ext cx="2653030" cy="1047115"/>
          </a:xfrm>
          <a:custGeom>
            <a:avLst/>
            <a:gdLst/>
            <a:ahLst/>
            <a:cxnLst/>
            <a:rect l="l" t="t" r="r" b="b"/>
            <a:pathLst>
              <a:path w="2653030"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20" name="object 20"/>
          <p:cNvSpPr txBox="1"/>
          <p:nvPr/>
        </p:nvSpPr>
        <p:spPr>
          <a:xfrm>
            <a:off x="12222812" y="9044106"/>
            <a:ext cx="2396490" cy="427990"/>
          </a:xfrm>
          <a:prstGeom prst="rect">
            <a:avLst/>
          </a:prstGeom>
        </p:spPr>
        <p:txBody>
          <a:bodyPr vert="horz" wrap="square" lIns="0" tIns="17145" rIns="0" bIns="0" rtlCol="0">
            <a:spAutoFit/>
          </a:bodyPr>
          <a:lstStyle/>
          <a:p>
            <a:pPr marL="12700">
              <a:lnSpc>
                <a:spcPct val="100000"/>
              </a:lnSpc>
              <a:spcBef>
                <a:spcPts val="135"/>
              </a:spcBef>
            </a:pPr>
            <a:r>
              <a:rPr sz="2600" spc="25" dirty="0">
                <a:latin typeface="Arial MT"/>
                <a:cs typeface="Arial MT"/>
              </a:rPr>
              <a:t>ACM</a:t>
            </a:r>
            <a:r>
              <a:rPr sz="2600" spc="-40" dirty="0">
                <a:latin typeface="Arial MT"/>
                <a:cs typeface="Arial MT"/>
              </a:rPr>
              <a:t> </a:t>
            </a:r>
            <a:r>
              <a:rPr sz="2600" spc="30" dirty="0">
                <a:latin typeface="Arial MT"/>
                <a:cs typeface="Arial MT"/>
              </a:rPr>
              <a:t>Certificate</a:t>
            </a:r>
            <a:endParaRPr sz="2600">
              <a:latin typeface="Arial MT"/>
              <a:cs typeface="Arial MT"/>
            </a:endParaRPr>
          </a:p>
        </p:txBody>
      </p:sp>
      <p:sp>
        <p:nvSpPr>
          <p:cNvPr id="21" name="object 21"/>
          <p:cNvSpPr/>
          <p:nvPr/>
        </p:nvSpPr>
        <p:spPr>
          <a:xfrm>
            <a:off x="15221976" y="7248221"/>
            <a:ext cx="2653030" cy="1047115"/>
          </a:xfrm>
          <a:custGeom>
            <a:avLst/>
            <a:gdLst/>
            <a:ahLst/>
            <a:cxnLst/>
            <a:rect l="l" t="t" r="r" b="b"/>
            <a:pathLst>
              <a:path w="2653030"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22" name="object 22"/>
          <p:cNvSpPr txBox="1"/>
          <p:nvPr/>
        </p:nvSpPr>
        <p:spPr>
          <a:xfrm>
            <a:off x="15539560" y="7541953"/>
            <a:ext cx="2018030" cy="427990"/>
          </a:xfrm>
          <a:prstGeom prst="rect">
            <a:avLst/>
          </a:prstGeom>
        </p:spPr>
        <p:txBody>
          <a:bodyPr vert="horz" wrap="square" lIns="0" tIns="17145" rIns="0" bIns="0" rtlCol="0">
            <a:spAutoFit/>
          </a:bodyPr>
          <a:lstStyle/>
          <a:p>
            <a:pPr marL="12700">
              <a:lnSpc>
                <a:spcPct val="100000"/>
              </a:lnSpc>
              <a:spcBef>
                <a:spcPts val="135"/>
              </a:spcBef>
            </a:pPr>
            <a:r>
              <a:rPr sz="2600" spc="-85" dirty="0">
                <a:latin typeface="Arial MT"/>
                <a:cs typeface="Arial MT"/>
              </a:rPr>
              <a:t>HTTP</a:t>
            </a:r>
            <a:r>
              <a:rPr sz="2600" spc="-75" dirty="0">
                <a:latin typeface="Arial MT"/>
                <a:cs typeface="Arial MT"/>
              </a:rPr>
              <a:t> </a:t>
            </a:r>
            <a:r>
              <a:rPr sz="2600" spc="15" dirty="0">
                <a:latin typeface="Arial MT"/>
                <a:cs typeface="Arial MT"/>
              </a:rPr>
              <a:t>listener</a:t>
            </a:r>
            <a:endParaRPr sz="2600">
              <a:latin typeface="Arial MT"/>
              <a:cs typeface="Arial MT"/>
            </a:endParaRPr>
          </a:p>
        </p:txBody>
      </p:sp>
      <p:sp>
        <p:nvSpPr>
          <p:cNvPr id="23" name="object 23"/>
          <p:cNvSpPr/>
          <p:nvPr/>
        </p:nvSpPr>
        <p:spPr>
          <a:xfrm>
            <a:off x="15221976" y="5746067"/>
            <a:ext cx="2653030" cy="1047115"/>
          </a:xfrm>
          <a:custGeom>
            <a:avLst/>
            <a:gdLst/>
            <a:ahLst/>
            <a:cxnLst/>
            <a:rect l="l" t="t" r="r" b="b"/>
            <a:pathLst>
              <a:path w="2653030"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24" name="object 24"/>
          <p:cNvSpPr txBox="1"/>
          <p:nvPr/>
        </p:nvSpPr>
        <p:spPr>
          <a:xfrm>
            <a:off x="15437195" y="6039800"/>
            <a:ext cx="2222500" cy="427990"/>
          </a:xfrm>
          <a:prstGeom prst="rect">
            <a:avLst/>
          </a:prstGeom>
        </p:spPr>
        <p:txBody>
          <a:bodyPr vert="horz" wrap="square" lIns="0" tIns="17145" rIns="0" bIns="0" rtlCol="0">
            <a:spAutoFit/>
          </a:bodyPr>
          <a:lstStyle/>
          <a:p>
            <a:pPr marL="12700">
              <a:lnSpc>
                <a:spcPct val="100000"/>
              </a:lnSpc>
              <a:spcBef>
                <a:spcPts val="135"/>
              </a:spcBef>
            </a:pPr>
            <a:r>
              <a:rPr sz="2600" spc="-95" dirty="0">
                <a:latin typeface="Arial MT"/>
                <a:cs typeface="Arial MT"/>
              </a:rPr>
              <a:t>HTTPS</a:t>
            </a:r>
            <a:r>
              <a:rPr sz="2600" spc="-65" dirty="0">
                <a:latin typeface="Arial MT"/>
                <a:cs typeface="Arial MT"/>
              </a:rPr>
              <a:t> </a:t>
            </a:r>
            <a:r>
              <a:rPr sz="2600" spc="15" dirty="0">
                <a:latin typeface="Arial MT"/>
                <a:cs typeface="Arial MT"/>
              </a:rPr>
              <a:t>listener</a:t>
            </a:r>
            <a:endParaRPr sz="2600">
              <a:latin typeface="Arial MT"/>
              <a:cs typeface="Arial MT"/>
            </a:endParaRPr>
          </a:p>
        </p:txBody>
      </p:sp>
      <p:sp>
        <p:nvSpPr>
          <p:cNvPr id="25" name="object 25"/>
          <p:cNvSpPr txBox="1"/>
          <p:nvPr/>
        </p:nvSpPr>
        <p:spPr>
          <a:xfrm>
            <a:off x="8966774" y="8750374"/>
            <a:ext cx="2653030" cy="1047115"/>
          </a:xfrm>
          <a:prstGeom prst="rect">
            <a:avLst/>
          </a:prstGeom>
          <a:ln w="20941">
            <a:solidFill>
              <a:srgbClr val="85888D"/>
            </a:solidFill>
          </a:ln>
        </p:spPr>
        <p:txBody>
          <a:bodyPr vert="horz" wrap="square" lIns="0" tIns="110489" rIns="0" bIns="0" rtlCol="0">
            <a:spAutoFit/>
          </a:bodyPr>
          <a:lstStyle/>
          <a:p>
            <a:pPr marL="854075" marR="349885" indent="-496570">
              <a:lnSpc>
                <a:spcPct val="100400"/>
              </a:lnSpc>
              <a:spcBef>
                <a:spcPts val="869"/>
              </a:spcBef>
            </a:pPr>
            <a:r>
              <a:rPr sz="2600" spc="20" dirty="0">
                <a:latin typeface="Arial MT"/>
                <a:cs typeface="Arial MT"/>
              </a:rPr>
              <a:t>ALB</a:t>
            </a:r>
            <a:r>
              <a:rPr sz="2600" spc="-60" dirty="0">
                <a:latin typeface="Arial MT"/>
                <a:cs typeface="Arial MT"/>
              </a:rPr>
              <a:t> </a:t>
            </a:r>
            <a:r>
              <a:rPr sz="2600" spc="15" dirty="0">
                <a:latin typeface="Arial MT"/>
                <a:cs typeface="Arial MT"/>
              </a:rPr>
              <a:t>Security </a:t>
            </a:r>
            <a:r>
              <a:rPr sz="2600" spc="-710" dirty="0">
                <a:latin typeface="Arial MT"/>
                <a:cs typeface="Arial MT"/>
              </a:rPr>
              <a:t> </a:t>
            </a:r>
            <a:r>
              <a:rPr sz="2600" spc="40" dirty="0">
                <a:latin typeface="Arial MT"/>
                <a:cs typeface="Arial MT"/>
              </a:rPr>
              <a:t>Group</a:t>
            </a:r>
            <a:endParaRPr sz="2600">
              <a:latin typeface="Arial MT"/>
              <a:cs typeface="Arial MT"/>
            </a:endParaRPr>
          </a:p>
        </p:txBody>
      </p:sp>
      <p:grpSp>
        <p:nvGrpSpPr>
          <p:cNvPr id="26" name="object 26"/>
          <p:cNvGrpSpPr/>
          <p:nvPr/>
        </p:nvGrpSpPr>
        <p:grpSpPr>
          <a:xfrm>
            <a:off x="2494517" y="3233437"/>
            <a:ext cx="6483350" cy="6372860"/>
            <a:chOff x="2494517" y="3233437"/>
            <a:chExt cx="6483350" cy="6372860"/>
          </a:xfrm>
        </p:grpSpPr>
        <p:sp>
          <p:nvSpPr>
            <p:cNvPr id="27" name="object 27"/>
            <p:cNvSpPr/>
            <p:nvPr/>
          </p:nvSpPr>
          <p:spPr>
            <a:xfrm>
              <a:off x="5321420" y="3254392"/>
              <a:ext cx="3635375" cy="153670"/>
            </a:xfrm>
            <a:custGeom>
              <a:avLst/>
              <a:gdLst/>
              <a:ahLst/>
              <a:cxnLst/>
              <a:rect l="l" t="t" r="r" b="b"/>
              <a:pathLst>
                <a:path w="3635375" h="153670">
                  <a:moveTo>
                    <a:pt x="0" y="128420"/>
                  </a:moveTo>
                  <a:lnTo>
                    <a:pt x="70898" y="118022"/>
                  </a:lnTo>
                  <a:lnTo>
                    <a:pt x="121097" y="111014"/>
                  </a:lnTo>
                  <a:lnTo>
                    <a:pt x="171296" y="104221"/>
                  </a:lnTo>
                  <a:lnTo>
                    <a:pt x="221495" y="97642"/>
                  </a:lnTo>
                  <a:lnTo>
                    <a:pt x="271694" y="91277"/>
                  </a:lnTo>
                  <a:lnTo>
                    <a:pt x="321892" y="85127"/>
                  </a:lnTo>
                  <a:lnTo>
                    <a:pt x="372091" y="79192"/>
                  </a:lnTo>
                  <a:lnTo>
                    <a:pt x="422290" y="73470"/>
                  </a:lnTo>
                  <a:lnTo>
                    <a:pt x="472489" y="67964"/>
                  </a:lnTo>
                  <a:lnTo>
                    <a:pt x="522688" y="62671"/>
                  </a:lnTo>
                  <a:lnTo>
                    <a:pt x="572886" y="57594"/>
                  </a:lnTo>
                  <a:lnTo>
                    <a:pt x="623085" y="52730"/>
                  </a:lnTo>
                  <a:lnTo>
                    <a:pt x="673284" y="48082"/>
                  </a:lnTo>
                  <a:lnTo>
                    <a:pt x="723483" y="43647"/>
                  </a:lnTo>
                  <a:lnTo>
                    <a:pt x="773681" y="39427"/>
                  </a:lnTo>
                  <a:lnTo>
                    <a:pt x="823880" y="35422"/>
                  </a:lnTo>
                  <a:lnTo>
                    <a:pt x="874078" y="31631"/>
                  </a:lnTo>
                  <a:lnTo>
                    <a:pt x="924277" y="28054"/>
                  </a:lnTo>
                  <a:lnTo>
                    <a:pt x="974476" y="24692"/>
                  </a:lnTo>
                  <a:lnTo>
                    <a:pt x="1024674" y="21545"/>
                  </a:lnTo>
                  <a:lnTo>
                    <a:pt x="1074873" y="18612"/>
                  </a:lnTo>
                  <a:lnTo>
                    <a:pt x="1125071" y="15893"/>
                  </a:lnTo>
                  <a:lnTo>
                    <a:pt x="1175269" y="13389"/>
                  </a:lnTo>
                  <a:lnTo>
                    <a:pt x="1225468" y="11100"/>
                  </a:lnTo>
                  <a:lnTo>
                    <a:pt x="1275666" y="9024"/>
                  </a:lnTo>
                  <a:lnTo>
                    <a:pt x="1325864" y="7164"/>
                  </a:lnTo>
                  <a:lnTo>
                    <a:pt x="1376063" y="5518"/>
                  </a:lnTo>
                  <a:lnTo>
                    <a:pt x="1426261" y="4086"/>
                  </a:lnTo>
                  <a:lnTo>
                    <a:pt x="1476459" y="2869"/>
                  </a:lnTo>
                  <a:lnTo>
                    <a:pt x="1526657" y="1866"/>
                  </a:lnTo>
                  <a:lnTo>
                    <a:pt x="1576855" y="1078"/>
                  </a:lnTo>
                  <a:lnTo>
                    <a:pt x="1627053" y="504"/>
                  </a:lnTo>
                  <a:lnTo>
                    <a:pt x="1677251" y="144"/>
                  </a:lnTo>
                  <a:lnTo>
                    <a:pt x="1727449" y="0"/>
                  </a:lnTo>
                  <a:lnTo>
                    <a:pt x="1777647" y="69"/>
                  </a:lnTo>
                  <a:lnTo>
                    <a:pt x="1827845" y="353"/>
                  </a:lnTo>
                  <a:lnTo>
                    <a:pt x="1878043" y="852"/>
                  </a:lnTo>
                  <a:lnTo>
                    <a:pt x="1928241" y="1565"/>
                  </a:lnTo>
                  <a:lnTo>
                    <a:pt x="1978438" y="2492"/>
                  </a:lnTo>
                  <a:lnTo>
                    <a:pt x="2028636" y="3634"/>
                  </a:lnTo>
                  <a:lnTo>
                    <a:pt x="2078833" y="4991"/>
                  </a:lnTo>
                  <a:lnTo>
                    <a:pt x="2129031" y="6562"/>
                  </a:lnTo>
                  <a:lnTo>
                    <a:pt x="2179228" y="8347"/>
                  </a:lnTo>
                  <a:lnTo>
                    <a:pt x="2229426" y="10347"/>
                  </a:lnTo>
                  <a:lnTo>
                    <a:pt x="2279623" y="12561"/>
                  </a:lnTo>
                  <a:lnTo>
                    <a:pt x="2329821" y="14990"/>
                  </a:lnTo>
                  <a:lnTo>
                    <a:pt x="2380018" y="17633"/>
                  </a:lnTo>
                  <a:lnTo>
                    <a:pt x="2430215" y="20491"/>
                  </a:lnTo>
                  <a:lnTo>
                    <a:pt x="2480412" y="23563"/>
                  </a:lnTo>
                  <a:lnTo>
                    <a:pt x="2530609" y="26850"/>
                  </a:lnTo>
                  <a:lnTo>
                    <a:pt x="2580806" y="30351"/>
                  </a:lnTo>
                  <a:lnTo>
                    <a:pt x="2631003" y="34067"/>
                  </a:lnTo>
                  <a:lnTo>
                    <a:pt x="2681200" y="37997"/>
                  </a:lnTo>
                  <a:lnTo>
                    <a:pt x="2731397" y="42142"/>
                  </a:lnTo>
                  <a:lnTo>
                    <a:pt x="2781593" y="46501"/>
                  </a:lnTo>
                  <a:lnTo>
                    <a:pt x="2831790" y="51075"/>
                  </a:lnTo>
                  <a:lnTo>
                    <a:pt x="2881987" y="55863"/>
                  </a:lnTo>
                  <a:lnTo>
                    <a:pt x="2932183" y="60865"/>
                  </a:lnTo>
                  <a:lnTo>
                    <a:pt x="2982380" y="66082"/>
                  </a:lnTo>
                  <a:lnTo>
                    <a:pt x="3032576" y="71514"/>
                  </a:lnTo>
                  <a:lnTo>
                    <a:pt x="3082772" y="77160"/>
                  </a:lnTo>
                  <a:lnTo>
                    <a:pt x="3132968" y="83020"/>
                  </a:lnTo>
                  <a:lnTo>
                    <a:pt x="3183164" y="89095"/>
                  </a:lnTo>
                  <a:lnTo>
                    <a:pt x="3233361" y="95385"/>
                  </a:lnTo>
                  <a:lnTo>
                    <a:pt x="3283556" y="101889"/>
                  </a:lnTo>
                  <a:lnTo>
                    <a:pt x="3333752" y="108607"/>
                  </a:lnTo>
                  <a:lnTo>
                    <a:pt x="3383948" y="115540"/>
                  </a:lnTo>
                  <a:lnTo>
                    <a:pt x="3434144" y="122687"/>
                  </a:lnTo>
                  <a:lnTo>
                    <a:pt x="3484340" y="130049"/>
                  </a:lnTo>
                  <a:lnTo>
                    <a:pt x="3534535" y="137626"/>
                  </a:lnTo>
                  <a:lnTo>
                    <a:pt x="3584731" y="145416"/>
                  </a:lnTo>
                  <a:lnTo>
                    <a:pt x="3634926" y="153422"/>
                  </a:lnTo>
                </a:path>
              </a:pathLst>
            </a:custGeom>
            <a:ln w="41883">
              <a:solidFill>
                <a:srgbClr val="000000"/>
              </a:solidFill>
            </a:ln>
          </p:spPr>
          <p:txBody>
            <a:bodyPr wrap="square" lIns="0" tIns="0" rIns="0" bIns="0" rtlCol="0"/>
            <a:lstStyle/>
            <a:p>
              <a:endParaRPr/>
            </a:p>
          </p:txBody>
        </p:sp>
        <p:sp>
          <p:nvSpPr>
            <p:cNvPr id="28" name="object 28"/>
            <p:cNvSpPr/>
            <p:nvPr/>
          </p:nvSpPr>
          <p:spPr>
            <a:xfrm>
              <a:off x="5168243" y="3292699"/>
              <a:ext cx="187325" cy="173990"/>
            </a:xfrm>
            <a:custGeom>
              <a:avLst/>
              <a:gdLst/>
              <a:ahLst/>
              <a:cxnLst/>
              <a:rect l="l" t="t" r="r" b="b"/>
              <a:pathLst>
                <a:path w="187325" h="173989">
                  <a:moveTo>
                    <a:pt x="160539" y="0"/>
                  </a:moveTo>
                  <a:lnTo>
                    <a:pt x="0" y="113613"/>
                  </a:lnTo>
                  <a:lnTo>
                    <a:pt x="187213" y="173877"/>
                  </a:lnTo>
                  <a:lnTo>
                    <a:pt x="160539" y="0"/>
                  </a:lnTo>
                  <a:close/>
                </a:path>
              </a:pathLst>
            </a:custGeom>
            <a:solidFill>
              <a:srgbClr val="000000"/>
            </a:solidFill>
          </p:spPr>
          <p:txBody>
            <a:bodyPr wrap="square" lIns="0" tIns="0" rIns="0" bIns="0" rtlCol="0"/>
            <a:lstStyle/>
            <a:p>
              <a:endParaRPr/>
            </a:p>
          </p:txBody>
        </p:sp>
        <p:sp>
          <p:nvSpPr>
            <p:cNvPr id="29" name="object 29"/>
            <p:cNvSpPr/>
            <p:nvPr/>
          </p:nvSpPr>
          <p:spPr>
            <a:xfrm>
              <a:off x="5321366" y="4596786"/>
              <a:ext cx="3635375" cy="153035"/>
            </a:xfrm>
            <a:custGeom>
              <a:avLst/>
              <a:gdLst/>
              <a:ahLst/>
              <a:cxnLst/>
              <a:rect l="l" t="t" r="r" b="b"/>
              <a:pathLst>
                <a:path w="3635375" h="153035">
                  <a:moveTo>
                    <a:pt x="0" y="129117"/>
                  </a:moveTo>
                  <a:lnTo>
                    <a:pt x="70894" y="118690"/>
                  </a:lnTo>
                  <a:lnTo>
                    <a:pt x="121090" y="111662"/>
                  </a:lnTo>
                  <a:lnTo>
                    <a:pt x="171286" y="104848"/>
                  </a:lnTo>
                  <a:lnTo>
                    <a:pt x="221482" y="98249"/>
                  </a:lnTo>
                  <a:lnTo>
                    <a:pt x="271679" y="91864"/>
                  </a:lnTo>
                  <a:lnTo>
                    <a:pt x="321875" y="85694"/>
                  </a:lnTo>
                  <a:lnTo>
                    <a:pt x="372071" y="79738"/>
                  </a:lnTo>
                  <a:lnTo>
                    <a:pt x="422268" y="73996"/>
                  </a:lnTo>
                  <a:lnTo>
                    <a:pt x="472464" y="68469"/>
                  </a:lnTo>
                  <a:lnTo>
                    <a:pt x="522661" y="63157"/>
                  </a:lnTo>
                  <a:lnTo>
                    <a:pt x="572858" y="58059"/>
                  </a:lnTo>
                  <a:lnTo>
                    <a:pt x="623054" y="53175"/>
                  </a:lnTo>
                  <a:lnTo>
                    <a:pt x="673251" y="48506"/>
                  </a:lnTo>
                  <a:lnTo>
                    <a:pt x="723448" y="44052"/>
                  </a:lnTo>
                  <a:lnTo>
                    <a:pt x="773645" y="39812"/>
                  </a:lnTo>
                  <a:lnTo>
                    <a:pt x="823842" y="35786"/>
                  </a:lnTo>
                  <a:lnTo>
                    <a:pt x="874039" y="31975"/>
                  </a:lnTo>
                  <a:lnTo>
                    <a:pt x="924236" y="28378"/>
                  </a:lnTo>
                  <a:lnTo>
                    <a:pt x="974433" y="24996"/>
                  </a:lnTo>
                  <a:lnTo>
                    <a:pt x="1024630" y="21828"/>
                  </a:lnTo>
                  <a:lnTo>
                    <a:pt x="1074828" y="18875"/>
                  </a:lnTo>
                  <a:lnTo>
                    <a:pt x="1125025" y="16136"/>
                  </a:lnTo>
                  <a:lnTo>
                    <a:pt x="1175222" y="13612"/>
                  </a:lnTo>
                  <a:lnTo>
                    <a:pt x="1225420" y="11302"/>
                  </a:lnTo>
                  <a:lnTo>
                    <a:pt x="1275617" y="9207"/>
                  </a:lnTo>
                  <a:lnTo>
                    <a:pt x="1325815" y="7326"/>
                  </a:lnTo>
                  <a:lnTo>
                    <a:pt x="1376012" y="5659"/>
                  </a:lnTo>
                  <a:lnTo>
                    <a:pt x="1426210" y="4207"/>
                  </a:lnTo>
                  <a:lnTo>
                    <a:pt x="1476407" y="2970"/>
                  </a:lnTo>
                  <a:lnTo>
                    <a:pt x="1526605" y="1947"/>
                  </a:lnTo>
                  <a:lnTo>
                    <a:pt x="1576803" y="1138"/>
                  </a:lnTo>
                  <a:lnTo>
                    <a:pt x="1627001" y="544"/>
                  </a:lnTo>
                  <a:lnTo>
                    <a:pt x="1677199" y="165"/>
                  </a:lnTo>
                  <a:lnTo>
                    <a:pt x="1727396" y="0"/>
                  </a:lnTo>
                  <a:lnTo>
                    <a:pt x="1777594" y="49"/>
                  </a:lnTo>
                  <a:lnTo>
                    <a:pt x="1827792" y="313"/>
                  </a:lnTo>
                  <a:lnTo>
                    <a:pt x="1877990" y="791"/>
                  </a:lnTo>
                  <a:lnTo>
                    <a:pt x="1928188" y="1484"/>
                  </a:lnTo>
                  <a:lnTo>
                    <a:pt x="1978386" y="2391"/>
                  </a:lnTo>
                  <a:lnTo>
                    <a:pt x="2028584" y="3513"/>
                  </a:lnTo>
                  <a:lnTo>
                    <a:pt x="2078783" y="4849"/>
                  </a:lnTo>
                  <a:lnTo>
                    <a:pt x="2128981" y="6400"/>
                  </a:lnTo>
                  <a:lnTo>
                    <a:pt x="2179179" y="8165"/>
                  </a:lnTo>
                  <a:lnTo>
                    <a:pt x="2229377" y="10145"/>
                  </a:lnTo>
                  <a:lnTo>
                    <a:pt x="2279575" y="12339"/>
                  </a:lnTo>
                  <a:lnTo>
                    <a:pt x="2329774" y="14747"/>
                  </a:lnTo>
                  <a:lnTo>
                    <a:pt x="2379972" y="17370"/>
                  </a:lnTo>
                  <a:lnTo>
                    <a:pt x="2430170" y="20208"/>
                  </a:lnTo>
                  <a:lnTo>
                    <a:pt x="2480369" y="23260"/>
                  </a:lnTo>
                  <a:lnTo>
                    <a:pt x="2530567" y="26526"/>
                  </a:lnTo>
                  <a:lnTo>
                    <a:pt x="2580765" y="30007"/>
                  </a:lnTo>
                  <a:lnTo>
                    <a:pt x="2630964" y="33703"/>
                  </a:lnTo>
                  <a:lnTo>
                    <a:pt x="2681162" y="37613"/>
                  </a:lnTo>
                  <a:lnTo>
                    <a:pt x="2731361" y="41737"/>
                  </a:lnTo>
                  <a:lnTo>
                    <a:pt x="2781559" y="46076"/>
                  </a:lnTo>
                  <a:lnTo>
                    <a:pt x="2831758" y="50630"/>
                  </a:lnTo>
                  <a:lnTo>
                    <a:pt x="2881956" y="55397"/>
                  </a:lnTo>
                  <a:lnTo>
                    <a:pt x="2932155" y="60380"/>
                  </a:lnTo>
                  <a:lnTo>
                    <a:pt x="2982353" y="65577"/>
                  </a:lnTo>
                  <a:lnTo>
                    <a:pt x="3032552" y="70988"/>
                  </a:lnTo>
                  <a:lnTo>
                    <a:pt x="3082751" y="76614"/>
                  </a:lnTo>
                  <a:lnTo>
                    <a:pt x="3132949" y="82454"/>
                  </a:lnTo>
                  <a:lnTo>
                    <a:pt x="3183148" y="88509"/>
                  </a:lnTo>
                  <a:lnTo>
                    <a:pt x="3233346" y="94778"/>
                  </a:lnTo>
                  <a:lnTo>
                    <a:pt x="3283545" y="101262"/>
                  </a:lnTo>
                  <a:lnTo>
                    <a:pt x="3333744" y="107960"/>
                  </a:lnTo>
                  <a:lnTo>
                    <a:pt x="3383942" y="114872"/>
                  </a:lnTo>
                  <a:lnTo>
                    <a:pt x="3434141" y="122000"/>
                  </a:lnTo>
                  <a:lnTo>
                    <a:pt x="3484339" y="129341"/>
                  </a:lnTo>
                  <a:lnTo>
                    <a:pt x="3534538" y="136897"/>
                  </a:lnTo>
                  <a:lnTo>
                    <a:pt x="3584737" y="144668"/>
                  </a:lnTo>
                  <a:lnTo>
                    <a:pt x="3634935" y="152653"/>
                  </a:lnTo>
                </a:path>
              </a:pathLst>
            </a:custGeom>
            <a:ln w="41883">
              <a:solidFill>
                <a:srgbClr val="000000"/>
              </a:solidFill>
            </a:ln>
          </p:spPr>
          <p:txBody>
            <a:bodyPr wrap="square" lIns="0" tIns="0" rIns="0" bIns="0" rtlCol="0"/>
            <a:lstStyle/>
            <a:p>
              <a:endParaRPr/>
            </a:p>
          </p:txBody>
        </p:sp>
        <p:sp>
          <p:nvSpPr>
            <p:cNvPr id="30" name="object 30"/>
            <p:cNvSpPr/>
            <p:nvPr/>
          </p:nvSpPr>
          <p:spPr>
            <a:xfrm>
              <a:off x="5168198" y="4635786"/>
              <a:ext cx="187325" cy="173990"/>
            </a:xfrm>
            <a:custGeom>
              <a:avLst/>
              <a:gdLst/>
              <a:ahLst/>
              <a:cxnLst/>
              <a:rect l="l" t="t" r="r" b="b"/>
              <a:pathLst>
                <a:path w="187325" h="173989">
                  <a:moveTo>
                    <a:pt x="160494" y="0"/>
                  </a:moveTo>
                  <a:lnTo>
                    <a:pt x="0" y="113677"/>
                  </a:lnTo>
                  <a:lnTo>
                    <a:pt x="187238" y="173865"/>
                  </a:lnTo>
                  <a:lnTo>
                    <a:pt x="160494" y="0"/>
                  </a:lnTo>
                  <a:close/>
                </a:path>
              </a:pathLst>
            </a:custGeom>
            <a:solidFill>
              <a:srgbClr val="000000"/>
            </a:solidFill>
          </p:spPr>
          <p:txBody>
            <a:bodyPr wrap="square" lIns="0" tIns="0" rIns="0" bIns="0" rtlCol="0"/>
            <a:lstStyle/>
            <a:p>
              <a:endParaRPr/>
            </a:p>
          </p:txBody>
        </p:sp>
        <p:sp>
          <p:nvSpPr>
            <p:cNvPr id="31" name="object 31"/>
            <p:cNvSpPr/>
            <p:nvPr/>
          </p:nvSpPr>
          <p:spPr>
            <a:xfrm>
              <a:off x="2504995" y="8548611"/>
              <a:ext cx="2653030" cy="1047115"/>
            </a:xfrm>
            <a:custGeom>
              <a:avLst/>
              <a:gdLst/>
              <a:ahLst/>
              <a:cxnLst/>
              <a:rect l="l" t="t" r="r" b="b"/>
              <a:pathLst>
                <a:path w="2653029" h="1047115">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grpSp>
      <p:sp>
        <p:nvSpPr>
          <p:cNvPr id="32" name="object 32"/>
          <p:cNvSpPr txBox="1"/>
          <p:nvPr/>
        </p:nvSpPr>
        <p:spPr>
          <a:xfrm>
            <a:off x="2934155" y="8643395"/>
            <a:ext cx="1795145" cy="825500"/>
          </a:xfrm>
          <a:prstGeom prst="rect">
            <a:avLst/>
          </a:prstGeom>
        </p:spPr>
        <p:txBody>
          <a:bodyPr vert="horz" wrap="square" lIns="0" tIns="15875" rIns="0" bIns="0" rtlCol="0">
            <a:spAutoFit/>
          </a:bodyPr>
          <a:lstStyle/>
          <a:p>
            <a:pPr marL="453390" marR="5080" indent="-441325">
              <a:lnSpc>
                <a:spcPct val="100400"/>
              </a:lnSpc>
              <a:spcBef>
                <a:spcPts val="125"/>
              </a:spcBef>
            </a:pPr>
            <a:r>
              <a:rPr sz="2600" spc="40" dirty="0">
                <a:latin typeface="Arial MT"/>
                <a:cs typeface="Arial MT"/>
              </a:rPr>
              <a:t>Autoscaling  </a:t>
            </a:r>
            <a:r>
              <a:rPr sz="2600" spc="65" dirty="0">
                <a:latin typeface="Arial MT"/>
                <a:cs typeface="Arial MT"/>
              </a:rPr>
              <a:t>group</a:t>
            </a:r>
            <a:endParaRPr sz="2600">
              <a:latin typeface="Arial MT"/>
              <a:cs typeface="Arial MT"/>
            </a:endParaRPr>
          </a:p>
        </p:txBody>
      </p:sp>
      <p:grpSp>
        <p:nvGrpSpPr>
          <p:cNvPr id="33" name="object 33"/>
          <p:cNvGrpSpPr/>
          <p:nvPr/>
        </p:nvGrpSpPr>
        <p:grpSpPr>
          <a:xfrm>
            <a:off x="5069002" y="2809975"/>
            <a:ext cx="14226540" cy="6434455"/>
            <a:chOff x="5069002" y="2809975"/>
            <a:chExt cx="14226540" cy="6434455"/>
          </a:xfrm>
        </p:grpSpPr>
        <p:sp>
          <p:nvSpPr>
            <p:cNvPr id="34" name="object 34"/>
            <p:cNvSpPr/>
            <p:nvPr/>
          </p:nvSpPr>
          <p:spPr>
            <a:xfrm>
              <a:off x="5089957" y="8262459"/>
              <a:ext cx="3712845" cy="896619"/>
            </a:xfrm>
            <a:custGeom>
              <a:avLst/>
              <a:gdLst/>
              <a:ahLst/>
              <a:cxnLst/>
              <a:rect l="l" t="t" r="r" b="b"/>
              <a:pathLst>
                <a:path w="3712845" h="896620">
                  <a:moveTo>
                    <a:pt x="0" y="0"/>
                  </a:moveTo>
                  <a:lnTo>
                    <a:pt x="47110" y="17517"/>
                  </a:lnTo>
                  <a:lnTo>
                    <a:pt x="94278" y="34883"/>
                  </a:lnTo>
                  <a:lnTo>
                    <a:pt x="141503" y="52098"/>
                  </a:lnTo>
                  <a:lnTo>
                    <a:pt x="188785" y="69161"/>
                  </a:lnTo>
                  <a:lnTo>
                    <a:pt x="236124" y="86074"/>
                  </a:lnTo>
                  <a:lnTo>
                    <a:pt x="283521" y="102835"/>
                  </a:lnTo>
                  <a:lnTo>
                    <a:pt x="330974" y="119444"/>
                  </a:lnTo>
                  <a:lnTo>
                    <a:pt x="378484" y="135903"/>
                  </a:lnTo>
                  <a:lnTo>
                    <a:pt x="426052" y="152210"/>
                  </a:lnTo>
                  <a:lnTo>
                    <a:pt x="473676" y="168366"/>
                  </a:lnTo>
                  <a:lnTo>
                    <a:pt x="521358" y="184370"/>
                  </a:lnTo>
                  <a:lnTo>
                    <a:pt x="569096" y="200224"/>
                  </a:lnTo>
                  <a:lnTo>
                    <a:pt x="616892" y="215926"/>
                  </a:lnTo>
                  <a:lnTo>
                    <a:pt x="664745" y="231476"/>
                  </a:lnTo>
                  <a:lnTo>
                    <a:pt x="712655" y="246876"/>
                  </a:lnTo>
                  <a:lnTo>
                    <a:pt x="760621" y="262124"/>
                  </a:lnTo>
                  <a:lnTo>
                    <a:pt x="808645" y="277221"/>
                  </a:lnTo>
                  <a:lnTo>
                    <a:pt x="856726" y="292166"/>
                  </a:lnTo>
                  <a:lnTo>
                    <a:pt x="904865" y="306961"/>
                  </a:lnTo>
                  <a:lnTo>
                    <a:pt x="953060" y="321604"/>
                  </a:lnTo>
                  <a:lnTo>
                    <a:pt x="1001312" y="336095"/>
                  </a:lnTo>
                  <a:lnTo>
                    <a:pt x="1049621" y="350436"/>
                  </a:lnTo>
                  <a:lnTo>
                    <a:pt x="1097988" y="364625"/>
                  </a:lnTo>
                  <a:lnTo>
                    <a:pt x="1146411" y="378663"/>
                  </a:lnTo>
                  <a:lnTo>
                    <a:pt x="1194892" y="392549"/>
                  </a:lnTo>
                  <a:lnTo>
                    <a:pt x="1243430" y="406285"/>
                  </a:lnTo>
                  <a:lnTo>
                    <a:pt x="1292024" y="419869"/>
                  </a:lnTo>
                  <a:lnTo>
                    <a:pt x="1340676" y="433301"/>
                  </a:lnTo>
                  <a:lnTo>
                    <a:pt x="1389385" y="446583"/>
                  </a:lnTo>
                  <a:lnTo>
                    <a:pt x="1438151" y="459713"/>
                  </a:lnTo>
                  <a:lnTo>
                    <a:pt x="1486974" y="472692"/>
                  </a:lnTo>
                  <a:lnTo>
                    <a:pt x="1535854" y="485519"/>
                  </a:lnTo>
                  <a:lnTo>
                    <a:pt x="1584791" y="498196"/>
                  </a:lnTo>
                  <a:lnTo>
                    <a:pt x="1633785" y="510721"/>
                  </a:lnTo>
                  <a:lnTo>
                    <a:pt x="1682836" y="523094"/>
                  </a:lnTo>
                  <a:lnTo>
                    <a:pt x="1731945" y="535317"/>
                  </a:lnTo>
                  <a:lnTo>
                    <a:pt x="1781110" y="547388"/>
                  </a:lnTo>
                  <a:lnTo>
                    <a:pt x="1830333" y="559308"/>
                  </a:lnTo>
                  <a:lnTo>
                    <a:pt x="1879612" y="571076"/>
                  </a:lnTo>
                  <a:lnTo>
                    <a:pt x="1928949" y="582694"/>
                  </a:lnTo>
                  <a:lnTo>
                    <a:pt x="1978343" y="594160"/>
                  </a:lnTo>
                  <a:lnTo>
                    <a:pt x="2027793" y="605474"/>
                  </a:lnTo>
                  <a:lnTo>
                    <a:pt x="2077301" y="616638"/>
                  </a:lnTo>
                  <a:lnTo>
                    <a:pt x="2126866" y="627650"/>
                  </a:lnTo>
                  <a:lnTo>
                    <a:pt x="2176488" y="638511"/>
                  </a:lnTo>
                  <a:lnTo>
                    <a:pt x="2226167" y="649220"/>
                  </a:lnTo>
                  <a:lnTo>
                    <a:pt x="2275903" y="659779"/>
                  </a:lnTo>
                  <a:lnTo>
                    <a:pt x="2325697" y="670186"/>
                  </a:lnTo>
                  <a:lnTo>
                    <a:pt x="2375547" y="680442"/>
                  </a:lnTo>
                  <a:lnTo>
                    <a:pt x="2425454" y="690546"/>
                  </a:lnTo>
                  <a:lnTo>
                    <a:pt x="2475419" y="700499"/>
                  </a:lnTo>
                  <a:lnTo>
                    <a:pt x="2525440" y="710301"/>
                  </a:lnTo>
                  <a:lnTo>
                    <a:pt x="2575519" y="719952"/>
                  </a:lnTo>
                  <a:lnTo>
                    <a:pt x="2625654" y="729451"/>
                  </a:lnTo>
                  <a:lnTo>
                    <a:pt x="2675847" y="738799"/>
                  </a:lnTo>
                  <a:lnTo>
                    <a:pt x="2726097" y="747996"/>
                  </a:lnTo>
                  <a:lnTo>
                    <a:pt x="2776404" y="757041"/>
                  </a:lnTo>
                  <a:lnTo>
                    <a:pt x="2826767" y="765935"/>
                  </a:lnTo>
                  <a:lnTo>
                    <a:pt x="2877188" y="774678"/>
                  </a:lnTo>
                  <a:lnTo>
                    <a:pt x="2927667" y="783270"/>
                  </a:lnTo>
                  <a:lnTo>
                    <a:pt x="2978202" y="791710"/>
                  </a:lnTo>
                  <a:lnTo>
                    <a:pt x="3028794" y="799999"/>
                  </a:lnTo>
                  <a:lnTo>
                    <a:pt x="3079443" y="808137"/>
                  </a:lnTo>
                  <a:lnTo>
                    <a:pt x="3130150" y="816123"/>
                  </a:lnTo>
                  <a:lnTo>
                    <a:pt x="3180913" y="823958"/>
                  </a:lnTo>
                  <a:lnTo>
                    <a:pt x="3231733" y="831642"/>
                  </a:lnTo>
                  <a:lnTo>
                    <a:pt x="3282611" y="839175"/>
                  </a:lnTo>
                  <a:lnTo>
                    <a:pt x="3333546" y="846556"/>
                  </a:lnTo>
                  <a:lnTo>
                    <a:pt x="3384537" y="853786"/>
                  </a:lnTo>
                  <a:lnTo>
                    <a:pt x="3435586" y="860865"/>
                  </a:lnTo>
                  <a:lnTo>
                    <a:pt x="3486692" y="867792"/>
                  </a:lnTo>
                  <a:lnTo>
                    <a:pt x="3537855" y="874569"/>
                  </a:lnTo>
                  <a:lnTo>
                    <a:pt x="3589075" y="881193"/>
                  </a:lnTo>
                  <a:lnTo>
                    <a:pt x="3640352" y="887667"/>
                  </a:lnTo>
                  <a:lnTo>
                    <a:pt x="3691686" y="893989"/>
                  </a:lnTo>
                  <a:lnTo>
                    <a:pt x="3712408" y="896401"/>
                  </a:lnTo>
                </a:path>
              </a:pathLst>
            </a:custGeom>
            <a:ln w="41883">
              <a:solidFill>
                <a:srgbClr val="000000"/>
              </a:solidFill>
            </a:ln>
          </p:spPr>
          <p:txBody>
            <a:bodyPr wrap="square" lIns="0" tIns="0" rIns="0" bIns="0" rtlCol="0"/>
            <a:lstStyle/>
            <a:p>
              <a:endParaRPr/>
            </a:p>
          </p:txBody>
        </p:sp>
        <p:sp>
          <p:nvSpPr>
            <p:cNvPr id="35" name="object 35"/>
            <p:cNvSpPr/>
            <p:nvPr/>
          </p:nvSpPr>
          <p:spPr>
            <a:xfrm>
              <a:off x="8771395" y="9069074"/>
              <a:ext cx="185420" cy="175260"/>
            </a:xfrm>
            <a:custGeom>
              <a:avLst/>
              <a:gdLst/>
              <a:ahLst/>
              <a:cxnLst/>
              <a:rect l="l" t="t" r="r" b="b"/>
              <a:pathLst>
                <a:path w="185420" h="175259">
                  <a:moveTo>
                    <a:pt x="20339" y="0"/>
                  </a:moveTo>
                  <a:lnTo>
                    <a:pt x="0" y="174730"/>
                  </a:lnTo>
                  <a:lnTo>
                    <a:pt x="184901" y="107704"/>
                  </a:lnTo>
                  <a:lnTo>
                    <a:pt x="20339" y="0"/>
                  </a:lnTo>
                  <a:close/>
                </a:path>
              </a:pathLst>
            </a:custGeom>
            <a:solidFill>
              <a:srgbClr val="000000"/>
            </a:solidFill>
          </p:spPr>
          <p:txBody>
            <a:bodyPr wrap="square" lIns="0" tIns="0" rIns="0" bIns="0" rtlCol="0"/>
            <a:lstStyle/>
            <a:p>
              <a:endParaRPr/>
            </a:p>
          </p:txBody>
        </p:sp>
        <p:sp>
          <p:nvSpPr>
            <p:cNvPr id="36" name="object 36"/>
            <p:cNvSpPr/>
            <p:nvPr/>
          </p:nvSpPr>
          <p:spPr>
            <a:xfrm>
              <a:off x="11629980" y="6488984"/>
              <a:ext cx="3427729" cy="66675"/>
            </a:xfrm>
            <a:custGeom>
              <a:avLst/>
              <a:gdLst/>
              <a:ahLst/>
              <a:cxnLst/>
              <a:rect l="l" t="t" r="r" b="b"/>
              <a:pathLst>
                <a:path w="3427730" h="66675">
                  <a:moveTo>
                    <a:pt x="0" y="4580"/>
                  </a:moveTo>
                  <a:lnTo>
                    <a:pt x="57442" y="8251"/>
                  </a:lnTo>
                  <a:lnTo>
                    <a:pt x="114685" y="11810"/>
                  </a:lnTo>
                  <a:lnTo>
                    <a:pt x="171727" y="15257"/>
                  </a:lnTo>
                  <a:lnTo>
                    <a:pt x="228570" y="18591"/>
                  </a:lnTo>
                  <a:lnTo>
                    <a:pt x="285212" y="21813"/>
                  </a:lnTo>
                  <a:lnTo>
                    <a:pt x="341655" y="24922"/>
                  </a:lnTo>
                  <a:lnTo>
                    <a:pt x="397897" y="27919"/>
                  </a:lnTo>
                  <a:lnTo>
                    <a:pt x="453940" y="30803"/>
                  </a:lnTo>
                  <a:lnTo>
                    <a:pt x="509782" y="33575"/>
                  </a:lnTo>
                  <a:lnTo>
                    <a:pt x="565424" y="36234"/>
                  </a:lnTo>
                  <a:lnTo>
                    <a:pt x="620866" y="38781"/>
                  </a:lnTo>
                  <a:lnTo>
                    <a:pt x="676109" y="41216"/>
                  </a:lnTo>
                  <a:lnTo>
                    <a:pt x="731151" y="43538"/>
                  </a:lnTo>
                  <a:lnTo>
                    <a:pt x="785993" y="45747"/>
                  </a:lnTo>
                  <a:lnTo>
                    <a:pt x="840635" y="47845"/>
                  </a:lnTo>
                  <a:lnTo>
                    <a:pt x="895077" y="49829"/>
                  </a:lnTo>
                  <a:lnTo>
                    <a:pt x="949319" y="51701"/>
                  </a:lnTo>
                  <a:lnTo>
                    <a:pt x="1003361" y="53461"/>
                  </a:lnTo>
                  <a:lnTo>
                    <a:pt x="1057202" y="55108"/>
                  </a:lnTo>
                  <a:lnTo>
                    <a:pt x="1110844" y="56643"/>
                  </a:lnTo>
                  <a:lnTo>
                    <a:pt x="1164286" y="58065"/>
                  </a:lnTo>
                  <a:lnTo>
                    <a:pt x="1217528" y="59375"/>
                  </a:lnTo>
                  <a:lnTo>
                    <a:pt x="1270569" y="60573"/>
                  </a:lnTo>
                  <a:lnTo>
                    <a:pt x="1323411" y="61658"/>
                  </a:lnTo>
                  <a:lnTo>
                    <a:pt x="1376053" y="62630"/>
                  </a:lnTo>
                  <a:lnTo>
                    <a:pt x="1428494" y="63490"/>
                  </a:lnTo>
                  <a:lnTo>
                    <a:pt x="1480736" y="64238"/>
                  </a:lnTo>
                  <a:lnTo>
                    <a:pt x="1532777" y="64873"/>
                  </a:lnTo>
                  <a:lnTo>
                    <a:pt x="1584619" y="65396"/>
                  </a:lnTo>
                  <a:lnTo>
                    <a:pt x="1636260" y="65806"/>
                  </a:lnTo>
                  <a:lnTo>
                    <a:pt x="1687701" y="66103"/>
                  </a:lnTo>
                  <a:lnTo>
                    <a:pt x="1738942" y="66289"/>
                  </a:lnTo>
                  <a:lnTo>
                    <a:pt x="1789984" y="66361"/>
                  </a:lnTo>
                  <a:lnTo>
                    <a:pt x="1840825" y="66322"/>
                  </a:lnTo>
                  <a:lnTo>
                    <a:pt x="1891466" y="66170"/>
                  </a:lnTo>
                  <a:lnTo>
                    <a:pt x="1941907" y="65905"/>
                  </a:lnTo>
                  <a:lnTo>
                    <a:pt x="1992148" y="65528"/>
                  </a:lnTo>
                  <a:lnTo>
                    <a:pt x="2042189" y="65039"/>
                  </a:lnTo>
                  <a:lnTo>
                    <a:pt x="2092030" y="64437"/>
                  </a:lnTo>
                  <a:lnTo>
                    <a:pt x="2141671" y="63722"/>
                  </a:lnTo>
                  <a:lnTo>
                    <a:pt x="2191112" y="62895"/>
                  </a:lnTo>
                  <a:lnTo>
                    <a:pt x="2240353" y="61956"/>
                  </a:lnTo>
                  <a:lnTo>
                    <a:pt x="2289393" y="60904"/>
                  </a:lnTo>
                  <a:lnTo>
                    <a:pt x="2338234" y="59740"/>
                  </a:lnTo>
                  <a:lnTo>
                    <a:pt x="2386875" y="58463"/>
                  </a:lnTo>
                  <a:lnTo>
                    <a:pt x="2435315" y="57074"/>
                  </a:lnTo>
                  <a:lnTo>
                    <a:pt x="2483556" y="55572"/>
                  </a:lnTo>
                  <a:lnTo>
                    <a:pt x="2531596" y="53958"/>
                  </a:lnTo>
                  <a:lnTo>
                    <a:pt x="2579437" y="52232"/>
                  </a:lnTo>
                  <a:lnTo>
                    <a:pt x="2627077" y="50393"/>
                  </a:lnTo>
                  <a:lnTo>
                    <a:pt x="2674518" y="48441"/>
                  </a:lnTo>
                  <a:lnTo>
                    <a:pt x="2721758" y="46377"/>
                  </a:lnTo>
                  <a:lnTo>
                    <a:pt x="2768798" y="44201"/>
                  </a:lnTo>
                  <a:lnTo>
                    <a:pt x="2815639" y="41912"/>
                  </a:lnTo>
                  <a:lnTo>
                    <a:pt x="2862279" y="39510"/>
                  </a:lnTo>
                  <a:lnTo>
                    <a:pt x="2908719" y="36997"/>
                  </a:lnTo>
                  <a:lnTo>
                    <a:pt x="2954959" y="34370"/>
                  </a:lnTo>
                  <a:lnTo>
                    <a:pt x="3000999" y="31632"/>
                  </a:lnTo>
                  <a:lnTo>
                    <a:pt x="3046839" y="28780"/>
                  </a:lnTo>
                  <a:lnTo>
                    <a:pt x="3092479" y="25817"/>
                  </a:lnTo>
                  <a:lnTo>
                    <a:pt x="3137919" y="22741"/>
                  </a:lnTo>
                  <a:lnTo>
                    <a:pt x="3183159" y="19552"/>
                  </a:lnTo>
                  <a:lnTo>
                    <a:pt x="3228199" y="16251"/>
                  </a:lnTo>
                  <a:lnTo>
                    <a:pt x="3273039" y="12838"/>
                  </a:lnTo>
                  <a:lnTo>
                    <a:pt x="3317678" y="9312"/>
                  </a:lnTo>
                  <a:lnTo>
                    <a:pt x="3362118" y="5673"/>
                  </a:lnTo>
                  <a:lnTo>
                    <a:pt x="3406358" y="1922"/>
                  </a:lnTo>
                  <a:lnTo>
                    <a:pt x="3427216" y="0"/>
                  </a:lnTo>
                </a:path>
              </a:pathLst>
            </a:custGeom>
            <a:ln w="41883">
              <a:solidFill>
                <a:srgbClr val="000000"/>
              </a:solidFill>
            </a:ln>
          </p:spPr>
          <p:txBody>
            <a:bodyPr wrap="square" lIns="0" tIns="0" rIns="0" bIns="0" rtlCol="0"/>
            <a:lstStyle/>
            <a:p>
              <a:endParaRPr/>
            </a:p>
          </p:txBody>
        </p:sp>
        <p:sp>
          <p:nvSpPr>
            <p:cNvPr id="37" name="object 37"/>
            <p:cNvSpPr/>
            <p:nvPr/>
          </p:nvSpPr>
          <p:spPr>
            <a:xfrm>
              <a:off x="15028264" y="6403322"/>
              <a:ext cx="183515" cy="175260"/>
            </a:xfrm>
            <a:custGeom>
              <a:avLst/>
              <a:gdLst/>
              <a:ahLst/>
              <a:cxnLst/>
              <a:rect l="l" t="t" r="r" b="b"/>
              <a:pathLst>
                <a:path w="183515" h="175259">
                  <a:moveTo>
                    <a:pt x="0" y="0"/>
                  </a:moveTo>
                  <a:lnTo>
                    <a:pt x="16146" y="175168"/>
                  </a:lnTo>
                  <a:lnTo>
                    <a:pt x="183240" y="71435"/>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13827652" y="5552061"/>
              <a:ext cx="5441950" cy="2482850"/>
            </a:xfrm>
            <a:custGeom>
              <a:avLst/>
              <a:gdLst/>
              <a:ahLst/>
              <a:cxnLst/>
              <a:rect l="l" t="t" r="r" b="b"/>
              <a:pathLst>
                <a:path w="5441950" h="2482850">
                  <a:moveTo>
                    <a:pt x="0" y="0"/>
                  </a:moveTo>
                  <a:lnTo>
                    <a:pt x="5441539" y="0"/>
                  </a:lnTo>
                  <a:lnTo>
                    <a:pt x="5441539" y="2482250"/>
                  </a:lnTo>
                  <a:lnTo>
                    <a:pt x="0" y="2482250"/>
                  </a:lnTo>
                  <a:lnTo>
                    <a:pt x="0" y="0"/>
                  </a:lnTo>
                  <a:close/>
                </a:path>
              </a:pathLst>
            </a:custGeom>
            <a:ln w="20941">
              <a:solidFill>
                <a:srgbClr val="85888D"/>
              </a:solidFill>
            </a:ln>
          </p:spPr>
          <p:txBody>
            <a:bodyPr wrap="square" lIns="0" tIns="0" rIns="0" bIns="0" rtlCol="0"/>
            <a:lstStyle/>
            <a:p>
              <a:endParaRPr/>
            </a:p>
          </p:txBody>
        </p:sp>
        <p:sp>
          <p:nvSpPr>
            <p:cNvPr id="39" name="object 39"/>
            <p:cNvSpPr/>
            <p:nvPr/>
          </p:nvSpPr>
          <p:spPr>
            <a:xfrm>
              <a:off x="13812322" y="8030905"/>
              <a:ext cx="5472430" cy="0"/>
            </a:xfrm>
            <a:custGeom>
              <a:avLst/>
              <a:gdLst/>
              <a:ahLst/>
              <a:cxnLst/>
              <a:rect l="l" t="t" r="r" b="b"/>
              <a:pathLst>
                <a:path w="5472430">
                  <a:moveTo>
                    <a:pt x="0" y="0"/>
                  </a:moveTo>
                  <a:lnTo>
                    <a:pt x="5472196" y="0"/>
                  </a:lnTo>
                </a:path>
              </a:pathLst>
            </a:custGeom>
            <a:ln w="20941">
              <a:solidFill>
                <a:srgbClr val="FFFFFF"/>
              </a:solidFill>
            </a:ln>
          </p:spPr>
          <p:txBody>
            <a:bodyPr wrap="square" lIns="0" tIns="0" rIns="0" bIns="0" rtlCol="0"/>
            <a:lstStyle/>
            <a:p>
              <a:endParaRPr/>
            </a:p>
          </p:txBody>
        </p:sp>
        <p:sp>
          <p:nvSpPr>
            <p:cNvPr id="40" name="object 40"/>
            <p:cNvSpPr/>
            <p:nvPr/>
          </p:nvSpPr>
          <p:spPr>
            <a:xfrm>
              <a:off x="13815997" y="2820453"/>
              <a:ext cx="5465445" cy="2305685"/>
            </a:xfrm>
            <a:custGeom>
              <a:avLst/>
              <a:gdLst/>
              <a:ahLst/>
              <a:cxnLst/>
              <a:rect l="l" t="t" r="r" b="b"/>
              <a:pathLst>
                <a:path w="5465444" h="2305685">
                  <a:moveTo>
                    <a:pt x="0" y="0"/>
                  </a:moveTo>
                  <a:lnTo>
                    <a:pt x="5464846" y="0"/>
                  </a:lnTo>
                  <a:lnTo>
                    <a:pt x="5464846" y="2305227"/>
                  </a:lnTo>
                  <a:lnTo>
                    <a:pt x="0" y="2305227"/>
                  </a:lnTo>
                  <a:lnTo>
                    <a:pt x="0" y="0"/>
                  </a:lnTo>
                  <a:close/>
                </a:path>
              </a:pathLst>
            </a:custGeom>
            <a:ln w="20941">
              <a:solidFill>
                <a:srgbClr val="85888D"/>
              </a:solidFill>
            </a:ln>
          </p:spPr>
          <p:txBody>
            <a:bodyPr wrap="square" lIns="0" tIns="0" rIns="0" bIns="0" rtlCol="0"/>
            <a:lstStyle/>
            <a:p>
              <a:endParaRPr/>
            </a:p>
          </p:txBody>
        </p:sp>
      </p:grpSp>
      <p:sp>
        <p:nvSpPr>
          <p:cNvPr id="41" name="object 41"/>
          <p:cNvSpPr txBox="1"/>
          <p:nvPr/>
        </p:nvSpPr>
        <p:spPr>
          <a:xfrm>
            <a:off x="13862542" y="2172059"/>
            <a:ext cx="220853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ALB</a:t>
            </a:r>
            <a:r>
              <a:rPr sz="4100" spc="-65" dirty="0">
                <a:latin typeface="Arial MT"/>
                <a:cs typeface="Arial MT"/>
              </a:rPr>
              <a:t> </a:t>
            </a:r>
            <a:r>
              <a:rPr sz="4100" spc="-50" dirty="0">
                <a:latin typeface="Arial MT"/>
                <a:cs typeface="Arial MT"/>
              </a:rPr>
              <a:t>Rule</a:t>
            </a:r>
            <a:endParaRPr sz="4100">
              <a:latin typeface="Arial MT"/>
              <a:cs typeface="Arial MT"/>
            </a:endParaRPr>
          </a:p>
        </p:txBody>
      </p:sp>
      <p:sp>
        <p:nvSpPr>
          <p:cNvPr id="42" name="object 42"/>
          <p:cNvSpPr/>
          <p:nvPr/>
        </p:nvSpPr>
        <p:spPr>
          <a:xfrm>
            <a:off x="15221976" y="3449523"/>
            <a:ext cx="2653030" cy="1047115"/>
          </a:xfrm>
          <a:custGeom>
            <a:avLst/>
            <a:gdLst/>
            <a:ahLst/>
            <a:cxnLst/>
            <a:rect l="l" t="t" r="r" b="b"/>
            <a:pathLst>
              <a:path w="2653030" h="1047114">
                <a:moveTo>
                  <a:pt x="0" y="0"/>
                </a:moveTo>
                <a:lnTo>
                  <a:pt x="2652883" y="0"/>
                </a:lnTo>
                <a:lnTo>
                  <a:pt x="2652883" y="1047088"/>
                </a:lnTo>
                <a:lnTo>
                  <a:pt x="0" y="1047088"/>
                </a:lnTo>
                <a:lnTo>
                  <a:pt x="0" y="0"/>
                </a:lnTo>
                <a:close/>
              </a:path>
            </a:pathLst>
          </a:custGeom>
          <a:ln w="20941">
            <a:solidFill>
              <a:srgbClr val="85888D"/>
            </a:solidFill>
          </a:ln>
        </p:spPr>
        <p:txBody>
          <a:bodyPr wrap="square" lIns="0" tIns="0" rIns="0" bIns="0" rtlCol="0"/>
          <a:lstStyle/>
          <a:p>
            <a:endParaRPr/>
          </a:p>
        </p:txBody>
      </p:sp>
      <p:sp>
        <p:nvSpPr>
          <p:cNvPr id="43" name="object 43"/>
          <p:cNvSpPr txBox="1"/>
          <p:nvPr/>
        </p:nvSpPr>
        <p:spPr>
          <a:xfrm>
            <a:off x="15837267" y="3743254"/>
            <a:ext cx="1422400" cy="427990"/>
          </a:xfrm>
          <a:prstGeom prst="rect">
            <a:avLst/>
          </a:prstGeom>
        </p:spPr>
        <p:txBody>
          <a:bodyPr vert="horz" wrap="square" lIns="0" tIns="17145" rIns="0" bIns="0" rtlCol="0">
            <a:spAutoFit/>
          </a:bodyPr>
          <a:lstStyle/>
          <a:p>
            <a:pPr marL="12700">
              <a:lnSpc>
                <a:spcPct val="100000"/>
              </a:lnSpc>
              <a:spcBef>
                <a:spcPts val="135"/>
              </a:spcBef>
            </a:pPr>
            <a:r>
              <a:rPr sz="2600" spc="20" dirty="0">
                <a:latin typeface="Arial MT"/>
                <a:cs typeface="Arial MT"/>
              </a:rPr>
              <a:t>ALB</a:t>
            </a:r>
            <a:r>
              <a:rPr sz="2600" spc="-60" dirty="0">
                <a:latin typeface="Arial MT"/>
                <a:cs typeface="Arial MT"/>
              </a:rPr>
              <a:t> </a:t>
            </a:r>
            <a:r>
              <a:rPr sz="2600" spc="-20" dirty="0">
                <a:latin typeface="Arial MT"/>
                <a:cs typeface="Arial MT"/>
              </a:rPr>
              <a:t>Rule</a:t>
            </a:r>
            <a:endParaRPr sz="2600">
              <a:latin typeface="Arial MT"/>
              <a:cs typeface="Arial MT"/>
            </a:endParaRPr>
          </a:p>
        </p:txBody>
      </p:sp>
      <p:grpSp>
        <p:nvGrpSpPr>
          <p:cNvPr id="44" name="object 44"/>
          <p:cNvGrpSpPr/>
          <p:nvPr/>
        </p:nvGrpSpPr>
        <p:grpSpPr>
          <a:xfrm>
            <a:off x="11609026" y="4075261"/>
            <a:ext cx="7466965" cy="3447415"/>
            <a:chOff x="11609026" y="4075261"/>
            <a:chExt cx="7466965" cy="3447415"/>
          </a:xfrm>
        </p:grpSpPr>
        <p:sp>
          <p:nvSpPr>
            <p:cNvPr id="45" name="object 45"/>
            <p:cNvSpPr/>
            <p:nvPr/>
          </p:nvSpPr>
          <p:spPr>
            <a:xfrm>
              <a:off x="11629991" y="4580829"/>
              <a:ext cx="3877310" cy="1504950"/>
            </a:xfrm>
            <a:custGeom>
              <a:avLst/>
              <a:gdLst/>
              <a:ahLst/>
              <a:cxnLst/>
              <a:rect l="l" t="t" r="r" b="b"/>
              <a:pathLst>
                <a:path w="3877309" h="1504950">
                  <a:moveTo>
                    <a:pt x="0" y="1504442"/>
                  </a:moveTo>
                  <a:lnTo>
                    <a:pt x="50259" y="1491336"/>
                  </a:lnTo>
                  <a:lnTo>
                    <a:pt x="100440" y="1478103"/>
                  </a:lnTo>
                  <a:lnTo>
                    <a:pt x="150542" y="1464744"/>
                  </a:lnTo>
                  <a:lnTo>
                    <a:pt x="200564" y="1451259"/>
                  </a:lnTo>
                  <a:lnTo>
                    <a:pt x="250508" y="1437648"/>
                  </a:lnTo>
                  <a:lnTo>
                    <a:pt x="300372" y="1423910"/>
                  </a:lnTo>
                  <a:lnTo>
                    <a:pt x="350157" y="1410045"/>
                  </a:lnTo>
                  <a:lnTo>
                    <a:pt x="399863" y="1396054"/>
                  </a:lnTo>
                  <a:lnTo>
                    <a:pt x="449490" y="1381937"/>
                  </a:lnTo>
                  <a:lnTo>
                    <a:pt x="499038" y="1367694"/>
                  </a:lnTo>
                  <a:lnTo>
                    <a:pt x="548507" y="1353324"/>
                  </a:lnTo>
                  <a:lnTo>
                    <a:pt x="597897" y="1338827"/>
                  </a:lnTo>
                  <a:lnTo>
                    <a:pt x="647208" y="1324205"/>
                  </a:lnTo>
                  <a:lnTo>
                    <a:pt x="696439" y="1309456"/>
                  </a:lnTo>
                  <a:lnTo>
                    <a:pt x="745592" y="1294580"/>
                  </a:lnTo>
                  <a:lnTo>
                    <a:pt x="794665" y="1279578"/>
                  </a:lnTo>
                  <a:lnTo>
                    <a:pt x="843660" y="1264450"/>
                  </a:lnTo>
                  <a:lnTo>
                    <a:pt x="892575" y="1249195"/>
                  </a:lnTo>
                  <a:lnTo>
                    <a:pt x="941411" y="1233814"/>
                  </a:lnTo>
                  <a:lnTo>
                    <a:pt x="990168" y="1218307"/>
                  </a:lnTo>
                  <a:lnTo>
                    <a:pt x="1038846" y="1202673"/>
                  </a:lnTo>
                  <a:lnTo>
                    <a:pt x="1087445" y="1186913"/>
                  </a:lnTo>
                  <a:lnTo>
                    <a:pt x="1135965" y="1171026"/>
                  </a:lnTo>
                  <a:lnTo>
                    <a:pt x="1184406" y="1155013"/>
                  </a:lnTo>
                  <a:lnTo>
                    <a:pt x="1232767" y="1138874"/>
                  </a:lnTo>
                  <a:lnTo>
                    <a:pt x="1281050" y="1122608"/>
                  </a:lnTo>
                  <a:lnTo>
                    <a:pt x="1329253" y="1106216"/>
                  </a:lnTo>
                  <a:lnTo>
                    <a:pt x="1377378" y="1089698"/>
                  </a:lnTo>
                  <a:lnTo>
                    <a:pt x="1425423" y="1073053"/>
                  </a:lnTo>
                  <a:lnTo>
                    <a:pt x="1473389" y="1056281"/>
                  </a:lnTo>
                  <a:lnTo>
                    <a:pt x="1521276" y="1039384"/>
                  </a:lnTo>
                  <a:lnTo>
                    <a:pt x="1569084" y="1022360"/>
                  </a:lnTo>
                  <a:lnTo>
                    <a:pt x="1616813" y="1005209"/>
                  </a:lnTo>
                  <a:lnTo>
                    <a:pt x="1664463" y="987932"/>
                  </a:lnTo>
                  <a:lnTo>
                    <a:pt x="1712034" y="970529"/>
                  </a:lnTo>
                  <a:lnTo>
                    <a:pt x="1759525" y="952999"/>
                  </a:lnTo>
                  <a:lnTo>
                    <a:pt x="1806938" y="935343"/>
                  </a:lnTo>
                  <a:lnTo>
                    <a:pt x="1854271" y="917561"/>
                  </a:lnTo>
                  <a:lnTo>
                    <a:pt x="1901526" y="899652"/>
                  </a:lnTo>
                  <a:lnTo>
                    <a:pt x="1948701" y="881617"/>
                  </a:lnTo>
                  <a:lnTo>
                    <a:pt x="1995797" y="863456"/>
                  </a:lnTo>
                  <a:lnTo>
                    <a:pt x="2042814" y="845168"/>
                  </a:lnTo>
                  <a:lnTo>
                    <a:pt x="2089752" y="826753"/>
                  </a:lnTo>
                  <a:lnTo>
                    <a:pt x="2136611" y="808213"/>
                  </a:lnTo>
                  <a:lnTo>
                    <a:pt x="2183391" y="789546"/>
                  </a:lnTo>
                  <a:lnTo>
                    <a:pt x="2230092" y="770752"/>
                  </a:lnTo>
                  <a:lnTo>
                    <a:pt x="2276713" y="751832"/>
                  </a:lnTo>
                  <a:lnTo>
                    <a:pt x="2323256" y="732786"/>
                  </a:lnTo>
                  <a:lnTo>
                    <a:pt x="2369720" y="713613"/>
                  </a:lnTo>
                  <a:lnTo>
                    <a:pt x="2416104" y="694314"/>
                  </a:lnTo>
                  <a:lnTo>
                    <a:pt x="2462409" y="674889"/>
                  </a:lnTo>
                  <a:lnTo>
                    <a:pt x="2508635" y="655337"/>
                  </a:lnTo>
                  <a:lnTo>
                    <a:pt x="2554783" y="635659"/>
                  </a:lnTo>
                  <a:lnTo>
                    <a:pt x="2600851" y="615854"/>
                  </a:lnTo>
                  <a:lnTo>
                    <a:pt x="2646840" y="595923"/>
                  </a:lnTo>
                  <a:lnTo>
                    <a:pt x="2692749" y="575866"/>
                  </a:lnTo>
                  <a:lnTo>
                    <a:pt x="2738580" y="555682"/>
                  </a:lnTo>
                  <a:lnTo>
                    <a:pt x="2784332" y="535372"/>
                  </a:lnTo>
                  <a:lnTo>
                    <a:pt x="2830004" y="514936"/>
                  </a:lnTo>
                  <a:lnTo>
                    <a:pt x="2875598" y="494373"/>
                  </a:lnTo>
                  <a:lnTo>
                    <a:pt x="2921112" y="473683"/>
                  </a:lnTo>
                  <a:lnTo>
                    <a:pt x="2966548" y="452868"/>
                  </a:lnTo>
                  <a:lnTo>
                    <a:pt x="3011904" y="431926"/>
                  </a:lnTo>
                  <a:lnTo>
                    <a:pt x="3057181" y="410857"/>
                  </a:lnTo>
                  <a:lnTo>
                    <a:pt x="3102379" y="389662"/>
                  </a:lnTo>
                  <a:lnTo>
                    <a:pt x="3147498" y="368341"/>
                  </a:lnTo>
                  <a:lnTo>
                    <a:pt x="3192538" y="346893"/>
                  </a:lnTo>
                  <a:lnTo>
                    <a:pt x="3237499" y="325319"/>
                  </a:lnTo>
                  <a:lnTo>
                    <a:pt x="3282380" y="303619"/>
                  </a:lnTo>
                  <a:lnTo>
                    <a:pt x="3327183" y="281792"/>
                  </a:lnTo>
                  <a:lnTo>
                    <a:pt x="3371907" y="259839"/>
                  </a:lnTo>
                  <a:lnTo>
                    <a:pt x="3416551" y="237760"/>
                  </a:lnTo>
                  <a:lnTo>
                    <a:pt x="3461116" y="215554"/>
                  </a:lnTo>
                  <a:lnTo>
                    <a:pt x="3505603" y="193221"/>
                  </a:lnTo>
                  <a:lnTo>
                    <a:pt x="3550010" y="170763"/>
                  </a:lnTo>
                  <a:lnTo>
                    <a:pt x="3594338" y="148177"/>
                  </a:lnTo>
                  <a:lnTo>
                    <a:pt x="3638587" y="125466"/>
                  </a:lnTo>
                  <a:lnTo>
                    <a:pt x="3682757" y="102628"/>
                  </a:lnTo>
                  <a:lnTo>
                    <a:pt x="3726847" y="79664"/>
                  </a:lnTo>
                  <a:lnTo>
                    <a:pt x="3770859" y="56573"/>
                  </a:lnTo>
                  <a:lnTo>
                    <a:pt x="3814792" y="33356"/>
                  </a:lnTo>
                  <a:lnTo>
                    <a:pt x="3858645" y="10013"/>
                  </a:lnTo>
                  <a:lnTo>
                    <a:pt x="3877152" y="0"/>
                  </a:lnTo>
                </a:path>
              </a:pathLst>
            </a:custGeom>
            <a:ln w="41883">
              <a:solidFill>
                <a:srgbClr val="000000"/>
              </a:solidFill>
            </a:ln>
          </p:spPr>
          <p:txBody>
            <a:bodyPr wrap="square" lIns="0" tIns="0" rIns="0" bIns="0" rtlCol="0"/>
            <a:lstStyle/>
            <a:p>
              <a:endParaRPr/>
            </a:p>
          </p:txBody>
        </p:sp>
        <p:sp>
          <p:nvSpPr>
            <p:cNvPr id="46" name="object 46"/>
            <p:cNvSpPr/>
            <p:nvPr/>
          </p:nvSpPr>
          <p:spPr>
            <a:xfrm>
              <a:off x="15446870" y="4507082"/>
              <a:ext cx="196850" cy="161290"/>
            </a:xfrm>
            <a:custGeom>
              <a:avLst/>
              <a:gdLst/>
              <a:ahLst/>
              <a:cxnLst/>
              <a:rect l="l" t="t" r="r" b="b"/>
              <a:pathLst>
                <a:path w="196850" h="161289">
                  <a:moveTo>
                    <a:pt x="196580" y="0"/>
                  </a:moveTo>
                  <a:lnTo>
                    <a:pt x="0" y="6353"/>
                  </a:lnTo>
                  <a:lnTo>
                    <a:pt x="83714" y="161069"/>
                  </a:lnTo>
                  <a:lnTo>
                    <a:pt x="196580" y="0"/>
                  </a:lnTo>
                  <a:close/>
                </a:path>
              </a:pathLst>
            </a:custGeom>
            <a:solidFill>
              <a:srgbClr val="000000"/>
            </a:solidFill>
          </p:spPr>
          <p:txBody>
            <a:bodyPr wrap="square" lIns="0" tIns="0" rIns="0" bIns="0" rtlCol="0"/>
            <a:lstStyle/>
            <a:p>
              <a:endParaRPr/>
            </a:p>
          </p:txBody>
        </p:sp>
        <p:sp>
          <p:nvSpPr>
            <p:cNvPr id="47" name="object 47"/>
            <p:cNvSpPr/>
            <p:nvPr/>
          </p:nvSpPr>
          <p:spPr>
            <a:xfrm>
              <a:off x="11629981" y="6679067"/>
              <a:ext cx="3430270" cy="762635"/>
            </a:xfrm>
            <a:custGeom>
              <a:avLst/>
              <a:gdLst/>
              <a:ahLst/>
              <a:cxnLst/>
              <a:rect l="l" t="t" r="r" b="b"/>
              <a:pathLst>
                <a:path w="3430269" h="762634">
                  <a:moveTo>
                    <a:pt x="0" y="0"/>
                  </a:moveTo>
                  <a:lnTo>
                    <a:pt x="3409785" y="757529"/>
                  </a:lnTo>
                  <a:lnTo>
                    <a:pt x="3430249" y="762078"/>
                  </a:lnTo>
                </a:path>
              </a:pathLst>
            </a:custGeom>
            <a:ln w="41883">
              <a:solidFill>
                <a:srgbClr val="000000"/>
              </a:solidFill>
            </a:ln>
          </p:spPr>
          <p:txBody>
            <a:bodyPr wrap="square" lIns="0" tIns="0" rIns="0" bIns="0" rtlCol="0"/>
            <a:lstStyle/>
            <a:p>
              <a:endParaRPr/>
            </a:p>
          </p:txBody>
        </p:sp>
        <p:sp>
          <p:nvSpPr>
            <p:cNvPr id="48" name="object 48"/>
            <p:cNvSpPr/>
            <p:nvPr/>
          </p:nvSpPr>
          <p:spPr>
            <a:xfrm>
              <a:off x="15020705" y="7350742"/>
              <a:ext cx="191135" cy="172085"/>
            </a:xfrm>
            <a:custGeom>
              <a:avLst/>
              <a:gdLst/>
              <a:ahLst/>
              <a:cxnLst/>
              <a:rect l="l" t="t" r="r" b="b"/>
              <a:pathLst>
                <a:path w="191134" h="172084">
                  <a:moveTo>
                    <a:pt x="38155" y="0"/>
                  </a:moveTo>
                  <a:lnTo>
                    <a:pt x="0" y="171724"/>
                  </a:lnTo>
                  <a:lnTo>
                    <a:pt x="190800" y="124009"/>
                  </a:lnTo>
                  <a:lnTo>
                    <a:pt x="38155" y="0"/>
                  </a:lnTo>
                  <a:close/>
                </a:path>
              </a:pathLst>
            </a:custGeom>
            <a:solidFill>
              <a:srgbClr val="000000"/>
            </a:solidFill>
          </p:spPr>
          <p:txBody>
            <a:bodyPr wrap="square" lIns="0" tIns="0" rIns="0" bIns="0" rtlCol="0"/>
            <a:lstStyle/>
            <a:p>
              <a:endParaRPr/>
            </a:p>
          </p:txBody>
        </p:sp>
        <p:sp>
          <p:nvSpPr>
            <p:cNvPr id="49" name="object 49"/>
            <p:cNvSpPr/>
            <p:nvPr/>
          </p:nvSpPr>
          <p:spPr>
            <a:xfrm>
              <a:off x="17885183" y="4390511"/>
              <a:ext cx="854710" cy="1377950"/>
            </a:xfrm>
            <a:custGeom>
              <a:avLst/>
              <a:gdLst/>
              <a:ahLst/>
              <a:cxnLst/>
              <a:rect l="l" t="t" r="r" b="b"/>
              <a:pathLst>
                <a:path w="854709" h="1377950">
                  <a:moveTo>
                    <a:pt x="0" y="1377881"/>
                  </a:moveTo>
                  <a:lnTo>
                    <a:pt x="60136" y="1349040"/>
                  </a:lnTo>
                  <a:lnTo>
                    <a:pt x="118079" y="1320313"/>
                  </a:lnTo>
                  <a:lnTo>
                    <a:pt x="173828" y="1291702"/>
                  </a:lnTo>
                  <a:lnTo>
                    <a:pt x="227383" y="1263205"/>
                  </a:lnTo>
                  <a:lnTo>
                    <a:pt x="278744" y="1234823"/>
                  </a:lnTo>
                  <a:lnTo>
                    <a:pt x="327912" y="1206557"/>
                  </a:lnTo>
                  <a:lnTo>
                    <a:pt x="374885" y="1178405"/>
                  </a:lnTo>
                  <a:lnTo>
                    <a:pt x="419664" y="1150368"/>
                  </a:lnTo>
                  <a:lnTo>
                    <a:pt x="462249" y="1122446"/>
                  </a:lnTo>
                  <a:lnTo>
                    <a:pt x="502641" y="1094638"/>
                  </a:lnTo>
                  <a:lnTo>
                    <a:pt x="540838" y="1066946"/>
                  </a:lnTo>
                  <a:lnTo>
                    <a:pt x="576841" y="1039369"/>
                  </a:lnTo>
                  <a:lnTo>
                    <a:pt x="610651" y="1011906"/>
                  </a:lnTo>
                  <a:lnTo>
                    <a:pt x="642266" y="984559"/>
                  </a:lnTo>
                  <a:lnTo>
                    <a:pt x="671688" y="957326"/>
                  </a:lnTo>
                  <a:lnTo>
                    <a:pt x="698916" y="930208"/>
                  </a:lnTo>
                  <a:lnTo>
                    <a:pt x="746789" y="876317"/>
                  </a:lnTo>
                  <a:lnTo>
                    <a:pt x="785887" y="822886"/>
                  </a:lnTo>
                  <a:lnTo>
                    <a:pt x="816208" y="769915"/>
                  </a:lnTo>
                  <a:lnTo>
                    <a:pt x="837754" y="717403"/>
                  </a:lnTo>
                  <a:lnTo>
                    <a:pt x="850524" y="665350"/>
                  </a:lnTo>
                  <a:lnTo>
                    <a:pt x="854519" y="613758"/>
                  </a:lnTo>
                  <a:lnTo>
                    <a:pt x="853225" y="588134"/>
                  </a:lnTo>
                  <a:lnTo>
                    <a:pt x="844056" y="537230"/>
                  </a:lnTo>
                  <a:lnTo>
                    <a:pt x="826110" y="486787"/>
                  </a:lnTo>
                  <a:lnTo>
                    <a:pt x="799389" y="436803"/>
                  </a:lnTo>
                  <a:lnTo>
                    <a:pt x="763892" y="387278"/>
                  </a:lnTo>
                  <a:lnTo>
                    <a:pt x="719620" y="338214"/>
                  </a:lnTo>
                  <a:lnTo>
                    <a:pt x="666571" y="289608"/>
                  </a:lnTo>
                  <a:lnTo>
                    <a:pt x="636756" y="265478"/>
                  </a:lnTo>
                  <a:lnTo>
                    <a:pt x="604747" y="241463"/>
                  </a:lnTo>
                  <a:lnTo>
                    <a:pt x="570544" y="217562"/>
                  </a:lnTo>
                  <a:lnTo>
                    <a:pt x="534147" y="193777"/>
                  </a:lnTo>
                  <a:lnTo>
                    <a:pt x="495556" y="170106"/>
                  </a:lnTo>
                  <a:lnTo>
                    <a:pt x="454771" y="146551"/>
                  </a:lnTo>
                  <a:lnTo>
                    <a:pt x="411792" y="123110"/>
                  </a:lnTo>
                  <a:lnTo>
                    <a:pt x="366619" y="99784"/>
                  </a:lnTo>
                  <a:lnTo>
                    <a:pt x="319253" y="76573"/>
                  </a:lnTo>
                  <a:lnTo>
                    <a:pt x="269692" y="53477"/>
                  </a:lnTo>
                  <a:lnTo>
                    <a:pt x="217937" y="30496"/>
                  </a:lnTo>
                  <a:lnTo>
                    <a:pt x="163989" y="7629"/>
                  </a:lnTo>
                  <a:lnTo>
                    <a:pt x="144400" y="0"/>
                  </a:lnTo>
                </a:path>
              </a:pathLst>
            </a:custGeom>
            <a:ln w="41883">
              <a:solidFill>
                <a:srgbClr val="000000"/>
              </a:solidFill>
            </a:ln>
          </p:spPr>
          <p:txBody>
            <a:bodyPr wrap="square" lIns="0" tIns="0" rIns="0" bIns="0" rtlCol="0"/>
            <a:lstStyle/>
            <a:p>
              <a:endParaRPr/>
            </a:p>
          </p:txBody>
        </p:sp>
        <p:sp>
          <p:nvSpPr>
            <p:cNvPr id="50" name="object 50"/>
            <p:cNvSpPr/>
            <p:nvPr/>
          </p:nvSpPr>
          <p:spPr>
            <a:xfrm>
              <a:off x="17885183" y="4316155"/>
              <a:ext cx="196215" cy="164465"/>
            </a:xfrm>
            <a:custGeom>
              <a:avLst/>
              <a:gdLst/>
              <a:ahLst/>
              <a:cxnLst/>
              <a:rect l="l" t="t" r="r" b="b"/>
              <a:pathLst>
                <a:path w="196215" h="164464">
                  <a:moveTo>
                    <a:pt x="195836" y="0"/>
                  </a:moveTo>
                  <a:lnTo>
                    <a:pt x="0" y="18108"/>
                  </a:lnTo>
                  <a:lnTo>
                    <a:pt x="131995" y="163914"/>
                  </a:lnTo>
                  <a:lnTo>
                    <a:pt x="195836" y="0"/>
                  </a:lnTo>
                  <a:close/>
                </a:path>
              </a:pathLst>
            </a:custGeom>
            <a:solidFill>
              <a:srgbClr val="000000"/>
            </a:solidFill>
          </p:spPr>
          <p:txBody>
            <a:bodyPr wrap="square" lIns="0" tIns="0" rIns="0" bIns="0" rtlCol="0"/>
            <a:lstStyle/>
            <a:p>
              <a:endParaRPr/>
            </a:p>
          </p:txBody>
        </p:sp>
        <p:sp>
          <p:nvSpPr>
            <p:cNvPr id="51" name="object 51"/>
            <p:cNvSpPr/>
            <p:nvPr/>
          </p:nvSpPr>
          <p:spPr>
            <a:xfrm>
              <a:off x="17259862" y="4156032"/>
              <a:ext cx="1795145" cy="3082290"/>
            </a:xfrm>
            <a:custGeom>
              <a:avLst/>
              <a:gdLst/>
              <a:ahLst/>
              <a:cxnLst/>
              <a:rect l="l" t="t" r="r" b="b"/>
              <a:pathLst>
                <a:path w="1795144" h="3082290">
                  <a:moveTo>
                    <a:pt x="0" y="3081718"/>
                  </a:moveTo>
                  <a:lnTo>
                    <a:pt x="59182" y="3034866"/>
                  </a:lnTo>
                  <a:lnTo>
                    <a:pt x="117372" y="2988351"/>
                  </a:lnTo>
                  <a:lnTo>
                    <a:pt x="174570" y="2942174"/>
                  </a:lnTo>
                  <a:lnTo>
                    <a:pt x="230776" y="2896334"/>
                  </a:lnTo>
                  <a:lnTo>
                    <a:pt x="285990" y="2850832"/>
                  </a:lnTo>
                  <a:lnTo>
                    <a:pt x="340211" y="2805667"/>
                  </a:lnTo>
                  <a:lnTo>
                    <a:pt x="393440" y="2760839"/>
                  </a:lnTo>
                  <a:lnTo>
                    <a:pt x="445677" y="2716349"/>
                  </a:lnTo>
                  <a:lnTo>
                    <a:pt x="496922" y="2672197"/>
                  </a:lnTo>
                  <a:lnTo>
                    <a:pt x="547174" y="2628382"/>
                  </a:lnTo>
                  <a:lnTo>
                    <a:pt x="596434" y="2584905"/>
                  </a:lnTo>
                  <a:lnTo>
                    <a:pt x="644702" y="2541765"/>
                  </a:lnTo>
                  <a:lnTo>
                    <a:pt x="691978" y="2498962"/>
                  </a:lnTo>
                  <a:lnTo>
                    <a:pt x="738261" y="2456497"/>
                  </a:lnTo>
                  <a:lnTo>
                    <a:pt x="783552" y="2414369"/>
                  </a:lnTo>
                  <a:lnTo>
                    <a:pt x="827851" y="2372579"/>
                  </a:lnTo>
                  <a:lnTo>
                    <a:pt x="871158" y="2331127"/>
                  </a:lnTo>
                  <a:lnTo>
                    <a:pt x="913472" y="2290011"/>
                  </a:lnTo>
                  <a:lnTo>
                    <a:pt x="954794" y="2249234"/>
                  </a:lnTo>
                  <a:lnTo>
                    <a:pt x="995124" y="2208793"/>
                  </a:lnTo>
                  <a:lnTo>
                    <a:pt x="1034462" y="2168691"/>
                  </a:lnTo>
                  <a:lnTo>
                    <a:pt x="1072808" y="2128925"/>
                  </a:lnTo>
                  <a:lnTo>
                    <a:pt x="1110161" y="2089498"/>
                  </a:lnTo>
                  <a:lnTo>
                    <a:pt x="1146522" y="2050407"/>
                  </a:lnTo>
                  <a:lnTo>
                    <a:pt x="1181891" y="2011654"/>
                  </a:lnTo>
                  <a:lnTo>
                    <a:pt x="1216267" y="1973239"/>
                  </a:lnTo>
                  <a:lnTo>
                    <a:pt x="1249651" y="1935161"/>
                  </a:lnTo>
                  <a:lnTo>
                    <a:pt x="1282043" y="1897420"/>
                  </a:lnTo>
                  <a:lnTo>
                    <a:pt x="1313443" y="1860017"/>
                  </a:lnTo>
                  <a:lnTo>
                    <a:pt x="1343851" y="1822952"/>
                  </a:lnTo>
                  <a:lnTo>
                    <a:pt x="1373266" y="1786224"/>
                  </a:lnTo>
                  <a:lnTo>
                    <a:pt x="1401689" y="1749833"/>
                  </a:lnTo>
                  <a:lnTo>
                    <a:pt x="1429120" y="1713780"/>
                  </a:lnTo>
                  <a:lnTo>
                    <a:pt x="1455558" y="1678064"/>
                  </a:lnTo>
                  <a:lnTo>
                    <a:pt x="1481005" y="1642686"/>
                  </a:lnTo>
                  <a:lnTo>
                    <a:pt x="1505459" y="1607645"/>
                  </a:lnTo>
                  <a:lnTo>
                    <a:pt x="1528921" y="1572942"/>
                  </a:lnTo>
                  <a:lnTo>
                    <a:pt x="1551390" y="1538576"/>
                  </a:lnTo>
                  <a:lnTo>
                    <a:pt x="1572868" y="1504548"/>
                  </a:lnTo>
                  <a:lnTo>
                    <a:pt x="1593353" y="1470857"/>
                  </a:lnTo>
                  <a:lnTo>
                    <a:pt x="1612846" y="1437504"/>
                  </a:lnTo>
                  <a:lnTo>
                    <a:pt x="1648855" y="1371809"/>
                  </a:lnTo>
                  <a:lnTo>
                    <a:pt x="1680895" y="1307465"/>
                  </a:lnTo>
                  <a:lnTo>
                    <a:pt x="1708966" y="1244470"/>
                  </a:lnTo>
                  <a:lnTo>
                    <a:pt x="1733068" y="1182826"/>
                  </a:lnTo>
                  <a:lnTo>
                    <a:pt x="1753201" y="1122531"/>
                  </a:lnTo>
                  <a:lnTo>
                    <a:pt x="1769365" y="1063586"/>
                  </a:lnTo>
                  <a:lnTo>
                    <a:pt x="1781561" y="1005991"/>
                  </a:lnTo>
                  <a:lnTo>
                    <a:pt x="1789787" y="949746"/>
                  </a:lnTo>
                  <a:lnTo>
                    <a:pt x="1794044" y="894851"/>
                  </a:lnTo>
                  <a:lnTo>
                    <a:pt x="1794684" y="867909"/>
                  </a:lnTo>
                  <a:lnTo>
                    <a:pt x="1794333" y="841305"/>
                  </a:lnTo>
                  <a:lnTo>
                    <a:pt x="1790652" y="789110"/>
                  </a:lnTo>
                  <a:lnTo>
                    <a:pt x="1783002" y="738264"/>
                  </a:lnTo>
                  <a:lnTo>
                    <a:pt x="1771384" y="688768"/>
                  </a:lnTo>
                  <a:lnTo>
                    <a:pt x="1755796" y="640622"/>
                  </a:lnTo>
                  <a:lnTo>
                    <a:pt x="1736240" y="593826"/>
                  </a:lnTo>
                  <a:lnTo>
                    <a:pt x="1712714" y="548380"/>
                  </a:lnTo>
                  <a:lnTo>
                    <a:pt x="1685220" y="504284"/>
                  </a:lnTo>
                  <a:lnTo>
                    <a:pt x="1653757" y="461538"/>
                  </a:lnTo>
                  <a:lnTo>
                    <a:pt x="1618324" y="420141"/>
                  </a:lnTo>
                  <a:lnTo>
                    <a:pt x="1578923" y="380095"/>
                  </a:lnTo>
                  <a:lnTo>
                    <a:pt x="1535553" y="341398"/>
                  </a:lnTo>
                  <a:lnTo>
                    <a:pt x="1488213" y="304051"/>
                  </a:lnTo>
                  <a:lnTo>
                    <a:pt x="1436905" y="268054"/>
                  </a:lnTo>
                  <a:lnTo>
                    <a:pt x="1381628" y="233407"/>
                  </a:lnTo>
                  <a:lnTo>
                    <a:pt x="1322382" y="200110"/>
                  </a:lnTo>
                  <a:lnTo>
                    <a:pt x="1259167" y="168163"/>
                  </a:lnTo>
                  <a:lnTo>
                    <a:pt x="1191983" y="137565"/>
                  </a:lnTo>
                  <a:lnTo>
                    <a:pt x="1120830" y="108318"/>
                  </a:lnTo>
                  <a:lnTo>
                    <a:pt x="1083765" y="94200"/>
                  </a:lnTo>
                  <a:lnTo>
                    <a:pt x="1045708" y="80420"/>
                  </a:lnTo>
                  <a:lnTo>
                    <a:pt x="1006658" y="66977"/>
                  </a:lnTo>
                  <a:lnTo>
                    <a:pt x="966617" y="53872"/>
                  </a:lnTo>
                  <a:lnTo>
                    <a:pt x="925583" y="41105"/>
                  </a:lnTo>
                  <a:lnTo>
                    <a:pt x="883557" y="28674"/>
                  </a:lnTo>
                  <a:lnTo>
                    <a:pt x="840538" y="16582"/>
                  </a:lnTo>
                  <a:lnTo>
                    <a:pt x="796528" y="4826"/>
                  </a:lnTo>
                  <a:lnTo>
                    <a:pt x="776125" y="0"/>
                  </a:lnTo>
                </a:path>
              </a:pathLst>
            </a:custGeom>
            <a:ln w="41883">
              <a:solidFill>
                <a:srgbClr val="000000"/>
              </a:solidFill>
            </a:ln>
          </p:spPr>
          <p:txBody>
            <a:bodyPr wrap="square" lIns="0" tIns="0" rIns="0" bIns="0" rtlCol="0"/>
            <a:lstStyle/>
            <a:p>
              <a:endParaRPr/>
            </a:p>
          </p:txBody>
        </p:sp>
        <p:sp>
          <p:nvSpPr>
            <p:cNvPr id="52" name="object 52"/>
            <p:cNvSpPr/>
            <p:nvPr/>
          </p:nvSpPr>
          <p:spPr>
            <a:xfrm>
              <a:off x="17885183" y="4075261"/>
              <a:ext cx="191770" cy="171450"/>
            </a:xfrm>
            <a:custGeom>
              <a:avLst/>
              <a:gdLst/>
              <a:ahLst/>
              <a:cxnLst/>
              <a:rect l="l" t="t" r="r" b="b"/>
              <a:pathLst>
                <a:path w="191769" h="171450">
                  <a:moveTo>
                    <a:pt x="191439" y="0"/>
                  </a:moveTo>
                  <a:lnTo>
                    <a:pt x="0" y="45092"/>
                  </a:lnTo>
                  <a:lnTo>
                    <a:pt x="150937" y="171185"/>
                  </a:lnTo>
                  <a:lnTo>
                    <a:pt x="191439" y="0"/>
                  </a:lnTo>
                  <a:close/>
                </a:path>
              </a:pathLst>
            </a:custGeom>
            <a:solidFill>
              <a:srgbClr val="000000"/>
            </a:solidFill>
          </p:spPr>
          <p:txBody>
            <a:bodyPr wrap="square" lIns="0" tIns="0" rIns="0" bIns="0" rtlCol="0"/>
            <a:lstStyle/>
            <a:p>
              <a:endParaRPr/>
            </a:p>
          </p:txBody>
        </p:sp>
      </p:grpSp>
      <p:sp>
        <p:nvSpPr>
          <p:cNvPr id="53" name="object 53"/>
          <p:cNvSpPr txBox="1"/>
          <p:nvPr/>
        </p:nvSpPr>
        <p:spPr>
          <a:xfrm>
            <a:off x="12598602" y="6191865"/>
            <a:ext cx="1644650" cy="352425"/>
          </a:xfrm>
          <a:prstGeom prst="rect">
            <a:avLst/>
          </a:prstGeom>
        </p:spPr>
        <p:txBody>
          <a:bodyPr vert="horz" wrap="square" lIns="0" tIns="11430" rIns="0" bIns="0" rtlCol="0">
            <a:spAutoFit/>
          </a:bodyPr>
          <a:lstStyle/>
          <a:p>
            <a:pPr marL="12700">
              <a:lnSpc>
                <a:spcPct val="100000"/>
              </a:lnSpc>
              <a:spcBef>
                <a:spcPts val="90"/>
              </a:spcBef>
            </a:pPr>
            <a:r>
              <a:rPr sz="2150" spc="10" dirty="0">
                <a:latin typeface="Arial MT"/>
                <a:cs typeface="Arial MT"/>
              </a:rPr>
              <a:t>default</a:t>
            </a:r>
            <a:r>
              <a:rPr sz="2150" spc="-60" dirty="0">
                <a:latin typeface="Arial MT"/>
                <a:cs typeface="Arial MT"/>
              </a:rPr>
              <a:t> </a:t>
            </a:r>
            <a:r>
              <a:rPr sz="2150" spc="15" dirty="0">
                <a:latin typeface="Arial MT"/>
                <a:cs typeface="Arial MT"/>
              </a:rPr>
              <a:t>target</a:t>
            </a:r>
            <a:endParaRPr sz="2150">
              <a:latin typeface="Arial MT"/>
              <a:cs typeface="Arial MT"/>
            </a:endParaRPr>
          </a:p>
        </p:txBody>
      </p:sp>
      <p:sp>
        <p:nvSpPr>
          <p:cNvPr id="54" name="object 54"/>
          <p:cNvSpPr txBox="1"/>
          <p:nvPr/>
        </p:nvSpPr>
        <p:spPr>
          <a:xfrm>
            <a:off x="13354065" y="6752768"/>
            <a:ext cx="1644650" cy="352425"/>
          </a:xfrm>
          <a:prstGeom prst="rect">
            <a:avLst/>
          </a:prstGeom>
        </p:spPr>
        <p:txBody>
          <a:bodyPr vert="horz" wrap="square" lIns="0" tIns="11430" rIns="0" bIns="0" rtlCol="0">
            <a:spAutoFit/>
          </a:bodyPr>
          <a:lstStyle/>
          <a:p>
            <a:pPr marL="12700">
              <a:lnSpc>
                <a:spcPct val="100000"/>
              </a:lnSpc>
              <a:spcBef>
                <a:spcPts val="90"/>
              </a:spcBef>
            </a:pPr>
            <a:r>
              <a:rPr sz="2150" spc="10" dirty="0">
                <a:latin typeface="Arial MT"/>
                <a:cs typeface="Arial MT"/>
              </a:rPr>
              <a:t>default</a:t>
            </a:r>
            <a:r>
              <a:rPr sz="2150" spc="-60" dirty="0">
                <a:latin typeface="Arial MT"/>
                <a:cs typeface="Arial MT"/>
              </a:rPr>
              <a:t> </a:t>
            </a:r>
            <a:r>
              <a:rPr sz="2150" spc="15" dirty="0">
                <a:latin typeface="Arial MT"/>
                <a:cs typeface="Arial MT"/>
              </a:rPr>
              <a:t>target</a:t>
            </a:r>
            <a:endParaRPr sz="2150">
              <a:latin typeface="Arial MT"/>
              <a:cs typeface="Arial MT"/>
            </a:endParaRPr>
          </a:p>
        </p:txBody>
      </p:sp>
      <p:grpSp>
        <p:nvGrpSpPr>
          <p:cNvPr id="55" name="object 55"/>
          <p:cNvGrpSpPr/>
          <p:nvPr/>
        </p:nvGrpSpPr>
        <p:grpSpPr>
          <a:xfrm>
            <a:off x="12197586" y="7296312"/>
            <a:ext cx="3035300" cy="1539875"/>
            <a:chOff x="12197586" y="7296312"/>
            <a:chExt cx="3035300" cy="1539875"/>
          </a:xfrm>
        </p:grpSpPr>
        <p:sp>
          <p:nvSpPr>
            <p:cNvPr id="56" name="object 56"/>
            <p:cNvSpPr/>
            <p:nvPr/>
          </p:nvSpPr>
          <p:spPr>
            <a:xfrm>
              <a:off x="12325300" y="7384087"/>
              <a:ext cx="2886710" cy="1431290"/>
            </a:xfrm>
            <a:custGeom>
              <a:avLst/>
              <a:gdLst/>
              <a:ahLst/>
              <a:cxnLst/>
              <a:rect l="l" t="t" r="r" b="b"/>
              <a:pathLst>
                <a:path w="2886709" h="1431290">
                  <a:moveTo>
                    <a:pt x="0" y="0"/>
                  </a:moveTo>
                  <a:lnTo>
                    <a:pt x="53705" y="36248"/>
                  </a:lnTo>
                  <a:lnTo>
                    <a:pt x="90445" y="60576"/>
                  </a:lnTo>
                  <a:lnTo>
                    <a:pt x="127479" y="84843"/>
                  </a:lnTo>
                  <a:lnTo>
                    <a:pt x="164806" y="109051"/>
                  </a:lnTo>
                  <a:lnTo>
                    <a:pt x="202426" y="133198"/>
                  </a:lnTo>
                  <a:lnTo>
                    <a:pt x="240339" y="157286"/>
                  </a:lnTo>
                  <a:lnTo>
                    <a:pt x="278546" y="181313"/>
                  </a:lnTo>
                  <a:lnTo>
                    <a:pt x="317046" y="205281"/>
                  </a:lnTo>
                  <a:lnTo>
                    <a:pt x="355839" y="229189"/>
                  </a:lnTo>
                  <a:lnTo>
                    <a:pt x="394925" y="253036"/>
                  </a:lnTo>
                  <a:lnTo>
                    <a:pt x="434305" y="276824"/>
                  </a:lnTo>
                  <a:lnTo>
                    <a:pt x="473978" y="300552"/>
                  </a:lnTo>
                  <a:lnTo>
                    <a:pt x="513944" y="324219"/>
                  </a:lnTo>
                  <a:lnTo>
                    <a:pt x="554204" y="347827"/>
                  </a:lnTo>
                  <a:lnTo>
                    <a:pt x="594757" y="371375"/>
                  </a:lnTo>
                  <a:lnTo>
                    <a:pt x="635603" y="394863"/>
                  </a:lnTo>
                  <a:lnTo>
                    <a:pt x="676742" y="418290"/>
                  </a:lnTo>
                  <a:lnTo>
                    <a:pt x="718175" y="441658"/>
                  </a:lnTo>
                  <a:lnTo>
                    <a:pt x="759901" y="464966"/>
                  </a:lnTo>
                  <a:lnTo>
                    <a:pt x="801920" y="488214"/>
                  </a:lnTo>
                  <a:lnTo>
                    <a:pt x="844233" y="511402"/>
                  </a:lnTo>
                  <a:lnTo>
                    <a:pt x="886838" y="534530"/>
                  </a:lnTo>
                  <a:lnTo>
                    <a:pt x="929737" y="557598"/>
                  </a:lnTo>
                  <a:lnTo>
                    <a:pt x="972930" y="580606"/>
                  </a:lnTo>
                  <a:lnTo>
                    <a:pt x="1016416" y="603554"/>
                  </a:lnTo>
                  <a:lnTo>
                    <a:pt x="1060195" y="626442"/>
                  </a:lnTo>
                  <a:lnTo>
                    <a:pt x="1104267" y="649270"/>
                  </a:lnTo>
                  <a:lnTo>
                    <a:pt x="1148632" y="672039"/>
                  </a:lnTo>
                  <a:lnTo>
                    <a:pt x="1193291" y="694747"/>
                  </a:lnTo>
                  <a:lnTo>
                    <a:pt x="1238243" y="717395"/>
                  </a:lnTo>
                  <a:lnTo>
                    <a:pt x="1283489" y="739983"/>
                  </a:lnTo>
                  <a:lnTo>
                    <a:pt x="1329027" y="762512"/>
                  </a:lnTo>
                  <a:lnTo>
                    <a:pt x="1374859" y="784980"/>
                  </a:lnTo>
                  <a:lnTo>
                    <a:pt x="1420985" y="807388"/>
                  </a:lnTo>
                  <a:lnTo>
                    <a:pt x="1467403" y="829737"/>
                  </a:lnTo>
                  <a:lnTo>
                    <a:pt x="1514115" y="852025"/>
                  </a:lnTo>
                  <a:lnTo>
                    <a:pt x="1561120" y="874254"/>
                  </a:lnTo>
                  <a:lnTo>
                    <a:pt x="1608419" y="896422"/>
                  </a:lnTo>
                  <a:lnTo>
                    <a:pt x="1656011" y="918531"/>
                  </a:lnTo>
                  <a:lnTo>
                    <a:pt x="1703896" y="940580"/>
                  </a:lnTo>
                  <a:lnTo>
                    <a:pt x="1752074" y="962568"/>
                  </a:lnTo>
                  <a:lnTo>
                    <a:pt x="1800546" y="984497"/>
                  </a:lnTo>
                  <a:lnTo>
                    <a:pt x="1849311" y="1006366"/>
                  </a:lnTo>
                  <a:lnTo>
                    <a:pt x="1898369" y="1028174"/>
                  </a:lnTo>
                  <a:lnTo>
                    <a:pt x="1947720" y="1049923"/>
                  </a:lnTo>
                  <a:lnTo>
                    <a:pt x="1997365" y="1071612"/>
                  </a:lnTo>
                  <a:lnTo>
                    <a:pt x="2047303" y="1093241"/>
                  </a:lnTo>
                  <a:lnTo>
                    <a:pt x="2097535" y="1114810"/>
                  </a:lnTo>
                  <a:lnTo>
                    <a:pt x="2148060" y="1136319"/>
                  </a:lnTo>
                  <a:lnTo>
                    <a:pt x="2198878" y="1157768"/>
                  </a:lnTo>
                  <a:lnTo>
                    <a:pt x="2249989" y="1179157"/>
                  </a:lnTo>
                  <a:lnTo>
                    <a:pt x="2301394" y="1200486"/>
                  </a:lnTo>
                  <a:lnTo>
                    <a:pt x="2353092" y="1221755"/>
                  </a:lnTo>
                  <a:lnTo>
                    <a:pt x="2405083" y="1242965"/>
                  </a:lnTo>
                  <a:lnTo>
                    <a:pt x="2457367" y="1264114"/>
                  </a:lnTo>
                  <a:lnTo>
                    <a:pt x="2509945" y="1285203"/>
                  </a:lnTo>
                  <a:lnTo>
                    <a:pt x="2562816" y="1306233"/>
                  </a:lnTo>
                  <a:lnTo>
                    <a:pt x="2615981" y="1327202"/>
                  </a:lnTo>
                  <a:lnTo>
                    <a:pt x="2669439" y="1348111"/>
                  </a:lnTo>
                  <a:lnTo>
                    <a:pt x="2723190" y="1368961"/>
                  </a:lnTo>
                  <a:lnTo>
                    <a:pt x="2777234" y="1389750"/>
                  </a:lnTo>
                  <a:lnTo>
                    <a:pt x="2831572" y="1410480"/>
                  </a:lnTo>
                  <a:lnTo>
                    <a:pt x="2886203" y="1431150"/>
                  </a:lnTo>
                </a:path>
              </a:pathLst>
            </a:custGeom>
            <a:ln w="41883">
              <a:solidFill>
                <a:srgbClr val="000000"/>
              </a:solidFill>
            </a:ln>
          </p:spPr>
          <p:txBody>
            <a:bodyPr wrap="square" lIns="0" tIns="0" rIns="0" bIns="0" rtlCol="0"/>
            <a:lstStyle/>
            <a:p>
              <a:endParaRPr/>
            </a:p>
          </p:txBody>
        </p:sp>
        <p:sp>
          <p:nvSpPr>
            <p:cNvPr id="57" name="object 57"/>
            <p:cNvSpPr/>
            <p:nvPr/>
          </p:nvSpPr>
          <p:spPr>
            <a:xfrm>
              <a:off x="12197586" y="7296312"/>
              <a:ext cx="194945" cy="172720"/>
            </a:xfrm>
            <a:custGeom>
              <a:avLst/>
              <a:gdLst/>
              <a:ahLst/>
              <a:cxnLst/>
              <a:rect l="l" t="t" r="r" b="b"/>
              <a:pathLst>
                <a:path w="194945" h="172720">
                  <a:moveTo>
                    <a:pt x="0" y="0"/>
                  </a:moveTo>
                  <a:lnTo>
                    <a:pt x="95159" y="172123"/>
                  </a:lnTo>
                  <a:lnTo>
                    <a:pt x="194800" y="27151"/>
                  </a:lnTo>
                  <a:lnTo>
                    <a:pt x="0" y="0"/>
                  </a:lnTo>
                  <a:close/>
                </a:path>
              </a:pathLst>
            </a:custGeom>
            <a:solidFill>
              <a:srgbClr val="000000"/>
            </a:solidFill>
          </p:spPr>
          <p:txBody>
            <a:bodyPr wrap="square" lIns="0" tIns="0" rIns="0" bIns="0" rtlCol="0"/>
            <a:lstStyle/>
            <a:p>
              <a:endParaRPr/>
            </a:p>
          </p:txBody>
        </p:sp>
      </p:grpSp>
      <p:sp>
        <p:nvSpPr>
          <p:cNvPr id="58" name="object 5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043976" y="6086317"/>
            <a:ext cx="4016375" cy="578485"/>
          </a:xfrm>
          <a:prstGeom prst="rect">
            <a:avLst/>
          </a:prstGeom>
        </p:spPr>
        <p:txBody>
          <a:bodyPr vert="horz" wrap="square" lIns="0" tIns="15875" rIns="0" bIns="0" rtlCol="0">
            <a:spAutoFit/>
          </a:bodyPr>
          <a:lstStyle/>
          <a:p>
            <a:pPr marL="12700">
              <a:lnSpc>
                <a:spcPct val="100000"/>
              </a:lnSpc>
              <a:spcBef>
                <a:spcPts val="125"/>
              </a:spcBef>
            </a:pPr>
            <a:r>
              <a:rPr sz="3600" spc="-120" dirty="0">
                <a:latin typeface="Arial MT"/>
                <a:cs typeface="Arial MT"/>
              </a:rPr>
              <a:t>ECS</a:t>
            </a:r>
            <a:r>
              <a:rPr sz="3600" spc="-20" dirty="0">
                <a:latin typeface="Arial MT"/>
                <a:cs typeface="Arial MT"/>
              </a:rPr>
              <a:t> </a:t>
            </a:r>
            <a:r>
              <a:rPr sz="3600" spc="290" dirty="0">
                <a:latin typeface="Arial MT"/>
                <a:cs typeface="Arial MT"/>
              </a:rPr>
              <a:t>+</a:t>
            </a:r>
            <a:r>
              <a:rPr sz="3600" spc="-15" dirty="0">
                <a:latin typeface="Arial MT"/>
                <a:cs typeface="Arial MT"/>
              </a:rPr>
              <a:t> </a:t>
            </a:r>
            <a:r>
              <a:rPr sz="3600" spc="15" dirty="0">
                <a:latin typeface="Arial MT"/>
                <a:cs typeface="Arial MT"/>
              </a:rPr>
              <a:t>ALB</a:t>
            </a:r>
            <a:r>
              <a:rPr sz="3600" spc="-15" dirty="0">
                <a:latin typeface="Arial MT"/>
                <a:cs typeface="Arial MT"/>
              </a:rPr>
              <a:t> </a:t>
            </a:r>
            <a:r>
              <a:rPr sz="3600" spc="45" dirty="0">
                <a:latin typeface="Arial MT"/>
                <a:cs typeface="Arial MT"/>
              </a:rPr>
              <a:t>Module</a:t>
            </a:r>
            <a:endParaRPr sz="3600">
              <a:latin typeface="Arial MT"/>
              <a:cs typeface="Arial MT"/>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3957" y="4212926"/>
            <a:ext cx="5064760" cy="1433195"/>
          </a:xfrm>
          <a:prstGeom prst="rect">
            <a:avLst/>
          </a:prstGeom>
        </p:spPr>
        <p:txBody>
          <a:bodyPr vert="horz" wrap="square" lIns="0" tIns="17145" rIns="0" bIns="0" rtlCol="0">
            <a:spAutoFit/>
          </a:bodyPr>
          <a:lstStyle/>
          <a:p>
            <a:pPr marL="12700">
              <a:lnSpc>
                <a:spcPct val="100000"/>
              </a:lnSpc>
              <a:spcBef>
                <a:spcPts val="135"/>
              </a:spcBef>
            </a:pPr>
            <a:r>
              <a:rPr sz="9200" spc="-434" dirty="0">
                <a:latin typeface="Arial MT"/>
                <a:cs typeface="Arial MT"/>
              </a:rPr>
              <a:t>AWS</a:t>
            </a:r>
            <a:r>
              <a:rPr sz="9200" spc="-65" dirty="0">
                <a:latin typeface="Arial MT"/>
                <a:cs typeface="Arial MT"/>
              </a:rPr>
              <a:t> </a:t>
            </a:r>
            <a:r>
              <a:rPr sz="9200" spc="-325" dirty="0">
                <a:latin typeface="Arial MT"/>
                <a:cs typeface="Arial MT"/>
              </a:rPr>
              <a:t>EKS</a:t>
            </a:r>
            <a:endParaRPr sz="9200">
              <a:latin typeface="Arial MT"/>
              <a:cs typeface="Arial MT"/>
            </a:endParaRPr>
          </a:p>
        </p:txBody>
      </p:sp>
      <p:sp>
        <p:nvSpPr>
          <p:cNvPr id="3" name="object 3"/>
          <p:cNvSpPr txBox="1"/>
          <p:nvPr/>
        </p:nvSpPr>
        <p:spPr>
          <a:xfrm>
            <a:off x="4965451" y="6086317"/>
            <a:ext cx="10173335"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Amazon</a:t>
            </a:r>
            <a:r>
              <a:rPr sz="3600" spc="-5" dirty="0">
                <a:latin typeface="Arial MT"/>
                <a:cs typeface="Arial MT"/>
              </a:rPr>
              <a:t> </a:t>
            </a:r>
            <a:r>
              <a:rPr sz="3600" spc="10" dirty="0">
                <a:latin typeface="Arial MT"/>
                <a:cs typeface="Arial MT"/>
              </a:rPr>
              <a:t>Elastic</a:t>
            </a:r>
            <a:r>
              <a:rPr sz="3600" dirty="0">
                <a:latin typeface="Arial MT"/>
                <a:cs typeface="Arial MT"/>
              </a:rPr>
              <a:t> </a:t>
            </a:r>
            <a:r>
              <a:rPr sz="3600" spc="10" dirty="0">
                <a:latin typeface="Arial MT"/>
                <a:cs typeface="Arial MT"/>
              </a:rPr>
              <a:t>Container</a:t>
            </a:r>
            <a:r>
              <a:rPr sz="3600" dirty="0">
                <a:latin typeface="Arial MT"/>
                <a:cs typeface="Arial MT"/>
              </a:rPr>
              <a:t> </a:t>
            </a:r>
            <a:r>
              <a:rPr sz="3600" spc="10" dirty="0">
                <a:latin typeface="Arial MT"/>
                <a:cs typeface="Arial MT"/>
              </a:rPr>
              <a:t>Service</a:t>
            </a:r>
            <a:r>
              <a:rPr sz="3600" dirty="0">
                <a:latin typeface="Arial MT"/>
                <a:cs typeface="Arial MT"/>
              </a:rPr>
              <a:t> </a:t>
            </a:r>
            <a:r>
              <a:rPr sz="3600" spc="10" dirty="0">
                <a:latin typeface="Arial MT"/>
                <a:cs typeface="Arial MT"/>
              </a:rPr>
              <a:t>for</a:t>
            </a:r>
            <a:r>
              <a:rPr sz="3600" dirty="0">
                <a:latin typeface="Arial MT"/>
                <a:cs typeface="Arial MT"/>
              </a:rPr>
              <a:t> </a:t>
            </a:r>
            <a:r>
              <a:rPr sz="3600" spc="40" dirty="0">
                <a:latin typeface="Arial MT"/>
                <a:cs typeface="Arial MT"/>
              </a:rPr>
              <a:t>Kubernetes</a:t>
            </a:r>
            <a:endParaRPr sz="3600">
              <a:latin typeface="Arial MT"/>
              <a:cs typeface="Arial MT"/>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064760"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65" dirty="0"/>
              <a:t> </a:t>
            </a:r>
            <a:r>
              <a:rPr spc="-325" dirty="0"/>
              <a:t>EKS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668240" cy="689737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10" dirty="0">
                <a:latin typeface="Arial MT"/>
                <a:cs typeface="Arial MT"/>
              </a:rPr>
              <a:t>Amazon </a:t>
            </a:r>
            <a:r>
              <a:rPr sz="4100" b="1" spc="5" dirty="0">
                <a:latin typeface="Arial"/>
                <a:cs typeface="Arial"/>
              </a:rPr>
              <a:t>Elastic Container </a:t>
            </a:r>
            <a:r>
              <a:rPr sz="4100" b="1" spc="10" dirty="0">
                <a:latin typeface="Arial"/>
                <a:cs typeface="Arial"/>
              </a:rPr>
              <a:t>Service </a:t>
            </a:r>
            <a:r>
              <a:rPr sz="4100" b="1" spc="5" dirty="0">
                <a:latin typeface="Arial"/>
                <a:cs typeface="Arial"/>
              </a:rPr>
              <a:t>for </a:t>
            </a:r>
            <a:r>
              <a:rPr sz="4100" b="1" spc="10" dirty="0">
                <a:latin typeface="Arial"/>
                <a:cs typeface="Arial"/>
              </a:rPr>
              <a:t>Kubernetes </a:t>
            </a:r>
            <a:r>
              <a:rPr sz="4100" spc="5" dirty="0">
                <a:latin typeface="Arial MT"/>
                <a:cs typeface="Arial MT"/>
              </a:rPr>
              <a:t>is </a:t>
            </a:r>
            <a:r>
              <a:rPr sz="4100" spc="10" dirty="0">
                <a:latin typeface="Arial MT"/>
                <a:cs typeface="Arial MT"/>
              </a:rPr>
              <a:t>a </a:t>
            </a:r>
            <a:r>
              <a:rPr sz="4100" spc="45" dirty="0">
                <a:latin typeface="Arial MT"/>
                <a:cs typeface="Arial MT"/>
              </a:rPr>
              <a:t>highly </a:t>
            </a:r>
            <a:r>
              <a:rPr sz="4100" spc="30" dirty="0">
                <a:latin typeface="Arial MT"/>
                <a:cs typeface="Arial MT"/>
              </a:rPr>
              <a:t>available, </a:t>
            </a:r>
            <a:r>
              <a:rPr sz="4100" spc="-1125" dirty="0">
                <a:latin typeface="Arial MT"/>
                <a:cs typeface="Arial MT"/>
              </a:rPr>
              <a:t> </a:t>
            </a:r>
            <a:r>
              <a:rPr sz="4100" spc="65" dirty="0">
                <a:latin typeface="Arial MT"/>
                <a:cs typeface="Arial MT"/>
              </a:rPr>
              <a:t>scalable</a:t>
            </a:r>
            <a:r>
              <a:rPr sz="4100" dirty="0">
                <a:latin typeface="Arial MT"/>
                <a:cs typeface="Arial MT"/>
              </a:rPr>
              <a:t> </a:t>
            </a:r>
            <a:r>
              <a:rPr sz="4100" spc="85" dirty="0">
                <a:latin typeface="Arial MT"/>
                <a:cs typeface="Arial MT"/>
              </a:rPr>
              <a:t>and</a:t>
            </a:r>
            <a:r>
              <a:rPr sz="4100" spc="5" dirty="0">
                <a:latin typeface="Arial MT"/>
                <a:cs typeface="Arial MT"/>
              </a:rPr>
              <a:t> </a:t>
            </a:r>
            <a:r>
              <a:rPr sz="4100" spc="35" dirty="0">
                <a:latin typeface="Arial MT"/>
                <a:cs typeface="Arial MT"/>
              </a:rPr>
              <a:t>secure</a:t>
            </a:r>
            <a:r>
              <a:rPr sz="4100" spc="5" dirty="0">
                <a:latin typeface="Arial MT"/>
                <a:cs typeface="Arial MT"/>
              </a:rPr>
              <a:t> </a:t>
            </a:r>
            <a:r>
              <a:rPr sz="4100" spc="40" dirty="0">
                <a:latin typeface="Arial MT"/>
                <a:cs typeface="Arial MT"/>
              </a:rPr>
              <a:t>Kubernetes</a:t>
            </a:r>
            <a:r>
              <a:rPr sz="4100" spc="5" dirty="0">
                <a:latin typeface="Arial MT"/>
                <a:cs typeface="Arial MT"/>
              </a:rPr>
              <a:t> </a:t>
            </a:r>
            <a:r>
              <a:rPr sz="4100" spc="10" dirty="0">
                <a:latin typeface="Arial MT"/>
                <a:cs typeface="Arial MT"/>
              </a:rPr>
              <a:t>Service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75" dirty="0">
                <a:latin typeface="Arial MT"/>
                <a:cs typeface="Arial MT"/>
              </a:rPr>
              <a:t>It’s</a:t>
            </a:r>
            <a:r>
              <a:rPr sz="4100" spc="-5" dirty="0">
                <a:latin typeface="Arial MT"/>
                <a:cs typeface="Arial MT"/>
              </a:rPr>
              <a:t> </a:t>
            </a:r>
            <a:r>
              <a:rPr sz="4100" b="1" spc="10" dirty="0">
                <a:latin typeface="Arial"/>
                <a:cs typeface="Arial"/>
              </a:rPr>
              <a:t>General</a:t>
            </a:r>
            <a:r>
              <a:rPr sz="4100" b="1" spc="-155" dirty="0">
                <a:latin typeface="Arial"/>
                <a:cs typeface="Arial"/>
              </a:rPr>
              <a:t> </a:t>
            </a:r>
            <a:r>
              <a:rPr sz="4100" b="1" spc="-10" dirty="0">
                <a:latin typeface="Arial"/>
                <a:cs typeface="Arial"/>
              </a:rPr>
              <a:t>Available</a:t>
            </a:r>
            <a:r>
              <a:rPr sz="4100" b="1" dirty="0">
                <a:latin typeface="Arial"/>
                <a:cs typeface="Arial"/>
              </a:rPr>
              <a:t> </a:t>
            </a:r>
            <a:r>
              <a:rPr sz="4100" spc="55" dirty="0">
                <a:latin typeface="Arial MT"/>
                <a:cs typeface="Arial MT"/>
              </a:rPr>
              <a:t>since</a:t>
            </a:r>
            <a:r>
              <a:rPr sz="4100" dirty="0">
                <a:latin typeface="Arial MT"/>
                <a:cs typeface="Arial MT"/>
              </a:rPr>
              <a:t> </a:t>
            </a:r>
            <a:r>
              <a:rPr sz="4100" spc="10" dirty="0">
                <a:latin typeface="Arial MT"/>
                <a:cs typeface="Arial MT"/>
              </a:rPr>
              <a:t>June</a:t>
            </a:r>
            <a:r>
              <a:rPr sz="4100" spc="-5" dirty="0">
                <a:latin typeface="Arial MT"/>
                <a:cs typeface="Arial MT"/>
              </a:rPr>
              <a:t> </a:t>
            </a:r>
            <a:r>
              <a:rPr sz="4100" spc="10" dirty="0">
                <a:latin typeface="Arial MT"/>
                <a:cs typeface="Arial MT"/>
              </a:rPr>
              <a:t>2018</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40" dirty="0">
                <a:latin typeface="Arial MT"/>
                <a:cs typeface="Arial MT"/>
              </a:rPr>
              <a:t>Kubernetes</a:t>
            </a:r>
            <a:r>
              <a:rPr sz="4100" dirty="0">
                <a:latin typeface="Arial MT"/>
                <a:cs typeface="Arial MT"/>
              </a:rPr>
              <a:t> </a:t>
            </a:r>
            <a:r>
              <a:rPr sz="4100" spc="5" dirty="0">
                <a:latin typeface="Arial MT"/>
                <a:cs typeface="Arial MT"/>
              </a:rPr>
              <a:t>is</a:t>
            </a:r>
            <a:r>
              <a:rPr sz="4100" dirty="0">
                <a:latin typeface="Arial MT"/>
                <a:cs typeface="Arial MT"/>
              </a:rPr>
              <a:t> </a:t>
            </a:r>
            <a:r>
              <a:rPr sz="4100" spc="10" dirty="0">
                <a:latin typeface="Arial MT"/>
                <a:cs typeface="Arial MT"/>
              </a:rPr>
              <a:t>an</a:t>
            </a:r>
            <a:r>
              <a:rPr sz="4100" spc="5" dirty="0">
                <a:latin typeface="Arial MT"/>
                <a:cs typeface="Arial MT"/>
              </a:rPr>
              <a:t> </a:t>
            </a:r>
            <a:r>
              <a:rPr sz="4100" b="1" spc="5" dirty="0">
                <a:latin typeface="Arial"/>
                <a:cs typeface="Arial"/>
              </a:rPr>
              <a:t>alternative</a:t>
            </a:r>
            <a:r>
              <a:rPr sz="4100" b="1" dirty="0">
                <a:latin typeface="Arial"/>
                <a:cs typeface="Arial"/>
              </a:rPr>
              <a:t> </a:t>
            </a:r>
            <a:r>
              <a:rPr sz="4100" spc="5" dirty="0">
                <a:latin typeface="Arial MT"/>
                <a:cs typeface="Arial MT"/>
              </a:rPr>
              <a:t>to </a:t>
            </a:r>
            <a:r>
              <a:rPr sz="4100" spc="-190" dirty="0">
                <a:latin typeface="Arial MT"/>
                <a:cs typeface="Arial MT"/>
              </a:rPr>
              <a:t>AWS</a:t>
            </a:r>
            <a:r>
              <a:rPr sz="4100" dirty="0">
                <a:latin typeface="Arial MT"/>
                <a:cs typeface="Arial MT"/>
              </a:rPr>
              <a:t> </a:t>
            </a:r>
            <a:r>
              <a:rPr sz="4100" spc="-140" dirty="0">
                <a:latin typeface="Arial MT"/>
                <a:cs typeface="Arial MT"/>
              </a:rPr>
              <a:t>ECS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884555" lvl="1" indent="-509270">
              <a:lnSpc>
                <a:spcPct val="100499"/>
              </a:lnSpc>
              <a:buSzPct val="75609"/>
              <a:buChar char="•"/>
              <a:tabLst>
                <a:tab pos="1266825" algn="l"/>
                <a:tab pos="1267460" algn="l"/>
              </a:tabLst>
            </a:pPr>
            <a:r>
              <a:rPr sz="4100" spc="-140" dirty="0">
                <a:latin typeface="Arial MT"/>
                <a:cs typeface="Arial MT"/>
              </a:rPr>
              <a:t>ECS</a:t>
            </a:r>
            <a:r>
              <a:rPr sz="4100" dirty="0">
                <a:latin typeface="Arial MT"/>
                <a:cs typeface="Arial MT"/>
              </a:rPr>
              <a:t> </a:t>
            </a:r>
            <a:r>
              <a:rPr sz="4100" spc="5" dirty="0">
                <a:latin typeface="Arial MT"/>
                <a:cs typeface="Arial MT"/>
              </a:rPr>
              <a:t>is </a:t>
            </a:r>
            <a:r>
              <a:rPr sz="4100" b="1" spc="-10" dirty="0">
                <a:latin typeface="Arial"/>
                <a:cs typeface="Arial"/>
              </a:rPr>
              <a:t>AWS-specific</a:t>
            </a:r>
            <a:r>
              <a:rPr sz="4100" spc="-10" dirty="0">
                <a:latin typeface="Arial MT"/>
                <a:cs typeface="Arial MT"/>
              </a:rPr>
              <a:t>,</a:t>
            </a:r>
            <a:r>
              <a:rPr sz="4100" spc="5" dirty="0">
                <a:latin typeface="Arial MT"/>
                <a:cs typeface="Arial MT"/>
              </a:rPr>
              <a:t> </a:t>
            </a:r>
            <a:r>
              <a:rPr sz="4100" dirty="0">
                <a:latin typeface="Arial MT"/>
                <a:cs typeface="Arial MT"/>
              </a:rPr>
              <a:t>whereas</a:t>
            </a:r>
            <a:r>
              <a:rPr sz="4100" spc="5" dirty="0">
                <a:latin typeface="Arial MT"/>
                <a:cs typeface="Arial MT"/>
              </a:rPr>
              <a:t> </a:t>
            </a:r>
            <a:r>
              <a:rPr sz="4100" spc="40" dirty="0">
                <a:latin typeface="Arial MT"/>
                <a:cs typeface="Arial MT"/>
              </a:rPr>
              <a:t>Kubernetes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run</a:t>
            </a:r>
            <a:r>
              <a:rPr sz="4100" spc="5" dirty="0">
                <a:latin typeface="Arial MT"/>
                <a:cs typeface="Arial MT"/>
              </a:rPr>
              <a:t> </a:t>
            </a:r>
            <a:r>
              <a:rPr sz="4100" spc="10" dirty="0">
                <a:latin typeface="Arial MT"/>
                <a:cs typeface="Arial MT"/>
              </a:rPr>
              <a:t>on</a:t>
            </a:r>
            <a:r>
              <a:rPr sz="4100" dirty="0">
                <a:latin typeface="Arial MT"/>
                <a:cs typeface="Arial MT"/>
              </a:rPr>
              <a:t> </a:t>
            </a:r>
            <a:r>
              <a:rPr sz="4100" b="1" spc="5" dirty="0">
                <a:latin typeface="Arial"/>
                <a:cs typeface="Arial"/>
              </a:rPr>
              <a:t>any</a:t>
            </a:r>
            <a:r>
              <a:rPr sz="4100" b="1" dirty="0">
                <a:latin typeface="Arial"/>
                <a:cs typeface="Arial"/>
              </a:rPr>
              <a:t> </a:t>
            </a:r>
            <a:r>
              <a:rPr sz="4100" b="1" spc="10" dirty="0">
                <a:latin typeface="Arial"/>
                <a:cs typeface="Arial"/>
              </a:rPr>
              <a:t>public </a:t>
            </a:r>
            <a:r>
              <a:rPr sz="4100" b="1" spc="-1125" dirty="0">
                <a:latin typeface="Arial"/>
                <a:cs typeface="Arial"/>
              </a:rPr>
              <a:t> </a:t>
            </a:r>
            <a:r>
              <a:rPr sz="4100" b="1" spc="5" dirty="0">
                <a:latin typeface="Arial"/>
                <a:cs typeface="Arial"/>
              </a:rPr>
              <a:t>cloud</a:t>
            </a:r>
            <a:r>
              <a:rPr sz="4100" b="1" dirty="0">
                <a:latin typeface="Arial"/>
                <a:cs typeface="Arial"/>
              </a:rPr>
              <a:t> </a:t>
            </a:r>
            <a:r>
              <a:rPr sz="4100" b="1" spc="10" dirty="0">
                <a:latin typeface="Arial"/>
                <a:cs typeface="Arial"/>
              </a:rPr>
              <a:t>provider</a:t>
            </a:r>
            <a:r>
              <a:rPr sz="4100" b="1" spc="-5" dirty="0">
                <a:latin typeface="Arial"/>
                <a:cs typeface="Arial"/>
              </a:rPr>
              <a:t> </a:t>
            </a:r>
            <a:r>
              <a:rPr sz="4100" spc="5" dirty="0">
                <a:latin typeface="Arial MT"/>
                <a:cs typeface="Arial MT"/>
              </a:rPr>
              <a:t>(or </a:t>
            </a:r>
            <a:r>
              <a:rPr sz="4100" spc="10" dirty="0">
                <a:latin typeface="Arial MT"/>
                <a:cs typeface="Arial MT"/>
              </a:rPr>
              <a:t>even</a:t>
            </a:r>
            <a:r>
              <a:rPr sz="4100" spc="5" dirty="0">
                <a:latin typeface="Arial MT"/>
                <a:cs typeface="Arial MT"/>
              </a:rPr>
              <a:t> </a:t>
            </a:r>
            <a:r>
              <a:rPr sz="4100" b="1" spc="10" dirty="0">
                <a:latin typeface="Arial"/>
                <a:cs typeface="Arial"/>
              </a:rPr>
              <a:t>on-premises</a:t>
            </a:r>
            <a:r>
              <a:rPr sz="4100" spc="10" dirty="0">
                <a:latin typeface="Arial MT"/>
                <a:cs typeface="Arial MT"/>
              </a:rPr>
              <a: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They’re</a:t>
            </a:r>
            <a:r>
              <a:rPr sz="4100" spc="5" dirty="0">
                <a:latin typeface="Arial MT"/>
                <a:cs typeface="Arial MT"/>
              </a:rPr>
              <a:t> </a:t>
            </a:r>
            <a:r>
              <a:rPr sz="4100" spc="65" dirty="0">
                <a:latin typeface="Arial MT"/>
                <a:cs typeface="Arial MT"/>
              </a:rPr>
              <a:t>both</a:t>
            </a:r>
            <a:r>
              <a:rPr sz="4100" spc="10" dirty="0">
                <a:latin typeface="Arial MT"/>
                <a:cs typeface="Arial MT"/>
              </a:rPr>
              <a:t> </a:t>
            </a:r>
            <a:r>
              <a:rPr sz="4100" spc="40" dirty="0">
                <a:latin typeface="Arial MT"/>
                <a:cs typeface="Arial MT"/>
              </a:rPr>
              <a:t>great</a:t>
            </a:r>
            <a:r>
              <a:rPr sz="4100" spc="5" dirty="0">
                <a:latin typeface="Arial MT"/>
                <a:cs typeface="Arial MT"/>
              </a:rPr>
              <a:t> solutions</a:t>
            </a:r>
            <a:r>
              <a:rPr sz="4100" spc="10" dirty="0">
                <a:latin typeface="Arial MT"/>
                <a:cs typeface="Arial MT"/>
              </a:rPr>
              <a:t> </a:t>
            </a:r>
            <a:r>
              <a:rPr sz="4100" spc="5" dirty="0">
                <a:latin typeface="Arial MT"/>
                <a:cs typeface="Arial MT"/>
              </a:rPr>
              <a:t>to </a:t>
            </a:r>
            <a:r>
              <a:rPr sz="4100" b="1" spc="10" dirty="0">
                <a:latin typeface="Arial"/>
                <a:cs typeface="Arial"/>
              </a:rPr>
              <a:t>orchestrate </a:t>
            </a:r>
            <a:r>
              <a:rPr sz="4100" b="1" spc="5" dirty="0">
                <a:latin typeface="Arial"/>
                <a:cs typeface="Arial"/>
              </a:rPr>
              <a:t>containers</a:t>
            </a:r>
            <a:endParaRPr sz="4100">
              <a:latin typeface="Arial"/>
              <a:cs typeface="A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064760"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65" dirty="0"/>
              <a:t> </a:t>
            </a:r>
            <a:r>
              <a:rPr spc="-325" dirty="0"/>
              <a:t>EKS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6682085"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0" dirty="0">
                <a:latin typeface="Arial MT"/>
                <a:cs typeface="Arial MT"/>
              </a:rPr>
              <a:t>AWS</a:t>
            </a:r>
            <a:r>
              <a:rPr sz="4100" dirty="0">
                <a:latin typeface="Arial MT"/>
                <a:cs typeface="Arial MT"/>
              </a:rPr>
              <a:t> </a:t>
            </a:r>
            <a:r>
              <a:rPr sz="4100" spc="-140" dirty="0">
                <a:latin typeface="Arial MT"/>
                <a:cs typeface="Arial MT"/>
              </a:rPr>
              <a:t>EKS</a:t>
            </a:r>
            <a:r>
              <a:rPr sz="4100" spc="5" dirty="0">
                <a:latin typeface="Arial MT"/>
                <a:cs typeface="Arial MT"/>
              </a:rPr>
              <a:t> </a:t>
            </a:r>
            <a:r>
              <a:rPr sz="4100" spc="55" dirty="0">
                <a:latin typeface="Arial MT"/>
                <a:cs typeface="Arial MT"/>
              </a:rPr>
              <a:t>provides</a:t>
            </a:r>
            <a:r>
              <a:rPr sz="4100" spc="5" dirty="0">
                <a:latin typeface="Arial MT"/>
                <a:cs typeface="Arial MT"/>
              </a:rPr>
              <a:t> </a:t>
            </a:r>
            <a:r>
              <a:rPr sz="4100" b="1" spc="10" dirty="0">
                <a:latin typeface="Arial"/>
                <a:cs typeface="Arial"/>
              </a:rPr>
              <a:t>managed</a:t>
            </a:r>
            <a:r>
              <a:rPr sz="4100" b="1" dirty="0">
                <a:latin typeface="Arial"/>
                <a:cs typeface="Arial"/>
              </a:rPr>
              <a:t> </a:t>
            </a:r>
            <a:r>
              <a:rPr sz="4100" b="1" spc="10" dirty="0">
                <a:latin typeface="Arial"/>
                <a:cs typeface="Arial"/>
              </a:rPr>
              <a:t>Kubernetes</a:t>
            </a:r>
            <a:r>
              <a:rPr sz="4100" b="1" spc="5" dirty="0">
                <a:latin typeface="Arial"/>
                <a:cs typeface="Arial"/>
              </a:rPr>
              <a:t> </a:t>
            </a:r>
            <a:r>
              <a:rPr sz="4100" b="1" spc="10" dirty="0">
                <a:latin typeface="Arial"/>
                <a:cs typeface="Arial"/>
              </a:rPr>
              <a:t>master</a:t>
            </a:r>
            <a:r>
              <a:rPr sz="4100" b="1" spc="5" dirty="0">
                <a:latin typeface="Arial"/>
                <a:cs typeface="Arial"/>
              </a:rPr>
              <a:t> nodes</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80" dirty="0">
                <a:latin typeface="Arial MT"/>
                <a:cs typeface="Arial MT"/>
              </a:rPr>
              <a:t>There’s</a:t>
            </a:r>
            <a:r>
              <a:rPr sz="4100" spc="-5" dirty="0">
                <a:latin typeface="Arial MT"/>
                <a:cs typeface="Arial MT"/>
              </a:rPr>
              <a:t> </a:t>
            </a:r>
            <a:r>
              <a:rPr sz="4100" b="1" spc="10" dirty="0">
                <a:latin typeface="Arial"/>
                <a:cs typeface="Arial"/>
              </a:rPr>
              <a:t>no</a:t>
            </a:r>
            <a:r>
              <a:rPr sz="4100" b="1" dirty="0">
                <a:latin typeface="Arial"/>
                <a:cs typeface="Arial"/>
              </a:rPr>
              <a:t> </a:t>
            </a:r>
            <a:r>
              <a:rPr sz="4100" b="1" spc="10" dirty="0">
                <a:latin typeface="Arial"/>
                <a:cs typeface="Arial"/>
              </a:rPr>
              <a:t>master</a:t>
            </a:r>
            <a:r>
              <a:rPr sz="4100" b="1" spc="-5" dirty="0">
                <a:latin typeface="Arial"/>
                <a:cs typeface="Arial"/>
              </a:rPr>
              <a:t> </a:t>
            </a:r>
            <a:r>
              <a:rPr sz="4100" b="1" spc="10" dirty="0">
                <a:latin typeface="Arial"/>
                <a:cs typeface="Arial"/>
              </a:rPr>
              <a:t>nodes</a:t>
            </a:r>
            <a:r>
              <a:rPr sz="4100" b="1" spc="-5" dirty="0">
                <a:latin typeface="Arial"/>
                <a:cs typeface="Arial"/>
              </a:rPr>
              <a:t> </a:t>
            </a:r>
            <a:r>
              <a:rPr sz="4100" b="1" spc="10" dirty="0">
                <a:latin typeface="Arial"/>
                <a:cs typeface="Arial"/>
              </a:rPr>
              <a:t>to</a:t>
            </a:r>
            <a:r>
              <a:rPr sz="4100" b="1" dirty="0">
                <a:latin typeface="Arial"/>
                <a:cs typeface="Arial"/>
              </a:rPr>
              <a:t> </a:t>
            </a:r>
            <a:r>
              <a:rPr sz="4100" b="1" spc="10" dirty="0">
                <a:latin typeface="Arial"/>
                <a:cs typeface="Arial"/>
              </a:rPr>
              <a:t>manage</a:t>
            </a:r>
            <a:endParaRPr sz="4100">
              <a:latin typeface="Arial"/>
              <a:cs typeface="Arial"/>
            </a:endParaRPr>
          </a:p>
          <a:p>
            <a:pPr lvl="1">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65" dirty="0">
                <a:latin typeface="Arial MT"/>
                <a:cs typeface="Arial MT"/>
              </a:rPr>
              <a:t>The</a:t>
            </a:r>
            <a:r>
              <a:rPr sz="4100" spc="5" dirty="0">
                <a:latin typeface="Arial MT"/>
                <a:cs typeface="Arial MT"/>
              </a:rPr>
              <a:t> </a:t>
            </a:r>
            <a:r>
              <a:rPr sz="4100" spc="10" dirty="0">
                <a:latin typeface="Arial MT"/>
                <a:cs typeface="Arial MT"/>
              </a:rPr>
              <a:t>master </a:t>
            </a:r>
            <a:r>
              <a:rPr sz="4100" spc="55" dirty="0">
                <a:latin typeface="Arial MT"/>
                <a:cs typeface="Arial MT"/>
              </a:rPr>
              <a:t>nodes</a:t>
            </a:r>
            <a:r>
              <a:rPr sz="4100" spc="5" dirty="0">
                <a:latin typeface="Arial MT"/>
                <a:cs typeface="Arial MT"/>
              </a:rPr>
              <a:t> </a:t>
            </a:r>
            <a:r>
              <a:rPr sz="4100" spc="-15" dirty="0">
                <a:latin typeface="Arial MT"/>
                <a:cs typeface="Arial MT"/>
              </a:rPr>
              <a:t>are</a:t>
            </a:r>
            <a:r>
              <a:rPr sz="4100" spc="10" dirty="0">
                <a:latin typeface="Arial MT"/>
                <a:cs typeface="Arial MT"/>
              </a:rPr>
              <a:t> </a:t>
            </a:r>
            <a:r>
              <a:rPr sz="4100" b="1" spc="5" dirty="0">
                <a:latin typeface="Arial"/>
                <a:cs typeface="Arial"/>
              </a:rPr>
              <a:t>multi-AZ </a:t>
            </a:r>
            <a:r>
              <a:rPr sz="4100" spc="5" dirty="0">
                <a:latin typeface="Arial MT"/>
                <a:cs typeface="Arial MT"/>
              </a:rPr>
              <a:t>to</a:t>
            </a:r>
            <a:r>
              <a:rPr sz="4100" spc="10" dirty="0">
                <a:latin typeface="Arial MT"/>
                <a:cs typeface="Arial MT"/>
              </a:rPr>
              <a:t> </a:t>
            </a:r>
            <a:r>
              <a:rPr sz="4100" spc="60" dirty="0">
                <a:latin typeface="Arial MT"/>
                <a:cs typeface="Arial MT"/>
              </a:rPr>
              <a:t>provide</a:t>
            </a:r>
            <a:r>
              <a:rPr sz="4100" spc="5" dirty="0">
                <a:latin typeface="Arial MT"/>
                <a:cs typeface="Arial MT"/>
              </a:rPr>
              <a:t> </a:t>
            </a:r>
            <a:r>
              <a:rPr sz="4100" spc="70" dirty="0">
                <a:latin typeface="Arial MT"/>
                <a:cs typeface="Arial MT"/>
              </a:rPr>
              <a:t>redundancy</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The</a:t>
            </a:r>
            <a:r>
              <a:rPr sz="4100" spc="5" dirty="0">
                <a:latin typeface="Arial MT"/>
                <a:cs typeface="Arial MT"/>
              </a:rPr>
              <a:t> </a:t>
            </a:r>
            <a:r>
              <a:rPr sz="4100" spc="10" dirty="0">
                <a:latin typeface="Arial MT"/>
                <a:cs typeface="Arial MT"/>
              </a:rPr>
              <a:t>master </a:t>
            </a:r>
            <a:r>
              <a:rPr sz="4100" spc="55" dirty="0">
                <a:latin typeface="Arial MT"/>
                <a:cs typeface="Arial MT"/>
              </a:rPr>
              <a:t>nodes</a:t>
            </a:r>
            <a:r>
              <a:rPr sz="4100" spc="5" dirty="0">
                <a:latin typeface="Arial MT"/>
                <a:cs typeface="Arial MT"/>
              </a:rPr>
              <a:t> will</a:t>
            </a:r>
            <a:r>
              <a:rPr sz="4100" spc="10" dirty="0">
                <a:latin typeface="Arial MT"/>
                <a:cs typeface="Arial MT"/>
              </a:rPr>
              <a:t> </a:t>
            </a:r>
            <a:r>
              <a:rPr sz="4100" b="1" spc="10" dirty="0">
                <a:latin typeface="Arial"/>
                <a:cs typeface="Arial"/>
              </a:rPr>
              <a:t>scale</a:t>
            </a:r>
            <a:r>
              <a:rPr sz="4100" b="1" spc="5" dirty="0">
                <a:latin typeface="Arial"/>
                <a:cs typeface="Arial"/>
              </a:rPr>
              <a:t> </a:t>
            </a:r>
            <a:r>
              <a:rPr sz="4100" spc="25" dirty="0">
                <a:latin typeface="Arial MT"/>
                <a:cs typeface="Arial MT"/>
              </a:rPr>
              <a:t>automatically</a:t>
            </a:r>
            <a:r>
              <a:rPr sz="4100" spc="10" dirty="0">
                <a:latin typeface="Arial MT"/>
                <a:cs typeface="Arial MT"/>
              </a:rPr>
              <a:t> when</a:t>
            </a:r>
            <a:r>
              <a:rPr sz="4100" spc="5" dirty="0">
                <a:latin typeface="Arial MT"/>
                <a:cs typeface="Arial MT"/>
              </a:rPr>
              <a:t> </a:t>
            </a:r>
            <a:r>
              <a:rPr sz="4100" spc="40" dirty="0">
                <a:latin typeface="Arial MT"/>
                <a:cs typeface="Arial MT"/>
              </a:rPr>
              <a:t>necessary</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2000250" marR="17780" lvl="2" indent="-509270">
              <a:lnSpc>
                <a:spcPct val="100499"/>
              </a:lnSpc>
              <a:buSzPct val="75609"/>
              <a:buChar char="•"/>
              <a:tabLst>
                <a:tab pos="2000250" algn="l"/>
                <a:tab pos="2000885" algn="l"/>
              </a:tabLst>
            </a:pPr>
            <a:r>
              <a:rPr sz="4100" spc="5" dirty="0">
                <a:latin typeface="Arial MT"/>
                <a:cs typeface="Arial MT"/>
              </a:rPr>
              <a:t>If</a:t>
            </a:r>
            <a:r>
              <a:rPr sz="4100" dirty="0">
                <a:latin typeface="Arial MT"/>
                <a:cs typeface="Arial MT"/>
              </a:rPr>
              <a:t> </a:t>
            </a:r>
            <a:r>
              <a:rPr sz="4100" spc="55" dirty="0">
                <a:latin typeface="Arial MT"/>
                <a:cs typeface="Arial MT"/>
              </a:rPr>
              <a:t>you’d</a:t>
            </a:r>
            <a:r>
              <a:rPr sz="4100" dirty="0">
                <a:latin typeface="Arial MT"/>
                <a:cs typeface="Arial MT"/>
              </a:rPr>
              <a:t> </a:t>
            </a:r>
            <a:r>
              <a:rPr sz="4100" spc="10" dirty="0">
                <a:latin typeface="Arial MT"/>
                <a:cs typeface="Arial MT"/>
              </a:rPr>
              <a:t>run</a:t>
            </a:r>
            <a:r>
              <a:rPr sz="4100" dirty="0">
                <a:latin typeface="Arial MT"/>
                <a:cs typeface="Arial MT"/>
              </a:rPr>
              <a:t> </a:t>
            </a:r>
            <a:r>
              <a:rPr sz="4100" spc="10" dirty="0">
                <a:latin typeface="Arial MT"/>
                <a:cs typeface="Arial MT"/>
              </a:rPr>
              <a:t>your</a:t>
            </a:r>
            <a:r>
              <a:rPr sz="4100" dirty="0">
                <a:latin typeface="Arial MT"/>
                <a:cs typeface="Arial MT"/>
              </a:rPr>
              <a:t> </a:t>
            </a:r>
            <a:r>
              <a:rPr sz="4100" spc="10" dirty="0">
                <a:latin typeface="Arial MT"/>
                <a:cs typeface="Arial MT"/>
              </a:rPr>
              <a:t>own</a:t>
            </a:r>
            <a:r>
              <a:rPr sz="4100" dirty="0">
                <a:latin typeface="Arial MT"/>
                <a:cs typeface="Arial MT"/>
              </a:rPr>
              <a:t> </a:t>
            </a:r>
            <a:r>
              <a:rPr sz="4100" spc="40" dirty="0">
                <a:latin typeface="Arial MT"/>
                <a:cs typeface="Arial MT"/>
              </a:rPr>
              <a:t>Kubernetes</a:t>
            </a:r>
            <a:r>
              <a:rPr sz="4100" spc="5" dirty="0">
                <a:latin typeface="Arial MT"/>
                <a:cs typeface="Arial MT"/>
              </a:rPr>
              <a:t> </a:t>
            </a:r>
            <a:r>
              <a:rPr sz="4100" spc="-10" dirty="0">
                <a:latin typeface="Arial MT"/>
                <a:cs typeface="Arial MT"/>
              </a:rPr>
              <a:t>cluster,</a:t>
            </a:r>
            <a:r>
              <a:rPr sz="4100" dirty="0">
                <a:latin typeface="Arial MT"/>
                <a:cs typeface="Arial MT"/>
              </a:rPr>
              <a:t> </a:t>
            </a:r>
            <a:r>
              <a:rPr sz="4100" spc="55" dirty="0">
                <a:latin typeface="Arial MT"/>
                <a:cs typeface="Arial MT"/>
              </a:rPr>
              <a:t>you’d</a:t>
            </a:r>
            <a:r>
              <a:rPr sz="4100" dirty="0">
                <a:latin typeface="Arial MT"/>
                <a:cs typeface="Arial MT"/>
              </a:rPr>
              <a:t> </a:t>
            </a:r>
            <a:r>
              <a:rPr sz="4100" spc="10" dirty="0">
                <a:latin typeface="Arial MT"/>
                <a:cs typeface="Arial MT"/>
              </a:rPr>
              <a:t>have</a:t>
            </a:r>
            <a:r>
              <a:rPr sz="4100" dirty="0">
                <a:latin typeface="Arial MT"/>
                <a:cs typeface="Arial MT"/>
              </a:rPr>
              <a:t> </a:t>
            </a:r>
            <a:r>
              <a:rPr sz="4100" spc="5" dirty="0">
                <a:latin typeface="Arial MT"/>
                <a:cs typeface="Arial MT"/>
              </a:rPr>
              <a:t>to</a:t>
            </a:r>
            <a:r>
              <a:rPr sz="4100" dirty="0">
                <a:latin typeface="Arial MT"/>
                <a:cs typeface="Arial MT"/>
              </a:rPr>
              <a:t> </a:t>
            </a:r>
            <a:r>
              <a:rPr sz="4100" spc="55" dirty="0">
                <a:latin typeface="Arial MT"/>
                <a:cs typeface="Arial MT"/>
              </a:rPr>
              <a:t>scale</a:t>
            </a:r>
            <a:r>
              <a:rPr sz="4100" spc="5" dirty="0">
                <a:latin typeface="Arial MT"/>
                <a:cs typeface="Arial MT"/>
              </a:rPr>
              <a:t> it </a:t>
            </a:r>
            <a:r>
              <a:rPr sz="4100" spc="-1125" dirty="0">
                <a:latin typeface="Arial MT"/>
                <a:cs typeface="Arial MT"/>
              </a:rPr>
              <a:t> </a:t>
            </a:r>
            <a:r>
              <a:rPr sz="4100" spc="10" dirty="0">
                <a:latin typeface="Arial MT"/>
                <a:cs typeface="Arial MT"/>
              </a:rPr>
              <a:t>when</a:t>
            </a:r>
            <a:r>
              <a:rPr sz="4100" dirty="0">
                <a:latin typeface="Arial MT"/>
                <a:cs typeface="Arial MT"/>
              </a:rPr>
              <a:t> </a:t>
            </a:r>
            <a:r>
              <a:rPr sz="4100" spc="45" dirty="0">
                <a:latin typeface="Arial MT"/>
                <a:cs typeface="Arial MT"/>
              </a:rPr>
              <a:t>having</a:t>
            </a:r>
            <a:r>
              <a:rPr sz="4100" spc="5" dirty="0">
                <a:latin typeface="Arial MT"/>
                <a:cs typeface="Arial MT"/>
              </a:rPr>
              <a:t> </a:t>
            </a:r>
            <a:r>
              <a:rPr sz="4100" spc="-10" dirty="0">
                <a:latin typeface="Arial MT"/>
                <a:cs typeface="Arial MT"/>
              </a:rPr>
              <a:t>more</a:t>
            </a:r>
            <a:r>
              <a:rPr sz="4100" spc="5" dirty="0">
                <a:latin typeface="Arial MT"/>
                <a:cs typeface="Arial MT"/>
              </a:rPr>
              <a:t> </a:t>
            </a:r>
            <a:r>
              <a:rPr sz="4100" spc="10" dirty="0">
                <a:latin typeface="Arial MT"/>
                <a:cs typeface="Arial MT"/>
              </a:rPr>
              <a:t>worker</a:t>
            </a:r>
            <a:r>
              <a:rPr sz="4100" spc="5" dirty="0">
                <a:latin typeface="Arial MT"/>
                <a:cs typeface="Arial MT"/>
              </a:rPr>
              <a:t> </a:t>
            </a:r>
            <a:r>
              <a:rPr sz="4100" spc="55" dirty="0">
                <a:latin typeface="Arial MT"/>
                <a:cs typeface="Arial MT"/>
              </a:rPr>
              <a:t>nodes</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Secure</a:t>
            </a:r>
            <a:r>
              <a:rPr sz="4100" spc="5" dirty="0">
                <a:latin typeface="Arial MT"/>
                <a:cs typeface="Arial MT"/>
              </a:rPr>
              <a:t> </a:t>
            </a:r>
            <a:r>
              <a:rPr sz="4100" spc="120" dirty="0">
                <a:latin typeface="Arial MT"/>
                <a:cs typeface="Arial MT"/>
              </a:rPr>
              <a:t>by</a:t>
            </a:r>
            <a:r>
              <a:rPr sz="4100" spc="5" dirty="0">
                <a:latin typeface="Arial MT"/>
                <a:cs typeface="Arial MT"/>
              </a:rPr>
              <a:t> </a:t>
            </a:r>
            <a:r>
              <a:rPr sz="4100" spc="35" dirty="0">
                <a:latin typeface="Arial MT"/>
                <a:cs typeface="Arial MT"/>
              </a:rPr>
              <a:t>default:</a:t>
            </a:r>
            <a:r>
              <a:rPr sz="4100" spc="10" dirty="0">
                <a:latin typeface="Arial MT"/>
                <a:cs typeface="Arial MT"/>
              </a:rPr>
              <a:t> </a:t>
            </a:r>
            <a:r>
              <a:rPr sz="4100" b="1" spc="15" dirty="0">
                <a:latin typeface="Arial"/>
                <a:cs typeface="Arial"/>
              </a:rPr>
              <a:t>EKS</a:t>
            </a:r>
            <a:r>
              <a:rPr sz="4100" b="1" spc="5" dirty="0">
                <a:latin typeface="Arial"/>
                <a:cs typeface="Arial"/>
              </a:rPr>
              <a:t> integrates</a:t>
            </a:r>
            <a:r>
              <a:rPr sz="4100" b="1" spc="10" dirty="0">
                <a:latin typeface="Arial"/>
                <a:cs typeface="Arial"/>
              </a:rPr>
              <a:t> </a:t>
            </a:r>
            <a:r>
              <a:rPr sz="4100" b="1" spc="5" dirty="0">
                <a:latin typeface="Arial"/>
                <a:cs typeface="Arial"/>
              </a:rPr>
              <a:t>with </a:t>
            </a:r>
            <a:r>
              <a:rPr sz="4100" b="1" spc="10" dirty="0">
                <a:latin typeface="Arial"/>
                <a:cs typeface="Arial"/>
              </a:rPr>
              <a:t>IAM</a:t>
            </a:r>
            <a:endParaRPr sz="41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50C733-2FCA-4845-A61B-4F8032E2D305}"/>
              </a:ext>
            </a:extLst>
          </p:cNvPr>
          <p:cNvPicPr>
            <a:picLocks noChangeAspect="1"/>
          </p:cNvPicPr>
          <p:nvPr/>
        </p:nvPicPr>
        <p:blipFill rotWithShape="1">
          <a:blip r:embed="rId2"/>
          <a:srcRect t="7778" b="7778"/>
          <a:stretch/>
        </p:blipFill>
        <p:spPr>
          <a:xfrm>
            <a:off x="755650" y="1539875"/>
            <a:ext cx="18288000" cy="8686800"/>
          </a:xfrm>
          <a:prstGeom prst="rect">
            <a:avLst/>
          </a:prstGeom>
        </p:spPr>
      </p:pic>
    </p:spTree>
    <p:extLst>
      <p:ext uri="{BB962C8B-B14F-4D97-AF65-F5344CB8AC3E}">
        <p14:creationId xmlns:p14="http://schemas.microsoft.com/office/powerpoint/2010/main" val="295605544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169400"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15" dirty="0"/>
              <a:t> </a:t>
            </a:r>
            <a:r>
              <a:rPr spc="-325" dirty="0"/>
              <a:t>EKS</a:t>
            </a:r>
            <a:r>
              <a:rPr spc="-10" dirty="0"/>
              <a:t> </a:t>
            </a:r>
            <a:r>
              <a:rPr spc="15" dirty="0"/>
              <a:t>vs</a:t>
            </a:r>
            <a:r>
              <a:rPr spc="-10" dirty="0"/>
              <a:t> </a:t>
            </a:r>
            <a:r>
              <a:rPr spc="-325" dirty="0"/>
              <a:t>ECS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18125" cy="752538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0" dirty="0">
                <a:latin typeface="Arial MT"/>
                <a:cs typeface="Arial MT"/>
              </a:rPr>
              <a:t>AWS</a:t>
            </a:r>
            <a:r>
              <a:rPr sz="4100" dirty="0">
                <a:latin typeface="Arial MT"/>
                <a:cs typeface="Arial MT"/>
              </a:rPr>
              <a:t> </a:t>
            </a:r>
            <a:r>
              <a:rPr sz="4100" b="1" spc="10" dirty="0">
                <a:latin typeface="Arial"/>
                <a:cs typeface="Arial"/>
              </a:rPr>
              <a:t>charges</a:t>
            </a:r>
            <a:r>
              <a:rPr sz="4100" b="1" spc="5" dirty="0">
                <a:latin typeface="Arial"/>
                <a:cs typeface="Arial"/>
              </a:rPr>
              <a:t> </a:t>
            </a:r>
            <a:r>
              <a:rPr sz="4100" b="1" spc="10" dirty="0">
                <a:latin typeface="Arial"/>
                <a:cs typeface="Arial"/>
              </a:rPr>
              <a:t>money</a:t>
            </a:r>
            <a:r>
              <a:rPr sz="4100" b="1" spc="5" dirty="0">
                <a:latin typeface="Arial"/>
                <a:cs typeface="Arial"/>
              </a:rPr>
              <a:t> </a:t>
            </a:r>
            <a:r>
              <a:rPr sz="4100" b="1" spc="10" dirty="0">
                <a:latin typeface="Arial"/>
                <a:cs typeface="Arial"/>
              </a:rPr>
              <a:t>to</a:t>
            </a:r>
            <a:r>
              <a:rPr sz="4100" b="1" dirty="0">
                <a:latin typeface="Arial"/>
                <a:cs typeface="Arial"/>
              </a:rPr>
              <a:t> </a:t>
            </a:r>
            <a:r>
              <a:rPr sz="4100" b="1" spc="10" dirty="0">
                <a:latin typeface="Arial"/>
                <a:cs typeface="Arial"/>
              </a:rPr>
              <a:t>run</a:t>
            </a:r>
            <a:r>
              <a:rPr sz="4100" b="1" spc="5" dirty="0">
                <a:latin typeface="Arial"/>
                <a:cs typeface="Arial"/>
              </a:rPr>
              <a:t> </a:t>
            </a:r>
            <a:r>
              <a:rPr sz="4100" b="1" spc="10" dirty="0">
                <a:latin typeface="Arial"/>
                <a:cs typeface="Arial"/>
              </a:rPr>
              <a:t>an</a:t>
            </a:r>
            <a:r>
              <a:rPr sz="4100" b="1" spc="5" dirty="0">
                <a:latin typeface="Arial"/>
                <a:cs typeface="Arial"/>
              </a:rPr>
              <a:t> </a:t>
            </a:r>
            <a:r>
              <a:rPr sz="4100" b="1" spc="15" dirty="0">
                <a:latin typeface="Arial"/>
                <a:cs typeface="Arial"/>
              </a:rPr>
              <a:t>EKS</a:t>
            </a:r>
            <a:r>
              <a:rPr sz="4100" b="1" spc="5" dirty="0">
                <a:latin typeface="Arial"/>
                <a:cs typeface="Arial"/>
              </a:rPr>
              <a:t> cluster</a:t>
            </a:r>
            <a:r>
              <a:rPr sz="4100" b="1" dirty="0">
                <a:latin typeface="Arial"/>
                <a:cs typeface="Arial"/>
              </a:rPr>
              <a:t> </a:t>
            </a:r>
            <a:r>
              <a:rPr sz="4100" spc="5" dirty="0">
                <a:latin typeface="Arial MT"/>
                <a:cs typeface="Arial MT"/>
              </a:rPr>
              <a:t>(in </a:t>
            </a:r>
            <a:r>
              <a:rPr sz="4100" spc="10" dirty="0">
                <a:latin typeface="Arial MT"/>
                <a:cs typeface="Arial MT"/>
              </a:rPr>
              <a:t>us-east-1</a:t>
            </a:r>
            <a:r>
              <a:rPr sz="4100" spc="5" dirty="0">
                <a:latin typeface="Arial MT"/>
                <a:cs typeface="Arial MT"/>
              </a:rPr>
              <a:t> </a:t>
            </a:r>
            <a:r>
              <a:rPr sz="4100" spc="10" dirty="0">
                <a:latin typeface="Arial MT"/>
                <a:cs typeface="Arial MT"/>
              </a:rPr>
              <a:t>$0.20</a:t>
            </a:r>
            <a:r>
              <a:rPr sz="4100" dirty="0">
                <a:latin typeface="Arial MT"/>
                <a:cs typeface="Arial MT"/>
              </a:rPr>
              <a:t> </a:t>
            </a:r>
            <a:r>
              <a:rPr sz="4100" spc="85" dirty="0">
                <a:latin typeface="Arial MT"/>
                <a:cs typeface="Arial MT"/>
              </a:rPr>
              <a:t>per</a:t>
            </a:r>
            <a:r>
              <a:rPr sz="4100" spc="5" dirty="0">
                <a:latin typeface="Arial MT"/>
                <a:cs typeface="Arial MT"/>
              </a:rPr>
              <a:t> </a:t>
            </a:r>
            <a:r>
              <a:rPr sz="4100" spc="10" dirty="0">
                <a:latin typeface="Arial MT"/>
                <a:cs typeface="Arial MT"/>
              </a:rPr>
              <a:t>hour)</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For</a:t>
            </a:r>
            <a:r>
              <a:rPr sz="4100" dirty="0">
                <a:latin typeface="Arial MT"/>
                <a:cs typeface="Arial MT"/>
              </a:rPr>
              <a:t> </a:t>
            </a:r>
            <a:r>
              <a:rPr sz="4100" spc="5" dirty="0">
                <a:latin typeface="Arial MT"/>
                <a:cs typeface="Arial MT"/>
              </a:rPr>
              <a:t>smaller</a:t>
            </a:r>
            <a:r>
              <a:rPr sz="4100" dirty="0">
                <a:latin typeface="Arial MT"/>
                <a:cs typeface="Arial MT"/>
              </a:rPr>
              <a:t> </a:t>
            </a:r>
            <a:r>
              <a:rPr sz="4100" spc="40" dirty="0">
                <a:latin typeface="Arial MT"/>
                <a:cs typeface="Arial MT"/>
              </a:rPr>
              <a:t>setups,</a:t>
            </a:r>
            <a:r>
              <a:rPr sz="4100" dirty="0">
                <a:latin typeface="Arial MT"/>
                <a:cs typeface="Arial MT"/>
              </a:rPr>
              <a:t> </a:t>
            </a:r>
            <a:r>
              <a:rPr sz="4100" spc="-140" dirty="0">
                <a:latin typeface="Arial MT"/>
                <a:cs typeface="Arial MT"/>
              </a:rPr>
              <a:t>ECS</a:t>
            </a:r>
            <a:r>
              <a:rPr sz="4100" dirty="0">
                <a:latin typeface="Arial MT"/>
                <a:cs typeface="Arial MT"/>
              </a:rPr>
              <a:t> </a:t>
            </a:r>
            <a:r>
              <a:rPr sz="4100" spc="5" dirty="0">
                <a:latin typeface="Arial MT"/>
                <a:cs typeface="Arial MT"/>
              </a:rPr>
              <a:t>is</a:t>
            </a:r>
            <a:r>
              <a:rPr sz="4100" dirty="0">
                <a:latin typeface="Arial MT"/>
                <a:cs typeface="Arial MT"/>
              </a:rPr>
              <a:t> </a:t>
            </a:r>
            <a:r>
              <a:rPr sz="4100" spc="75" dirty="0">
                <a:latin typeface="Arial MT"/>
                <a:cs typeface="Arial MT"/>
              </a:rPr>
              <a:t>cheaper</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075690" indent="-509270">
              <a:lnSpc>
                <a:spcPct val="100499"/>
              </a:lnSpc>
              <a:spcBef>
                <a:spcPts val="5"/>
              </a:spcBef>
              <a:buSzPct val="75609"/>
              <a:buFont typeface="Arial MT"/>
              <a:buChar char="•"/>
              <a:tabLst>
                <a:tab pos="534035" algn="l"/>
                <a:tab pos="534670" algn="l"/>
              </a:tabLst>
            </a:pPr>
            <a:r>
              <a:rPr sz="4100" b="1" spc="10" dirty="0">
                <a:latin typeface="Arial"/>
                <a:cs typeface="Arial"/>
              </a:rPr>
              <a:t>Kubernetes</a:t>
            </a:r>
            <a:r>
              <a:rPr sz="4100" b="1" spc="5" dirty="0">
                <a:latin typeface="Arial"/>
                <a:cs typeface="Arial"/>
              </a:rPr>
              <a:t> is </a:t>
            </a:r>
            <a:r>
              <a:rPr sz="4100" b="1" spc="10" dirty="0">
                <a:latin typeface="Arial"/>
                <a:cs typeface="Arial"/>
              </a:rPr>
              <a:t>much</a:t>
            </a:r>
            <a:r>
              <a:rPr sz="4100" b="1" spc="5" dirty="0">
                <a:latin typeface="Arial"/>
                <a:cs typeface="Arial"/>
              </a:rPr>
              <a:t> </a:t>
            </a:r>
            <a:r>
              <a:rPr sz="4100" b="1" spc="10" dirty="0">
                <a:latin typeface="Arial"/>
                <a:cs typeface="Arial"/>
              </a:rPr>
              <a:t>more</a:t>
            </a:r>
            <a:r>
              <a:rPr sz="4100" b="1" spc="5" dirty="0">
                <a:latin typeface="Arial"/>
                <a:cs typeface="Arial"/>
              </a:rPr>
              <a:t> popular </a:t>
            </a:r>
            <a:r>
              <a:rPr sz="4100" spc="10" dirty="0">
                <a:latin typeface="Arial MT"/>
                <a:cs typeface="Arial MT"/>
              </a:rPr>
              <a:t>than </a:t>
            </a:r>
            <a:r>
              <a:rPr sz="4100" spc="-105" dirty="0">
                <a:latin typeface="Arial MT"/>
                <a:cs typeface="Arial MT"/>
              </a:rPr>
              <a:t>ECS,</a:t>
            </a:r>
            <a:r>
              <a:rPr sz="4100" spc="5" dirty="0">
                <a:latin typeface="Arial MT"/>
                <a:cs typeface="Arial MT"/>
              </a:rPr>
              <a:t> </a:t>
            </a:r>
            <a:r>
              <a:rPr sz="4100" spc="10" dirty="0">
                <a:latin typeface="Arial MT"/>
                <a:cs typeface="Arial MT"/>
              </a:rPr>
              <a:t>so</a:t>
            </a:r>
            <a:r>
              <a:rPr sz="4100" spc="5" dirty="0">
                <a:latin typeface="Arial MT"/>
                <a:cs typeface="Arial MT"/>
              </a:rPr>
              <a:t> if </a:t>
            </a:r>
            <a:r>
              <a:rPr sz="4100" spc="-5" dirty="0">
                <a:latin typeface="Arial MT"/>
                <a:cs typeface="Arial MT"/>
              </a:rPr>
              <a:t>you’re</a:t>
            </a:r>
            <a:r>
              <a:rPr sz="4100" spc="5" dirty="0">
                <a:latin typeface="Arial MT"/>
                <a:cs typeface="Arial MT"/>
              </a:rPr>
              <a:t> </a:t>
            </a:r>
            <a:r>
              <a:rPr sz="4100" spc="65" dirty="0">
                <a:latin typeface="Arial MT"/>
                <a:cs typeface="Arial MT"/>
              </a:rPr>
              <a:t>planning</a:t>
            </a:r>
            <a:r>
              <a:rPr sz="4100" spc="10" dirty="0">
                <a:latin typeface="Arial MT"/>
                <a:cs typeface="Arial MT"/>
              </a:rPr>
              <a:t> </a:t>
            </a:r>
            <a:r>
              <a:rPr sz="4100" spc="5" dirty="0">
                <a:latin typeface="Arial MT"/>
                <a:cs typeface="Arial MT"/>
              </a:rPr>
              <a:t>to </a:t>
            </a:r>
            <a:r>
              <a:rPr sz="4100" spc="-1125" dirty="0">
                <a:latin typeface="Arial MT"/>
                <a:cs typeface="Arial MT"/>
              </a:rPr>
              <a:t> </a:t>
            </a:r>
            <a:r>
              <a:rPr sz="4100" spc="85" dirty="0">
                <a:latin typeface="Arial MT"/>
                <a:cs typeface="Arial MT"/>
              </a:rPr>
              <a:t>deploy</a:t>
            </a:r>
            <a:r>
              <a:rPr sz="4100" spc="10" dirty="0">
                <a:latin typeface="Arial MT"/>
                <a:cs typeface="Arial MT"/>
              </a:rPr>
              <a:t> on </a:t>
            </a:r>
            <a:r>
              <a:rPr sz="4100" spc="-10" dirty="0">
                <a:latin typeface="Arial MT"/>
                <a:cs typeface="Arial MT"/>
              </a:rPr>
              <a:t>more</a:t>
            </a:r>
            <a:r>
              <a:rPr sz="4100" spc="10" dirty="0">
                <a:latin typeface="Arial MT"/>
                <a:cs typeface="Arial MT"/>
              </a:rPr>
              <a:t> </a:t>
            </a:r>
            <a:r>
              <a:rPr sz="4100" spc="100" dirty="0">
                <a:latin typeface="Arial MT"/>
                <a:cs typeface="Arial MT"/>
              </a:rPr>
              <a:t>cloud</a:t>
            </a:r>
            <a:r>
              <a:rPr sz="4100" spc="10" dirty="0">
                <a:latin typeface="Arial MT"/>
                <a:cs typeface="Arial MT"/>
              </a:rPr>
              <a:t> </a:t>
            </a:r>
            <a:r>
              <a:rPr sz="4100" spc="50" dirty="0">
                <a:latin typeface="Arial MT"/>
                <a:cs typeface="Arial MT"/>
              </a:rPr>
              <a:t>providers</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25" dirty="0">
                <a:latin typeface="Arial MT"/>
                <a:cs typeface="Arial MT"/>
              </a:rPr>
              <a:t>on-prem,</a:t>
            </a:r>
            <a:r>
              <a:rPr sz="4100" spc="10" dirty="0">
                <a:latin typeface="Arial MT"/>
                <a:cs typeface="Arial MT"/>
              </a:rPr>
              <a:t> </a:t>
            </a:r>
            <a:r>
              <a:rPr sz="4100" spc="-75" dirty="0">
                <a:latin typeface="Arial MT"/>
                <a:cs typeface="Arial MT"/>
              </a:rPr>
              <a:t>it’s</a:t>
            </a:r>
            <a:r>
              <a:rPr sz="4100" spc="10" dirty="0">
                <a:latin typeface="Arial MT"/>
                <a:cs typeface="Arial MT"/>
              </a:rPr>
              <a:t> a </a:t>
            </a:r>
            <a:r>
              <a:rPr sz="4100" spc="-10" dirty="0">
                <a:latin typeface="Arial MT"/>
                <a:cs typeface="Arial MT"/>
              </a:rPr>
              <a:t>more</a:t>
            </a:r>
            <a:r>
              <a:rPr sz="4100" spc="10" dirty="0">
                <a:latin typeface="Arial MT"/>
                <a:cs typeface="Arial MT"/>
              </a:rPr>
              <a:t> </a:t>
            </a:r>
            <a:r>
              <a:rPr sz="4100" spc="5" dirty="0">
                <a:latin typeface="Arial MT"/>
                <a:cs typeface="Arial MT"/>
              </a:rPr>
              <a:t>natural</a:t>
            </a:r>
            <a:r>
              <a:rPr sz="4100" spc="10" dirty="0">
                <a:latin typeface="Arial MT"/>
                <a:cs typeface="Arial MT"/>
              </a:rPr>
              <a:t> </a:t>
            </a:r>
            <a:r>
              <a:rPr sz="4100" spc="85" dirty="0">
                <a:latin typeface="Arial MT"/>
                <a:cs typeface="Arial MT"/>
              </a:rPr>
              <a:t>choice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Font typeface="Arial MT"/>
              <a:buChar char="•"/>
              <a:tabLst>
                <a:tab pos="534035" algn="l"/>
                <a:tab pos="534670" algn="l"/>
              </a:tabLst>
            </a:pPr>
            <a:r>
              <a:rPr sz="4100" b="1" spc="10" dirty="0">
                <a:latin typeface="Arial"/>
                <a:cs typeface="Arial"/>
              </a:rPr>
              <a:t>Kubernetes</a:t>
            </a:r>
            <a:r>
              <a:rPr sz="4100" b="1" spc="5" dirty="0">
                <a:latin typeface="Arial"/>
                <a:cs typeface="Arial"/>
              </a:rPr>
              <a:t> </a:t>
            </a:r>
            <a:r>
              <a:rPr sz="4100" b="1" spc="10" dirty="0">
                <a:latin typeface="Arial"/>
                <a:cs typeface="Arial"/>
              </a:rPr>
              <a:t>has</a:t>
            </a:r>
            <a:r>
              <a:rPr sz="4100" b="1" spc="5" dirty="0">
                <a:latin typeface="Arial"/>
                <a:cs typeface="Arial"/>
              </a:rPr>
              <a:t> </a:t>
            </a:r>
            <a:r>
              <a:rPr sz="4100" b="1" spc="10" dirty="0">
                <a:latin typeface="Arial"/>
                <a:cs typeface="Arial"/>
              </a:rPr>
              <a:t>more</a:t>
            </a:r>
            <a:r>
              <a:rPr sz="4100" b="1" spc="5" dirty="0">
                <a:latin typeface="Arial"/>
                <a:cs typeface="Arial"/>
              </a:rPr>
              <a:t> features</a:t>
            </a:r>
            <a:r>
              <a:rPr sz="4100" spc="5" dirty="0">
                <a:latin typeface="Arial MT"/>
                <a:cs typeface="Arial MT"/>
              </a:rPr>
              <a:t>, </a:t>
            </a:r>
            <a:r>
              <a:rPr sz="4100" spc="85" dirty="0">
                <a:latin typeface="Arial MT"/>
                <a:cs typeface="Arial MT"/>
              </a:rPr>
              <a:t>but</a:t>
            </a:r>
            <a:r>
              <a:rPr sz="4100" spc="5" dirty="0">
                <a:latin typeface="Arial MT"/>
                <a:cs typeface="Arial MT"/>
              </a:rPr>
              <a:t> is also </a:t>
            </a:r>
            <a:r>
              <a:rPr sz="4100" spc="70" dirty="0">
                <a:latin typeface="Arial MT"/>
                <a:cs typeface="Arial MT"/>
              </a:rPr>
              <a:t>much</a:t>
            </a:r>
            <a:r>
              <a:rPr sz="4100" spc="5" dirty="0">
                <a:latin typeface="Arial MT"/>
                <a:cs typeface="Arial MT"/>
              </a:rPr>
              <a:t> </a:t>
            </a:r>
            <a:r>
              <a:rPr sz="4100" b="1" spc="10" dirty="0">
                <a:latin typeface="Arial"/>
                <a:cs typeface="Arial"/>
              </a:rPr>
              <a:t>more</a:t>
            </a:r>
            <a:r>
              <a:rPr sz="4100" b="1" spc="5" dirty="0">
                <a:latin typeface="Arial"/>
                <a:cs typeface="Arial"/>
              </a:rPr>
              <a:t> </a:t>
            </a:r>
            <a:r>
              <a:rPr sz="4100" b="1" spc="10" dirty="0">
                <a:latin typeface="Arial"/>
                <a:cs typeface="Arial"/>
              </a:rPr>
              <a:t>complicated</a:t>
            </a:r>
            <a:r>
              <a:rPr sz="4100" b="1" spc="5" dirty="0">
                <a:latin typeface="Arial"/>
                <a:cs typeface="Arial"/>
              </a:rPr>
              <a:t> </a:t>
            </a:r>
            <a:r>
              <a:rPr sz="4100" spc="10" dirty="0">
                <a:latin typeface="Arial MT"/>
                <a:cs typeface="Arial MT"/>
              </a:rPr>
              <a:t>than </a:t>
            </a:r>
            <a:r>
              <a:rPr sz="4100" spc="-1120" dirty="0">
                <a:latin typeface="Arial MT"/>
                <a:cs typeface="Arial MT"/>
              </a:rPr>
              <a:t> </a:t>
            </a:r>
            <a:r>
              <a:rPr sz="4100" spc="-140" dirty="0">
                <a:latin typeface="Arial MT"/>
                <a:cs typeface="Arial MT"/>
              </a:rPr>
              <a:t>ECS</a:t>
            </a:r>
            <a:r>
              <a:rPr sz="4100" dirty="0">
                <a:latin typeface="Arial MT"/>
                <a:cs typeface="Arial MT"/>
              </a:rPr>
              <a:t> </a:t>
            </a:r>
            <a:r>
              <a:rPr sz="4100" spc="5" dirty="0">
                <a:latin typeface="Arial MT"/>
                <a:cs typeface="Arial MT"/>
              </a:rPr>
              <a:t>- to </a:t>
            </a:r>
            <a:r>
              <a:rPr sz="4100" spc="85" dirty="0">
                <a:latin typeface="Arial MT"/>
                <a:cs typeface="Arial MT"/>
              </a:rPr>
              <a:t>deploy</a:t>
            </a:r>
            <a:r>
              <a:rPr sz="4100" spc="5" dirty="0">
                <a:latin typeface="Arial MT"/>
                <a:cs typeface="Arial MT"/>
              </a:rPr>
              <a:t> </a:t>
            </a:r>
            <a:r>
              <a:rPr sz="4100" spc="40" dirty="0">
                <a:latin typeface="Arial MT"/>
                <a:cs typeface="Arial MT"/>
              </a:rPr>
              <a:t>simpler</a:t>
            </a:r>
            <a:r>
              <a:rPr sz="4100" spc="5" dirty="0">
                <a:latin typeface="Arial MT"/>
                <a:cs typeface="Arial MT"/>
              </a:rPr>
              <a:t> </a:t>
            </a:r>
            <a:r>
              <a:rPr sz="4100" spc="40" dirty="0">
                <a:latin typeface="Arial MT"/>
                <a:cs typeface="Arial MT"/>
              </a:rPr>
              <a:t>apps/solutions,</a:t>
            </a:r>
            <a:r>
              <a:rPr sz="4100" spc="5" dirty="0">
                <a:latin typeface="Arial MT"/>
                <a:cs typeface="Arial MT"/>
              </a:rPr>
              <a:t> </a:t>
            </a:r>
            <a:r>
              <a:rPr sz="4100" spc="80" dirty="0">
                <a:latin typeface="Arial MT"/>
                <a:cs typeface="Arial MT"/>
              </a:rPr>
              <a:t>I’d</a:t>
            </a:r>
            <a:r>
              <a:rPr sz="4100" spc="5" dirty="0">
                <a:latin typeface="Arial MT"/>
                <a:cs typeface="Arial MT"/>
              </a:rPr>
              <a:t> </a:t>
            </a:r>
            <a:r>
              <a:rPr sz="4100" spc="30" dirty="0">
                <a:latin typeface="Arial MT"/>
                <a:cs typeface="Arial MT"/>
              </a:rPr>
              <a:t>prefer</a:t>
            </a:r>
            <a:r>
              <a:rPr sz="4100" spc="5" dirty="0">
                <a:latin typeface="Arial MT"/>
                <a:cs typeface="Arial MT"/>
              </a:rPr>
              <a:t> </a:t>
            </a:r>
            <a:r>
              <a:rPr sz="4100" spc="-140" dirty="0">
                <a:latin typeface="Arial MT"/>
                <a:cs typeface="Arial MT"/>
              </a:rPr>
              <a:t>ECS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939925" indent="-509270">
              <a:lnSpc>
                <a:spcPct val="100499"/>
              </a:lnSpc>
              <a:buSzPct val="75609"/>
              <a:buFont typeface="Arial MT"/>
              <a:buChar char="•"/>
              <a:tabLst>
                <a:tab pos="534035" algn="l"/>
                <a:tab pos="534670" algn="l"/>
              </a:tabLst>
            </a:pPr>
            <a:r>
              <a:rPr sz="4100" b="1" spc="15" dirty="0">
                <a:latin typeface="Arial"/>
                <a:cs typeface="Arial"/>
              </a:rPr>
              <a:t>ECS</a:t>
            </a:r>
            <a:r>
              <a:rPr sz="4100" b="1" spc="5" dirty="0">
                <a:latin typeface="Arial"/>
                <a:cs typeface="Arial"/>
              </a:rPr>
              <a:t> </a:t>
            </a:r>
            <a:r>
              <a:rPr sz="4100" b="1" spc="10" dirty="0">
                <a:latin typeface="Arial"/>
                <a:cs typeface="Arial"/>
              </a:rPr>
              <a:t>has very</a:t>
            </a:r>
            <a:r>
              <a:rPr sz="4100" b="1" spc="5" dirty="0">
                <a:latin typeface="Arial"/>
                <a:cs typeface="Arial"/>
              </a:rPr>
              <a:t> tight</a:t>
            </a:r>
            <a:r>
              <a:rPr sz="4100" b="1" spc="10" dirty="0">
                <a:latin typeface="Arial"/>
                <a:cs typeface="Arial"/>
              </a:rPr>
              <a:t> </a:t>
            </a:r>
            <a:r>
              <a:rPr sz="4100" b="1" spc="5" dirty="0">
                <a:latin typeface="Arial"/>
                <a:cs typeface="Arial"/>
              </a:rPr>
              <a:t>integration with</a:t>
            </a:r>
            <a:r>
              <a:rPr sz="4100" b="1" spc="10" dirty="0">
                <a:latin typeface="Arial"/>
                <a:cs typeface="Arial"/>
              </a:rPr>
              <a:t> </a:t>
            </a:r>
            <a:r>
              <a:rPr sz="4100" b="1" spc="5" dirty="0">
                <a:latin typeface="Arial"/>
                <a:cs typeface="Arial"/>
              </a:rPr>
              <a:t>other</a:t>
            </a:r>
            <a:r>
              <a:rPr sz="4100" b="1" spc="-145" dirty="0">
                <a:latin typeface="Arial"/>
                <a:cs typeface="Arial"/>
              </a:rPr>
              <a:t> </a:t>
            </a:r>
            <a:r>
              <a:rPr sz="4100" b="1" spc="-65" dirty="0">
                <a:latin typeface="Arial"/>
                <a:cs typeface="Arial"/>
              </a:rPr>
              <a:t>AWS</a:t>
            </a:r>
            <a:r>
              <a:rPr sz="4100" b="1" spc="10" dirty="0">
                <a:latin typeface="Arial"/>
                <a:cs typeface="Arial"/>
              </a:rPr>
              <a:t> Services</a:t>
            </a:r>
            <a:r>
              <a:rPr sz="4100" spc="10" dirty="0">
                <a:latin typeface="Arial MT"/>
                <a:cs typeface="Arial MT"/>
              </a:rPr>
              <a:t>,</a:t>
            </a:r>
            <a:r>
              <a:rPr sz="4100" spc="5" dirty="0">
                <a:latin typeface="Arial MT"/>
                <a:cs typeface="Arial MT"/>
              </a:rPr>
              <a:t> </a:t>
            </a:r>
            <a:r>
              <a:rPr sz="4100" spc="85" dirty="0">
                <a:latin typeface="Arial MT"/>
                <a:cs typeface="Arial MT"/>
              </a:rPr>
              <a:t>but</a:t>
            </a:r>
            <a:r>
              <a:rPr sz="4100" spc="10" dirty="0">
                <a:latin typeface="Arial MT"/>
                <a:cs typeface="Arial MT"/>
              </a:rPr>
              <a:t> </a:t>
            </a:r>
            <a:r>
              <a:rPr sz="4100" spc="-75" dirty="0">
                <a:latin typeface="Arial MT"/>
                <a:cs typeface="Arial MT"/>
              </a:rPr>
              <a:t>it’s </a:t>
            </a:r>
            <a:r>
              <a:rPr sz="4100" spc="-1125" dirty="0">
                <a:latin typeface="Arial MT"/>
                <a:cs typeface="Arial MT"/>
              </a:rPr>
              <a:t> </a:t>
            </a:r>
            <a:r>
              <a:rPr sz="4100" spc="95" dirty="0">
                <a:latin typeface="Arial MT"/>
                <a:cs typeface="Arial MT"/>
              </a:rPr>
              <a:t>expected</a:t>
            </a:r>
            <a:r>
              <a:rPr sz="4100" dirty="0">
                <a:latin typeface="Arial MT"/>
                <a:cs typeface="Arial MT"/>
              </a:rPr>
              <a:t> </a:t>
            </a:r>
            <a:r>
              <a:rPr sz="4100" spc="5" dirty="0">
                <a:latin typeface="Arial MT"/>
                <a:cs typeface="Arial MT"/>
              </a:rPr>
              <a:t>that </a:t>
            </a:r>
            <a:r>
              <a:rPr sz="4100" spc="-140" dirty="0">
                <a:latin typeface="Arial MT"/>
                <a:cs typeface="Arial MT"/>
              </a:rPr>
              <a:t>EKS</a:t>
            </a:r>
            <a:r>
              <a:rPr sz="4100" spc="5" dirty="0">
                <a:latin typeface="Arial MT"/>
                <a:cs typeface="Arial MT"/>
              </a:rPr>
              <a:t> will</a:t>
            </a:r>
            <a:r>
              <a:rPr sz="4100" dirty="0">
                <a:latin typeface="Arial MT"/>
                <a:cs typeface="Arial MT"/>
              </a:rPr>
              <a:t> </a:t>
            </a:r>
            <a:r>
              <a:rPr sz="4100" spc="5" dirty="0">
                <a:latin typeface="Arial MT"/>
                <a:cs typeface="Arial MT"/>
              </a:rPr>
              <a:t>also </a:t>
            </a:r>
            <a:r>
              <a:rPr sz="4100" spc="125" dirty="0">
                <a:latin typeface="Arial MT"/>
                <a:cs typeface="Arial MT"/>
              </a:rPr>
              <a:t>be</a:t>
            </a:r>
            <a:r>
              <a:rPr sz="4100" spc="5" dirty="0">
                <a:latin typeface="Arial MT"/>
                <a:cs typeface="Arial MT"/>
              </a:rPr>
              <a:t> </a:t>
            </a:r>
            <a:r>
              <a:rPr sz="4100" spc="40" dirty="0">
                <a:latin typeface="Arial MT"/>
                <a:cs typeface="Arial MT"/>
              </a:rPr>
              <a:t>tightly</a:t>
            </a:r>
            <a:r>
              <a:rPr sz="4100" spc="5" dirty="0">
                <a:latin typeface="Arial MT"/>
                <a:cs typeface="Arial MT"/>
              </a:rPr>
              <a:t> </a:t>
            </a:r>
            <a:r>
              <a:rPr sz="4100" spc="55" dirty="0">
                <a:latin typeface="Arial MT"/>
                <a:cs typeface="Arial MT"/>
              </a:rPr>
              <a:t>integrated</a:t>
            </a:r>
            <a:r>
              <a:rPr sz="4100" dirty="0">
                <a:latin typeface="Arial MT"/>
                <a:cs typeface="Arial MT"/>
              </a:rPr>
              <a:t> </a:t>
            </a:r>
            <a:r>
              <a:rPr sz="4100" spc="10" dirty="0">
                <a:latin typeface="Arial MT"/>
                <a:cs typeface="Arial MT"/>
              </a:rPr>
              <a:t>over</a:t>
            </a:r>
            <a:r>
              <a:rPr sz="4100" spc="5" dirty="0">
                <a:latin typeface="Arial MT"/>
                <a:cs typeface="Arial MT"/>
              </a:rPr>
              <a:t> </a:t>
            </a:r>
            <a:r>
              <a:rPr sz="4100" spc="10" dirty="0">
                <a:latin typeface="Arial MT"/>
                <a:cs typeface="Arial MT"/>
              </a:rPr>
              <a:t>time</a:t>
            </a:r>
            <a:endParaRPr sz="4100">
              <a:latin typeface="Arial MT"/>
              <a:cs typeface="Arial M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5064760"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65" dirty="0"/>
              <a:t> </a:t>
            </a:r>
            <a:r>
              <a:rPr spc="-325" dirty="0"/>
              <a:t>EKS</a:t>
            </a:r>
          </a:p>
        </p:txBody>
      </p:sp>
      <p:sp>
        <p:nvSpPr>
          <p:cNvPr id="3" name="object 3"/>
          <p:cNvSpPr/>
          <p:nvPr/>
        </p:nvSpPr>
        <p:spPr>
          <a:xfrm>
            <a:off x="824027" y="2852770"/>
            <a:ext cx="5355590" cy="6191250"/>
          </a:xfrm>
          <a:custGeom>
            <a:avLst/>
            <a:gdLst/>
            <a:ahLst/>
            <a:cxnLst/>
            <a:rect l="l" t="t" r="r" b="b"/>
            <a:pathLst>
              <a:path w="5355590" h="6191250">
                <a:moveTo>
                  <a:pt x="0" y="0"/>
                </a:moveTo>
                <a:lnTo>
                  <a:pt x="5355110" y="0"/>
                </a:lnTo>
                <a:lnTo>
                  <a:pt x="5355110" y="6190704"/>
                </a:lnTo>
                <a:lnTo>
                  <a:pt x="0" y="6190704"/>
                </a:lnTo>
                <a:lnTo>
                  <a:pt x="0" y="0"/>
                </a:lnTo>
                <a:close/>
              </a:path>
            </a:pathLst>
          </a:custGeom>
          <a:ln w="41883">
            <a:solidFill>
              <a:srgbClr val="85888D"/>
            </a:solidFill>
          </a:ln>
        </p:spPr>
        <p:txBody>
          <a:bodyPr wrap="square" lIns="0" tIns="0" rIns="0" bIns="0" rtlCol="0"/>
          <a:lstStyle/>
          <a:p>
            <a:endParaRPr/>
          </a:p>
        </p:txBody>
      </p:sp>
      <p:sp>
        <p:nvSpPr>
          <p:cNvPr id="4" name="object 4"/>
          <p:cNvSpPr txBox="1"/>
          <p:nvPr/>
        </p:nvSpPr>
        <p:spPr>
          <a:xfrm>
            <a:off x="758620" y="2285659"/>
            <a:ext cx="5486400" cy="478155"/>
          </a:xfrm>
          <a:prstGeom prst="rect">
            <a:avLst/>
          </a:prstGeom>
        </p:spPr>
        <p:txBody>
          <a:bodyPr vert="horz" wrap="square" lIns="0" tIns="14604" rIns="0" bIns="0" rtlCol="0">
            <a:spAutoFit/>
          </a:bodyPr>
          <a:lstStyle/>
          <a:p>
            <a:pPr marL="12700">
              <a:lnSpc>
                <a:spcPct val="100000"/>
              </a:lnSpc>
              <a:spcBef>
                <a:spcPts val="114"/>
              </a:spcBef>
            </a:pPr>
            <a:r>
              <a:rPr sz="2950" spc="5" dirty="0">
                <a:latin typeface="Arial MT"/>
                <a:cs typeface="Arial MT"/>
              </a:rPr>
              <a:t>Step</a:t>
            </a:r>
            <a:r>
              <a:rPr sz="2950" dirty="0">
                <a:latin typeface="Arial MT"/>
                <a:cs typeface="Arial MT"/>
              </a:rPr>
              <a:t> </a:t>
            </a:r>
            <a:r>
              <a:rPr sz="2950" spc="5" dirty="0">
                <a:latin typeface="Arial MT"/>
                <a:cs typeface="Arial MT"/>
              </a:rPr>
              <a:t>1:</a:t>
            </a:r>
            <a:r>
              <a:rPr sz="2950" dirty="0">
                <a:latin typeface="Arial MT"/>
                <a:cs typeface="Arial MT"/>
              </a:rPr>
              <a:t> </a:t>
            </a:r>
            <a:r>
              <a:rPr sz="2950" spc="-20" dirty="0">
                <a:latin typeface="Arial MT"/>
                <a:cs typeface="Arial MT"/>
              </a:rPr>
              <a:t>Provision</a:t>
            </a:r>
            <a:r>
              <a:rPr sz="2950" spc="5" dirty="0">
                <a:latin typeface="Arial MT"/>
                <a:cs typeface="Arial MT"/>
              </a:rPr>
              <a:t> an</a:t>
            </a:r>
            <a:r>
              <a:rPr sz="2950" dirty="0">
                <a:latin typeface="Arial MT"/>
                <a:cs typeface="Arial MT"/>
              </a:rPr>
              <a:t> </a:t>
            </a:r>
            <a:r>
              <a:rPr sz="2950" spc="-100" dirty="0">
                <a:latin typeface="Arial MT"/>
                <a:cs typeface="Arial MT"/>
              </a:rPr>
              <a:t>EKS</a:t>
            </a:r>
            <a:r>
              <a:rPr sz="2950" dirty="0">
                <a:latin typeface="Arial MT"/>
                <a:cs typeface="Arial MT"/>
              </a:rPr>
              <a:t> </a:t>
            </a:r>
            <a:r>
              <a:rPr sz="2950" spc="5" dirty="0">
                <a:latin typeface="Arial MT"/>
                <a:cs typeface="Arial MT"/>
              </a:rPr>
              <a:t>Cluster</a:t>
            </a:r>
            <a:endParaRPr sz="2950">
              <a:latin typeface="Arial MT"/>
              <a:cs typeface="Arial MT"/>
            </a:endParaRPr>
          </a:p>
        </p:txBody>
      </p:sp>
      <p:sp>
        <p:nvSpPr>
          <p:cNvPr id="5" name="object 5"/>
          <p:cNvSpPr txBox="1"/>
          <p:nvPr/>
        </p:nvSpPr>
        <p:spPr>
          <a:xfrm>
            <a:off x="2175141" y="4731283"/>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562610">
              <a:lnSpc>
                <a:spcPct val="100000"/>
              </a:lnSpc>
            </a:pPr>
            <a:r>
              <a:rPr sz="2600" spc="20" dirty="0">
                <a:latin typeface="Arial MT"/>
                <a:cs typeface="Arial MT"/>
              </a:rPr>
              <a:t>IAM</a:t>
            </a:r>
            <a:r>
              <a:rPr sz="2600" spc="-35" dirty="0">
                <a:latin typeface="Arial MT"/>
                <a:cs typeface="Arial MT"/>
              </a:rPr>
              <a:t> </a:t>
            </a:r>
            <a:r>
              <a:rPr sz="2600" spc="-10" dirty="0">
                <a:latin typeface="Arial MT"/>
                <a:cs typeface="Arial MT"/>
              </a:rPr>
              <a:t>Roles</a:t>
            </a:r>
            <a:endParaRPr sz="2600">
              <a:latin typeface="Arial MT"/>
              <a:cs typeface="Arial MT"/>
            </a:endParaRPr>
          </a:p>
        </p:txBody>
      </p:sp>
      <p:sp>
        <p:nvSpPr>
          <p:cNvPr id="6" name="object 6"/>
          <p:cNvSpPr txBox="1"/>
          <p:nvPr/>
        </p:nvSpPr>
        <p:spPr>
          <a:xfrm>
            <a:off x="2175141" y="6160295"/>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118745">
              <a:lnSpc>
                <a:spcPct val="100000"/>
              </a:lnSpc>
            </a:pPr>
            <a:r>
              <a:rPr sz="2600" spc="15" dirty="0">
                <a:latin typeface="Arial MT"/>
                <a:cs typeface="Arial MT"/>
              </a:rPr>
              <a:t>Security</a:t>
            </a:r>
            <a:r>
              <a:rPr sz="2600" spc="-25" dirty="0">
                <a:latin typeface="Arial MT"/>
                <a:cs typeface="Arial MT"/>
              </a:rPr>
              <a:t> </a:t>
            </a:r>
            <a:r>
              <a:rPr sz="2600" spc="35" dirty="0">
                <a:latin typeface="Arial MT"/>
                <a:cs typeface="Arial MT"/>
              </a:rPr>
              <a:t>Groups</a:t>
            </a:r>
            <a:endParaRPr sz="2600">
              <a:latin typeface="Arial MT"/>
              <a:cs typeface="Arial MT"/>
            </a:endParaRPr>
          </a:p>
        </p:txBody>
      </p:sp>
      <p:sp>
        <p:nvSpPr>
          <p:cNvPr id="7" name="object 7"/>
          <p:cNvSpPr txBox="1"/>
          <p:nvPr/>
        </p:nvSpPr>
        <p:spPr>
          <a:xfrm>
            <a:off x="2175141" y="3319891"/>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432434">
              <a:lnSpc>
                <a:spcPct val="100000"/>
              </a:lnSpc>
            </a:pPr>
            <a:r>
              <a:rPr sz="2600" spc="-75" dirty="0">
                <a:latin typeface="Arial MT"/>
                <a:cs typeface="Arial MT"/>
              </a:rPr>
              <a:t>EKS</a:t>
            </a:r>
            <a:r>
              <a:rPr sz="2600" spc="-30" dirty="0">
                <a:latin typeface="Arial MT"/>
                <a:cs typeface="Arial MT"/>
              </a:rPr>
              <a:t> </a:t>
            </a:r>
            <a:r>
              <a:rPr sz="2600" spc="15" dirty="0">
                <a:latin typeface="Arial MT"/>
                <a:cs typeface="Arial MT"/>
              </a:rPr>
              <a:t>Cluster</a:t>
            </a:r>
            <a:endParaRPr sz="2600">
              <a:latin typeface="Arial MT"/>
              <a:cs typeface="Arial MT"/>
            </a:endParaRPr>
          </a:p>
        </p:txBody>
      </p:sp>
      <p:sp>
        <p:nvSpPr>
          <p:cNvPr id="8" name="object 8"/>
          <p:cNvSpPr txBox="1"/>
          <p:nvPr/>
        </p:nvSpPr>
        <p:spPr>
          <a:xfrm>
            <a:off x="2175141" y="7554066"/>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algn="ctr">
              <a:lnSpc>
                <a:spcPct val="100000"/>
              </a:lnSpc>
            </a:pPr>
            <a:r>
              <a:rPr sz="2600" spc="-75" dirty="0">
                <a:latin typeface="Arial MT"/>
                <a:cs typeface="Arial MT"/>
              </a:rPr>
              <a:t>VPC</a:t>
            </a:r>
            <a:endParaRPr sz="2600">
              <a:latin typeface="Arial MT"/>
              <a:cs typeface="Arial MT"/>
            </a:endParaRPr>
          </a:p>
        </p:txBody>
      </p:sp>
      <p:sp>
        <p:nvSpPr>
          <p:cNvPr id="9" name="object 9"/>
          <p:cNvSpPr/>
          <p:nvPr/>
        </p:nvSpPr>
        <p:spPr>
          <a:xfrm>
            <a:off x="7422445" y="2835325"/>
            <a:ext cx="5355590" cy="6191250"/>
          </a:xfrm>
          <a:custGeom>
            <a:avLst/>
            <a:gdLst/>
            <a:ahLst/>
            <a:cxnLst/>
            <a:rect l="l" t="t" r="r" b="b"/>
            <a:pathLst>
              <a:path w="5355590" h="6191250">
                <a:moveTo>
                  <a:pt x="0" y="0"/>
                </a:moveTo>
                <a:lnTo>
                  <a:pt x="5355110" y="0"/>
                </a:lnTo>
                <a:lnTo>
                  <a:pt x="5355110" y="6190704"/>
                </a:lnTo>
                <a:lnTo>
                  <a:pt x="0" y="6190704"/>
                </a:lnTo>
                <a:lnTo>
                  <a:pt x="0" y="0"/>
                </a:lnTo>
                <a:close/>
              </a:path>
            </a:pathLst>
          </a:custGeom>
          <a:ln w="41883">
            <a:solidFill>
              <a:srgbClr val="85888D"/>
            </a:solidFill>
          </a:ln>
        </p:spPr>
        <p:txBody>
          <a:bodyPr wrap="square" lIns="0" tIns="0" rIns="0" bIns="0" rtlCol="0"/>
          <a:lstStyle/>
          <a:p>
            <a:endParaRPr/>
          </a:p>
        </p:txBody>
      </p:sp>
      <p:sp>
        <p:nvSpPr>
          <p:cNvPr id="10" name="object 10"/>
          <p:cNvSpPr txBox="1"/>
          <p:nvPr/>
        </p:nvSpPr>
        <p:spPr>
          <a:xfrm>
            <a:off x="7472691" y="2285659"/>
            <a:ext cx="4906645" cy="478155"/>
          </a:xfrm>
          <a:prstGeom prst="rect">
            <a:avLst/>
          </a:prstGeom>
        </p:spPr>
        <p:txBody>
          <a:bodyPr vert="horz" wrap="square" lIns="0" tIns="14604" rIns="0" bIns="0" rtlCol="0">
            <a:spAutoFit/>
          </a:bodyPr>
          <a:lstStyle/>
          <a:p>
            <a:pPr marL="12700">
              <a:lnSpc>
                <a:spcPct val="100000"/>
              </a:lnSpc>
              <a:spcBef>
                <a:spcPts val="114"/>
              </a:spcBef>
            </a:pPr>
            <a:r>
              <a:rPr sz="2950" spc="5" dirty="0">
                <a:latin typeface="Arial MT"/>
                <a:cs typeface="Arial MT"/>
              </a:rPr>
              <a:t>Step</a:t>
            </a:r>
            <a:r>
              <a:rPr sz="2950" spc="-5" dirty="0">
                <a:latin typeface="Arial MT"/>
                <a:cs typeface="Arial MT"/>
              </a:rPr>
              <a:t> </a:t>
            </a:r>
            <a:r>
              <a:rPr sz="2950" spc="5" dirty="0">
                <a:latin typeface="Arial MT"/>
                <a:cs typeface="Arial MT"/>
              </a:rPr>
              <a:t>2:</a:t>
            </a:r>
            <a:r>
              <a:rPr sz="2950" spc="-5" dirty="0">
                <a:latin typeface="Arial MT"/>
                <a:cs typeface="Arial MT"/>
              </a:rPr>
              <a:t> </a:t>
            </a:r>
            <a:r>
              <a:rPr sz="2950" spc="35" dirty="0">
                <a:latin typeface="Arial MT"/>
                <a:cs typeface="Arial MT"/>
              </a:rPr>
              <a:t>Deploy</a:t>
            </a:r>
            <a:r>
              <a:rPr sz="2950" spc="-5" dirty="0">
                <a:latin typeface="Arial MT"/>
                <a:cs typeface="Arial MT"/>
              </a:rPr>
              <a:t> </a:t>
            </a:r>
            <a:r>
              <a:rPr sz="2950" spc="5" dirty="0">
                <a:latin typeface="Arial MT"/>
                <a:cs typeface="Arial MT"/>
              </a:rPr>
              <a:t>worker</a:t>
            </a:r>
            <a:r>
              <a:rPr sz="2950" spc="-5" dirty="0">
                <a:latin typeface="Arial MT"/>
                <a:cs typeface="Arial MT"/>
              </a:rPr>
              <a:t> </a:t>
            </a:r>
            <a:r>
              <a:rPr sz="2950" spc="40" dirty="0">
                <a:latin typeface="Arial MT"/>
                <a:cs typeface="Arial MT"/>
              </a:rPr>
              <a:t>nodes</a:t>
            </a:r>
            <a:endParaRPr sz="2950">
              <a:latin typeface="Arial MT"/>
              <a:cs typeface="Arial MT"/>
            </a:endParaRPr>
          </a:p>
        </p:txBody>
      </p:sp>
      <p:sp>
        <p:nvSpPr>
          <p:cNvPr id="11" name="object 11"/>
          <p:cNvSpPr txBox="1"/>
          <p:nvPr/>
        </p:nvSpPr>
        <p:spPr>
          <a:xfrm>
            <a:off x="8773558" y="3323942"/>
            <a:ext cx="2653030" cy="1047115"/>
          </a:xfrm>
          <a:prstGeom prst="rect">
            <a:avLst/>
          </a:prstGeom>
          <a:ln w="20941">
            <a:solidFill>
              <a:srgbClr val="85888D"/>
            </a:solidFill>
          </a:ln>
        </p:spPr>
        <p:txBody>
          <a:bodyPr vert="horz" wrap="square" lIns="0" tIns="110489" rIns="0" bIns="0" rtlCol="0">
            <a:spAutoFit/>
          </a:bodyPr>
          <a:lstStyle/>
          <a:p>
            <a:pPr marL="320675" marR="313055" indent="446405">
              <a:lnSpc>
                <a:spcPct val="100400"/>
              </a:lnSpc>
              <a:spcBef>
                <a:spcPts val="869"/>
              </a:spcBef>
            </a:pPr>
            <a:r>
              <a:rPr sz="2600" spc="45" dirty="0">
                <a:latin typeface="Arial MT"/>
                <a:cs typeface="Arial MT"/>
              </a:rPr>
              <a:t>Launch </a:t>
            </a:r>
            <a:r>
              <a:rPr sz="2600" spc="50" dirty="0">
                <a:latin typeface="Arial MT"/>
                <a:cs typeface="Arial MT"/>
              </a:rPr>
              <a:t> </a:t>
            </a:r>
            <a:r>
              <a:rPr sz="2600" spc="20" dirty="0">
                <a:latin typeface="Arial MT"/>
                <a:cs typeface="Arial MT"/>
              </a:rPr>
              <a:t>Con</a:t>
            </a:r>
            <a:r>
              <a:rPr sz="2600" spc="5" dirty="0">
                <a:latin typeface="Arial MT"/>
                <a:cs typeface="Arial MT"/>
              </a:rPr>
              <a:t>fi</a:t>
            </a:r>
            <a:r>
              <a:rPr sz="2600" spc="35" dirty="0">
                <a:latin typeface="Arial MT"/>
                <a:cs typeface="Arial MT"/>
              </a:rPr>
              <a:t>guration</a:t>
            </a:r>
            <a:endParaRPr sz="2600">
              <a:latin typeface="Arial MT"/>
              <a:cs typeface="Arial MT"/>
            </a:endParaRPr>
          </a:p>
        </p:txBody>
      </p:sp>
      <p:sp>
        <p:nvSpPr>
          <p:cNvPr id="12" name="object 12"/>
          <p:cNvSpPr txBox="1"/>
          <p:nvPr/>
        </p:nvSpPr>
        <p:spPr>
          <a:xfrm>
            <a:off x="8773558" y="4735335"/>
            <a:ext cx="2653030" cy="1047115"/>
          </a:xfrm>
          <a:prstGeom prst="rect">
            <a:avLst/>
          </a:prstGeom>
          <a:ln w="20941">
            <a:solidFill>
              <a:srgbClr val="85888D"/>
            </a:solidFill>
          </a:ln>
        </p:spPr>
        <p:txBody>
          <a:bodyPr vert="horz" wrap="square" lIns="0" tIns="110489" rIns="0" bIns="0" rtlCol="0">
            <a:spAutoFit/>
          </a:bodyPr>
          <a:lstStyle/>
          <a:p>
            <a:pPr marL="854075" marR="433705" indent="-413384">
              <a:lnSpc>
                <a:spcPct val="100400"/>
              </a:lnSpc>
              <a:spcBef>
                <a:spcPts val="869"/>
              </a:spcBef>
            </a:pPr>
            <a:r>
              <a:rPr sz="2600" spc="40" dirty="0">
                <a:latin typeface="Arial MT"/>
                <a:cs typeface="Arial MT"/>
              </a:rPr>
              <a:t>Autoscaling  Group</a:t>
            </a:r>
            <a:endParaRPr sz="2600">
              <a:latin typeface="Arial MT"/>
              <a:cs typeface="Arial MT"/>
            </a:endParaRPr>
          </a:p>
        </p:txBody>
      </p:sp>
      <p:sp>
        <p:nvSpPr>
          <p:cNvPr id="13" name="object 13"/>
          <p:cNvSpPr txBox="1"/>
          <p:nvPr/>
        </p:nvSpPr>
        <p:spPr>
          <a:xfrm>
            <a:off x="8773558" y="6164347"/>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562610">
              <a:lnSpc>
                <a:spcPct val="100000"/>
              </a:lnSpc>
            </a:pPr>
            <a:r>
              <a:rPr sz="2600" spc="20" dirty="0">
                <a:latin typeface="Arial MT"/>
                <a:cs typeface="Arial MT"/>
              </a:rPr>
              <a:t>IAM</a:t>
            </a:r>
            <a:r>
              <a:rPr sz="2600" spc="-35" dirty="0">
                <a:latin typeface="Arial MT"/>
                <a:cs typeface="Arial MT"/>
              </a:rPr>
              <a:t> </a:t>
            </a:r>
            <a:r>
              <a:rPr sz="2600" spc="-10" dirty="0">
                <a:latin typeface="Arial MT"/>
                <a:cs typeface="Arial MT"/>
              </a:rPr>
              <a:t>Roles</a:t>
            </a:r>
            <a:endParaRPr sz="2600">
              <a:latin typeface="Arial MT"/>
              <a:cs typeface="Arial MT"/>
            </a:endParaRPr>
          </a:p>
        </p:txBody>
      </p:sp>
      <p:sp>
        <p:nvSpPr>
          <p:cNvPr id="14" name="object 14"/>
          <p:cNvSpPr txBox="1"/>
          <p:nvPr/>
        </p:nvSpPr>
        <p:spPr>
          <a:xfrm>
            <a:off x="8773558" y="7558118"/>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118745">
              <a:lnSpc>
                <a:spcPct val="100000"/>
              </a:lnSpc>
            </a:pPr>
            <a:r>
              <a:rPr sz="2600" spc="15" dirty="0">
                <a:latin typeface="Arial MT"/>
                <a:cs typeface="Arial MT"/>
              </a:rPr>
              <a:t>Security</a:t>
            </a:r>
            <a:r>
              <a:rPr sz="2600" spc="-25" dirty="0">
                <a:latin typeface="Arial MT"/>
                <a:cs typeface="Arial MT"/>
              </a:rPr>
              <a:t> </a:t>
            </a:r>
            <a:r>
              <a:rPr sz="2600" spc="35" dirty="0">
                <a:latin typeface="Arial MT"/>
                <a:cs typeface="Arial MT"/>
              </a:rPr>
              <a:t>Groups</a:t>
            </a:r>
            <a:endParaRPr sz="2600">
              <a:latin typeface="Arial MT"/>
              <a:cs typeface="Arial MT"/>
            </a:endParaRPr>
          </a:p>
        </p:txBody>
      </p:sp>
      <p:sp>
        <p:nvSpPr>
          <p:cNvPr id="15" name="object 15"/>
          <p:cNvSpPr/>
          <p:nvPr/>
        </p:nvSpPr>
        <p:spPr>
          <a:xfrm>
            <a:off x="14020860" y="2826603"/>
            <a:ext cx="5355590" cy="6191250"/>
          </a:xfrm>
          <a:custGeom>
            <a:avLst/>
            <a:gdLst/>
            <a:ahLst/>
            <a:cxnLst/>
            <a:rect l="l" t="t" r="r" b="b"/>
            <a:pathLst>
              <a:path w="5355590" h="6191250">
                <a:moveTo>
                  <a:pt x="0" y="0"/>
                </a:moveTo>
                <a:lnTo>
                  <a:pt x="5355110" y="0"/>
                </a:lnTo>
                <a:lnTo>
                  <a:pt x="5355110" y="6190704"/>
                </a:lnTo>
                <a:lnTo>
                  <a:pt x="0" y="6190704"/>
                </a:lnTo>
                <a:lnTo>
                  <a:pt x="0" y="0"/>
                </a:lnTo>
                <a:close/>
              </a:path>
            </a:pathLst>
          </a:custGeom>
          <a:ln w="41883">
            <a:solidFill>
              <a:srgbClr val="85888D"/>
            </a:solidFill>
          </a:ln>
        </p:spPr>
        <p:txBody>
          <a:bodyPr wrap="square" lIns="0" tIns="0" rIns="0" bIns="0" rtlCol="0"/>
          <a:lstStyle/>
          <a:p>
            <a:endParaRPr/>
          </a:p>
        </p:txBody>
      </p:sp>
      <p:sp>
        <p:nvSpPr>
          <p:cNvPr id="16" name="object 16"/>
          <p:cNvSpPr txBox="1"/>
          <p:nvPr/>
        </p:nvSpPr>
        <p:spPr>
          <a:xfrm>
            <a:off x="13993051" y="2285659"/>
            <a:ext cx="3985895" cy="478155"/>
          </a:xfrm>
          <a:prstGeom prst="rect">
            <a:avLst/>
          </a:prstGeom>
        </p:spPr>
        <p:txBody>
          <a:bodyPr vert="horz" wrap="square" lIns="0" tIns="14604" rIns="0" bIns="0" rtlCol="0">
            <a:spAutoFit/>
          </a:bodyPr>
          <a:lstStyle/>
          <a:p>
            <a:pPr marL="12700">
              <a:lnSpc>
                <a:spcPct val="100000"/>
              </a:lnSpc>
              <a:spcBef>
                <a:spcPts val="114"/>
              </a:spcBef>
            </a:pPr>
            <a:r>
              <a:rPr sz="2950" spc="5" dirty="0">
                <a:latin typeface="Arial MT"/>
                <a:cs typeface="Arial MT"/>
              </a:rPr>
              <a:t>Step</a:t>
            </a:r>
            <a:r>
              <a:rPr sz="2950" spc="-10" dirty="0">
                <a:latin typeface="Arial MT"/>
                <a:cs typeface="Arial MT"/>
              </a:rPr>
              <a:t> </a:t>
            </a:r>
            <a:r>
              <a:rPr sz="2950" spc="5" dirty="0">
                <a:latin typeface="Arial MT"/>
                <a:cs typeface="Arial MT"/>
              </a:rPr>
              <a:t>3:</a:t>
            </a:r>
            <a:r>
              <a:rPr sz="2950" spc="-5" dirty="0">
                <a:latin typeface="Arial MT"/>
                <a:cs typeface="Arial MT"/>
              </a:rPr>
              <a:t> </a:t>
            </a:r>
            <a:r>
              <a:rPr sz="2950" spc="30" dirty="0">
                <a:latin typeface="Arial MT"/>
                <a:cs typeface="Arial MT"/>
              </a:rPr>
              <a:t>Connect</a:t>
            </a:r>
            <a:r>
              <a:rPr sz="2950" spc="-10" dirty="0">
                <a:latin typeface="Arial MT"/>
                <a:cs typeface="Arial MT"/>
              </a:rPr>
              <a:t> </a:t>
            </a:r>
            <a:r>
              <a:rPr sz="2950" spc="5" dirty="0">
                <a:latin typeface="Arial MT"/>
                <a:cs typeface="Arial MT"/>
              </a:rPr>
              <a:t>to</a:t>
            </a:r>
            <a:r>
              <a:rPr sz="2950" spc="-5" dirty="0">
                <a:latin typeface="Arial MT"/>
                <a:cs typeface="Arial MT"/>
              </a:rPr>
              <a:t> </a:t>
            </a:r>
            <a:r>
              <a:rPr sz="2950" spc="-100" dirty="0">
                <a:latin typeface="Arial MT"/>
                <a:cs typeface="Arial MT"/>
              </a:rPr>
              <a:t>EKS</a:t>
            </a:r>
            <a:endParaRPr sz="2950">
              <a:latin typeface="Arial MT"/>
              <a:cs typeface="Arial MT"/>
            </a:endParaRPr>
          </a:p>
        </p:txBody>
      </p:sp>
      <p:sp>
        <p:nvSpPr>
          <p:cNvPr id="17" name="object 17"/>
          <p:cNvSpPr txBox="1"/>
          <p:nvPr/>
        </p:nvSpPr>
        <p:spPr>
          <a:xfrm>
            <a:off x="15197757" y="3311168"/>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238125">
              <a:lnSpc>
                <a:spcPct val="100000"/>
              </a:lnSpc>
            </a:pPr>
            <a:r>
              <a:rPr sz="2600" spc="60" dirty="0">
                <a:latin typeface="Arial MT"/>
                <a:cs typeface="Arial MT"/>
              </a:rPr>
              <a:t>~/.kube/config</a:t>
            </a:r>
            <a:endParaRPr sz="2600">
              <a:latin typeface="Arial MT"/>
              <a:cs typeface="Arial MT"/>
            </a:endParaRPr>
          </a:p>
        </p:txBody>
      </p:sp>
      <p:sp>
        <p:nvSpPr>
          <p:cNvPr id="18" name="object 18"/>
          <p:cNvSpPr txBox="1"/>
          <p:nvPr/>
        </p:nvSpPr>
        <p:spPr>
          <a:xfrm>
            <a:off x="15197757" y="4722559"/>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497840">
              <a:lnSpc>
                <a:spcPct val="100000"/>
              </a:lnSpc>
            </a:pPr>
            <a:r>
              <a:rPr sz="2600" spc="50" dirty="0">
                <a:latin typeface="Arial MT"/>
                <a:cs typeface="Arial MT"/>
              </a:rPr>
              <a:t>ConfigMap</a:t>
            </a:r>
            <a:endParaRPr sz="2600">
              <a:latin typeface="Arial MT"/>
              <a:cs typeface="Arial MT"/>
            </a:endParaRPr>
          </a:p>
        </p:txBody>
      </p:sp>
      <p:sp>
        <p:nvSpPr>
          <p:cNvPr id="19" name="object 19"/>
          <p:cNvSpPr txBox="1"/>
          <p:nvPr/>
        </p:nvSpPr>
        <p:spPr>
          <a:xfrm>
            <a:off x="15197757" y="6151571"/>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776605">
              <a:lnSpc>
                <a:spcPct val="100000"/>
              </a:lnSpc>
            </a:pPr>
            <a:r>
              <a:rPr sz="2600" spc="55" dirty="0">
                <a:latin typeface="Arial MT"/>
                <a:cs typeface="Arial MT"/>
              </a:rPr>
              <a:t>kubectl</a:t>
            </a:r>
            <a:endParaRPr sz="2600">
              <a:latin typeface="Arial MT"/>
              <a:cs typeface="Arial MT"/>
            </a:endParaRPr>
          </a:p>
        </p:txBody>
      </p:sp>
      <p:sp>
        <p:nvSpPr>
          <p:cNvPr id="20" name="object 20"/>
          <p:cNvSpPr txBox="1"/>
          <p:nvPr/>
        </p:nvSpPr>
        <p:spPr>
          <a:xfrm>
            <a:off x="15197757" y="7545344"/>
            <a:ext cx="2653030" cy="1047115"/>
          </a:xfrm>
          <a:prstGeom prst="rect">
            <a:avLst/>
          </a:prstGeom>
          <a:ln w="20941">
            <a:solidFill>
              <a:srgbClr val="85888D"/>
            </a:solidFill>
          </a:ln>
        </p:spPr>
        <p:txBody>
          <a:bodyPr vert="horz" wrap="square" lIns="0" tIns="4445" rIns="0" bIns="0" rtlCol="0">
            <a:spAutoFit/>
          </a:bodyPr>
          <a:lstStyle/>
          <a:p>
            <a:pPr>
              <a:lnSpc>
                <a:spcPct val="100000"/>
              </a:lnSpc>
              <a:spcBef>
                <a:spcPts val="35"/>
              </a:spcBef>
            </a:pPr>
            <a:endParaRPr sz="2100">
              <a:latin typeface="Times New Roman"/>
              <a:cs typeface="Times New Roman"/>
            </a:endParaRPr>
          </a:p>
          <a:p>
            <a:pPr marL="460375">
              <a:lnSpc>
                <a:spcPct val="100000"/>
              </a:lnSpc>
            </a:pPr>
            <a:r>
              <a:rPr sz="2600" spc="40" dirty="0">
                <a:latin typeface="Arial MT"/>
                <a:cs typeface="Arial MT"/>
              </a:rPr>
              <a:t>Heptio</a:t>
            </a:r>
            <a:r>
              <a:rPr sz="2600" spc="-25" dirty="0">
                <a:latin typeface="Arial MT"/>
                <a:cs typeface="Arial MT"/>
              </a:rPr>
              <a:t> </a:t>
            </a:r>
            <a:r>
              <a:rPr sz="2600" spc="15" dirty="0">
                <a:latin typeface="Arial MT"/>
                <a:cs typeface="Arial MT"/>
              </a:rPr>
              <a:t>auth</a:t>
            </a:r>
            <a:endParaRPr sz="2600">
              <a:latin typeface="Arial MT"/>
              <a:cs typeface="Arial MT"/>
            </a:endParaRPr>
          </a:p>
        </p:txBody>
      </p:sp>
      <p:sp>
        <p:nvSpPr>
          <p:cNvPr id="21" name="object 21"/>
          <p:cNvSpPr/>
          <p:nvPr/>
        </p:nvSpPr>
        <p:spPr>
          <a:xfrm>
            <a:off x="6277246" y="5424578"/>
            <a:ext cx="1047115" cy="1047115"/>
          </a:xfrm>
          <a:custGeom>
            <a:avLst/>
            <a:gdLst/>
            <a:ahLst/>
            <a:cxnLst/>
            <a:rect l="l" t="t" r="r" b="b"/>
            <a:pathLst>
              <a:path w="1047115" h="1047114">
                <a:moveTo>
                  <a:pt x="376951" y="691078"/>
                </a:moveTo>
                <a:lnTo>
                  <a:pt x="376951" y="1047088"/>
                </a:lnTo>
                <a:lnTo>
                  <a:pt x="1047088" y="523544"/>
                </a:lnTo>
                <a:lnTo>
                  <a:pt x="376951" y="0"/>
                </a:lnTo>
                <a:lnTo>
                  <a:pt x="376951" y="356010"/>
                </a:lnTo>
                <a:lnTo>
                  <a:pt x="0" y="356010"/>
                </a:lnTo>
                <a:lnTo>
                  <a:pt x="0" y="691078"/>
                </a:lnTo>
                <a:lnTo>
                  <a:pt x="376951" y="691078"/>
                </a:lnTo>
                <a:close/>
              </a:path>
            </a:pathLst>
          </a:custGeom>
          <a:ln w="41883">
            <a:solidFill>
              <a:srgbClr val="85888D"/>
            </a:solidFill>
          </a:ln>
        </p:spPr>
        <p:txBody>
          <a:bodyPr wrap="square" lIns="0" tIns="0" rIns="0" bIns="0" rtlCol="0"/>
          <a:lstStyle/>
          <a:p>
            <a:endParaRPr/>
          </a:p>
        </p:txBody>
      </p:sp>
      <p:sp>
        <p:nvSpPr>
          <p:cNvPr id="22" name="object 22"/>
          <p:cNvSpPr/>
          <p:nvPr/>
        </p:nvSpPr>
        <p:spPr>
          <a:xfrm>
            <a:off x="12875660" y="5424578"/>
            <a:ext cx="1047115" cy="1047115"/>
          </a:xfrm>
          <a:custGeom>
            <a:avLst/>
            <a:gdLst/>
            <a:ahLst/>
            <a:cxnLst/>
            <a:rect l="l" t="t" r="r" b="b"/>
            <a:pathLst>
              <a:path w="1047115" h="1047114">
                <a:moveTo>
                  <a:pt x="376951" y="691078"/>
                </a:moveTo>
                <a:lnTo>
                  <a:pt x="376951" y="1047088"/>
                </a:lnTo>
                <a:lnTo>
                  <a:pt x="1047088" y="523544"/>
                </a:lnTo>
                <a:lnTo>
                  <a:pt x="376951" y="0"/>
                </a:lnTo>
                <a:lnTo>
                  <a:pt x="376951" y="356010"/>
                </a:lnTo>
                <a:lnTo>
                  <a:pt x="0" y="356010"/>
                </a:lnTo>
                <a:lnTo>
                  <a:pt x="0" y="691078"/>
                </a:lnTo>
                <a:lnTo>
                  <a:pt x="376951" y="691078"/>
                </a:lnTo>
                <a:close/>
              </a:path>
            </a:pathLst>
          </a:custGeom>
          <a:ln w="41883">
            <a:solidFill>
              <a:srgbClr val="85888D"/>
            </a:solidFill>
          </a:ln>
        </p:spPr>
        <p:txBody>
          <a:bodyPr wrap="square" lIns="0" tIns="0" rIns="0" bIns="0" rtlCol="0"/>
          <a:lstStyle/>
          <a:p>
            <a:endParaRPr/>
          </a:p>
        </p:txBody>
      </p:sp>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925273"/>
            <a:ext cx="20104100" cy="2084070"/>
            <a:chOff x="0" y="3925273"/>
            <a:chExt cx="20104100" cy="2084070"/>
          </a:xfrm>
        </p:grpSpPr>
        <p:pic>
          <p:nvPicPr>
            <p:cNvPr id="3" name="object 3"/>
            <p:cNvPicPr/>
            <p:nvPr/>
          </p:nvPicPr>
          <p:blipFill>
            <a:blip r:embed="rId2" cstate="print"/>
            <a:stretch>
              <a:fillRect/>
            </a:stretch>
          </p:blipFill>
          <p:spPr>
            <a:xfrm>
              <a:off x="0" y="3925273"/>
              <a:ext cx="20104099" cy="2083447"/>
            </a:xfrm>
            <a:prstGeom prst="rect">
              <a:avLst/>
            </a:prstGeom>
          </p:spPr>
        </p:pic>
        <p:sp>
          <p:nvSpPr>
            <p:cNvPr id="4" name="object 4"/>
            <p:cNvSpPr/>
            <p:nvPr/>
          </p:nvSpPr>
          <p:spPr>
            <a:xfrm>
              <a:off x="0" y="3946215"/>
              <a:ext cx="20104100" cy="2000250"/>
            </a:xfrm>
            <a:custGeom>
              <a:avLst/>
              <a:gdLst/>
              <a:ahLst/>
              <a:cxnLst/>
              <a:rect l="l" t="t" r="r" b="b"/>
              <a:pathLst>
                <a:path w="20104100" h="2000250">
                  <a:moveTo>
                    <a:pt x="0" y="0"/>
                  </a:moveTo>
                  <a:lnTo>
                    <a:pt x="0" y="1999680"/>
                  </a:lnTo>
                  <a:lnTo>
                    <a:pt x="20104099" y="1999680"/>
                  </a:lnTo>
                  <a:lnTo>
                    <a:pt x="20104099" y="0"/>
                  </a:lnTo>
                  <a:lnTo>
                    <a:pt x="0" y="0"/>
                  </a:lnTo>
                  <a:close/>
                </a:path>
              </a:pathLst>
            </a:custGeom>
            <a:solidFill>
              <a:srgbClr val="DCDEE0">
                <a:alpha val="35589"/>
              </a:srgbClr>
            </a:solidFill>
          </p:spPr>
          <p:txBody>
            <a:bodyPr wrap="square" lIns="0" tIns="0" rIns="0" bIns="0" rtlCol="0"/>
            <a:lstStyle/>
            <a:p>
              <a:endParaRPr/>
            </a:p>
          </p:txBody>
        </p:sp>
        <p:sp>
          <p:nvSpPr>
            <p:cNvPr id="5" name="object 5"/>
            <p:cNvSpPr/>
            <p:nvPr/>
          </p:nvSpPr>
          <p:spPr>
            <a:xfrm>
              <a:off x="0" y="3944314"/>
              <a:ext cx="20104100" cy="20955"/>
            </a:xfrm>
            <a:custGeom>
              <a:avLst/>
              <a:gdLst/>
              <a:ahLst/>
              <a:cxnLst/>
              <a:rect l="l" t="t" r="r" b="b"/>
              <a:pathLst>
                <a:path w="20104100" h="20954">
                  <a:moveTo>
                    <a:pt x="0" y="20941"/>
                  </a:moveTo>
                  <a:lnTo>
                    <a:pt x="0" y="0"/>
                  </a:lnTo>
                  <a:lnTo>
                    <a:pt x="20104099" y="0"/>
                  </a:lnTo>
                  <a:lnTo>
                    <a:pt x="20104099" y="20941"/>
                  </a:lnTo>
                  <a:lnTo>
                    <a:pt x="0" y="20941"/>
                  </a:lnTo>
                  <a:close/>
                </a:path>
              </a:pathLst>
            </a:custGeom>
            <a:solidFill>
              <a:srgbClr val="53585F">
                <a:alpha val="35589"/>
              </a:srgbClr>
            </a:solidFill>
          </p:spPr>
          <p:txBody>
            <a:bodyPr wrap="square" lIns="0" tIns="0" rIns="0" bIns="0" rtlCol="0"/>
            <a:lstStyle/>
            <a:p>
              <a:endParaRPr/>
            </a:p>
          </p:txBody>
        </p:sp>
      </p:grpSp>
      <p:sp>
        <p:nvSpPr>
          <p:cNvPr id="6" name="object 6"/>
          <p:cNvSpPr txBox="1">
            <a:spLocks noGrp="1"/>
          </p:cNvSpPr>
          <p:nvPr>
            <p:ph type="title"/>
          </p:nvPr>
        </p:nvSpPr>
        <p:spPr>
          <a:xfrm>
            <a:off x="8569740" y="4212926"/>
            <a:ext cx="3153410" cy="1433195"/>
          </a:xfrm>
          <a:prstGeom prst="rect">
            <a:avLst/>
          </a:prstGeom>
        </p:spPr>
        <p:txBody>
          <a:bodyPr vert="horz" wrap="square" lIns="0" tIns="17145" rIns="0" bIns="0" rtlCol="0">
            <a:spAutoFit/>
          </a:bodyPr>
          <a:lstStyle/>
          <a:p>
            <a:pPr marL="12700">
              <a:lnSpc>
                <a:spcPct val="100000"/>
              </a:lnSpc>
              <a:spcBef>
                <a:spcPts val="135"/>
              </a:spcBef>
            </a:pPr>
            <a:r>
              <a:rPr spc="20" dirty="0"/>
              <a:t>Demo</a:t>
            </a:r>
          </a:p>
        </p:txBody>
      </p:sp>
      <p:sp>
        <p:nvSpPr>
          <p:cNvPr id="7" name="object 7"/>
          <p:cNvSpPr txBox="1"/>
          <p:nvPr/>
        </p:nvSpPr>
        <p:spPr>
          <a:xfrm>
            <a:off x="4098066" y="6096670"/>
            <a:ext cx="11908155" cy="875030"/>
          </a:xfrm>
          <a:prstGeom prst="rect">
            <a:avLst/>
          </a:prstGeom>
        </p:spPr>
        <p:txBody>
          <a:bodyPr vert="horz" wrap="square" lIns="0" tIns="13335" rIns="0" bIns="0" rtlCol="0">
            <a:spAutoFit/>
          </a:bodyPr>
          <a:lstStyle/>
          <a:p>
            <a:pPr algn="ctr">
              <a:lnSpc>
                <a:spcPct val="100000"/>
              </a:lnSpc>
              <a:spcBef>
                <a:spcPts val="105"/>
              </a:spcBef>
            </a:pPr>
            <a:r>
              <a:rPr sz="2750" spc="-135" dirty="0">
                <a:latin typeface="Arial MT"/>
                <a:cs typeface="Arial MT"/>
              </a:rPr>
              <a:t>AWS</a:t>
            </a:r>
            <a:r>
              <a:rPr sz="2750" spc="-40" dirty="0">
                <a:latin typeface="Arial MT"/>
                <a:cs typeface="Arial MT"/>
              </a:rPr>
              <a:t> </a:t>
            </a:r>
            <a:r>
              <a:rPr sz="2750" spc="-100" dirty="0">
                <a:latin typeface="Arial MT"/>
                <a:cs typeface="Arial MT"/>
              </a:rPr>
              <a:t>EKS</a:t>
            </a:r>
            <a:endParaRPr sz="2750">
              <a:latin typeface="Arial MT"/>
              <a:cs typeface="Arial MT"/>
            </a:endParaRPr>
          </a:p>
          <a:p>
            <a:pPr algn="ctr">
              <a:lnSpc>
                <a:spcPct val="100000"/>
              </a:lnSpc>
              <a:spcBef>
                <a:spcPts val="80"/>
              </a:spcBef>
            </a:pPr>
            <a:r>
              <a:rPr sz="2750" spc="-25" dirty="0">
                <a:latin typeface="Arial MT"/>
                <a:cs typeface="Arial MT"/>
              </a:rPr>
              <a:t>Files:</a:t>
            </a:r>
            <a:r>
              <a:rPr sz="2750" spc="105" dirty="0">
                <a:latin typeface="Arial MT"/>
                <a:cs typeface="Arial MT"/>
              </a:rPr>
              <a:t> </a:t>
            </a:r>
            <a:r>
              <a:rPr sz="2750" u="heavy" spc="15" dirty="0">
                <a:uFill>
                  <a:solidFill>
                    <a:srgbClr val="000000"/>
                  </a:solidFill>
                </a:uFill>
                <a:latin typeface="Arial MT"/>
                <a:cs typeface="Arial MT"/>
              </a:rPr>
              <a:t>https://github.com/wardviaene/terraform-course/tree/master/eks-demo</a:t>
            </a:r>
            <a:endParaRPr sz="2750">
              <a:latin typeface="Arial MT"/>
              <a:cs typeface="Arial MT"/>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02806" y="4212926"/>
            <a:ext cx="9887585" cy="1433195"/>
          </a:xfrm>
          <a:prstGeom prst="rect">
            <a:avLst/>
          </a:prstGeom>
        </p:spPr>
        <p:txBody>
          <a:bodyPr vert="horz" wrap="square" lIns="0" tIns="17145" rIns="0" bIns="0" rtlCol="0">
            <a:spAutoFit/>
          </a:bodyPr>
          <a:lstStyle/>
          <a:p>
            <a:pPr marL="12700">
              <a:lnSpc>
                <a:spcPct val="100000"/>
              </a:lnSpc>
              <a:spcBef>
                <a:spcPts val="135"/>
              </a:spcBef>
            </a:pPr>
            <a:r>
              <a:rPr sz="9200" spc="-434" dirty="0">
                <a:latin typeface="Arial MT"/>
                <a:cs typeface="Arial MT"/>
              </a:rPr>
              <a:t>AWS</a:t>
            </a:r>
            <a:r>
              <a:rPr sz="9200" spc="-50" dirty="0">
                <a:latin typeface="Arial MT"/>
                <a:cs typeface="Arial MT"/>
              </a:rPr>
              <a:t> </a:t>
            </a:r>
            <a:r>
              <a:rPr sz="9200" spc="55" dirty="0">
                <a:latin typeface="Arial MT"/>
                <a:cs typeface="Arial MT"/>
              </a:rPr>
              <a:t>CodePipeline</a:t>
            </a:r>
            <a:endParaRPr sz="9200">
              <a:latin typeface="Arial MT"/>
              <a:cs typeface="Arial MT"/>
            </a:endParaRPr>
          </a:p>
        </p:txBody>
      </p:sp>
      <p:sp>
        <p:nvSpPr>
          <p:cNvPr id="3" name="object 3"/>
          <p:cNvSpPr txBox="1"/>
          <p:nvPr/>
        </p:nvSpPr>
        <p:spPr>
          <a:xfrm>
            <a:off x="7974177" y="6086317"/>
            <a:ext cx="4156075"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Continuous</a:t>
            </a:r>
            <a:r>
              <a:rPr sz="3600" spc="-55" dirty="0">
                <a:latin typeface="Arial MT"/>
                <a:cs typeface="Arial MT"/>
              </a:rPr>
              <a:t> </a:t>
            </a:r>
            <a:r>
              <a:rPr sz="3600" spc="20" dirty="0">
                <a:latin typeface="Arial MT"/>
                <a:cs typeface="Arial MT"/>
              </a:rPr>
              <a:t>Delivery</a:t>
            </a:r>
            <a:endParaRPr sz="3600">
              <a:latin typeface="Arial MT"/>
              <a:cs typeface="Arial MT"/>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887585"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50" dirty="0"/>
              <a:t> </a:t>
            </a:r>
            <a:r>
              <a:rPr spc="55" dirty="0"/>
              <a:t>CodePipeline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6650335" cy="814387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90" dirty="0">
                <a:latin typeface="Arial MT"/>
                <a:cs typeface="Arial MT"/>
              </a:rPr>
              <a:t>AWS</a:t>
            </a:r>
            <a:r>
              <a:rPr sz="4100" spc="10" dirty="0">
                <a:latin typeface="Arial MT"/>
                <a:cs typeface="Arial MT"/>
              </a:rPr>
              <a:t> </a:t>
            </a:r>
            <a:r>
              <a:rPr sz="4100" spc="25" dirty="0">
                <a:latin typeface="Arial MT"/>
                <a:cs typeface="Arial MT"/>
              </a:rPr>
              <a:t>CodePipeline</a:t>
            </a:r>
            <a:r>
              <a:rPr sz="4100" spc="10" dirty="0">
                <a:latin typeface="Arial MT"/>
                <a:cs typeface="Arial MT"/>
              </a:rPr>
              <a:t> </a:t>
            </a:r>
            <a:r>
              <a:rPr sz="4100" spc="5" dirty="0">
                <a:latin typeface="Arial MT"/>
                <a:cs typeface="Arial MT"/>
              </a:rPr>
              <a:t>is</a:t>
            </a:r>
            <a:r>
              <a:rPr sz="4100" spc="15" dirty="0">
                <a:latin typeface="Arial MT"/>
                <a:cs typeface="Arial MT"/>
              </a:rPr>
              <a:t> </a:t>
            </a:r>
            <a:r>
              <a:rPr sz="4100" spc="10" dirty="0">
                <a:latin typeface="Arial MT"/>
                <a:cs typeface="Arial MT"/>
              </a:rPr>
              <a:t>a </a:t>
            </a:r>
            <a:r>
              <a:rPr sz="4100" spc="5" dirty="0">
                <a:latin typeface="Arial MT"/>
                <a:cs typeface="Arial MT"/>
              </a:rPr>
              <a:t>fully</a:t>
            </a:r>
            <a:r>
              <a:rPr sz="4100" spc="10" dirty="0">
                <a:latin typeface="Arial MT"/>
                <a:cs typeface="Arial MT"/>
              </a:rPr>
              <a:t> </a:t>
            </a:r>
            <a:r>
              <a:rPr sz="4100" spc="75" dirty="0">
                <a:latin typeface="Arial MT"/>
                <a:cs typeface="Arial MT"/>
              </a:rPr>
              <a:t>managed</a:t>
            </a:r>
            <a:r>
              <a:rPr sz="4100" spc="15" dirty="0">
                <a:latin typeface="Arial MT"/>
                <a:cs typeface="Arial MT"/>
              </a:rPr>
              <a:t> </a:t>
            </a:r>
            <a:r>
              <a:rPr sz="4100" b="1" spc="5" dirty="0">
                <a:latin typeface="Arial"/>
                <a:cs typeface="Arial"/>
              </a:rPr>
              <a:t>continuous</a:t>
            </a:r>
            <a:r>
              <a:rPr sz="4100" b="1" spc="10" dirty="0">
                <a:latin typeface="Arial"/>
                <a:cs typeface="Arial"/>
              </a:rPr>
              <a:t> </a:t>
            </a:r>
            <a:r>
              <a:rPr sz="4100" b="1" spc="5" dirty="0">
                <a:latin typeface="Arial"/>
                <a:cs typeface="Arial"/>
              </a:rPr>
              <a:t>delivery</a:t>
            </a:r>
            <a:r>
              <a:rPr sz="4100" b="1" spc="15" dirty="0">
                <a:latin typeface="Arial"/>
                <a:cs typeface="Arial"/>
              </a:rPr>
              <a:t> </a:t>
            </a:r>
            <a:r>
              <a:rPr sz="4100" b="1" spc="10" dirty="0">
                <a:latin typeface="Arial"/>
                <a:cs typeface="Arial"/>
              </a:rPr>
              <a:t>service</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25" dirty="0">
                <a:latin typeface="Arial MT"/>
                <a:cs typeface="Arial MT"/>
              </a:rPr>
              <a:t>CodePipeline</a:t>
            </a:r>
            <a:r>
              <a:rPr sz="4100" spc="5" dirty="0">
                <a:latin typeface="Arial MT"/>
                <a:cs typeface="Arial MT"/>
              </a:rPr>
              <a:t> </a:t>
            </a:r>
            <a:r>
              <a:rPr sz="4100" spc="10" dirty="0">
                <a:latin typeface="Arial MT"/>
                <a:cs typeface="Arial MT"/>
              </a:rPr>
              <a:t>automates the</a:t>
            </a:r>
            <a:r>
              <a:rPr sz="4100" spc="5" dirty="0">
                <a:latin typeface="Arial MT"/>
                <a:cs typeface="Arial MT"/>
              </a:rPr>
              <a:t> </a:t>
            </a:r>
            <a:r>
              <a:rPr sz="4100" b="1" spc="5" dirty="0">
                <a:latin typeface="Arial"/>
                <a:cs typeface="Arial"/>
              </a:rPr>
              <a:t>build/test/deploy</a:t>
            </a:r>
            <a:r>
              <a:rPr sz="4100" b="1" spc="10" dirty="0">
                <a:latin typeface="Arial"/>
                <a:cs typeface="Arial"/>
              </a:rPr>
              <a:t> </a:t>
            </a:r>
            <a:r>
              <a:rPr sz="4100" b="1" spc="5" dirty="0">
                <a:latin typeface="Arial"/>
                <a:cs typeface="Arial"/>
              </a:rPr>
              <a:t>pipeline</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48590" lvl="1" indent="-509270">
              <a:lnSpc>
                <a:spcPct val="100499"/>
              </a:lnSpc>
              <a:spcBef>
                <a:spcPts val="5"/>
              </a:spcBef>
              <a:buSzPct val="75609"/>
              <a:buChar char="•"/>
              <a:tabLst>
                <a:tab pos="1266825" algn="l"/>
                <a:tab pos="126746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50" dirty="0">
                <a:latin typeface="Arial MT"/>
                <a:cs typeface="Arial MT"/>
              </a:rPr>
              <a:t>build/test</a:t>
            </a:r>
            <a:r>
              <a:rPr sz="4100" spc="10" dirty="0">
                <a:latin typeface="Arial MT"/>
                <a:cs typeface="Arial MT"/>
              </a:rPr>
              <a:t> </a:t>
            </a:r>
            <a:r>
              <a:rPr sz="4100" spc="65" dirty="0">
                <a:latin typeface="Arial MT"/>
                <a:cs typeface="Arial MT"/>
              </a:rPr>
              <a:t>applications</a:t>
            </a:r>
            <a:r>
              <a:rPr sz="4100" spc="15" dirty="0">
                <a:latin typeface="Arial MT"/>
                <a:cs typeface="Arial MT"/>
              </a:rPr>
              <a:t> </a:t>
            </a:r>
            <a:r>
              <a:rPr sz="4100" spc="5" dirty="0">
                <a:latin typeface="Arial MT"/>
                <a:cs typeface="Arial MT"/>
              </a:rPr>
              <a:t>with</a:t>
            </a:r>
            <a:r>
              <a:rPr sz="4100" spc="10" dirty="0">
                <a:latin typeface="Arial MT"/>
                <a:cs typeface="Arial MT"/>
              </a:rPr>
              <a:t> the </a:t>
            </a:r>
            <a:r>
              <a:rPr sz="4100" b="1" spc="5" dirty="0">
                <a:latin typeface="Arial"/>
                <a:cs typeface="Arial"/>
              </a:rPr>
              <a:t>typical</a:t>
            </a:r>
            <a:r>
              <a:rPr sz="4100" b="1" spc="10" dirty="0">
                <a:latin typeface="Arial"/>
                <a:cs typeface="Arial"/>
              </a:rPr>
              <a:t> </a:t>
            </a:r>
            <a:r>
              <a:rPr sz="4100" b="1" spc="5" dirty="0">
                <a:latin typeface="Arial"/>
                <a:cs typeface="Arial"/>
              </a:rPr>
              <a:t>build</a:t>
            </a:r>
            <a:r>
              <a:rPr sz="4100" b="1" spc="15" dirty="0">
                <a:latin typeface="Arial"/>
                <a:cs typeface="Arial"/>
              </a:rPr>
              <a:t> </a:t>
            </a:r>
            <a:r>
              <a:rPr sz="4100" b="1" spc="5" dirty="0">
                <a:latin typeface="Arial"/>
                <a:cs typeface="Arial"/>
              </a:rPr>
              <a:t>tools</a:t>
            </a:r>
            <a:r>
              <a:rPr sz="4100" b="1" spc="10" dirty="0">
                <a:latin typeface="Arial"/>
                <a:cs typeface="Arial"/>
              </a:rPr>
              <a:t> </a:t>
            </a:r>
            <a:r>
              <a:rPr sz="4100" spc="55" dirty="0">
                <a:latin typeface="Arial MT"/>
                <a:cs typeface="Arial MT"/>
              </a:rPr>
              <a:t>(npm, </a:t>
            </a:r>
            <a:r>
              <a:rPr sz="4100" spc="-1125" dirty="0">
                <a:latin typeface="Arial MT"/>
                <a:cs typeface="Arial MT"/>
              </a:rPr>
              <a:t> </a:t>
            </a:r>
            <a:r>
              <a:rPr sz="4100" spc="10" dirty="0">
                <a:latin typeface="Arial MT"/>
                <a:cs typeface="Arial MT"/>
              </a:rPr>
              <a:t>maven,</a:t>
            </a:r>
            <a:r>
              <a:rPr sz="4100" dirty="0">
                <a:latin typeface="Arial MT"/>
                <a:cs typeface="Arial MT"/>
              </a:rPr>
              <a:t> </a:t>
            </a:r>
            <a:r>
              <a:rPr sz="4100" spc="70" dirty="0">
                <a:latin typeface="Arial MT"/>
                <a:cs typeface="Arial MT"/>
              </a:rPr>
              <a:t>gradle,</a:t>
            </a:r>
            <a:r>
              <a:rPr sz="4100" spc="5" dirty="0">
                <a:latin typeface="Arial MT"/>
                <a:cs typeface="Arial MT"/>
              </a:rPr>
              <a:t> </a:t>
            </a:r>
            <a:r>
              <a:rPr sz="4100" spc="10" dirty="0">
                <a:latin typeface="Arial MT"/>
                <a:cs typeface="Arial MT"/>
              </a:rPr>
              <a:t>…)</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85" dirty="0">
                <a:latin typeface="Arial MT"/>
                <a:cs typeface="Arial MT"/>
              </a:rPr>
              <a:t>And</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55" dirty="0">
                <a:latin typeface="Arial MT"/>
                <a:cs typeface="Arial MT"/>
              </a:rPr>
              <a:t>using</a:t>
            </a:r>
            <a:r>
              <a:rPr sz="4100" spc="10" dirty="0">
                <a:latin typeface="Arial MT"/>
                <a:cs typeface="Arial MT"/>
              </a:rPr>
              <a:t> </a:t>
            </a:r>
            <a:r>
              <a:rPr sz="4100" b="1" spc="10" dirty="0">
                <a:latin typeface="Arial"/>
                <a:cs typeface="Arial"/>
              </a:rPr>
              <a:t>docker</a:t>
            </a:r>
            <a:r>
              <a:rPr sz="4100" b="1" spc="5" dirty="0">
                <a:latin typeface="Arial"/>
                <a:cs typeface="Arial"/>
              </a:rPr>
              <a:t> </a:t>
            </a:r>
            <a:r>
              <a:rPr sz="4100" spc="45" dirty="0">
                <a:latin typeface="Arial MT"/>
                <a:cs typeface="Arial MT"/>
              </a:rPr>
              <a:t>(using</a:t>
            </a:r>
            <a:r>
              <a:rPr sz="4100" spc="10" dirty="0">
                <a:latin typeface="Arial MT"/>
                <a:cs typeface="Arial MT"/>
              </a:rPr>
              <a:t> </a:t>
            </a:r>
            <a:r>
              <a:rPr sz="4100" spc="85" dirty="0">
                <a:latin typeface="Arial MT"/>
                <a:cs typeface="Arial MT"/>
              </a:rPr>
              <a:t>docker</a:t>
            </a:r>
            <a:r>
              <a:rPr sz="4100" spc="10" dirty="0">
                <a:latin typeface="Arial MT"/>
                <a:cs typeface="Arial MT"/>
              </a:rPr>
              <a:t> </a:t>
            </a:r>
            <a:r>
              <a:rPr sz="4100" spc="95" dirty="0">
                <a:latin typeface="Arial MT"/>
                <a:cs typeface="Arial MT"/>
              </a:rPr>
              <a:t>build</a:t>
            </a:r>
            <a:r>
              <a:rPr sz="4100" spc="10" dirty="0">
                <a:latin typeface="Arial MT"/>
                <a:cs typeface="Arial MT"/>
              </a:rPr>
              <a:t> </a:t>
            </a:r>
            <a:r>
              <a:rPr sz="4100" spc="15" dirty="0">
                <a:latin typeface="Arial MT"/>
                <a:cs typeface="Arial MT"/>
              </a:rPr>
              <a:t>&amp;</a:t>
            </a:r>
            <a:r>
              <a:rPr sz="4100" spc="10" dirty="0">
                <a:latin typeface="Arial MT"/>
                <a:cs typeface="Arial MT"/>
              </a:rPr>
              <a:t> </a:t>
            </a:r>
            <a:r>
              <a:rPr sz="4100" spc="65" dirty="0">
                <a:latin typeface="Arial MT"/>
                <a:cs typeface="Arial MT"/>
              </a:rPr>
              <a:t>push</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35" dirty="0">
                <a:latin typeface="Arial MT"/>
                <a:cs typeface="Arial MT"/>
              </a:rPr>
              <a:t>example)</a:t>
            </a:r>
            <a:endParaRPr sz="4100">
              <a:latin typeface="Arial MT"/>
              <a:cs typeface="Arial MT"/>
            </a:endParaRPr>
          </a:p>
          <a:p>
            <a:pPr lvl="1">
              <a:lnSpc>
                <a:spcPct val="100000"/>
              </a:lnSpc>
              <a:spcBef>
                <a:spcPts val="45"/>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85" dirty="0">
                <a:latin typeface="Arial MT"/>
                <a:cs typeface="Arial MT"/>
              </a:rPr>
              <a:t>deploy</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65" dirty="0">
                <a:latin typeface="Arial MT"/>
                <a:cs typeface="Arial MT"/>
              </a:rPr>
              <a:t>EC2</a:t>
            </a:r>
            <a:r>
              <a:rPr sz="4100" spc="10" dirty="0">
                <a:latin typeface="Arial MT"/>
                <a:cs typeface="Arial MT"/>
              </a:rPr>
              <a:t> </a:t>
            </a:r>
            <a:r>
              <a:rPr sz="4100" spc="5" dirty="0">
                <a:latin typeface="Arial MT"/>
                <a:cs typeface="Arial MT"/>
              </a:rPr>
              <a:t>/ </a:t>
            </a:r>
            <a:r>
              <a:rPr sz="4100" spc="-35" dirty="0">
                <a:latin typeface="Arial MT"/>
                <a:cs typeface="Arial MT"/>
              </a:rPr>
              <a:t>On-Prem</a:t>
            </a:r>
            <a:r>
              <a:rPr sz="4100" spc="5" dirty="0">
                <a:latin typeface="Arial MT"/>
                <a:cs typeface="Arial MT"/>
              </a:rPr>
              <a:t> / </a:t>
            </a:r>
            <a:r>
              <a:rPr sz="4100" spc="85" dirty="0">
                <a:latin typeface="Arial MT"/>
                <a:cs typeface="Arial MT"/>
              </a:rPr>
              <a:t>Lambda</a:t>
            </a:r>
            <a:r>
              <a:rPr sz="4100" spc="5" dirty="0">
                <a:latin typeface="Arial MT"/>
                <a:cs typeface="Arial MT"/>
              </a:rPr>
              <a:t> /</a:t>
            </a:r>
            <a:r>
              <a:rPr sz="4100" spc="10" dirty="0">
                <a:latin typeface="Arial MT"/>
                <a:cs typeface="Arial MT"/>
              </a:rPr>
              <a:t> </a:t>
            </a:r>
            <a:r>
              <a:rPr sz="4100" spc="-140" dirty="0">
                <a:latin typeface="Arial MT"/>
                <a:cs typeface="Arial MT"/>
              </a:rPr>
              <a:t>ECS</a:t>
            </a:r>
            <a:r>
              <a:rPr sz="4100" spc="5" dirty="0">
                <a:latin typeface="Arial MT"/>
                <a:cs typeface="Arial MT"/>
              </a:rPr>
              <a:t> </a:t>
            </a:r>
            <a:r>
              <a:rPr sz="4100" spc="-105" dirty="0">
                <a:latin typeface="Arial MT"/>
                <a:cs typeface="Arial MT"/>
              </a:rPr>
              <a:t>(EKS</a:t>
            </a:r>
            <a:r>
              <a:rPr sz="4100" spc="5" dirty="0">
                <a:latin typeface="Arial MT"/>
                <a:cs typeface="Arial MT"/>
              </a:rPr>
              <a:t> </a:t>
            </a:r>
            <a:r>
              <a:rPr sz="4100" spc="10" dirty="0">
                <a:latin typeface="Arial MT"/>
                <a:cs typeface="Arial MT"/>
              </a:rPr>
              <a:t>not</a:t>
            </a:r>
            <a:r>
              <a:rPr sz="4100" spc="5" dirty="0">
                <a:latin typeface="Arial MT"/>
                <a:cs typeface="Arial MT"/>
              </a:rPr>
              <a:t> </a:t>
            </a:r>
            <a:r>
              <a:rPr sz="4100" spc="10" dirty="0">
                <a:latin typeface="Arial MT"/>
                <a:cs typeface="Arial MT"/>
              </a:rPr>
              <a:t>yet</a:t>
            </a:r>
            <a:r>
              <a:rPr sz="4100" spc="5" dirty="0">
                <a:latin typeface="Arial MT"/>
                <a:cs typeface="Arial MT"/>
              </a:rPr>
              <a:t> -</a:t>
            </a:r>
            <a:r>
              <a:rPr sz="4100" spc="10" dirty="0">
                <a:latin typeface="Arial MT"/>
                <a:cs typeface="Arial MT"/>
              </a:rPr>
              <a:t> </a:t>
            </a:r>
            <a:r>
              <a:rPr sz="4100" spc="85" dirty="0">
                <a:latin typeface="Arial MT"/>
                <a:cs typeface="Arial MT"/>
              </a:rPr>
              <a:t>but </a:t>
            </a:r>
            <a:r>
              <a:rPr sz="4100" spc="-1125" dirty="0">
                <a:latin typeface="Arial MT"/>
                <a:cs typeface="Arial MT"/>
              </a:rPr>
              <a:t> </a:t>
            </a:r>
            <a:r>
              <a:rPr sz="4100" spc="45" dirty="0">
                <a:latin typeface="Arial MT"/>
                <a:cs typeface="Arial MT"/>
              </a:rPr>
              <a:t>should</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145" dirty="0">
                <a:latin typeface="Arial MT"/>
                <a:cs typeface="Arial MT"/>
              </a:rPr>
              <a:t>added</a:t>
            </a:r>
            <a:r>
              <a:rPr sz="4100" spc="5" dirty="0">
                <a:latin typeface="Arial MT"/>
                <a:cs typeface="Arial MT"/>
              </a:rPr>
              <a:t> at </a:t>
            </a:r>
            <a:r>
              <a:rPr sz="4100" spc="10" dirty="0">
                <a:latin typeface="Arial MT"/>
                <a:cs typeface="Arial MT"/>
              </a:rPr>
              <a:t>some</a:t>
            </a:r>
            <a:r>
              <a:rPr sz="4100" spc="5" dirty="0">
                <a:latin typeface="Arial MT"/>
                <a:cs typeface="Arial MT"/>
              </a:rPr>
              <a:t> </a:t>
            </a:r>
            <a:r>
              <a:rPr sz="4100" spc="45" dirty="0">
                <a:latin typeface="Arial MT"/>
                <a:cs typeface="Arial MT"/>
              </a:rPr>
              <a:t>point)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also </a:t>
            </a:r>
            <a:r>
              <a:rPr sz="4100" spc="30" dirty="0">
                <a:latin typeface="Arial MT"/>
                <a:cs typeface="Arial MT"/>
              </a:rPr>
              <a:t>integrate</a:t>
            </a:r>
            <a:r>
              <a:rPr sz="4100" spc="5" dirty="0">
                <a:latin typeface="Arial MT"/>
                <a:cs typeface="Arial MT"/>
              </a:rPr>
              <a:t> it</a:t>
            </a:r>
            <a:r>
              <a:rPr sz="4100" spc="10" dirty="0">
                <a:latin typeface="Arial MT"/>
                <a:cs typeface="Arial MT"/>
              </a:rPr>
              <a:t> </a:t>
            </a:r>
            <a:r>
              <a:rPr sz="4100" spc="5" dirty="0">
                <a:latin typeface="Arial MT"/>
                <a:cs typeface="Arial MT"/>
              </a:rPr>
              <a:t>with </a:t>
            </a:r>
            <a:r>
              <a:rPr sz="4100" spc="10" dirty="0">
                <a:latin typeface="Arial MT"/>
                <a:cs typeface="Arial MT"/>
              </a:rPr>
              <a:t>Jenkins</a:t>
            </a:r>
            <a:endParaRPr sz="4100">
              <a:latin typeface="Arial MT"/>
              <a:cs typeface="Arial M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887585" cy="1433195"/>
          </a:xfrm>
          <a:prstGeom prst="rect">
            <a:avLst/>
          </a:prstGeom>
        </p:spPr>
        <p:txBody>
          <a:bodyPr vert="horz" wrap="square" lIns="0" tIns="17145" rIns="0" bIns="0" rtlCol="0">
            <a:spAutoFit/>
          </a:bodyPr>
          <a:lstStyle/>
          <a:p>
            <a:pPr marL="12700">
              <a:lnSpc>
                <a:spcPct val="100000"/>
              </a:lnSpc>
              <a:spcBef>
                <a:spcPts val="135"/>
              </a:spcBef>
            </a:pPr>
            <a:r>
              <a:rPr spc="-434" dirty="0"/>
              <a:t>AWS</a:t>
            </a:r>
            <a:r>
              <a:rPr spc="-50" dirty="0"/>
              <a:t> </a:t>
            </a:r>
            <a:r>
              <a:rPr spc="55" dirty="0"/>
              <a:t>CodePipeline</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156202"/>
            <a:ext cx="17365345" cy="4955540"/>
          </a:xfrm>
          <a:prstGeom prst="rect">
            <a:avLst/>
          </a:prstGeom>
        </p:spPr>
        <p:txBody>
          <a:bodyPr vert="horz" wrap="square" lIns="0" tIns="16510" rIns="0" bIns="0" rtlCol="0">
            <a:spAutoFit/>
          </a:bodyPr>
          <a:lstStyle/>
          <a:p>
            <a:pPr marL="516255" indent="-504190">
              <a:lnSpc>
                <a:spcPct val="100000"/>
              </a:lnSpc>
              <a:spcBef>
                <a:spcPts val="130"/>
              </a:spcBef>
              <a:buSzPct val="75308"/>
              <a:buChar char="•"/>
              <a:tabLst>
                <a:tab pos="516255" algn="l"/>
                <a:tab pos="516890" algn="l"/>
              </a:tabLst>
            </a:pPr>
            <a:r>
              <a:rPr sz="4050" spc="-180" dirty="0">
                <a:latin typeface="Arial MT"/>
                <a:cs typeface="Arial MT"/>
              </a:rPr>
              <a:t>AWS</a:t>
            </a:r>
            <a:r>
              <a:rPr sz="4050" dirty="0">
                <a:latin typeface="Arial MT"/>
                <a:cs typeface="Arial MT"/>
              </a:rPr>
              <a:t> </a:t>
            </a:r>
            <a:r>
              <a:rPr sz="4050" spc="30" dirty="0">
                <a:latin typeface="Arial MT"/>
                <a:cs typeface="Arial MT"/>
              </a:rPr>
              <a:t>CodePipeline</a:t>
            </a:r>
            <a:r>
              <a:rPr sz="4050" spc="5" dirty="0">
                <a:latin typeface="Arial MT"/>
                <a:cs typeface="Arial MT"/>
              </a:rPr>
              <a:t> </a:t>
            </a:r>
            <a:r>
              <a:rPr sz="4050" b="1" spc="10" dirty="0">
                <a:latin typeface="Arial"/>
                <a:cs typeface="Arial"/>
              </a:rPr>
              <a:t>integrates</a:t>
            </a:r>
            <a:r>
              <a:rPr sz="4050" b="1" dirty="0">
                <a:latin typeface="Arial"/>
                <a:cs typeface="Arial"/>
              </a:rPr>
              <a:t> </a:t>
            </a:r>
            <a:r>
              <a:rPr sz="4050" spc="10" dirty="0">
                <a:latin typeface="Arial MT"/>
                <a:cs typeface="Arial MT"/>
              </a:rPr>
              <a:t>with:</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1249045" lvl="1" indent="-504190">
              <a:lnSpc>
                <a:spcPct val="100000"/>
              </a:lnSpc>
              <a:spcBef>
                <a:spcPts val="5"/>
              </a:spcBef>
              <a:buSzPct val="75308"/>
              <a:buFont typeface="Arial MT"/>
              <a:buChar char="•"/>
              <a:tabLst>
                <a:tab pos="1249045" algn="l"/>
                <a:tab pos="1249680" algn="l"/>
              </a:tabLst>
            </a:pPr>
            <a:r>
              <a:rPr sz="4050" b="1" spc="15" dirty="0">
                <a:latin typeface="Arial"/>
                <a:cs typeface="Arial"/>
              </a:rPr>
              <a:t>CodeCommit</a:t>
            </a:r>
            <a:r>
              <a:rPr sz="4050" spc="15" dirty="0">
                <a:latin typeface="Arial MT"/>
                <a:cs typeface="Arial MT"/>
              </a:rPr>
              <a:t>:</a:t>
            </a:r>
            <a:r>
              <a:rPr sz="4050" spc="-15" dirty="0">
                <a:latin typeface="Arial MT"/>
                <a:cs typeface="Arial MT"/>
              </a:rPr>
              <a:t> </a:t>
            </a:r>
            <a:r>
              <a:rPr sz="4050" spc="85" dirty="0">
                <a:latin typeface="Arial MT"/>
                <a:cs typeface="Arial MT"/>
              </a:rPr>
              <a:t>git</a:t>
            </a:r>
            <a:r>
              <a:rPr sz="4050" spc="-15" dirty="0">
                <a:latin typeface="Arial MT"/>
                <a:cs typeface="Arial MT"/>
              </a:rPr>
              <a:t> </a:t>
            </a:r>
            <a:r>
              <a:rPr sz="4050" spc="35" dirty="0">
                <a:latin typeface="Arial MT"/>
                <a:cs typeface="Arial MT"/>
              </a:rPr>
              <a:t>repository</a:t>
            </a:r>
            <a:endParaRPr sz="4050">
              <a:latin typeface="Arial MT"/>
              <a:cs typeface="Arial MT"/>
            </a:endParaRPr>
          </a:p>
          <a:p>
            <a:pPr lvl="1">
              <a:lnSpc>
                <a:spcPct val="100000"/>
              </a:lnSpc>
              <a:spcBef>
                <a:spcPts val="50"/>
              </a:spcBef>
              <a:buFont typeface="Arial MT"/>
              <a:buChar char="•"/>
            </a:pPr>
            <a:endParaRPr sz="4150">
              <a:latin typeface="Arial MT"/>
              <a:cs typeface="Arial MT"/>
            </a:endParaRPr>
          </a:p>
          <a:p>
            <a:pPr marL="1249045" marR="5080" lvl="1" indent="-504190">
              <a:lnSpc>
                <a:spcPct val="100000"/>
              </a:lnSpc>
              <a:buSzPct val="75308"/>
              <a:buFont typeface="Arial MT"/>
              <a:buChar char="•"/>
              <a:tabLst>
                <a:tab pos="1249045" algn="l"/>
                <a:tab pos="1249680" algn="l"/>
              </a:tabLst>
            </a:pPr>
            <a:r>
              <a:rPr sz="4050" b="1" spc="15" dirty="0">
                <a:latin typeface="Arial"/>
                <a:cs typeface="Arial"/>
              </a:rPr>
              <a:t>CodeBuild</a:t>
            </a:r>
            <a:r>
              <a:rPr sz="4050" spc="15" dirty="0">
                <a:latin typeface="Arial MT"/>
                <a:cs typeface="Arial MT"/>
              </a:rPr>
              <a:t>:</a:t>
            </a:r>
            <a:r>
              <a:rPr sz="4050" spc="5" dirty="0">
                <a:latin typeface="Arial MT"/>
                <a:cs typeface="Arial MT"/>
              </a:rPr>
              <a:t> </a:t>
            </a:r>
            <a:r>
              <a:rPr sz="4050" spc="45" dirty="0">
                <a:latin typeface="Arial MT"/>
                <a:cs typeface="Arial MT"/>
              </a:rPr>
              <a:t>Launches</a:t>
            </a:r>
            <a:r>
              <a:rPr sz="4050" spc="10" dirty="0">
                <a:latin typeface="Arial MT"/>
                <a:cs typeface="Arial MT"/>
              </a:rPr>
              <a:t> </a:t>
            </a:r>
            <a:r>
              <a:rPr sz="4050" spc="-60" dirty="0">
                <a:latin typeface="Arial MT"/>
                <a:cs typeface="Arial MT"/>
              </a:rPr>
              <a:t>EC2</a:t>
            </a:r>
            <a:r>
              <a:rPr sz="4050" spc="10" dirty="0">
                <a:latin typeface="Arial MT"/>
                <a:cs typeface="Arial MT"/>
              </a:rPr>
              <a:t> </a:t>
            </a:r>
            <a:r>
              <a:rPr sz="4050" spc="40" dirty="0">
                <a:latin typeface="Arial MT"/>
                <a:cs typeface="Arial MT"/>
              </a:rPr>
              <a:t>instance</a:t>
            </a:r>
            <a:r>
              <a:rPr sz="4050" spc="5" dirty="0">
                <a:latin typeface="Arial MT"/>
                <a:cs typeface="Arial MT"/>
              </a:rPr>
              <a:t> </a:t>
            </a:r>
            <a:r>
              <a:rPr sz="4050" spc="10" dirty="0">
                <a:latin typeface="Arial MT"/>
                <a:cs typeface="Arial MT"/>
              </a:rPr>
              <a:t>to run your</a:t>
            </a:r>
            <a:r>
              <a:rPr sz="4050" spc="5" dirty="0">
                <a:latin typeface="Arial MT"/>
                <a:cs typeface="Arial MT"/>
              </a:rPr>
              <a:t> </a:t>
            </a:r>
            <a:r>
              <a:rPr sz="4050" spc="55" dirty="0">
                <a:latin typeface="Arial MT"/>
                <a:cs typeface="Arial MT"/>
              </a:rPr>
              <a:t>test/build</a:t>
            </a:r>
            <a:r>
              <a:rPr sz="4050" spc="10" dirty="0">
                <a:latin typeface="Arial MT"/>
                <a:cs typeface="Arial MT"/>
              </a:rPr>
              <a:t> </a:t>
            </a:r>
            <a:r>
              <a:rPr sz="4050" spc="50" dirty="0">
                <a:latin typeface="Arial MT"/>
                <a:cs typeface="Arial MT"/>
              </a:rPr>
              <a:t>phase.</a:t>
            </a:r>
            <a:r>
              <a:rPr sz="4050" spc="10" dirty="0">
                <a:latin typeface="Arial MT"/>
                <a:cs typeface="Arial MT"/>
              </a:rPr>
              <a:t> </a:t>
            </a:r>
            <a:r>
              <a:rPr sz="4050" spc="15" dirty="0">
                <a:latin typeface="Arial MT"/>
                <a:cs typeface="Arial MT"/>
              </a:rPr>
              <a:t>Can </a:t>
            </a:r>
            <a:r>
              <a:rPr sz="4050" spc="-1110" dirty="0">
                <a:latin typeface="Arial MT"/>
                <a:cs typeface="Arial MT"/>
              </a:rPr>
              <a:t> </a:t>
            </a:r>
            <a:r>
              <a:rPr sz="4050" spc="10" dirty="0">
                <a:latin typeface="Arial MT"/>
                <a:cs typeface="Arial MT"/>
              </a:rPr>
              <a:t>also</a:t>
            </a:r>
            <a:r>
              <a:rPr sz="4050" dirty="0">
                <a:latin typeface="Arial MT"/>
                <a:cs typeface="Arial MT"/>
              </a:rPr>
              <a:t> </a:t>
            </a:r>
            <a:r>
              <a:rPr sz="4050" spc="125" dirty="0">
                <a:latin typeface="Arial MT"/>
                <a:cs typeface="Arial MT"/>
              </a:rPr>
              <a:t>do</a:t>
            </a:r>
            <a:r>
              <a:rPr sz="4050" spc="5" dirty="0">
                <a:latin typeface="Arial MT"/>
                <a:cs typeface="Arial MT"/>
              </a:rPr>
              <a:t> </a:t>
            </a:r>
            <a:r>
              <a:rPr sz="4050" spc="90" dirty="0">
                <a:latin typeface="Arial MT"/>
                <a:cs typeface="Arial MT"/>
              </a:rPr>
              <a:t>docker</a:t>
            </a:r>
            <a:r>
              <a:rPr sz="4050" spc="5" dirty="0">
                <a:latin typeface="Arial MT"/>
                <a:cs typeface="Arial MT"/>
              </a:rPr>
              <a:t> </a:t>
            </a:r>
            <a:r>
              <a:rPr sz="4050" spc="85" dirty="0">
                <a:latin typeface="Arial MT"/>
                <a:cs typeface="Arial MT"/>
              </a:rPr>
              <a:t>builds</a:t>
            </a:r>
            <a:endParaRPr sz="4050">
              <a:latin typeface="Arial MT"/>
              <a:cs typeface="Arial MT"/>
            </a:endParaRPr>
          </a:p>
          <a:p>
            <a:pPr lvl="1">
              <a:lnSpc>
                <a:spcPct val="100000"/>
              </a:lnSpc>
              <a:buFont typeface="Arial MT"/>
              <a:buChar char="•"/>
            </a:pPr>
            <a:endParaRPr sz="4200">
              <a:latin typeface="Arial MT"/>
              <a:cs typeface="Arial MT"/>
            </a:endParaRPr>
          </a:p>
          <a:p>
            <a:pPr marL="1249045" lvl="1" indent="-504190">
              <a:lnSpc>
                <a:spcPct val="100000"/>
              </a:lnSpc>
              <a:buSzPct val="75308"/>
              <a:buFont typeface="Arial MT"/>
              <a:buChar char="•"/>
              <a:tabLst>
                <a:tab pos="1249045" algn="l"/>
                <a:tab pos="1249680" algn="l"/>
                <a:tab pos="11243945" algn="l"/>
              </a:tabLst>
            </a:pPr>
            <a:r>
              <a:rPr sz="4050" b="1" spc="15" dirty="0">
                <a:latin typeface="Arial"/>
                <a:cs typeface="Arial"/>
              </a:rPr>
              <a:t>CodeDeploy</a:t>
            </a:r>
            <a:r>
              <a:rPr sz="4050" spc="15" dirty="0">
                <a:latin typeface="Arial MT"/>
                <a:cs typeface="Arial MT"/>
              </a:rPr>
              <a:t>: </a:t>
            </a:r>
            <a:r>
              <a:rPr sz="4050" spc="45" dirty="0">
                <a:latin typeface="Arial MT"/>
                <a:cs typeface="Arial MT"/>
              </a:rPr>
              <a:t>Deploys</a:t>
            </a:r>
            <a:r>
              <a:rPr sz="4050" spc="15" dirty="0">
                <a:latin typeface="Arial MT"/>
                <a:cs typeface="Arial MT"/>
              </a:rPr>
              <a:t> on </a:t>
            </a:r>
            <a:r>
              <a:rPr sz="4050" spc="-60" dirty="0">
                <a:latin typeface="Arial MT"/>
                <a:cs typeface="Arial MT"/>
              </a:rPr>
              <a:t>EC2</a:t>
            </a:r>
            <a:r>
              <a:rPr sz="4050" spc="20" dirty="0">
                <a:latin typeface="Arial MT"/>
                <a:cs typeface="Arial MT"/>
              </a:rPr>
              <a:t> </a:t>
            </a:r>
            <a:r>
              <a:rPr sz="4050" spc="5" dirty="0">
                <a:latin typeface="Arial MT"/>
                <a:cs typeface="Arial MT"/>
              </a:rPr>
              <a:t>/</a:t>
            </a:r>
            <a:r>
              <a:rPr sz="4050" spc="15" dirty="0">
                <a:latin typeface="Arial MT"/>
                <a:cs typeface="Arial MT"/>
              </a:rPr>
              <a:t> </a:t>
            </a:r>
            <a:r>
              <a:rPr sz="4050" spc="90" dirty="0">
                <a:latin typeface="Arial MT"/>
                <a:cs typeface="Arial MT"/>
              </a:rPr>
              <a:t>Lambda</a:t>
            </a:r>
            <a:r>
              <a:rPr sz="4050" spc="15" dirty="0">
                <a:latin typeface="Arial MT"/>
                <a:cs typeface="Arial MT"/>
              </a:rPr>
              <a:t> </a:t>
            </a:r>
            <a:r>
              <a:rPr sz="4050" spc="5" dirty="0">
                <a:latin typeface="Arial MT"/>
                <a:cs typeface="Arial MT"/>
              </a:rPr>
              <a:t>/	</a:t>
            </a:r>
            <a:r>
              <a:rPr sz="4050" spc="-135" dirty="0">
                <a:latin typeface="Arial MT"/>
                <a:cs typeface="Arial MT"/>
              </a:rPr>
              <a:t>ECS</a:t>
            </a:r>
            <a:endParaRPr sz="4050">
              <a:latin typeface="Arial MT"/>
              <a:cs typeface="Arial MT"/>
            </a:endParaRPr>
          </a:p>
        </p:txBody>
      </p:sp>
      <p:sp>
        <p:nvSpPr>
          <p:cNvPr id="4" name="object 4"/>
          <p:cNvSpPr txBox="1"/>
          <p:nvPr/>
        </p:nvSpPr>
        <p:spPr>
          <a:xfrm>
            <a:off x="856939" y="9015503"/>
            <a:ext cx="220345" cy="492125"/>
          </a:xfrm>
          <a:prstGeom prst="rect">
            <a:avLst/>
          </a:prstGeom>
        </p:spPr>
        <p:txBody>
          <a:bodyPr vert="horz" wrap="square" lIns="0" tIns="13970" rIns="0" bIns="0" rtlCol="0">
            <a:spAutoFit/>
          </a:bodyPr>
          <a:lstStyle/>
          <a:p>
            <a:pPr marL="12700">
              <a:lnSpc>
                <a:spcPct val="100000"/>
              </a:lnSpc>
              <a:spcBef>
                <a:spcPts val="110"/>
              </a:spcBef>
            </a:pPr>
            <a:r>
              <a:rPr sz="3050" spc="459" dirty="0">
                <a:latin typeface="Arial MT"/>
                <a:cs typeface="Arial MT"/>
              </a:rPr>
              <a:t>•</a:t>
            </a:r>
            <a:endParaRPr sz="3050">
              <a:latin typeface="Arial MT"/>
              <a:cs typeface="Arial MT"/>
            </a:endParaRPr>
          </a:p>
        </p:txBody>
      </p:sp>
      <p:sp>
        <p:nvSpPr>
          <p:cNvPr id="5" name="object 5"/>
          <p:cNvSpPr txBox="1"/>
          <p:nvPr/>
        </p:nvSpPr>
        <p:spPr>
          <a:xfrm>
            <a:off x="1360850" y="8924189"/>
            <a:ext cx="17332960" cy="1265555"/>
          </a:xfrm>
          <a:prstGeom prst="rect">
            <a:avLst/>
          </a:prstGeom>
        </p:spPr>
        <p:txBody>
          <a:bodyPr vert="horz" wrap="square" lIns="0" tIns="16510" rIns="0" bIns="0" rtlCol="0">
            <a:spAutoFit/>
          </a:bodyPr>
          <a:lstStyle/>
          <a:p>
            <a:pPr marL="12700" marR="5080">
              <a:lnSpc>
                <a:spcPct val="100000"/>
              </a:lnSpc>
              <a:spcBef>
                <a:spcPts val="130"/>
              </a:spcBef>
            </a:pPr>
            <a:r>
              <a:rPr sz="4050" spc="15" dirty="0">
                <a:latin typeface="Arial MT"/>
                <a:cs typeface="Arial MT"/>
              </a:rPr>
              <a:t>Our </a:t>
            </a:r>
            <a:r>
              <a:rPr sz="4050" spc="55" dirty="0">
                <a:latin typeface="Arial MT"/>
                <a:cs typeface="Arial MT"/>
              </a:rPr>
              <a:t>setup </a:t>
            </a:r>
            <a:r>
              <a:rPr sz="4050" spc="10" dirty="0">
                <a:latin typeface="Arial MT"/>
                <a:cs typeface="Arial MT"/>
              </a:rPr>
              <a:t>will </a:t>
            </a:r>
            <a:r>
              <a:rPr sz="4050" spc="15" dirty="0">
                <a:latin typeface="Arial MT"/>
                <a:cs typeface="Arial MT"/>
              </a:rPr>
              <a:t>use </a:t>
            </a:r>
            <a:r>
              <a:rPr sz="4050" b="1" spc="15" dirty="0">
                <a:latin typeface="Arial"/>
                <a:cs typeface="Arial"/>
              </a:rPr>
              <a:t>CodeCommit </a:t>
            </a:r>
            <a:r>
              <a:rPr sz="4050" spc="325" dirty="0">
                <a:latin typeface="Arial MT"/>
                <a:cs typeface="Arial MT"/>
              </a:rPr>
              <a:t>+ </a:t>
            </a:r>
            <a:r>
              <a:rPr sz="4050" b="1" spc="15" dirty="0">
                <a:latin typeface="Arial"/>
                <a:cs typeface="Arial"/>
              </a:rPr>
              <a:t>CodeBuild </a:t>
            </a:r>
            <a:r>
              <a:rPr sz="4050" spc="10" dirty="0">
                <a:latin typeface="Arial MT"/>
                <a:cs typeface="Arial MT"/>
              </a:rPr>
              <a:t>to </a:t>
            </a:r>
            <a:r>
              <a:rPr sz="4050" spc="100" dirty="0">
                <a:latin typeface="Arial MT"/>
                <a:cs typeface="Arial MT"/>
              </a:rPr>
              <a:t>build </a:t>
            </a:r>
            <a:r>
              <a:rPr sz="4050" spc="15" dirty="0">
                <a:latin typeface="Arial MT"/>
                <a:cs typeface="Arial MT"/>
              </a:rPr>
              <a:t>a NodeJS </a:t>
            </a:r>
            <a:r>
              <a:rPr sz="4050" spc="90" dirty="0">
                <a:latin typeface="Arial MT"/>
                <a:cs typeface="Arial MT"/>
              </a:rPr>
              <a:t>docker </a:t>
            </a:r>
            <a:r>
              <a:rPr sz="4050" spc="95" dirty="0">
                <a:latin typeface="Arial MT"/>
                <a:cs typeface="Arial MT"/>
              </a:rPr>
              <a:t> </a:t>
            </a:r>
            <a:r>
              <a:rPr sz="4050" spc="60" dirty="0">
                <a:latin typeface="Arial MT"/>
                <a:cs typeface="Arial MT"/>
              </a:rPr>
              <a:t>image</a:t>
            </a:r>
            <a:r>
              <a:rPr sz="4050" spc="10" dirty="0">
                <a:latin typeface="Arial MT"/>
                <a:cs typeface="Arial MT"/>
              </a:rPr>
              <a:t> with</a:t>
            </a:r>
            <a:r>
              <a:rPr sz="4050" spc="15" dirty="0">
                <a:latin typeface="Arial MT"/>
                <a:cs typeface="Arial MT"/>
              </a:rPr>
              <a:t> </a:t>
            </a:r>
            <a:r>
              <a:rPr sz="4050" spc="10" dirty="0">
                <a:latin typeface="Arial MT"/>
                <a:cs typeface="Arial MT"/>
              </a:rPr>
              <a:t>the</a:t>
            </a:r>
            <a:r>
              <a:rPr sz="4050" spc="15" dirty="0">
                <a:latin typeface="Arial MT"/>
                <a:cs typeface="Arial MT"/>
              </a:rPr>
              <a:t> </a:t>
            </a:r>
            <a:r>
              <a:rPr sz="4050" spc="70" dirty="0">
                <a:latin typeface="Arial MT"/>
                <a:cs typeface="Arial MT"/>
              </a:rPr>
              <a:t>application</a:t>
            </a:r>
            <a:r>
              <a:rPr sz="4050" spc="15" dirty="0">
                <a:latin typeface="Arial MT"/>
                <a:cs typeface="Arial MT"/>
              </a:rPr>
              <a:t> </a:t>
            </a:r>
            <a:r>
              <a:rPr sz="4050" spc="125" dirty="0">
                <a:latin typeface="Arial MT"/>
                <a:cs typeface="Arial MT"/>
              </a:rPr>
              <a:t>code</a:t>
            </a:r>
            <a:r>
              <a:rPr sz="4050" spc="10" dirty="0">
                <a:latin typeface="Arial MT"/>
                <a:cs typeface="Arial MT"/>
              </a:rPr>
              <a:t> </a:t>
            </a:r>
            <a:r>
              <a:rPr sz="4050" spc="110" dirty="0">
                <a:latin typeface="Arial MT"/>
                <a:cs typeface="Arial MT"/>
              </a:rPr>
              <a:t>bundled</a:t>
            </a:r>
            <a:r>
              <a:rPr sz="4050" spc="15" dirty="0">
                <a:latin typeface="Arial MT"/>
                <a:cs typeface="Arial MT"/>
              </a:rPr>
              <a:t> </a:t>
            </a:r>
            <a:r>
              <a:rPr sz="4050" spc="325" dirty="0">
                <a:latin typeface="Arial MT"/>
                <a:cs typeface="Arial MT"/>
              </a:rPr>
              <a:t>+</a:t>
            </a:r>
            <a:r>
              <a:rPr sz="4050" spc="15" dirty="0">
                <a:latin typeface="Arial MT"/>
                <a:cs typeface="Arial MT"/>
              </a:rPr>
              <a:t> </a:t>
            </a:r>
            <a:r>
              <a:rPr sz="4050" b="1" spc="15" dirty="0">
                <a:latin typeface="Arial"/>
                <a:cs typeface="Arial"/>
              </a:rPr>
              <a:t>CodeDeploy </a:t>
            </a:r>
            <a:r>
              <a:rPr sz="4050" spc="10" dirty="0">
                <a:latin typeface="Arial MT"/>
                <a:cs typeface="Arial MT"/>
              </a:rPr>
              <a:t>to </a:t>
            </a:r>
            <a:r>
              <a:rPr sz="4050" spc="85" dirty="0">
                <a:latin typeface="Arial MT"/>
                <a:cs typeface="Arial MT"/>
              </a:rPr>
              <a:t>deploy</a:t>
            </a:r>
            <a:r>
              <a:rPr sz="4050" spc="15" dirty="0">
                <a:latin typeface="Arial MT"/>
                <a:cs typeface="Arial MT"/>
              </a:rPr>
              <a:t> on </a:t>
            </a:r>
            <a:r>
              <a:rPr sz="4050" spc="-135" dirty="0">
                <a:latin typeface="Arial MT"/>
                <a:cs typeface="Arial MT"/>
              </a:rPr>
              <a:t>ECS</a:t>
            </a:r>
            <a:endParaRPr sz="4050">
              <a:latin typeface="Arial MT"/>
              <a:cs typeface="Arial MT"/>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728076"/>
            <a:ext cx="20104100" cy="581025"/>
            <a:chOff x="0" y="10728076"/>
            <a:chExt cx="20104100" cy="581025"/>
          </a:xfrm>
        </p:grpSpPr>
        <p:pic>
          <p:nvPicPr>
            <p:cNvPr id="3" name="object 3"/>
            <p:cNvPicPr/>
            <p:nvPr/>
          </p:nvPicPr>
          <p:blipFill>
            <a:blip r:embed="rId2" cstate="print"/>
            <a:stretch>
              <a:fillRect/>
            </a:stretch>
          </p:blipFill>
          <p:spPr>
            <a:xfrm>
              <a:off x="0" y="10728076"/>
              <a:ext cx="20104099" cy="580479"/>
            </a:xfrm>
            <a:prstGeom prst="rect">
              <a:avLst/>
            </a:prstGeom>
          </p:spPr>
        </p:pic>
        <p:sp>
          <p:nvSpPr>
            <p:cNvPr id="4" name="object 4"/>
            <p:cNvSpPr/>
            <p:nvPr/>
          </p:nvSpPr>
          <p:spPr>
            <a:xfrm>
              <a:off x="0" y="10749017"/>
              <a:ext cx="20104100" cy="560070"/>
            </a:xfrm>
            <a:custGeom>
              <a:avLst/>
              <a:gdLst/>
              <a:ahLst/>
              <a:cxnLst/>
              <a:rect l="l" t="t" r="r" b="b"/>
              <a:pathLst>
                <a:path w="20104100" h="560070">
                  <a:moveTo>
                    <a:pt x="0" y="559537"/>
                  </a:moveTo>
                  <a:lnTo>
                    <a:pt x="20104099" y="559537"/>
                  </a:lnTo>
                  <a:lnTo>
                    <a:pt x="20104099" y="0"/>
                  </a:lnTo>
                  <a:lnTo>
                    <a:pt x="0" y="0"/>
                  </a:lnTo>
                  <a:lnTo>
                    <a:pt x="0" y="559537"/>
                  </a:lnTo>
                  <a:close/>
                </a:path>
              </a:pathLst>
            </a:custGeom>
            <a:solidFill>
              <a:srgbClr val="2F3738"/>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5153677" y="474642"/>
            <a:ext cx="10192232" cy="9686193"/>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728076"/>
            <a:ext cx="20104100" cy="581025"/>
            <a:chOff x="0" y="10728076"/>
            <a:chExt cx="20104100" cy="581025"/>
          </a:xfrm>
        </p:grpSpPr>
        <p:pic>
          <p:nvPicPr>
            <p:cNvPr id="3" name="object 3"/>
            <p:cNvPicPr/>
            <p:nvPr/>
          </p:nvPicPr>
          <p:blipFill>
            <a:blip r:embed="rId2" cstate="print"/>
            <a:stretch>
              <a:fillRect/>
            </a:stretch>
          </p:blipFill>
          <p:spPr>
            <a:xfrm>
              <a:off x="0" y="10728076"/>
              <a:ext cx="20104099" cy="580479"/>
            </a:xfrm>
            <a:prstGeom prst="rect">
              <a:avLst/>
            </a:prstGeom>
          </p:spPr>
        </p:pic>
        <p:sp>
          <p:nvSpPr>
            <p:cNvPr id="4" name="object 4"/>
            <p:cNvSpPr/>
            <p:nvPr/>
          </p:nvSpPr>
          <p:spPr>
            <a:xfrm>
              <a:off x="0" y="10749017"/>
              <a:ext cx="20104100" cy="560070"/>
            </a:xfrm>
            <a:custGeom>
              <a:avLst/>
              <a:gdLst/>
              <a:ahLst/>
              <a:cxnLst/>
              <a:rect l="l" t="t" r="r" b="b"/>
              <a:pathLst>
                <a:path w="20104100" h="560070">
                  <a:moveTo>
                    <a:pt x="0" y="559537"/>
                  </a:moveTo>
                  <a:lnTo>
                    <a:pt x="20104099" y="559537"/>
                  </a:lnTo>
                  <a:lnTo>
                    <a:pt x="20104099" y="0"/>
                  </a:lnTo>
                  <a:lnTo>
                    <a:pt x="0" y="0"/>
                  </a:lnTo>
                  <a:lnTo>
                    <a:pt x="0" y="559537"/>
                  </a:lnTo>
                  <a:close/>
                </a:path>
              </a:pathLst>
            </a:custGeom>
            <a:solidFill>
              <a:srgbClr val="2F3738"/>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1298389" y="881424"/>
            <a:ext cx="17538733" cy="8879310"/>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02806" y="4212926"/>
            <a:ext cx="9887585" cy="1433195"/>
          </a:xfrm>
          <a:prstGeom prst="rect">
            <a:avLst/>
          </a:prstGeom>
        </p:spPr>
        <p:txBody>
          <a:bodyPr vert="horz" wrap="square" lIns="0" tIns="17145" rIns="0" bIns="0" rtlCol="0">
            <a:spAutoFit/>
          </a:bodyPr>
          <a:lstStyle/>
          <a:p>
            <a:pPr marL="12700">
              <a:lnSpc>
                <a:spcPct val="100000"/>
              </a:lnSpc>
              <a:spcBef>
                <a:spcPts val="135"/>
              </a:spcBef>
            </a:pPr>
            <a:r>
              <a:rPr sz="9200" spc="-434" dirty="0">
                <a:latin typeface="Arial MT"/>
                <a:cs typeface="Arial MT"/>
              </a:rPr>
              <a:t>AWS</a:t>
            </a:r>
            <a:r>
              <a:rPr sz="9200" spc="-50" dirty="0">
                <a:latin typeface="Arial MT"/>
                <a:cs typeface="Arial MT"/>
              </a:rPr>
              <a:t> </a:t>
            </a:r>
            <a:r>
              <a:rPr sz="9200" spc="55" dirty="0">
                <a:latin typeface="Arial MT"/>
                <a:cs typeface="Arial MT"/>
              </a:rPr>
              <a:t>CodePipeline</a:t>
            </a:r>
            <a:endParaRPr sz="9200">
              <a:latin typeface="Arial MT"/>
              <a:cs typeface="Arial MT"/>
            </a:endParaRPr>
          </a:p>
        </p:txBody>
      </p:sp>
      <p:sp>
        <p:nvSpPr>
          <p:cNvPr id="3" name="object 3"/>
          <p:cNvSpPr txBox="1"/>
          <p:nvPr/>
        </p:nvSpPr>
        <p:spPr>
          <a:xfrm>
            <a:off x="9424981" y="6086317"/>
            <a:ext cx="1254760"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Demo</a:t>
            </a:r>
            <a:endParaRPr sz="3600">
              <a:latin typeface="Arial MT"/>
              <a:cs typeface="Arial MT"/>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7594" y="4660089"/>
            <a:ext cx="11717655" cy="996950"/>
          </a:xfrm>
          <a:prstGeom prst="rect">
            <a:avLst/>
          </a:prstGeom>
        </p:spPr>
        <p:txBody>
          <a:bodyPr vert="horz" wrap="square" lIns="0" tIns="15240" rIns="0" bIns="0" rtlCol="0">
            <a:spAutoFit/>
          </a:bodyPr>
          <a:lstStyle/>
          <a:p>
            <a:pPr marL="12700">
              <a:lnSpc>
                <a:spcPct val="100000"/>
              </a:lnSpc>
              <a:spcBef>
                <a:spcPts val="120"/>
              </a:spcBef>
            </a:pPr>
            <a:r>
              <a:rPr sz="6350" spc="140" dirty="0"/>
              <a:t>Advanced</a:t>
            </a:r>
            <a:r>
              <a:rPr sz="6350" spc="-5" dirty="0"/>
              <a:t> </a:t>
            </a:r>
            <a:r>
              <a:rPr sz="6350" spc="65" dirty="0"/>
              <a:t>Module</a:t>
            </a:r>
            <a:r>
              <a:rPr sz="6350" dirty="0"/>
              <a:t> </a:t>
            </a:r>
            <a:r>
              <a:rPr sz="6350" spc="40" dirty="0"/>
              <a:t>Development</a:t>
            </a:r>
            <a:endParaRPr sz="6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821C1F-8EE5-4BB5-8B6B-E8BC65ED7EDD}"/>
              </a:ext>
            </a:extLst>
          </p:cNvPr>
          <p:cNvSpPr>
            <a:spLocks noGrp="1"/>
          </p:cNvSpPr>
          <p:nvPr>
            <p:ph type="title"/>
          </p:nvPr>
        </p:nvSpPr>
        <p:spPr>
          <a:xfrm>
            <a:off x="3575050" y="244475"/>
            <a:ext cx="12496800" cy="1433195"/>
          </a:xfrm>
        </p:spPr>
        <p:txBody>
          <a:bodyPr/>
          <a:lstStyle/>
          <a:p>
            <a:r>
              <a:rPr lang="en-IN" dirty="0"/>
              <a:t>Course Content</a:t>
            </a:r>
          </a:p>
        </p:txBody>
      </p:sp>
      <p:sp>
        <p:nvSpPr>
          <p:cNvPr id="7" name="Text Placeholder 6">
            <a:extLst>
              <a:ext uri="{FF2B5EF4-FFF2-40B4-BE49-F238E27FC236}">
                <a16:creationId xmlns:a16="http://schemas.microsoft.com/office/drawing/2014/main" id="{7217ABEB-25B9-4ECF-9D1C-6D4444FE187E}"/>
              </a:ext>
            </a:extLst>
          </p:cNvPr>
          <p:cNvSpPr>
            <a:spLocks noGrp="1"/>
          </p:cNvSpPr>
          <p:nvPr>
            <p:ph type="body" idx="1"/>
          </p:nvPr>
        </p:nvSpPr>
        <p:spPr>
          <a:xfrm>
            <a:off x="1212850" y="2149475"/>
            <a:ext cx="18238337" cy="7478970"/>
          </a:xfrm>
        </p:spPr>
        <p:txBody>
          <a:bodyPr/>
          <a:lstStyle/>
          <a:p>
            <a:pPr marL="571500" indent="-571500">
              <a:buFont typeface="Arial" panose="020B0604020202020204" pitchFamily="34" charset="0"/>
              <a:buChar char="•"/>
            </a:pPr>
            <a:r>
              <a:rPr lang="en-US" sz="5400" dirty="0"/>
              <a:t>Deploying First Server</a:t>
            </a:r>
          </a:p>
          <a:p>
            <a:pPr marL="1028700" lvl="1" indent="-571500">
              <a:buFont typeface="Arial" panose="020B0604020202020204" pitchFamily="34" charset="0"/>
              <a:buChar char="•"/>
            </a:pPr>
            <a:r>
              <a:rPr lang="en-US" sz="5400" dirty="0"/>
              <a:t>Preparing work environment</a:t>
            </a:r>
          </a:p>
          <a:p>
            <a:pPr marL="1028700" lvl="1" indent="-571500">
              <a:buFont typeface="Arial" panose="020B0604020202020204" pitchFamily="34" charset="0"/>
              <a:buChar char="•"/>
            </a:pPr>
            <a:r>
              <a:rPr lang="en-US" sz="5400" dirty="0"/>
              <a:t>Configuring Terraform providers</a:t>
            </a:r>
          </a:p>
          <a:p>
            <a:pPr marL="1028700" lvl="1" indent="-571500">
              <a:buFont typeface="Arial" panose="020B0604020202020204" pitchFamily="34" charset="0"/>
              <a:buChar char="•"/>
            </a:pPr>
            <a:r>
              <a:rPr lang="en-US" sz="5400" dirty="0"/>
              <a:t>Configuring AWS provider</a:t>
            </a:r>
          </a:p>
          <a:p>
            <a:pPr marL="1028700" lvl="1" indent="-571500">
              <a:buFont typeface="Arial" panose="020B0604020202020204" pitchFamily="34" charset="0"/>
              <a:buChar char="•"/>
            </a:pPr>
            <a:r>
              <a:rPr lang="en-US" sz="5400" dirty="0"/>
              <a:t>Creating an EC2 instance with Terraform</a:t>
            </a:r>
          </a:p>
          <a:p>
            <a:pPr marL="1028700" lvl="1" indent="-571500">
              <a:buFont typeface="Arial" panose="020B0604020202020204" pitchFamily="34" charset="0"/>
              <a:buChar char="•"/>
            </a:pPr>
            <a:r>
              <a:rPr lang="en-US" sz="5400" dirty="0"/>
              <a:t>Working with state</a:t>
            </a:r>
          </a:p>
          <a:p>
            <a:pPr marL="1028700" lvl="1" indent="-571500">
              <a:buFont typeface="Arial" panose="020B0604020202020204" pitchFamily="34" charset="0"/>
              <a:buChar char="•"/>
            </a:pPr>
            <a:r>
              <a:rPr lang="en-US" sz="5400" dirty="0"/>
              <a:t>Handling resource updates</a:t>
            </a:r>
          </a:p>
          <a:p>
            <a:pPr marL="1028700" lvl="1" indent="-571500">
              <a:buFont typeface="Arial" panose="020B0604020202020204" pitchFamily="34" charset="0"/>
              <a:buChar char="•"/>
            </a:pPr>
            <a:r>
              <a:rPr lang="en-US" sz="5400" dirty="0"/>
              <a:t>Destroying Everything we have built</a:t>
            </a:r>
          </a:p>
          <a:p>
            <a:pPr marL="571500" indent="-571500">
              <a:buFont typeface="Arial" panose="020B0604020202020204" pitchFamily="34" charset="0"/>
              <a:buChar char="•"/>
            </a:pPr>
            <a:endParaRPr lang="en-IN" sz="5400" dirty="0"/>
          </a:p>
        </p:txBody>
      </p:sp>
    </p:spTree>
    <p:extLst>
      <p:ext uri="{BB962C8B-B14F-4D97-AF65-F5344CB8AC3E}">
        <p14:creationId xmlns:p14="http://schemas.microsoft.com/office/powerpoint/2010/main" val="607926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759F7-ECB4-47B6-8827-C808D4975B00}"/>
              </a:ext>
            </a:extLst>
          </p:cNvPr>
          <p:cNvPicPr>
            <a:picLocks noChangeAspect="1"/>
          </p:cNvPicPr>
          <p:nvPr/>
        </p:nvPicPr>
        <p:blipFill rotWithShape="1">
          <a:blip r:embed="rId2"/>
          <a:srcRect l="5000" t="15185" b="7778"/>
          <a:stretch/>
        </p:blipFill>
        <p:spPr>
          <a:xfrm>
            <a:off x="1060449" y="2225675"/>
            <a:ext cx="18208869" cy="8305800"/>
          </a:xfrm>
          <a:prstGeom prst="rect">
            <a:avLst/>
          </a:prstGeom>
        </p:spPr>
      </p:pic>
      <p:sp>
        <p:nvSpPr>
          <p:cNvPr id="5" name="TextBox 4">
            <a:extLst>
              <a:ext uri="{FF2B5EF4-FFF2-40B4-BE49-F238E27FC236}">
                <a16:creationId xmlns:a16="http://schemas.microsoft.com/office/drawing/2014/main" id="{FA6AB5D5-E831-4B78-8603-13DD8663C63F}"/>
              </a:ext>
            </a:extLst>
          </p:cNvPr>
          <p:cNvSpPr txBox="1"/>
          <p:nvPr/>
        </p:nvSpPr>
        <p:spPr>
          <a:xfrm>
            <a:off x="3422650" y="473075"/>
            <a:ext cx="12498743" cy="1200329"/>
          </a:xfrm>
          <a:prstGeom prst="rect">
            <a:avLst/>
          </a:prstGeom>
          <a:noFill/>
        </p:spPr>
        <p:txBody>
          <a:bodyPr wrap="none" rtlCol="0">
            <a:spAutoFit/>
          </a:bodyPr>
          <a:lstStyle/>
          <a:p>
            <a:r>
              <a:rPr lang="en-IN" sz="7200" dirty="0"/>
              <a:t>Terraform Installation -</a:t>
            </a:r>
            <a:r>
              <a:rPr lang="en-IN" sz="7200" dirty="0" err="1"/>
              <a:t>Hashicorp</a:t>
            </a:r>
            <a:endParaRPr lang="en-IN" sz="7200" dirty="0"/>
          </a:p>
        </p:txBody>
      </p:sp>
    </p:spTree>
    <p:extLst>
      <p:ext uri="{BB962C8B-B14F-4D97-AF65-F5344CB8AC3E}">
        <p14:creationId xmlns:p14="http://schemas.microsoft.com/office/powerpoint/2010/main" val="318398451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917795" cy="627888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25" dirty="0">
                <a:latin typeface="Arial MT"/>
                <a:cs typeface="Arial MT"/>
              </a:rPr>
              <a:t>Up</a:t>
            </a:r>
            <a:r>
              <a:rPr sz="4100" spc="5" dirty="0">
                <a:latin typeface="Arial MT"/>
                <a:cs typeface="Arial MT"/>
              </a:rPr>
              <a:t> until</a:t>
            </a:r>
            <a:r>
              <a:rPr sz="4100" spc="10" dirty="0">
                <a:latin typeface="Arial MT"/>
                <a:cs typeface="Arial MT"/>
              </a:rPr>
              <a:t> </a:t>
            </a:r>
            <a:r>
              <a:rPr sz="4100" spc="-50" dirty="0">
                <a:latin typeface="Arial MT"/>
                <a:cs typeface="Arial MT"/>
              </a:rPr>
              <a:t>now,</a:t>
            </a:r>
            <a:r>
              <a:rPr sz="4100" spc="10" dirty="0">
                <a:latin typeface="Arial MT"/>
                <a:cs typeface="Arial MT"/>
              </a:rPr>
              <a:t> </a:t>
            </a:r>
            <a:r>
              <a:rPr sz="4100" spc="5" dirty="0">
                <a:latin typeface="Arial MT"/>
                <a:cs typeface="Arial MT"/>
              </a:rPr>
              <a:t>I’ve</a:t>
            </a:r>
            <a:r>
              <a:rPr sz="4100" spc="10" dirty="0">
                <a:latin typeface="Arial MT"/>
                <a:cs typeface="Arial MT"/>
              </a:rPr>
              <a:t> shown you how </a:t>
            </a:r>
            <a:r>
              <a:rPr sz="4100" spc="5" dirty="0">
                <a:latin typeface="Arial MT"/>
                <a:cs typeface="Arial MT"/>
              </a:rPr>
              <a:t>to</a:t>
            </a:r>
            <a:r>
              <a:rPr sz="4100" spc="10" dirty="0">
                <a:latin typeface="Arial MT"/>
                <a:cs typeface="Arial MT"/>
              </a:rPr>
              <a:t> </a:t>
            </a:r>
            <a:r>
              <a:rPr sz="4100" spc="5" dirty="0">
                <a:latin typeface="Arial MT"/>
                <a:cs typeface="Arial MT"/>
              </a:rPr>
              <a:t>write</a:t>
            </a:r>
            <a:r>
              <a:rPr sz="4100" spc="10" dirty="0">
                <a:latin typeface="Arial MT"/>
                <a:cs typeface="Arial MT"/>
              </a:rPr>
              <a:t> a </a:t>
            </a:r>
            <a:r>
              <a:rPr sz="4100" b="1" spc="5" dirty="0">
                <a:latin typeface="Arial"/>
                <a:cs typeface="Arial"/>
              </a:rPr>
              <a:t>simple</a:t>
            </a:r>
            <a:r>
              <a:rPr sz="4100" b="1" spc="10" dirty="0">
                <a:latin typeface="Arial"/>
                <a:cs typeface="Arial"/>
              </a:rPr>
              <a:t> module</a:t>
            </a:r>
            <a:r>
              <a:rPr sz="4100" b="1" spc="5" dirty="0">
                <a:latin typeface="Arial"/>
                <a:cs typeface="Arial"/>
              </a:rPr>
              <a:t> </a:t>
            </a:r>
            <a:r>
              <a:rPr sz="4100" spc="5" dirty="0">
                <a:latin typeface="Arial MT"/>
                <a:cs typeface="Arial MT"/>
              </a:rPr>
              <a:t>in</a:t>
            </a:r>
            <a:r>
              <a:rPr sz="4100" spc="10" dirty="0">
                <a:latin typeface="Arial MT"/>
                <a:cs typeface="Arial MT"/>
              </a:rPr>
              <a:t> </a:t>
            </a:r>
            <a:r>
              <a:rPr sz="4100" spc="15" dirty="0">
                <a:latin typeface="Arial MT"/>
                <a:cs typeface="Arial MT"/>
              </a:rPr>
              <a:t>terraform:</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"variable"</a:t>
            </a:r>
            <a:r>
              <a:rPr sz="4100" spc="5" dirty="0">
                <a:latin typeface="Arial MT"/>
                <a:cs typeface="Arial MT"/>
              </a:rPr>
              <a:t> </a:t>
            </a:r>
            <a:r>
              <a:rPr sz="4100" spc="55" dirty="0">
                <a:latin typeface="Arial MT"/>
                <a:cs typeface="Arial MT"/>
              </a:rPr>
              <a:t>declares</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b="1" spc="5" dirty="0">
                <a:latin typeface="Arial"/>
                <a:cs typeface="Arial"/>
              </a:rPr>
              <a:t>input </a:t>
            </a:r>
            <a:r>
              <a:rPr sz="4100" spc="5" dirty="0">
                <a:latin typeface="Arial MT"/>
                <a:cs typeface="Arial MT"/>
              </a:rPr>
              <a:t>for</a:t>
            </a:r>
            <a:r>
              <a:rPr sz="4100" spc="10" dirty="0">
                <a:latin typeface="Arial MT"/>
                <a:cs typeface="Arial MT"/>
              </a:rPr>
              <a:t> your</a:t>
            </a:r>
            <a:r>
              <a:rPr sz="4100" spc="5" dirty="0">
                <a:latin typeface="Arial MT"/>
                <a:cs typeface="Arial MT"/>
              </a:rPr>
              <a:t> </a:t>
            </a:r>
            <a:r>
              <a:rPr sz="4100" spc="40" dirty="0">
                <a:latin typeface="Arial MT"/>
                <a:cs typeface="Arial MT"/>
              </a:rPr>
              <a:t>modules</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230630" lvl="1" indent="-509270">
              <a:lnSpc>
                <a:spcPct val="100499"/>
              </a:lnSpc>
              <a:spcBef>
                <a:spcPts val="5"/>
              </a:spcBef>
              <a:buSzPct val="75609"/>
              <a:buChar char="•"/>
              <a:tabLst>
                <a:tab pos="1266825" algn="l"/>
                <a:tab pos="1267460" algn="l"/>
              </a:tabLst>
            </a:pPr>
            <a:r>
              <a:rPr sz="4100" spc="-45" dirty="0">
                <a:latin typeface="Arial MT"/>
                <a:cs typeface="Arial MT"/>
              </a:rPr>
              <a:t>"output"</a:t>
            </a:r>
            <a:r>
              <a:rPr sz="4100" spc="5" dirty="0">
                <a:latin typeface="Arial MT"/>
                <a:cs typeface="Arial MT"/>
              </a:rPr>
              <a:t> </a:t>
            </a:r>
            <a:r>
              <a:rPr sz="4100" spc="55" dirty="0">
                <a:latin typeface="Arial MT"/>
                <a:cs typeface="Arial MT"/>
              </a:rPr>
              <a:t>declares</a:t>
            </a:r>
            <a:r>
              <a:rPr sz="4100" spc="10" dirty="0">
                <a:latin typeface="Arial MT"/>
                <a:cs typeface="Arial MT"/>
              </a:rPr>
              <a:t> the</a:t>
            </a:r>
            <a:r>
              <a:rPr sz="4100" spc="5" dirty="0">
                <a:latin typeface="Arial MT"/>
                <a:cs typeface="Arial MT"/>
              </a:rPr>
              <a:t> </a:t>
            </a:r>
            <a:r>
              <a:rPr sz="4100" b="1" spc="5" dirty="0">
                <a:latin typeface="Arial"/>
                <a:cs typeface="Arial"/>
              </a:rPr>
              <a:t>output</a:t>
            </a:r>
            <a:r>
              <a:rPr sz="4100" spc="5" dirty="0">
                <a:latin typeface="Arial MT"/>
                <a:cs typeface="Arial MT"/>
              </a:rPr>
              <a:t>,</a:t>
            </a:r>
            <a:r>
              <a:rPr sz="4100" spc="10" dirty="0">
                <a:latin typeface="Arial MT"/>
                <a:cs typeface="Arial MT"/>
              </a:rPr>
              <a:t> </a:t>
            </a:r>
            <a:r>
              <a:rPr sz="4100" spc="55" dirty="0">
                <a:latin typeface="Arial MT"/>
                <a:cs typeface="Arial MT"/>
              </a:rPr>
              <a:t>which</a:t>
            </a:r>
            <a:r>
              <a:rPr sz="4100" spc="5" dirty="0">
                <a:latin typeface="Arial MT"/>
                <a:cs typeface="Arial MT"/>
              </a:rPr>
              <a:t> in</a:t>
            </a:r>
            <a:r>
              <a:rPr sz="4100" spc="10" dirty="0">
                <a:latin typeface="Arial MT"/>
                <a:cs typeface="Arial MT"/>
              </a:rPr>
              <a:t> </a:t>
            </a:r>
            <a:r>
              <a:rPr sz="4100" spc="25" dirty="0">
                <a:latin typeface="Arial MT"/>
                <a:cs typeface="Arial MT"/>
              </a:rPr>
              <a:t>turn</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5" dirty="0">
                <a:latin typeface="Arial MT"/>
                <a:cs typeface="Arial MT"/>
              </a:rPr>
              <a:t> in</a:t>
            </a:r>
            <a:r>
              <a:rPr sz="4100" spc="10" dirty="0">
                <a:latin typeface="Arial MT"/>
                <a:cs typeface="Arial MT"/>
              </a:rPr>
              <a:t> the</a:t>
            </a:r>
            <a:r>
              <a:rPr sz="4100" spc="5" dirty="0">
                <a:latin typeface="Arial MT"/>
                <a:cs typeface="Arial MT"/>
              </a:rPr>
              <a:t> </a:t>
            </a:r>
            <a:r>
              <a:rPr sz="4100" spc="-10" dirty="0">
                <a:latin typeface="Arial MT"/>
                <a:cs typeface="Arial MT"/>
              </a:rPr>
              <a:t>root </a:t>
            </a:r>
            <a:r>
              <a:rPr sz="4100" spc="-1120" dirty="0">
                <a:latin typeface="Arial MT"/>
                <a:cs typeface="Arial MT"/>
              </a:rPr>
              <a:t> </a:t>
            </a:r>
            <a:r>
              <a:rPr sz="4100" spc="55" dirty="0">
                <a:latin typeface="Arial MT"/>
                <a:cs typeface="Arial MT"/>
              </a:rPr>
              <a:t>project,</a:t>
            </a:r>
            <a:r>
              <a:rPr sz="4100" dirty="0">
                <a:latin typeface="Arial MT"/>
                <a:cs typeface="Arial MT"/>
              </a:rPr>
              <a:t> </a:t>
            </a:r>
            <a:r>
              <a:rPr sz="4100" spc="5" dirty="0">
                <a:latin typeface="Arial MT"/>
                <a:cs typeface="Arial MT"/>
              </a:rPr>
              <a:t>or </a:t>
            </a:r>
            <a:r>
              <a:rPr sz="4100" spc="10" dirty="0">
                <a:latin typeface="Arial MT"/>
                <a:cs typeface="Arial MT"/>
              </a:rPr>
              <a:t>other</a:t>
            </a:r>
            <a:r>
              <a:rPr sz="4100" spc="5" dirty="0">
                <a:latin typeface="Arial MT"/>
                <a:cs typeface="Arial MT"/>
              </a:rPr>
              <a:t> </a:t>
            </a:r>
            <a:r>
              <a:rPr sz="4100" spc="40" dirty="0">
                <a:latin typeface="Arial MT"/>
                <a:cs typeface="Arial MT"/>
              </a:rPr>
              <a:t>modules</a:t>
            </a:r>
            <a:r>
              <a:rPr sz="4100" dirty="0">
                <a:latin typeface="Arial MT"/>
                <a:cs typeface="Arial MT"/>
              </a:rPr>
              <a:t> </a:t>
            </a:r>
            <a:r>
              <a:rPr sz="4100" spc="50" dirty="0">
                <a:latin typeface="Arial MT"/>
                <a:cs typeface="Arial MT"/>
              </a:rPr>
              <a:t>(e.g.</a:t>
            </a:r>
            <a:r>
              <a:rPr sz="4100" spc="5" dirty="0">
                <a:latin typeface="Arial MT"/>
                <a:cs typeface="Arial MT"/>
              </a:rPr>
              <a:t> </a:t>
            </a:r>
            <a:r>
              <a:rPr sz="4100" spc="30" dirty="0">
                <a:latin typeface="Arial MT"/>
                <a:cs typeface="Arial MT"/>
              </a:rPr>
              <a:t>module.mymodule.myvalue)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7780" lvl="1" indent="-509270">
              <a:lnSpc>
                <a:spcPct val="100499"/>
              </a:lnSpc>
              <a:buSzPct val="75609"/>
              <a:buFont typeface="Arial MT"/>
              <a:buChar char="•"/>
              <a:tabLst>
                <a:tab pos="1266825" algn="l"/>
                <a:tab pos="1267460" algn="l"/>
              </a:tabLst>
            </a:pPr>
            <a:r>
              <a:rPr sz="4100" b="1" spc="10" dirty="0">
                <a:latin typeface="Arial"/>
                <a:cs typeface="Arial"/>
              </a:rPr>
              <a:t>Resources</a:t>
            </a:r>
            <a:r>
              <a:rPr sz="4100" b="1" spc="5" dirty="0">
                <a:latin typeface="Arial"/>
                <a:cs typeface="Arial"/>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35" dirty="0">
                <a:latin typeface="Arial MT"/>
                <a:cs typeface="Arial MT"/>
              </a:rPr>
              <a:t>stored</a:t>
            </a:r>
            <a:r>
              <a:rPr sz="4100" spc="10" dirty="0">
                <a:latin typeface="Arial MT"/>
                <a:cs typeface="Arial MT"/>
              </a:rPr>
              <a:t> </a:t>
            </a:r>
            <a:r>
              <a:rPr sz="4100" spc="5" dirty="0">
                <a:latin typeface="Arial MT"/>
                <a:cs typeface="Arial MT"/>
              </a:rPr>
              <a:t>within</a:t>
            </a:r>
            <a:r>
              <a:rPr sz="4100" spc="10" dirty="0">
                <a:latin typeface="Arial MT"/>
                <a:cs typeface="Arial MT"/>
              </a:rPr>
              <a:t> a </a:t>
            </a:r>
            <a:r>
              <a:rPr sz="4100" spc="45" dirty="0">
                <a:latin typeface="Arial MT"/>
                <a:cs typeface="Arial MT"/>
              </a:rPr>
              <a:t>module</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5" dirty="0">
                <a:latin typeface="Arial MT"/>
                <a:cs typeface="Arial MT"/>
              </a:rPr>
              <a:t>allow</a:t>
            </a:r>
            <a:r>
              <a:rPr sz="4100" spc="10" dirty="0">
                <a:latin typeface="Arial MT"/>
                <a:cs typeface="Arial MT"/>
              </a:rPr>
              <a:t> easy </a:t>
            </a:r>
            <a:r>
              <a:rPr sz="4100" spc="40" dirty="0">
                <a:latin typeface="Arial MT"/>
                <a:cs typeface="Arial MT"/>
              </a:rPr>
              <a:t>provisioning</a:t>
            </a:r>
            <a:r>
              <a:rPr sz="4100" spc="5" dirty="0">
                <a:latin typeface="Arial MT"/>
                <a:cs typeface="Arial MT"/>
              </a:rPr>
              <a:t> of </a:t>
            </a:r>
            <a:r>
              <a:rPr sz="4100" spc="-1120" dirty="0">
                <a:latin typeface="Arial MT"/>
                <a:cs typeface="Arial MT"/>
              </a:rPr>
              <a:t> </a:t>
            </a:r>
            <a:r>
              <a:rPr sz="4100" spc="10" dirty="0">
                <a:latin typeface="Arial MT"/>
                <a:cs typeface="Arial MT"/>
              </a:rPr>
              <a:t>a </a:t>
            </a:r>
            <a:r>
              <a:rPr sz="4100" spc="100" dirty="0">
                <a:latin typeface="Arial MT"/>
                <a:cs typeface="Arial MT"/>
              </a:rPr>
              <a:t>logic </a:t>
            </a:r>
            <a:r>
              <a:rPr sz="4100" spc="60" dirty="0">
                <a:latin typeface="Arial MT"/>
                <a:cs typeface="Arial MT"/>
              </a:rPr>
              <a:t>component </a:t>
            </a:r>
            <a:r>
              <a:rPr sz="4100" spc="5" dirty="0">
                <a:latin typeface="Arial MT"/>
                <a:cs typeface="Arial MT"/>
              </a:rPr>
              <a:t>that </a:t>
            </a:r>
            <a:r>
              <a:rPr sz="4100" spc="35" dirty="0">
                <a:latin typeface="Arial MT"/>
                <a:cs typeface="Arial MT"/>
              </a:rPr>
              <a:t>consists </a:t>
            </a:r>
            <a:r>
              <a:rPr sz="4100" spc="5" dirty="0">
                <a:latin typeface="Arial MT"/>
                <a:cs typeface="Arial MT"/>
              </a:rPr>
              <a:t>of </a:t>
            </a:r>
            <a:r>
              <a:rPr sz="4100" spc="35" dirty="0">
                <a:latin typeface="Arial MT"/>
                <a:cs typeface="Arial MT"/>
              </a:rPr>
              <a:t>multiple </a:t>
            </a:r>
            <a:r>
              <a:rPr sz="4100" spc="15" dirty="0">
                <a:latin typeface="Arial MT"/>
                <a:cs typeface="Arial MT"/>
              </a:rPr>
              <a:t>resources </a:t>
            </a:r>
            <a:r>
              <a:rPr sz="4100" spc="5" dirty="0">
                <a:latin typeface="Arial MT"/>
                <a:cs typeface="Arial MT"/>
              </a:rPr>
              <a:t>(for </a:t>
            </a:r>
            <a:r>
              <a:rPr sz="4100" spc="40" dirty="0">
                <a:latin typeface="Arial MT"/>
                <a:cs typeface="Arial MT"/>
              </a:rPr>
              <a:t>example </a:t>
            </a:r>
            <a:r>
              <a:rPr sz="4100" spc="10" dirty="0">
                <a:latin typeface="Arial MT"/>
                <a:cs typeface="Arial MT"/>
              </a:rPr>
              <a:t>a </a:t>
            </a:r>
            <a:r>
              <a:rPr sz="4100" spc="15" dirty="0">
                <a:latin typeface="Arial MT"/>
                <a:cs typeface="Arial MT"/>
              </a:rPr>
              <a:t> </a:t>
            </a:r>
            <a:r>
              <a:rPr sz="4100" spc="60" dirty="0">
                <a:latin typeface="Arial MT"/>
                <a:cs typeface="Arial MT"/>
              </a:rPr>
              <a:t>database,</a:t>
            </a:r>
            <a:r>
              <a:rPr sz="4100" dirty="0">
                <a:latin typeface="Arial MT"/>
                <a:cs typeface="Arial MT"/>
              </a:rPr>
              <a:t> </a:t>
            </a:r>
            <a:r>
              <a:rPr sz="4100" spc="10" dirty="0">
                <a:latin typeface="Arial MT"/>
                <a:cs typeface="Arial MT"/>
              </a:rPr>
              <a:t>an</a:t>
            </a:r>
            <a:r>
              <a:rPr sz="4100" spc="5" dirty="0">
                <a:latin typeface="Arial MT"/>
                <a:cs typeface="Arial MT"/>
              </a:rPr>
              <a:t> </a:t>
            </a:r>
            <a:r>
              <a:rPr sz="4100" spc="160" dirty="0">
                <a:latin typeface="Arial MT"/>
                <a:cs typeface="Arial MT"/>
              </a:rPr>
              <a:t>app</a:t>
            </a:r>
            <a:r>
              <a:rPr sz="4100" spc="5" dirty="0">
                <a:latin typeface="Arial MT"/>
                <a:cs typeface="Arial MT"/>
              </a:rPr>
              <a:t> with </a:t>
            </a:r>
            <a:r>
              <a:rPr sz="4100" spc="65" dirty="0">
                <a:latin typeface="Arial MT"/>
                <a:cs typeface="Arial MT"/>
              </a:rPr>
              <a:t>load</a:t>
            </a:r>
            <a:r>
              <a:rPr sz="4100" spc="5" dirty="0">
                <a:latin typeface="Arial MT"/>
                <a:cs typeface="Arial MT"/>
              </a:rPr>
              <a:t> </a:t>
            </a:r>
            <a:r>
              <a:rPr sz="4100" spc="15" dirty="0">
                <a:latin typeface="Arial MT"/>
                <a:cs typeface="Arial MT"/>
              </a:rPr>
              <a:t>balancer,</a:t>
            </a:r>
            <a:r>
              <a:rPr sz="4100" spc="5" dirty="0">
                <a:latin typeface="Arial MT"/>
                <a:cs typeface="Arial MT"/>
              </a:rPr>
              <a:t> </a:t>
            </a:r>
            <a:r>
              <a:rPr sz="4100" spc="65" dirty="0">
                <a:latin typeface="Arial MT"/>
                <a:cs typeface="Arial MT"/>
              </a:rPr>
              <a:t>etc)</a:t>
            </a:r>
            <a:endParaRPr sz="4100">
              <a:latin typeface="Arial MT"/>
              <a:cs typeface="Arial MT"/>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621250" cy="7525384"/>
          </a:xfrm>
          <a:prstGeom prst="rect">
            <a:avLst/>
          </a:prstGeom>
        </p:spPr>
        <p:txBody>
          <a:bodyPr vert="horz" wrap="square" lIns="0" tIns="12065" rIns="0" bIns="0" rtlCol="0">
            <a:spAutoFit/>
          </a:bodyPr>
          <a:lstStyle/>
          <a:p>
            <a:pPr marL="534035" marR="436880" indent="-509270">
              <a:lnSpc>
                <a:spcPct val="100499"/>
              </a:lnSpc>
              <a:spcBef>
                <a:spcPts val="95"/>
              </a:spcBef>
              <a:buSzPct val="75609"/>
              <a:buChar char="•"/>
              <a:tabLst>
                <a:tab pos="534035" algn="l"/>
                <a:tab pos="534670" algn="l"/>
              </a:tabLst>
            </a:pPr>
            <a:r>
              <a:rPr sz="4100" spc="15" dirty="0">
                <a:latin typeface="Arial MT"/>
                <a:cs typeface="Arial MT"/>
              </a:rPr>
              <a:t>Starting</a:t>
            </a:r>
            <a:r>
              <a:rPr sz="4100" spc="10" dirty="0">
                <a:latin typeface="Arial MT"/>
                <a:cs typeface="Arial MT"/>
              </a:rPr>
              <a:t> </a:t>
            </a:r>
            <a:r>
              <a:rPr sz="4100" spc="-10" dirty="0">
                <a:latin typeface="Arial MT"/>
                <a:cs typeface="Arial MT"/>
              </a:rPr>
              <a:t>from</a:t>
            </a:r>
            <a:r>
              <a:rPr sz="4100" spc="10" dirty="0">
                <a:latin typeface="Arial MT"/>
                <a:cs typeface="Arial MT"/>
              </a:rPr>
              <a:t> </a:t>
            </a:r>
            <a:r>
              <a:rPr sz="4100" spc="15" dirty="0">
                <a:latin typeface="Arial MT"/>
                <a:cs typeface="Arial MT"/>
              </a:rPr>
              <a:t>terraform</a:t>
            </a:r>
            <a:r>
              <a:rPr sz="4100" spc="10" dirty="0">
                <a:latin typeface="Arial MT"/>
                <a:cs typeface="Arial MT"/>
              </a:rPr>
              <a:t> 0.12 </a:t>
            </a:r>
            <a:r>
              <a:rPr sz="4100" spc="25" dirty="0">
                <a:latin typeface="Arial MT"/>
                <a:cs typeface="Arial MT"/>
              </a:rPr>
              <a:t>(released</a:t>
            </a:r>
            <a:r>
              <a:rPr sz="4100" spc="10" dirty="0">
                <a:latin typeface="Arial MT"/>
                <a:cs typeface="Arial MT"/>
              </a:rPr>
              <a:t> May 2019), </a:t>
            </a:r>
            <a:r>
              <a:rPr sz="4100" spc="45" dirty="0">
                <a:latin typeface="Arial MT"/>
                <a:cs typeface="Arial MT"/>
              </a:rPr>
              <a:t>module</a:t>
            </a:r>
            <a:r>
              <a:rPr sz="4100" spc="10" dirty="0">
                <a:latin typeface="Arial MT"/>
                <a:cs typeface="Arial MT"/>
              </a:rPr>
              <a:t> </a:t>
            </a:r>
            <a:r>
              <a:rPr sz="4100" spc="50" dirty="0">
                <a:latin typeface="Arial MT"/>
                <a:cs typeface="Arial MT"/>
              </a:rPr>
              <a:t>development </a:t>
            </a:r>
            <a:r>
              <a:rPr sz="4100" spc="-112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take</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more</a:t>
            </a:r>
            <a:r>
              <a:rPr sz="4100" spc="5" dirty="0">
                <a:latin typeface="Arial MT"/>
                <a:cs typeface="Arial MT"/>
              </a:rPr>
              <a:t> </a:t>
            </a:r>
            <a:r>
              <a:rPr sz="4100" spc="75" dirty="0">
                <a:latin typeface="Arial MT"/>
                <a:cs typeface="Arial MT"/>
              </a:rPr>
              <a:t>complex</a:t>
            </a:r>
            <a:r>
              <a:rPr sz="4100" spc="5" dirty="0">
                <a:latin typeface="Arial MT"/>
                <a:cs typeface="Arial MT"/>
              </a:rPr>
              <a:t> tasks. It </a:t>
            </a:r>
            <a:r>
              <a:rPr sz="4100" spc="10" dirty="0">
                <a:latin typeface="Arial MT"/>
                <a:cs typeface="Arial MT"/>
              </a:rPr>
              <a:t>was</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20" dirty="0">
                <a:latin typeface="Arial MT"/>
                <a:cs typeface="Arial MT"/>
              </a:rPr>
              <a:t>start</a:t>
            </a:r>
            <a:r>
              <a:rPr sz="4100" spc="5" dirty="0">
                <a:latin typeface="Arial MT"/>
                <a:cs typeface="Arial MT"/>
              </a:rPr>
              <a:t> of:</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Better</a:t>
            </a:r>
            <a:r>
              <a:rPr sz="4100" spc="-25" dirty="0">
                <a:latin typeface="Arial MT"/>
                <a:cs typeface="Arial MT"/>
              </a:rPr>
              <a:t> </a:t>
            </a:r>
            <a:r>
              <a:rPr sz="4100" b="1" spc="10" dirty="0">
                <a:latin typeface="Arial"/>
                <a:cs typeface="Arial"/>
              </a:rPr>
              <a:t>expression</a:t>
            </a:r>
            <a:r>
              <a:rPr sz="4100" b="1" spc="-25" dirty="0">
                <a:latin typeface="Arial"/>
                <a:cs typeface="Arial"/>
              </a:rPr>
              <a:t> </a:t>
            </a:r>
            <a:r>
              <a:rPr sz="4100" b="1" spc="10" dirty="0">
                <a:latin typeface="Arial"/>
                <a:cs typeface="Arial"/>
              </a:rPr>
              <a:t>syntax</a:t>
            </a:r>
            <a:endParaRPr sz="4100">
              <a:latin typeface="Arial"/>
              <a:cs typeface="Arial"/>
            </a:endParaRPr>
          </a:p>
          <a:p>
            <a:pPr lvl="1">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10" dirty="0">
                <a:latin typeface="Arial MT"/>
                <a:cs typeface="Arial MT"/>
              </a:rPr>
              <a:t>Better</a:t>
            </a:r>
            <a:r>
              <a:rPr sz="4100" dirty="0">
                <a:latin typeface="Arial MT"/>
                <a:cs typeface="Arial MT"/>
              </a:rPr>
              <a:t> </a:t>
            </a:r>
            <a:r>
              <a:rPr sz="4100" b="1" spc="10" dirty="0">
                <a:latin typeface="Arial"/>
                <a:cs typeface="Arial"/>
              </a:rPr>
              <a:t>type</a:t>
            </a:r>
            <a:r>
              <a:rPr sz="4100" b="1" dirty="0">
                <a:latin typeface="Arial"/>
                <a:cs typeface="Arial"/>
              </a:rPr>
              <a:t> </a:t>
            </a:r>
            <a:r>
              <a:rPr sz="4100" b="1" spc="10" dirty="0">
                <a:latin typeface="Arial"/>
                <a:cs typeface="Arial"/>
              </a:rPr>
              <a:t>system</a:t>
            </a:r>
            <a:r>
              <a:rPr sz="4100" b="1" dirty="0">
                <a:latin typeface="Arial"/>
                <a:cs typeface="Arial"/>
              </a:rPr>
              <a:t> </a:t>
            </a:r>
            <a:r>
              <a:rPr sz="4100" spc="40" dirty="0">
                <a:latin typeface="Arial MT"/>
                <a:cs typeface="Arial MT"/>
              </a:rPr>
              <a:t>(better</a:t>
            </a:r>
            <a:r>
              <a:rPr sz="4100" dirty="0">
                <a:latin typeface="Arial MT"/>
                <a:cs typeface="Arial MT"/>
              </a:rPr>
              <a:t> </a:t>
            </a:r>
            <a:r>
              <a:rPr sz="4100" spc="85" dirty="0">
                <a:latin typeface="Arial MT"/>
                <a:cs typeface="Arial MT"/>
              </a:rPr>
              <a:t>support</a:t>
            </a:r>
            <a:r>
              <a:rPr sz="4100" dirty="0">
                <a:latin typeface="Arial MT"/>
                <a:cs typeface="Arial MT"/>
              </a:rPr>
              <a:t> </a:t>
            </a:r>
            <a:r>
              <a:rPr sz="4100" spc="5" dirty="0">
                <a:latin typeface="Arial MT"/>
                <a:cs typeface="Arial MT"/>
              </a:rPr>
              <a:t>for </a:t>
            </a:r>
            <a:r>
              <a:rPr sz="4100" spc="65" dirty="0">
                <a:latin typeface="Arial MT"/>
                <a:cs typeface="Arial MT"/>
              </a:rPr>
              <a:t>map,</a:t>
            </a:r>
            <a:r>
              <a:rPr sz="4100" dirty="0">
                <a:latin typeface="Arial MT"/>
                <a:cs typeface="Arial MT"/>
              </a:rPr>
              <a:t> </a:t>
            </a:r>
            <a:r>
              <a:rPr sz="4100" spc="5" dirty="0">
                <a:latin typeface="Arial MT"/>
                <a:cs typeface="Arial MT"/>
              </a:rPr>
              <a:t>lists)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Font typeface="Arial MT"/>
              <a:buChar char="•"/>
              <a:tabLst>
                <a:tab pos="1266825" algn="l"/>
                <a:tab pos="1267460" algn="l"/>
              </a:tabLst>
            </a:pPr>
            <a:r>
              <a:rPr sz="4100" b="1" spc="5" dirty="0">
                <a:latin typeface="Arial"/>
                <a:cs typeface="Arial"/>
              </a:rPr>
              <a:t>Iteration</a:t>
            </a:r>
            <a:r>
              <a:rPr sz="4100" b="1" spc="-5" dirty="0">
                <a:latin typeface="Arial"/>
                <a:cs typeface="Arial"/>
              </a:rPr>
              <a:t> </a:t>
            </a:r>
            <a:r>
              <a:rPr sz="4100" spc="55" dirty="0">
                <a:latin typeface="Arial MT"/>
                <a:cs typeface="Arial MT"/>
              </a:rPr>
              <a:t>constructs</a:t>
            </a:r>
            <a:r>
              <a:rPr sz="4100" spc="-5" dirty="0">
                <a:latin typeface="Arial MT"/>
                <a:cs typeface="Arial MT"/>
              </a:rPr>
              <a:t> </a:t>
            </a:r>
            <a:r>
              <a:rPr sz="4100" spc="5" dirty="0">
                <a:latin typeface="Arial MT"/>
                <a:cs typeface="Arial MT"/>
              </a:rPr>
              <a:t>(for</a:t>
            </a:r>
            <a:r>
              <a:rPr sz="4100" dirty="0">
                <a:latin typeface="Arial MT"/>
                <a:cs typeface="Arial MT"/>
              </a:rPr>
              <a:t> </a:t>
            </a:r>
            <a:r>
              <a:rPr sz="4100" spc="15" dirty="0">
                <a:latin typeface="Arial MT"/>
                <a:cs typeface="Arial MT"/>
              </a:rPr>
              <a:t>&amp;</a:t>
            </a:r>
            <a:r>
              <a:rPr sz="4100" spc="-5" dirty="0">
                <a:latin typeface="Arial MT"/>
                <a:cs typeface="Arial MT"/>
              </a:rPr>
              <a:t> </a:t>
            </a:r>
            <a:r>
              <a:rPr sz="4100" spc="10" dirty="0">
                <a:latin typeface="Arial MT"/>
                <a:cs typeface="Arial MT"/>
              </a:rPr>
              <a:t>for_each)</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2000250" marR="17780" lvl="2" indent="-509270" algn="just">
              <a:lnSpc>
                <a:spcPct val="100499"/>
              </a:lnSpc>
              <a:buSzPct val="75609"/>
              <a:buChar char="•"/>
              <a:tabLst>
                <a:tab pos="2000885" algn="l"/>
              </a:tabLst>
            </a:pPr>
            <a:r>
              <a:rPr sz="4100" spc="-50" dirty="0">
                <a:latin typeface="Arial MT"/>
                <a:cs typeface="Arial MT"/>
              </a:rPr>
              <a:t>This </a:t>
            </a:r>
            <a:r>
              <a:rPr sz="4100" spc="5" dirty="0">
                <a:latin typeface="Arial MT"/>
                <a:cs typeface="Arial MT"/>
              </a:rPr>
              <a:t>finally </a:t>
            </a:r>
            <a:r>
              <a:rPr sz="4100" spc="40" dirty="0">
                <a:latin typeface="Arial MT"/>
                <a:cs typeface="Arial MT"/>
              </a:rPr>
              <a:t>allowed </a:t>
            </a:r>
            <a:r>
              <a:rPr sz="4100" spc="55" dirty="0">
                <a:latin typeface="Arial MT"/>
                <a:cs typeface="Arial MT"/>
              </a:rPr>
              <a:t>developers </a:t>
            </a:r>
            <a:r>
              <a:rPr sz="4100" spc="5" dirty="0">
                <a:latin typeface="Arial MT"/>
                <a:cs typeface="Arial MT"/>
              </a:rPr>
              <a:t>to </a:t>
            </a:r>
            <a:r>
              <a:rPr sz="4100" b="1" spc="5" dirty="0">
                <a:latin typeface="Arial"/>
                <a:cs typeface="Arial"/>
              </a:rPr>
              <a:t>iterate over blocks </a:t>
            </a:r>
            <a:r>
              <a:rPr sz="4100" spc="5" dirty="0">
                <a:latin typeface="Arial MT"/>
                <a:cs typeface="Arial MT"/>
              </a:rPr>
              <a:t>(for </a:t>
            </a:r>
            <a:r>
              <a:rPr sz="4100" spc="40" dirty="0">
                <a:latin typeface="Arial MT"/>
                <a:cs typeface="Arial MT"/>
              </a:rPr>
              <a:t>example </a:t>
            </a:r>
            <a:r>
              <a:rPr sz="4100" spc="-1125" dirty="0">
                <a:latin typeface="Arial MT"/>
                <a:cs typeface="Arial MT"/>
              </a:rPr>
              <a:t> </a:t>
            </a:r>
            <a:r>
              <a:rPr sz="4100" spc="10" dirty="0">
                <a:latin typeface="Arial MT"/>
                <a:cs typeface="Arial MT"/>
              </a:rPr>
              <a:t>the </a:t>
            </a:r>
            <a:r>
              <a:rPr sz="4100" spc="85" dirty="0">
                <a:latin typeface="Arial MT"/>
                <a:cs typeface="Arial MT"/>
              </a:rPr>
              <a:t>tag </a:t>
            </a:r>
            <a:r>
              <a:rPr sz="4100" spc="5" dirty="0">
                <a:latin typeface="Arial MT"/>
                <a:cs typeface="Arial MT"/>
              </a:rPr>
              <a:t>{…} </a:t>
            </a:r>
            <a:r>
              <a:rPr sz="4100" spc="70" dirty="0">
                <a:latin typeface="Arial MT"/>
                <a:cs typeface="Arial MT"/>
              </a:rPr>
              <a:t>block), </a:t>
            </a:r>
            <a:r>
              <a:rPr sz="4100" spc="35" dirty="0">
                <a:latin typeface="Arial MT"/>
                <a:cs typeface="Arial MT"/>
              </a:rPr>
              <a:t>something </a:t>
            </a:r>
            <a:r>
              <a:rPr sz="4100" spc="5" dirty="0">
                <a:latin typeface="Arial MT"/>
                <a:cs typeface="Arial MT"/>
              </a:rPr>
              <a:t>that </a:t>
            </a:r>
            <a:r>
              <a:rPr sz="4100" spc="10" dirty="0">
                <a:latin typeface="Arial MT"/>
                <a:cs typeface="Arial MT"/>
              </a:rPr>
              <a:t>was </a:t>
            </a:r>
            <a:r>
              <a:rPr sz="4100" spc="25" dirty="0">
                <a:latin typeface="Arial MT"/>
                <a:cs typeface="Arial MT"/>
              </a:rPr>
              <a:t>very </a:t>
            </a:r>
            <a:r>
              <a:rPr sz="4100" spc="40" dirty="0">
                <a:latin typeface="Arial MT"/>
                <a:cs typeface="Arial MT"/>
              </a:rPr>
              <a:t>hard, </a:t>
            </a:r>
            <a:r>
              <a:rPr sz="4100" spc="5" dirty="0">
                <a:latin typeface="Arial MT"/>
                <a:cs typeface="Arial MT"/>
              </a:rPr>
              <a:t>if </a:t>
            </a:r>
            <a:r>
              <a:rPr sz="4100" spc="10" dirty="0">
                <a:latin typeface="Arial MT"/>
                <a:cs typeface="Arial MT"/>
              </a:rPr>
              <a:t>not </a:t>
            </a:r>
            <a:r>
              <a:rPr sz="4100" spc="55" dirty="0">
                <a:latin typeface="Arial MT"/>
                <a:cs typeface="Arial MT"/>
              </a:rPr>
              <a:t>impossible </a:t>
            </a:r>
            <a:r>
              <a:rPr sz="4100" spc="-1125" dirty="0">
                <a:latin typeface="Arial MT"/>
                <a:cs typeface="Arial MT"/>
              </a:rPr>
              <a:t> </a:t>
            </a:r>
            <a:r>
              <a:rPr sz="4100" spc="5" dirty="0">
                <a:latin typeface="Arial MT"/>
                <a:cs typeface="Arial MT"/>
              </a:rPr>
              <a:t>to</a:t>
            </a:r>
            <a:r>
              <a:rPr sz="4100" dirty="0">
                <a:latin typeface="Arial MT"/>
                <a:cs typeface="Arial MT"/>
              </a:rPr>
              <a:t> </a:t>
            </a:r>
            <a:r>
              <a:rPr sz="4100" spc="125" dirty="0">
                <a:latin typeface="Arial MT"/>
                <a:cs typeface="Arial MT"/>
              </a:rPr>
              <a:t>do</a:t>
            </a:r>
            <a:r>
              <a:rPr sz="4100" spc="5" dirty="0">
                <a:latin typeface="Arial MT"/>
                <a:cs typeface="Arial MT"/>
              </a:rPr>
              <a:t> in </a:t>
            </a:r>
            <a:r>
              <a:rPr sz="4100" spc="50" dirty="0">
                <a:latin typeface="Arial MT"/>
                <a:cs typeface="Arial MT"/>
              </a:rPr>
              <a:t>older</a:t>
            </a:r>
            <a:r>
              <a:rPr sz="4100" spc="5" dirty="0">
                <a:latin typeface="Arial MT"/>
                <a:cs typeface="Arial MT"/>
              </a:rPr>
              <a:t> </a:t>
            </a:r>
            <a:r>
              <a:rPr sz="4100" spc="10" dirty="0">
                <a:latin typeface="Arial MT"/>
                <a:cs typeface="Arial MT"/>
              </a:rPr>
              <a:t>versions</a:t>
            </a:r>
            <a:endParaRPr sz="4100">
              <a:latin typeface="Arial MT"/>
              <a:cs typeface="Arial MT"/>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grpSp>
        <p:nvGrpSpPr>
          <p:cNvPr id="3" name="object 3"/>
          <p:cNvGrpSpPr/>
          <p:nvPr/>
        </p:nvGrpSpPr>
        <p:grpSpPr>
          <a:xfrm>
            <a:off x="1198444" y="2108789"/>
            <a:ext cx="17310735" cy="7591425"/>
            <a:chOff x="1198444" y="2108789"/>
            <a:chExt cx="17310735" cy="7591425"/>
          </a:xfrm>
        </p:grpSpPr>
        <p:pic>
          <p:nvPicPr>
            <p:cNvPr id="4" name="object 4"/>
            <p:cNvPicPr/>
            <p:nvPr/>
          </p:nvPicPr>
          <p:blipFill>
            <a:blip r:embed="rId2" cstate="print"/>
            <a:stretch>
              <a:fillRect/>
            </a:stretch>
          </p:blipFill>
          <p:spPr>
            <a:xfrm>
              <a:off x="1198444" y="2108789"/>
              <a:ext cx="17310268" cy="7591277"/>
            </a:xfrm>
            <a:prstGeom prst="rect">
              <a:avLst/>
            </a:prstGeom>
          </p:spPr>
        </p:pic>
        <p:sp>
          <p:nvSpPr>
            <p:cNvPr id="5" name="object 5"/>
            <p:cNvSpPr/>
            <p:nvPr/>
          </p:nvSpPr>
          <p:spPr>
            <a:xfrm>
              <a:off x="1245563" y="2134966"/>
              <a:ext cx="17216120" cy="7497445"/>
            </a:xfrm>
            <a:custGeom>
              <a:avLst/>
              <a:gdLst/>
              <a:ahLst/>
              <a:cxnLst/>
              <a:rect l="l" t="t" r="r" b="b"/>
              <a:pathLst>
                <a:path w="17216120" h="7497445">
                  <a:moveTo>
                    <a:pt x="17216030" y="0"/>
                  </a:moveTo>
                  <a:lnTo>
                    <a:pt x="0" y="0"/>
                  </a:lnTo>
                  <a:lnTo>
                    <a:pt x="0" y="7497039"/>
                  </a:lnTo>
                  <a:lnTo>
                    <a:pt x="17216030" y="7497039"/>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245563" y="2134966"/>
              <a:ext cx="17216120" cy="7497445"/>
            </a:xfrm>
            <a:custGeom>
              <a:avLst/>
              <a:gdLst/>
              <a:ahLst/>
              <a:cxnLst/>
              <a:rect l="l" t="t" r="r" b="b"/>
              <a:pathLst>
                <a:path w="17216120" h="7497445">
                  <a:moveTo>
                    <a:pt x="0" y="0"/>
                  </a:moveTo>
                  <a:lnTo>
                    <a:pt x="17216030" y="0"/>
                  </a:lnTo>
                  <a:lnTo>
                    <a:pt x="17216030" y="7497039"/>
                  </a:lnTo>
                  <a:lnTo>
                    <a:pt x="0" y="7497039"/>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490708" y="2453618"/>
            <a:ext cx="4396740" cy="676910"/>
          </a:xfrm>
          <a:prstGeom prst="rect">
            <a:avLst/>
          </a:prstGeom>
        </p:spPr>
        <p:txBody>
          <a:bodyPr vert="horz" wrap="square" lIns="0" tIns="11430" rIns="0" bIns="0" rtlCol="0">
            <a:spAutoFit/>
          </a:bodyPr>
          <a:lstStyle/>
          <a:p>
            <a:pPr marL="12700">
              <a:lnSpc>
                <a:spcPts val="2570"/>
              </a:lnSpc>
              <a:spcBef>
                <a:spcPts val="90"/>
              </a:spcBef>
            </a:pPr>
            <a:r>
              <a:rPr sz="2150" spc="10" dirty="0">
                <a:latin typeface="Arial MT"/>
                <a:cs typeface="Arial MT"/>
              </a:rPr>
              <a:t>variable</a:t>
            </a:r>
            <a:r>
              <a:rPr sz="2150" spc="-20" dirty="0">
                <a:latin typeface="Arial MT"/>
                <a:cs typeface="Arial MT"/>
              </a:rPr>
              <a:t> </a:t>
            </a:r>
            <a:r>
              <a:rPr sz="2150" spc="-15" dirty="0">
                <a:latin typeface="Arial MT"/>
                <a:cs typeface="Arial MT"/>
              </a:rPr>
              <a:t>"conditions" </a:t>
            </a:r>
            <a:r>
              <a:rPr sz="2150" spc="-5" dirty="0">
                <a:latin typeface="Arial MT"/>
                <a:cs typeface="Arial MT"/>
              </a:rPr>
              <a:t>{</a:t>
            </a:r>
            <a:endParaRPr sz="2150">
              <a:latin typeface="Arial MT"/>
              <a:cs typeface="Arial MT"/>
            </a:endParaRPr>
          </a:p>
          <a:p>
            <a:pPr marL="163830">
              <a:lnSpc>
                <a:spcPts val="2570"/>
              </a:lnSpc>
            </a:pPr>
            <a:r>
              <a:rPr sz="2150" spc="25" dirty="0">
                <a:latin typeface="Arial MT"/>
                <a:cs typeface="Arial MT"/>
              </a:rPr>
              <a:t>description</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45" dirty="0">
                <a:latin typeface="Arial MT"/>
                <a:cs typeface="Arial MT"/>
              </a:rPr>
              <a:t>"ALB</a:t>
            </a:r>
            <a:r>
              <a:rPr sz="2150" spc="-5" dirty="0">
                <a:latin typeface="Arial MT"/>
                <a:cs typeface="Arial MT"/>
              </a:rPr>
              <a:t> rule </a:t>
            </a:r>
            <a:r>
              <a:rPr sz="2150" dirty="0">
                <a:latin typeface="Arial MT"/>
                <a:cs typeface="Arial MT"/>
              </a:rPr>
              <a:t>conditions"</a:t>
            </a:r>
            <a:endParaRPr sz="2150">
              <a:latin typeface="Arial MT"/>
              <a:cs typeface="Arial MT"/>
            </a:endParaRPr>
          </a:p>
        </p:txBody>
      </p:sp>
      <p:sp>
        <p:nvSpPr>
          <p:cNvPr id="8" name="object 8"/>
          <p:cNvSpPr txBox="1"/>
          <p:nvPr/>
        </p:nvSpPr>
        <p:spPr>
          <a:xfrm>
            <a:off x="1642075" y="3102813"/>
            <a:ext cx="1673225" cy="352425"/>
          </a:xfrm>
          <a:prstGeom prst="rect">
            <a:avLst/>
          </a:prstGeom>
        </p:spPr>
        <p:txBody>
          <a:bodyPr vert="horz" wrap="square" lIns="0" tIns="11430" rIns="0" bIns="0" rtlCol="0">
            <a:spAutoFit/>
          </a:bodyPr>
          <a:lstStyle/>
          <a:p>
            <a:pPr marL="12700">
              <a:lnSpc>
                <a:spcPct val="100000"/>
              </a:lnSpc>
              <a:spcBef>
                <a:spcPts val="90"/>
              </a:spcBef>
              <a:tabLst>
                <a:tab pos="1223010" algn="l"/>
              </a:tabLst>
            </a:pPr>
            <a:r>
              <a:rPr sz="2150" spc="10" dirty="0">
                <a:latin typeface="Arial MT"/>
                <a:cs typeface="Arial MT"/>
              </a:rPr>
              <a:t>default	</a:t>
            </a:r>
            <a:r>
              <a:rPr sz="2150" spc="155" dirty="0">
                <a:latin typeface="Arial MT"/>
                <a:cs typeface="Arial MT"/>
              </a:rPr>
              <a:t>=</a:t>
            </a:r>
            <a:r>
              <a:rPr sz="2150" spc="-85" dirty="0">
                <a:latin typeface="Arial MT"/>
                <a:cs typeface="Arial MT"/>
              </a:rPr>
              <a:t> </a:t>
            </a:r>
            <a:r>
              <a:rPr sz="2150" spc="114" dirty="0">
                <a:latin typeface="Arial MT"/>
                <a:cs typeface="Arial MT"/>
              </a:rPr>
              <a:t>[]</a:t>
            </a:r>
            <a:endParaRPr sz="2150">
              <a:latin typeface="Arial MT"/>
              <a:cs typeface="Arial MT"/>
            </a:endParaRPr>
          </a:p>
        </p:txBody>
      </p:sp>
      <p:sp>
        <p:nvSpPr>
          <p:cNvPr id="9" name="object 9"/>
          <p:cNvSpPr txBox="1"/>
          <p:nvPr/>
        </p:nvSpPr>
        <p:spPr>
          <a:xfrm>
            <a:off x="1642075" y="3427410"/>
            <a:ext cx="2489200" cy="1325880"/>
          </a:xfrm>
          <a:prstGeom prst="rect">
            <a:avLst/>
          </a:prstGeom>
        </p:spPr>
        <p:txBody>
          <a:bodyPr vert="horz" wrap="square" lIns="0" tIns="24765" rIns="0" bIns="0" rtlCol="0">
            <a:spAutoFit/>
          </a:bodyPr>
          <a:lstStyle/>
          <a:p>
            <a:pPr marL="163830" marR="5080" indent="-151765">
              <a:lnSpc>
                <a:spcPts val="2560"/>
              </a:lnSpc>
              <a:spcBef>
                <a:spcPts val="195"/>
              </a:spcBef>
              <a:tabLst>
                <a:tab pos="829310" algn="l"/>
              </a:tabLst>
            </a:pPr>
            <a:r>
              <a:rPr sz="2150" spc="25" dirty="0">
                <a:latin typeface="Arial MT"/>
                <a:cs typeface="Arial MT"/>
              </a:rPr>
              <a:t>type </a:t>
            </a:r>
            <a:r>
              <a:rPr sz="2150" spc="155" dirty="0">
                <a:latin typeface="Arial MT"/>
                <a:cs typeface="Arial MT"/>
              </a:rPr>
              <a:t>= </a:t>
            </a:r>
            <a:r>
              <a:rPr sz="2150" spc="15" dirty="0">
                <a:latin typeface="Arial MT"/>
                <a:cs typeface="Arial MT"/>
              </a:rPr>
              <a:t>list(object({ </a:t>
            </a:r>
            <a:r>
              <a:rPr sz="2150" spc="20" dirty="0">
                <a:latin typeface="Arial MT"/>
                <a:cs typeface="Arial MT"/>
              </a:rPr>
              <a:t> field	</a:t>
            </a:r>
            <a:r>
              <a:rPr sz="2150" spc="155" dirty="0">
                <a:latin typeface="Arial MT"/>
                <a:cs typeface="Arial MT"/>
              </a:rPr>
              <a:t>= </a:t>
            </a:r>
            <a:r>
              <a:rPr sz="2150" spc="15" dirty="0">
                <a:latin typeface="Arial MT"/>
                <a:cs typeface="Arial MT"/>
              </a:rPr>
              <a:t>string </a:t>
            </a:r>
            <a:r>
              <a:rPr sz="2150" spc="20" dirty="0">
                <a:latin typeface="Arial MT"/>
                <a:cs typeface="Arial MT"/>
              </a:rPr>
              <a:t> </a:t>
            </a:r>
            <a:r>
              <a:rPr sz="2150" spc="-5" dirty="0">
                <a:latin typeface="Arial MT"/>
                <a:cs typeface="Arial MT"/>
              </a:rPr>
              <a:t>values</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5" dirty="0">
                <a:latin typeface="Arial MT"/>
                <a:cs typeface="Arial MT"/>
              </a:rPr>
              <a:t>list(string)</a:t>
            </a:r>
            <a:endParaRPr sz="2150">
              <a:latin typeface="Arial MT"/>
              <a:cs typeface="Arial MT"/>
            </a:endParaRPr>
          </a:p>
          <a:p>
            <a:pPr marL="12700">
              <a:lnSpc>
                <a:spcPts val="2465"/>
              </a:lnSpc>
            </a:pPr>
            <a:r>
              <a:rPr sz="2150" spc="-5" dirty="0">
                <a:latin typeface="Arial MT"/>
                <a:cs typeface="Arial MT"/>
              </a:rPr>
              <a:t>}))</a:t>
            </a:r>
            <a:endParaRPr sz="2150">
              <a:latin typeface="Arial MT"/>
              <a:cs typeface="Arial MT"/>
            </a:endParaRPr>
          </a:p>
        </p:txBody>
      </p:sp>
      <p:sp>
        <p:nvSpPr>
          <p:cNvPr id="10" name="object 10"/>
          <p:cNvSpPr txBox="1"/>
          <p:nvPr/>
        </p:nvSpPr>
        <p:spPr>
          <a:xfrm>
            <a:off x="1490708" y="4725800"/>
            <a:ext cx="116205" cy="352425"/>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p:txBody>
      </p:sp>
      <p:sp>
        <p:nvSpPr>
          <p:cNvPr id="11" name="object 11"/>
          <p:cNvSpPr txBox="1"/>
          <p:nvPr/>
        </p:nvSpPr>
        <p:spPr>
          <a:xfrm>
            <a:off x="1490708" y="5374995"/>
            <a:ext cx="5128895" cy="676910"/>
          </a:xfrm>
          <a:prstGeom prst="rect">
            <a:avLst/>
          </a:prstGeom>
        </p:spPr>
        <p:txBody>
          <a:bodyPr vert="horz" wrap="square" lIns="0" tIns="24765" rIns="0" bIns="0" rtlCol="0">
            <a:spAutoFit/>
          </a:bodyPr>
          <a:lstStyle/>
          <a:p>
            <a:pPr marL="163830" marR="5080" indent="-151765">
              <a:lnSpc>
                <a:spcPts val="2560"/>
              </a:lnSpc>
              <a:spcBef>
                <a:spcPts val="195"/>
              </a:spcBef>
            </a:pPr>
            <a:r>
              <a:rPr sz="2150" dirty="0">
                <a:latin typeface="Arial MT"/>
                <a:cs typeface="Arial MT"/>
              </a:rPr>
              <a:t>resource</a:t>
            </a:r>
            <a:r>
              <a:rPr sz="2150" spc="-15" dirty="0">
                <a:latin typeface="Arial MT"/>
                <a:cs typeface="Arial MT"/>
              </a:rPr>
              <a:t> </a:t>
            </a:r>
            <a:r>
              <a:rPr sz="2150" spc="-30" dirty="0">
                <a:latin typeface="Arial MT"/>
                <a:cs typeface="Arial MT"/>
              </a:rPr>
              <a:t>"aws_lb_listener_rule"</a:t>
            </a:r>
            <a:r>
              <a:rPr sz="2150" spc="-15" dirty="0">
                <a:latin typeface="Arial MT"/>
                <a:cs typeface="Arial MT"/>
              </a:rPr>
              <a:t> </a:t>
            </a:r>
            <a:r>
              <a:rPr sz="2150" spc="-40" dirty="0">
                <a:latin typeface="Arial MT"/>
                <a:cs typeface="Arial MT"/>
              </a:rPr>
              <a:t>"alb_rule"</a:t>
            </a:r>
            <a:r>
              <a:rPr sz="2150" spc="-15" dirty="0">
                <a:latin typeface="Arial MT"/>
                <a:cs typeface="Arial MT"/>
              </a:rPr>
              <a:t> </a:t>
            </a:r>
            <a:r>
              <a:rPr sz="2150" spc="-5" dirty="0">
                <a:latin typeface="Arial MT"/>
                <a:cs typeface="Arial MT"/>
              </a:rPr>
              <a:t>{ </a:t>
            </a:r>
            <a:r>
              <a:rPr sz="2150" spc="-580" dirty="0">
                <a:latin typeface="Arial MT"/>
                <a:cs typeface="Arial MT"/>
              </a:rPr>
              <a:t> </a:t>
            </a:r>
            <a:r>
              <a:rPr sz="2150" spc="75" dirty="0">
                <a:latin typeface="Arial MT"/>
                <a:cs typeface="Arial MT"/>
              </a:rPr>
              <a:t>[…]</a:t>
            </a:r>
            <a:endParaRPr sz="2150">
              <a:latin typeface="Arial MT"/>
              <a:cs typeface="Arial MT"/>
            </a:endParaRPr>
          </a:p>
        </p:txBody>
      </p:sp>
      <p:sp>
        <p:nvSpPr>
          <p:cNvPr id="12" name="object 12"/>
          <p:cNvSpPr txBox="1"/>
          <p:nvPr/>
        </p:nvSpPr>
        <p:spPr>
          <a:xfrm>
            <a:off x="5031501" y="6024194"/>
            <a:ext cx="5939790" cy="352425"/>
          </a:xfrm>
          <a:prstGeom prst="rect">
            <a:avLst/>
          </a:prstGeom>
        </p:spPr>
        <p:txBody>
          <a:bodyPr vert="horz" wrap="square" lIns="0" tIns="11430" rIns="0" bIns="0" rtlCol="0">
            <a:spAutoFit/>
          </a:bodyPr>
          <a:lstStyle/>
          <a:p>
            <a:pPr marL="12700">
              <a:lnSpc>
                <a:spcPct val="100000"/>
              </a:lnSpc>
              <a:spcBef>
                <a:spcPts val="90"/>
              </a:spcBef>
            </a:pPr>
            <a:r>
              <a:rPr sz="2150" b="1" spc="-5" dirty="0">
                <a:latin typeface="Arial"/>
                <a:cs typeface="Arial"/>
              </a:rPr>
              <a:t>#</a:t>
            </a:r>
            <a:r>
              <a:rPr sz="2150" b="1" spc="-10" dirty="0">
                <a:latin typeface="Arial"/>
                <a:cs typeface="Arial"/>
              </a:rPr>
              <a:t> </a:t>
            </a:r>
            <a:r>
              <a:rPr sz="2150" b="1" spc="-5" dirty="0">
                <a:latin typeface="Arial"/>
                <a:cs typeface="Arial"/>
              </a:rPr>
              <a:t>First for_each</a:t>
            </a:r>
            <a:r>
              <a:rPr sz="2150" b="1" spc="-10" dirty="0">
                <a:latin typeface="Arial"/>
                <a:cs typeface="Arial"/>
              </a:rPr>
              <a:t> loop</a:t>
            </a:r>
            <a:r>
              <a:rPr sz="2150" b="1" spc="-5" dirty="0">
                <a:latin typeface="Arial"/>
                <a:cs typeface="Arial"/>
              </a:rPr>
              <a:t> for </a:t>
            </a:r>
            <a:r>
              <a:rPr sz="2150" b="1" spc="-10" dirty="0">
                <a:latin typeface="Arial"/>
                <a:cs typeface="Arial"/>
              </a:rPr>
              <a:t>condition </a:t>
            </a:r>
            <a:r>
              <a:rPr sz="2150" b="1" spc="-5" dirty="0">
                <a:latin typeface="Arial"/>
                <a:cs typeface="Arial"/>
              </a:rPr>
              <a:t>{ </a:t>
            </a:r>
            <a:r>
              <a:rPr sz="2150" b="1" spc="-10" dirty="0">
                <a:latin typeface="Arial"/>
                <a:cs typeface="Arial"/>
              </a:rPr>
              <a:t>…</a:t>
            </a:r>
            <a:r>
              <a:rPr sz="2150" b="1" spc="-5" dirty="0">
                <a:latin typeface="Arial"/>
                <a:cs typeface="Arial"/>
              </a:rPr>
              <a:t> }</a:t>
            </a:r>
            <a:r>
              <a:rPr sz="2150" b="1" spc="-10" dirty="0">
                <a:latin typeface="Arial"/>
                <a:cs typeface="Arial"/>
              </a:rPr>
              <a:t> block</a:t>
            </a:r>
            <a:endParaRPr sz="2150">
              <a:latin typeface="Arial"/>
              <a:cs typeface="Arial"/>
            </a:endParaRPr>
          </a:p>
        </p:txBody>
      </p:sp>
      <p:sp>
        <p:nvSpPr>
          <p:cNvPr id="13" name="object 13"/>
          <p:cNvSpPr txBox="1"/>
          <p:nvPr/>
        </p:nvSpPr>
        <p:spPr>
          <a:xfrm>
            <a:off x="1642075" y="6024194"/>
            <a:ext cx="3251835" cy="1001394"/>
          </a:xfrm>
          <a:prstGeom prst="rect">
            <a:avLst/>
          </a:prstGeom>
        </p:spPr>
        <p:txBody>
          <a:bodyPr vert="horz" wrap="square" lIns="0" tIns="24765" rIns="0" bIns="0" rtlCol="0">
            <a:spAutoFit/>
          </a:bodyPr>
          <a:lstStyle/>
          <a:p>
            <a:pPr marL="163830" marR="5080" indent="-151765">
              <a:lnSpc>
                <a:spcPts val="2560"/>
              </a:lnSpc>
              <a:spcBef>
                <a:spcPts val="195"/>
              </a:spcBef>
            </a:pPr>
            <a:r>
              <a:rPr sz="2150" spc="30" dirty="0">
                <a:latin typeface="Arial MT"/>
                <a:cs typeface="Arial MT"/>
              </a:rPr>
              <a:t>dynamic </a:t>
            </a:r>
            <a:r>
              <a:rPr sz="2150" spc="20" dirty="0">
                <a:latin typeface="Arial MT"/>
                <a:cs typeface="Arial MT"/>
              </a:rPr>
              <a:t>condition </a:t>
            </a:r>
            <a:r>
              <a:rPr sz="2150" spc="-5" dirty="0">
                <a:latin typeface="Arial MT"/>
                <a:cs typeface="Arial MT"/>
              </a:rPr>
              <a:t>{ </a:t>
            </a:r>
            <a:r>
              <a:rPr sz="2150" dirty="0">
                <a:latin typeface="Arial MT"/>
                <a:cs typeface="Arial MT"/>
              </a:rPr>
              <a:t> </a:t>
            </a:r>
            <a:r>
              <a:rPr sz="2150" spc="-5" dirty="0">
                <a:latin typeface="Arial MT"/>
                <a:cs typeface="Arial MT"/>
              </a:rPr>
              <a:t>for_each</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var.conditions </a:t>
            </a:r>
            <a:r>
              <a:rPr sz="2150" spc="-585" dirty="0">
                <a:latin typeface="Arial MT"/>
                <a:cs typeface="Arial MT"/>
              </a:rPr>
              <a:t> </a:t>
            </a:r>
            <a:r>
              <a:rPr sz="2150" spc="10" dirty="0">
                <a:latin typeface="Arial MT"/>
                <a:cs typeface="Arial MT"/>
              </a:rPr>
              <a:t>content</a:t>
            </a:r>
            <a:r>
              <a:rPr sz="2150" spc="-10" dirty="0">
                <a:latin typeface="Arial MT"/>
                <a:cs typeface="Arial MT"/>
              </a:rPr>
              <a:t> </a:t>
            </a:r>
            <a:r>
              <a:rPr sz="2150" spc="-5" dirty="0">
                <a:latin typeface="Arial MT"/>
                <a:cs typeface="Arial MT"/>
              </a:rPr>
              <a:t>{</a:t>
            </a:r>
            <a:endParaRPr sz="2150">
              <a:latin typeface="Arial MT"/>
              <a:cs typeface="Arial MT"/>
            </a:endParaRPr>
          </a:p>
        </p:txBody>
      </p:sp>
      <p:sp>
        <p:nvSpPr>
          <p:cNvPr id="14" name="object 14"/>
          <p:cNvSpPr txBox="1"/>
          <p:nvPr/>
        </p:nvSpPr>
        <p:spPr>
          <a:xfrm>
            <a:off x="1490708" y="6997991"/>
            <a:ext cx="14759940" cy="2299970"/>
          </a:xfrm>
          <a:prstGeom prst="rect">
            <a:avLst/>
          </a:prstGeom>
        </p:spPr>
        <p:txBody>
          <a:bodyPr vert="horz" wrap="square" lIns="0" tIns="11430" rIns="0" bIns="0" rtlCol="0">
            <a:spAutoFit/>
          </a:bodyPr>
          <a:lstStyle/>
          <a:p>
            <a:pPr marL="466725">
              <a:lnSpc>
                <a:spcPts val="2570"/>
              </a:lnSpc>
              <a:spcBef>
                <a:spcPts val="90"/>
              </a:spcBef>
              <a:tabLst>
                <a:tab pos="3416935" algn="l"/>
              </a:tabLst>
            </a:pPr>
            <a:r>
              <a:rPr sz="2150" spc="30" dirty="0">
                <a:latin typeface="Arial MT"/>
                <a:cs typeface="Arial MT"/>
              </a:rPr>
              <a:t>dynamic</a:t>
            </a:r>
            <a:r>
              <a:rPr sz="2150" spc="-5" dirty="0">
                <a:latin typeface="Arial MT"/>
                <a:cs typeface="Arial MT"/>
              </a:rPr>
              <a:t> host_header</a:t>
            </a:r>
            <a:r>
              <a:rPr sz="2150" dirty="0">
                <a:latin typeface="Arial MT"/>
                <a:cs typeface="Arial MT"/>
              </a:rPr>
              <a:t> </a:t>
            </a:r>
            <a:r>
              <a:rPr sz="2150" spc="-5" dirty="0">
                <a:latin typeface="Arial MT"/>
                <a:cs typeface="Arial MT"/>
              </a:rPr>
              <a:t>{	</a:t>
            </a:r>
            <a:r>
              <a:rPr sz="2150" b="1" spc="-5" dirty="0">
                <a:latin typeface="Arial"/>
                <a:cs typeface="Arial"/>
              </a:rPr>
              <a:t>#</a:t>
            </a:r>
            <a:r>
              <a:rPr sz="2150" b="1" spc="5" dirty="0">
                <a:latin typeface="Arial"/>
                <a:cs typeface="Arial"/>
              </a:rPr>
              <a:t> </a:t>
            </a:r>
            <a:r>
              <a:rPr sz="2150" b="1" spc="-10" dirty="0">
                <a:latin typeface="Arial"/>
                <a:cs typeface="Arial"/>
              </a:rPr>
              <a:t>Second</a:t>
            </a:r>
            <a:r>
              <a:rPr sz="2150" b="1" dirty="0">
                <a:latin typeface="Arial"/>
                <a:cs typeface="Arial"/>
              </a:rPr>
              <a:t> </a:t>
            </a:r>
            <a:r>
              <a:rPr sz="2150" b="1" spc="-5" dirty="0">
                <a:latin typeface="Arial"/>
                <a:cs typeface="Arial"/>
              </a:rPr>
              <a:t>for_each</a:t>
            </a:r>
            <a:r>
              <a:rPr sz="2150" b="1" dirty="0">
                <a:latin typeface="Arial"/>
                <a:cs typeface="Arial"/>
              </a:rPr>
              <a:t> </a:t>
            </a:r>
            <a:r>
              <a:rPr sz="2150" b="1" spc="-10" dirty="0">
                <a:latin typeface="Arial"/>
                <a:cs typeface="Arial"/>
              </a:rPr>
              <a:t>loop</a:t>
            </a:r>
            <a:r>
              <a:rPr sz="2150" b="1" dirty="0">
                <a:latin typeface="Arial"/>
                <a:cs typeface="Arial"/>
              </a:rPr>
              <a:t> </a:t>
            </a:r>
            <a:r>
              <a:rPr sz="2150" b="1" spc="-5" dirty="0">
                <a:latin typeface="Arial"/>
                <a:cs typeface="Arial"/>
              </a:rPr>
              <a:t>for</a:t>
            </a:r>
            <a:r>
              <a:rPr sz="2150" b="1" spc="5" dirty="0">
                <a:latin typeface="Arial"/>
                <a:cs typeface="Arial"/>
              </a:rPr>
              <a:t> </a:t>
            </a:r>
            <a:r>
              <a:rPr sz="2150" b="1" spc="-5" dirty="0">
                <a:latin typeface="Arial"/>
                <a:cs typeface="Arial"/>
              </a:rPr>
              <a:t>the</a:t>
            </a:r>
            <a:r>
              <a:rPr sz="2150" b="1" dirty="0">
                <a:latin typeface="Arial"/>
                <a:cs typeface="Arial"/>
              </a:rPr>
              <a:t> </a:t>
            </a:r>
            <a:r>
              <a:rPr sz="2150" b="1" spc="-10" dirty="0">
                <a:latin typeface="Arial"/>
                <a:cs typeface="Arial"/>
              </a:rPr>
              <a:t>host_header</a:t>
            </a:r>
            <a:r>
              <a:rPr sz="2150" b="1"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a:t>
            </a:r>
            <a:r>
              <a:rPr sz="2150" b="1" spc="5"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block</a:t>
            </a:r>
            <a:r>
              <a:rPr sz="2150" b="1" dirty="0">
                <a:latin typeface="Arial"/>
                <a:cs typeface="Arial"/>
              </a:rPr>
              <a:t> </a:t>
            </a:r>
            <a:r>
              <a:rPr sz="2150" b="1" spc="-10" dirty="0">
                <a:latin typeface="Arial"/>
                <a:cs typeface="Arial"/>
              </a:rPr>
              <a:t>within</a:t>
            </a:r>
            <a:r>
              <a:rPr sz="2150" b="1" spc="5" dirty="0">
                <a:latin typeface="Arial"/>
                <a:cs typeface="Arial"/>
              </a:rPr>
              <a:t> </a:t>
            </a:r>
            <a:r>
              <a:rPr sz="2150" b="1" spc="-5" dirty="0">
                <a:latin typeface="Arial"/>
                <a:cs typeface="Arial"/>
              </a:rPr>
              <a:t>the</a:t>
            </a:r>
            <a:r>
              <a:rPr sz="2150" b="1" dirty="0">
                <a:latin typeface="Arial"/>
                <a:cs typeface="Arial"/>
              </a:rPr>
              <a:t> </a:t>
            </a:r>
            <a:r>
              <a:rPr sz="2150" b="1" spc="-10" dirty="0">
                <a:latin typeface="Arial"/>
                <a:cs typeface="Arial"/>
              </a:rPr>
              <a:t>condition</a:t>
            </a:r>
            <a:r>
              <a:rPr sz="2150" b="1"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a:t>
            </a:r>
            <a:r>
              <a:rPr sz="2150" b="1" spc="5"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block</a:t>
            </a:r>
            <a:endParaRPr sz="2150">
              <a:latin typeface="Arial"/>
              <a:cs typeface="Arial"/>
            </a:endParaRPr>
          </a:p>
          <a:p>
            <a:pPr marL="617855" marR="7148830">
              <a:lnSpc>
                <a:spcPts val="2560"/>
              </a:lnSpc>
              <a:spcBef>
                <a:spcPts val="90"/>
              </a:spcBef>
            </a:pPr>
            <a:r>
              <a:rPr sz="2150" spc="-5" dirty="0">
                <a:latin typeface="Arial MT"/>
                <a:cs typeface="Arial MT"/>
              </a:rPr>
              <a:t>for_each </a:t>
            </a:r>
            <a:r>
              <a:rPr sz="2150" spc="155" dirty="0">
                <a:latin typeface="Arial MT"/>
                <a:cs typeface="Arial MT"/>
              </a:rPr>
              <a:t>=</a:t>
            </a:r>
            <a:r>
              <a:rPr sz="2150" dirty="0">
                <a:latin typeface="Arial MT"/>
                <a:cs typeface="Arial MT"/>
              </a:rPr>
              <a:t> </a:t>
            </a:r>
            <a:r>
              <a:rPr sz="2150" spc="10" dirty="0">
                <a:latin typeface="Arial MT"/>
                <a:cs typeface="Arial MT"/>
              </a:rPr>
              <a:t>condition.value.field</a:t>
            </a:r>
            <a:r>
              <a:rPr sz="2150" dirty="0">
                <a:latin typeface="Arial MT"/>
                <a:cs typeface="Arial MT"/>
              </a:rPr>
              <a:t> </a:t>
            </a:r>
            <a:r>
              <a:rPr sz="2150" spc="155" dirty="0">
                <a:latin typeface="Arial MT"/>
                <a:cs typeface="Arial MT"/>
              </a:rPr>
              <a:t>==</a:t>
            </a:r>
            <a:r>
              <a:rPr sz="2150" dirty="0">
                <a:latin typeface="Arial MT"/>
                <a:cs typeface="Arial MT"/>
              </a:rPr>
              <a:t> </a:t>
            </a:r>
            <a:r>
              <a:rPr sz="2150" spc="-20" dirty="0">
                <a:latin typeface="Arial MT"/>
                <a:cs typeface="Arial MT"/>
              </a:rPr>
              <a:t>"host-header"</a:t>
            </a:r>
            <a:r>
              <a:rPr sz="2150" dirty="0">
                <a:latin typeface="Arial MT"/>
                <a:cs typeface="Arial MT"/>
              </a:rPr>
              <a:t> </a:t>
            </a:r>
            <a:r>
              <a:rPr sz="2150" spc="-125" dirty="0">
                <a:latin typeface="Arial MT"/>
                <a:cs typeface="Arial MT"/>
              </a:rPr>
              <a:t>?</a:t>
            </a:r>
            <a:r>
              <a:rPr sz="2150" spc="-5" dirty="0">
                <a:latin typeface="Arial MT"/>
                <a:cs typeface="Arial MT"/>
              </a:rPr>
              <a:t> </a:t>
            </a:r>
            <a:r>
              <a:rPr sz="2150" spc="75" dirty="0">
                <a:latin typeface="Arial MT"/>
                <a:cs typeface="Arial MT"/>
              </a:rPr>
              <a:t>[1]</a:t>
            </a:r>
            <a:r>
              <a:rPr sz="2150" dirty="0">
                <a:latin typeface="Arial MT"/>
                <a:cs typeface="Arial MT"/>
              </a:rPr>
              <a:t> </a:t>
            </a:r>
            <a:r>
              <a:rPr sz="2150" spc="-5" dirty="0">
                <a:latin typeface="Arial MT"/>
                <a:cs typeface="Arial MT"/>
              </a:rPr>
              <a:t>:</a:t>
            </a:r>
            <a:r>
              <a:rPr sz="2150" dirty="0">
                <a:latin typeface="Arial MT"/>
                <a:cs typeface="Arial MT"/>
              </a:rPr>
              <a:t> </a:t>
            </a:r>
            <a:r>
              <a:rPr sz="2150" spc="114" dirty="0">
                <a:latin typeface="Arial MT"/>
                <a:cs typeface="Arial MT"/>
              </a:rPr>
              <a:t>[] </a:t>
            </a:r>
            <a:r>
              <a:rPr sz="2150" spc="-585" dirty="0">
                <a:latin typeface="Arial MT"/>
                <a:cs typeface="Arial MT"/>
              </a:rPr>
              <a:t> </a:t>
            </a:r>
            <a:r>
              <a:rPr sz="2150" spc="10" dirty="0">
                <a:latin typeface="Arial MT"/>
                <a:cs typeface="Arial MT"/>
              </a:rPr>
              <a:t>content</a:t>
            </a:r>
            <a:r>
              <a:rPr sz="2150" spc="-10" dirty="0">
                <a:latin typeface="Arial MT"/>
                <a:cs typeface="Arial MT"/>
              </a:rPr>
              <a:t> </a:t>
            </a:r>
            <a:r>
              <a:rPr sz="2150" spc="-5" dirty="0">
                <a:latin typeface="Arial MT"/>
                <a:cs typeface="Arial MT"/>
              </a:rPr>
              <a:t>{</a:t>
            </a:r>
            <a:endParaRPr sz="2150">
              <a:latin typeface="Arial MT"/>
              <a:cs typeface="Arial MT"/>
            </a:endParaRPr>
          </a:p>
          <a:p>
            <a:pPr marL="768985">
              <a:lnSpc>
                <a:spcPts val="2460"/>
              </a:lnSpc>
            </a:pPr>
            <a:r>
              <a:rPr sz="2150" spc="-5" dirty="0">
                <a:latin typeface="Arial MT"/>
                <a:cs typeface="Arial MT"/>
              </a:rPr>
              <a:t>values</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condition.value.values</a:t>
            </a:r>
            <a:endParaRPr sz="2150">
              <a:latin typeface="Arial MT"/>
              <a:cs typeface="Arial MT"/>
            </a:endParaRPr>
          </a:p>
          <a:p>
            <a:pPr marL="617855">
              <a:lnSpc>
                <a:spcPts val="2555"/>
              </a:lnSpc>
            </a:pPr>
            <a:r>
              <a:rPr sz="2150" spc="-5" dirty="0">
                <a:latin typeface="Arial MT"/>
                <a:cs typeface="Arial MT"/>
              </a:rPr>
              <a:t>}</a:t>
            </a:r>
            <a:endParaRPr sz="2150">
              <a:latin typeface="Arial MT"/>
              <a:cs typeface="Arial MT"/>
            </a:endParaRPr>
          </a:p>
          <a:p>
            <a:pPr marL="466725">
              <a:lnSpc>
                <a:spcPts val="2555"/>
              </a:lnSpc>
            </a:pPr>
            <a:r>
              <a:rPr sz="2150" spc="-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pic>
        <p:nvPicPr>
          <p:cNvPr id="15" name="object 15"/>
          <p:cNvPicPr/>
          <p:nvPr/>
        </p:nvPicPr>
        <p:blipFill>
          <a:blip r:embed="rId3" cstate="print"/>
          <a:stretch>
            <a:fillRect/>
          </a:stretch>
        </p:blipFill>
        <p:spPr>
          <a:xfrm>
            <a:off x="7744191" y="2350771"/>
            <a:ext cx="7995260" cy="2755150"/>
          </a:xfrm>
          <a:prstGeom prst="rect">
            <a:avLst/>
          </a:prstGeom>
        </p:spPr>
      </p:pic>
      <p:sp>
        <p:nvSpPr>
          <p:cNvPr id="16" name="object 16"/>
          <p:cNvSpPr txBox="1"/>
          <p:nvPr/>
        </p:nvSpPr>
        <p:spPr>
          <a:xfrm>
            <a:off x="7791310" y="2376948"/>
            <a:ext cx="7901305" cy="2661285"/>
          </a:xfrm>
          <a:prstGeom prst="rect">
            <a:avLst/>
          </a:prstGeom>
          <a:solidFill>
            <a:srgbClr val="FFFFFF"/>
          </a:solidFill>
          <a:ln w="10470">
            <a:solidFill>
              <a:srgbClr val="A6AAA9"/>
            </a:solidFill>
          </a:ln>
        </p:spPr>
        <p:txBody>
          <a:bodyPr vert="horz" wrap="square" lIns="0" tIns="183515" rIns="0" bIns="0" rtlCol="0">
            <a:spAutoFit/>
          </a:bodyPr>
          <a:lstStyle/>
          <a:p>
            <a:pPr marL="257810">
              <a:lnSpc>
                <a:spcPts val="2570"/>
              </a:lnSpc>
              <a:spcBef>
                <a:spcPts val="1445"/>
              </a:spcBef>
            </a:pPr>
            <a:r>
              <a:rPr sz="2150" spc="-5" dirty="0">
                <a:latin typeface="Arial MT"/>
                <a:cs typeface="Arial MT"/>
              </a:rPr>
              <a:t>Example:</a:t>
            </a:r>
            <a:endParaRPr sz="2150">
              <a:latin typeface="Arial MT"/>
              <a:cs typeface="Arial MT"/>
            </a:endParaRPr>
          </a:p>
          <a:p>
            <a:pPr marL="257810">
              <a:lnSpc>
                <a:spcPts val="2555"/>
              </a:lnSpc>
            </a:pP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560070">
              <a:lnSpc>
                <a:spcPts val="2555"/>
              </a:lnSpc>
            </a:pPr>
            <a:r>
              <a:rPr sz="2150" spc="20" dirty="0">
                <a:latin typeface="Arial MT"/>
                <a:cs typeface="Arial MT"/>
              </a:rPr>
              <a:t>field</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20" dirty="0">
                <a:latin typeface="Arial MT"/>
                <a:cs typeface="Arial MT"/>
              </a:rPr>
              <a:t>"host-header"</a:t>
            </a:r>
            <a:endParaRPr sz="2150">
              <a:latin typeface="Arial MT"/>
              <a:cs typeface="Arial MT"/>
            </a:endParaRPr>
          </a:p>
          <a:p>
            <a:pPr marL="560070">
              <a:lnSpc>
                <a:spcPts val="2555"/>
              </a:lnSpc>
            </a:pPr>
            <a:r>
              <a:rPr sz="2150" spc="-5" dirty="0">
                <a:latin typeface="Arial MT"/>
                <a:cs typeface="Arial MT"/>
              </a:rPr>
              <a:t>values </a:t>
            </a:r>
            <a:r>
              <a:rPr sz="2150" spc="155" dirty="0">
                <a:latin typeface="Arial MT"/>
                <a:cs typeface="Arial MT"/>
              </a:rPr>
              <a:t>=</a:t>
            </a:r>
            <a:r>
              <a:rPr sz="2150" spc="-5" dirty="0">
                <a:latin typeface="Arial MT"/>
                <a:cs typeface="Arial MT"/>
              </a:rPr>
              <a:t> </a:t>
            </a:r>
            <a:r>
              <a:rPr sz="2150" spc="114" dirty="0">
                <a:latin typeface="Arial MT"/>
                <a:cs typeface="Arial MT"/>
              </a:rPr>
              <a:t>[</a:t>
            </a:r>
            <a:r>
              <a:rPr sz="2150" spc="-5" dirty="0">
                <a:latin typeface="Arial MT"/>
                <a:cs typeface="Arial MT"/>
              </a:rPr>
              <a:t> </a:t>
            </a:r>
            <a:r>
              <a:rPr sz="2150" spc="-10" dirty="0">
                <a:latin typeface="Arial MT"/>
                <a:cs typeface="Arial MT"/>
              </a:rPr>
              <a:t>"mydomain.com",</a:t>
            </a:r>
            <a:r>
              <a:rPr sz="2150" spc="-5" dirty="0">
                <a:latin typeface="Arial MT"/>
                <a:cs typeface="Arial MT"/>
              </a:rPr>
              <a:t> </a:t>
            </a:r>
            <a:r>
              <a:rPr sz="2150" spc="-20" dirty="0">
                <a:latin typeface="Arial MT"/>
                <a:cs typeface="Arial MT"/>
                <a:hlinkClick r:id="rId4"/>
              </a:rPr>
              <a:t>"ww</a:t>
            </a:r>
            <a:r>
              <a:rPr sz="2150" spc="-20" dirty="0">
                <a:latin typeface="Arial MT"/>
                <a:cs typeface="Arial MT"/>
              </a:rPr>
              <a:t>w</a:t>
            </a:r>
            <a:r>
              <a:rPr sz="2150" spc="-20" dirty="0">
                <a:latin typeface="Arial MT"/>
                <a:cs typeface="Arial MT"/>
                <a:hlinkClick r:id="rId4"/>
              </a:rPr>
              <a:t>.mydomain.com"</a:t>
            </a:r>
            <a:r>
              <a:rPr sz="2150" dirty="0">
                <a:latin typeface="Arial MT"/>
                <a:cs typeface="Arial MT"/>
                <a:hlinkClick r:id="rId4"/>
              </a:rPr>
              <a:t> </a:t>
            </a: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114" dirty="0">
                <a:latin typeface="Arial MT"/>
                <a:cs typeface="Arial MT"/>
              </a:rPr>
              <a:t>]</a:t>
            </a:r>
            <a:endParaRPr sz="2150">
              <a:latin typeface="Arial MT"/>
              <a:cs typeface="Arial MT"/>
            </a:endParaRPr>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grpSp>
        <p:nvGrpSpPr>
          <p:cNvPr id="3" name="object 3"/>
          <p:cNvGrpSpPr/>
          <p:nvPr/>
        </p:nvGrpSpPr>
        <p:grpSpPr>
          <a:xfrm>
            <a:off x="1198444" y="2108789"/>
            <a:ext cx="17310735" cy="7591425"/>
            <a:chOff x="1198444" y="2108789"/>
            <a:chExt cx="17310735" cy="7591425"/>
          </a:xfrm>
        </p:grpSpPr>
        <p:pic>
          <p:nvPicPr>
            <p:cNvPr id="4" name="object 4"/>
            <p:cNvPicPr/>
            <p:nvPr/>
          </p:nvPicPr>
          <p:blipFill>
            <a:blip r:embed="rId2" cstate="print"/>
            <a:stretch>
              <a:fillRect/>
            </a:stretch>
          </p:blipFill>
          <p:spPr>
            <a:xfrm>
              <a:off x="1198444" y="2108789"/>
              <a:ext cx="17310268" cy="7591277"/>
            </a:xfrm>
            <a:prstGeom prst="rect">
              <a:avLst/>
            </a:prstGeom>
          </p:spPr>
        </p:pic>
        <p:sp>
          <p:nvSpPr>
            <p:cNvPr id="5" name="object 5"/>
            <p:cNvSpPr/>
            <p:nvPr/>
          </p:nvSpPr>
          <p:spPr>
            <a:xfrm>
              <a:off x="1245563" y="2134966"/>
              <a:ext cx="17216120" cy="7497445"/>
            </a:xfrm>
            <a:custGeom>
              <a:avLst/>
              <a:gdLst/>
              <a:ahLst/>
              <a:cxnLst/>
              <a:rect l="l" t="t" r="r" b="b"/>
              <a:pathLst>
                <a:path w="17216120" h="7497445">
                  <a:moveTo>
                    <a:pt x="17216030" y="0"/>
                  </a:moveTo>
                  <a:lnTo>
                    <a:pt x="0" y="0"/>
                  </a:lnTo>
                  <a:lnTo>
                    <a:pt x="0" y="7497039"/>
                  </a:lnTo>
                  <a:lnTo>
                    <a:pt x="17216030" y="7497039"/>
                  </a:lnTo>
                  <a:lnTo>
                    <a:pt x="17216030" y="0"/>
                  </a:lnTo>
                  <a:close/>
                </a:path>
              </a:pathLst>
            </a:custGeom>
            <a:solidFill>
              <a:srgbClr val="DCDEE0"/>
            </a:solidFill>
          </p:spPr>
          <p:txBody>
            <a:bodyPr wrap="square" lIns="0" tIns="0" rIns="0" bIns="0" rtlCol="0"/>
            <a:lstStyle/>
            <a:p>
              <a:endParaRPr/>
            </a:p>
          </p:txBody>
        </p:sp>
        <p:sp>
          <p:nvSpPr>
            <p:cNvPr id="6" name="object 6"/>
            <p:cNvSpPr/>
            <p:nvPr/>
          </p:nvSpPr>
          <p:spPr>
            <a:xfrm>
              <a:off x="1245563" y="2134966"/>
              <a:ext cx="17216120" cy="7497445"/>
            </a:xfrm>
            <a:custGeom>
              <a:avLst/>
              <a:gdLst/>
              <a:ahLst/>
              <a:cxnLst/>
              <a:rect l="l" t="t" r="r" b="b"/>
              <a:pathLst>
                <a:path w="17216120" h="7497445">
                  <a:moveTo>
                    <a:pt x="0" y="0"/>
                  </a:moveTo>
                  <a:lnTo>
                    <a:pt x="17216030" y="0"/>
                  </a:lnTo>
                  <a:lnTo>
                    <a:pt x="17216030" y="7497039"/>
                  </a:lnTo>
                  <a:lnTo>
                    <a:pt x="0" y="7497039"/>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490708" y="3102813"/>
            <a:ext cx="4396740" cy="676910"/>
          </a:xfrm>
          <a:prstGeom prst="rect">
            <a:avLst/>
          </a:prstGeom>
        </p:spPr>
        <p:txBody>
          <a:bodyPr vert="horz" wrap="square" lIns="0" tIns="11430" rIns="0" bIns="0" rtlCol="0">
            <a:spAutoFit/>
          </a:bodyPr>
          <a:lstStyle/>
          <a:p>
            <a:pPr marL="12700">
              <a:lnSpc>
                <a:spcPts val="2570"/>
              </a:lnSpc>
              <a:spcBef>
                <a:spcPts val="90"/>
              </a:spcBef>
            </a:pPr>
            <a:r>
              <a:rPr sz="2150" spc="10" dirty="0">
                <a:latin typeface="Arial MT"/>
                <a:cs typeface="Arial MT"/>
              </a:rPr>
              <a:t>variable</a:t>
            </a:r>
            <a:r>
              <a:rPr sz="2150" spc="-20" dirty="0">
                <a:latin typeface="Arial MT"/>
                <a:cs typeface="Arial MT"/>
              </a:rPr>
              <a:t> </a:t>
            </a:r>
            <a:r>
              <a:rPr sz="2150" spc="-15" dirty="0">
                <a:latin typeface="Arial MT"/>
                <a:cs typeface="Arial MT"/>
              </a:rPr>
              <a:t>"conditions" </a:t>
            </a:r>
            <a:r>
              <a:rPr sz="2150" spc="-5" dirty="0">
                <a:latin typeface="Arial MT"/>
                <a:cs typeface="Arial MT"/>
              </a:rPr>
              <a:t>{</a:t>
            </a:r>
            <a:endParaRPr sz="2150">
              <a:latin typeface="Arial MT"/>
              <a:cs typeface="Arial MT"/>
            </a:endParaRPr>
          </a:p>
          <a:p>
            <a:pPr marL="163830">
              <a:lnSpc>
                <a:spcPts val="2570"/>
              </a:lnSpc>
            </a:pPr>
            <a:r>
              <a:rPr sz="2150" spc="25" dirty="0">
                <a:latin typeface="Arial MT"/>
                <a:cs typeface="Arial MT"/>
              </a:rPr>
              <a:t>description</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45" dirty="0">
                <a:latin typeface="Arial MT"/>
                <a:cs typeface="Arial MT"/>
              </a:rPr>
              <a:t>"ALB</a:t>
            </a:r>
            <a:r>
              <a:rPr sz="2150" spc="-5" dirty="0">
                <a:latin typeface="Arial MT"/>
                <a:cs typeface="Arial MT"/>
              </a:rPr>
              <a:t> rule </a:t>
            </a:r>
            <a:r>
              <a:rPr sz="2150" dirty="0">
                <a:latin typeface="Arial MT"/>
                <a:cs typeface="Arial MT"/>
              </a:rPr>
              <a:t>conditions"</a:t>
            </a:r>
            <a:endParaRPr sz="2150">
              <a:latin typeface="Arial MT"/>
              <a:cs typeface="Arial MT"/>
            </a:endParaRPr>
          </a:p>
        </p:txBody>
      </p:sp>
      <p:sp>
        <p:nvSpPr>
          <p:cNvPr id="8" name="object 8"/>
          <p:cNvSpPr txBox="1"/>
          <p:nvPr/>
        </p:nvSpPr>
        <p:spPr>
          <a:xfrm>
            <a:off x="1642075" y="3752008"/>
            <a:ext cx="1673225" cy="352425"/>
          </a:xfrm>
          <a:prstGeom prst="rect">
            <a:avLst/>
          </a:prstGeom>
        </p:spPr>
        <p:txBody>
          <a:bodyPr vert="horz" wrap="square" lIns="0" tIns="11430" rIns="0" bIns="0" rtlCol="0">
            <a:spAutoFit/>
          </a:bodyPr>
          <a:lstStyle/>
          <a:p>
            <a:pPr marL="12700">
              <a:lnSpc>
                <a:spcPct val="100000"/>
              </a:lnSpc>
              <a:spcBef>
                <a:spcPts val="90"/>
              </a:spcBef>
              <a:tabLst>
                <a:tab pos="1223010" algn="l"/>
              </a:tabLst>
            </a:pPr>
            <a:r>
              <a:rPr sz="2150" spc="10" dirty="0">
                <a:latin typeface="Arial MT"/>
                <a:cs typeface="Arial MT"/>
              </a:rPr>
              <a:t>default	</a:t>
            </a:r>
            <a:r>
              <a:rPr sz="2150" spc="155" dirty="0">
                <a:latin typeface="Arial MT"/>
                <a:cs typeface="Arial MT"/>
              </a:rPr>
              <a:t>=</a:t>
            </a:r>
            <a:r>
              <a:rPr sz="2150" spc="-85" dirty="0">
                <a:latin typeface="Arial MT"/>
                <a:cs typeface="Arial MT"/>
              </a:rPr>
              <a:t> </a:t>
            </a:r>
            <a:r>
              <a:rPr sz="2150" spc="114" dirty="0">
                <a:latin typeface="Arial MT"/>
                <a:cs typeface="Arial MT"/>
              </a:rPr>
              <a:t>[]</a:t>
            </a:r>
            <a:endParaRPr sz="2150">
              <a:latin typeface="Arial MT"/>
              <a:cs typeface="Arial MT"/>
            </a:endParaRPr>
          </a:p>
        </p:txBody>
      </p:sp>
      <p:sp>
        <p:nvSpPr>
          <p:cNvPr id="9" name="object 9"/>
          <p:cNvSpPr txBox="1"/>
          <p:nvPr/>
        </p:nvSpPr>
        <p:spPr>
          <a:xfrm>
            <a:off x="1642075" y="4076606"/>
            <a:ext cx="2489200" cy="1325880"/>
          </a:xfrm>
          <a:prstGeom prst="rect">
            <a:avLst/>
          </a:prstGeom>
        </p:spPr>
        <p:txBody>
          <a:bodyPr vert="horz" wrap="square" lIns="0" tIns="24765" rIns="0" bIns="0" rtlCol="0">
            <a:spAutoFit/>
          </a:bodyPr>
          <a:lstStyle/>
          <a:p>
            <a:pPr marL="163830" marR="5080" indent="-151765">
              <a:lnSpc>
                <a:spcPts val="2560"/>
              </a:lnSpc>
              <a:spcBef>
                <a:spcPts val="195"/>
              </a:spcBef>
              <a:tabLst>
                <a:tab pos="829310" algn="l"/>
              </a:tabLst>
            </a:pPr>
            <a:r>
              <a:rPr sz="2150" spc="25" dirty="0">
                <a:latin typeface="Arial MT"/>
                <a:cs typeface="Arial MT"/>
              </a:rPr>
              <a:t>type </a:t>
            </a:r>
            <a:r>
              <a:rPr sz="2150" spc="155" dirty="0">
                <a:latin typeface="Arial MT"/>
                <a:cs typeface="Arial MT"/>
              </a:rPr>
              <a:t>= </a:t>
            </a:r>
            <a:r>
              <a:rPr sz="2150" spc="15" dirty="0">
                <a:latin typeface="Arial MT"/>
                <a:cs typeface="Arial MT"/>
              </a:rPr>
              <a:t>list(object({ </a:t>
            </a:r>
            <a:r>
              <a:rPr sz="2150" spc="20" dirty="0">
                <a:latin typeface="Arial MT"/>
                <a:cs typeface="Arial MT"/>
              </a:rPr>
              <a:t> field	</a:t>
            </a:r>
            <a:r>
              <a:rPr sz="2150" spc="155" dirty="0">
                <a:latin typeface="Arial MT"/>
                <a:cs typeface="Arial MT"/>
              </a:rPr>
              <a:t>= </a:t>
            </a:r>
            <a:r>
              <a:rPr sz="2150" spc="15" dirty="0">
                <a:latin typeface="Arial MT"/>
                <a:cs typeface="Arial MT"/>
              </a:rPr>
              <a:t>string </a:t>
            </a:r>
            <a:r>
              <a:rPr sz="2150" spc="20" dirty="0">
                <a:latin typeface="Arial MT"/>
                <a:cs typeface="Arial MT"/>
              </a:rPr>
              <a:t> </a:t>
            </a:r>
            <a:r>
              <a:rPr sz="2150" spc="-5" dirty="0">
                <a:latin typeface="Arial MT"/>
                <a:cs typeface="Arial MT"/>
              </a:rPr>
              <a:t>values</a:t>
            </a:r>
            <a:r>
              <a:rPr sz="2150" spc="-35" dirty="0">
                <a:latin typeface="Arial MT"/>
                <a:cs typeface="Arial MT"/>
              </a:rPr>
              <a:t> </a:t>
            </a:r>
            <a:r>
              <a:rPr sz="2150" spc="155" dirty="0">
                <a:latin typeface="Arial MT"/>
                <a:cs typeface="Arial MT"/>
              </a:rPr>
              <a:t>=</a:t>
            </a:r>
            <a:r>
              <a:rPr sz="2150" spc="-35" dirty="0">
                <a:latin typeface="Arial MT"/>
                <a:cs typeface="Arial MT"/>
              </a:rPr>
              <a:t> </a:t>
            </a:r>
            <a:r>
              <a:rPr sz="2150" spc="5" dirty="0">
                <a:latin typeface="Arial MT"/>
                <a:cs typeface="Arial MT"/>
              </a:rPr>
              <a:t>list(string)</a:t>
            </a:r>
            <a:endParaRPr sz="2150">
              <a:latin typeface="Arial MT"/>
              <a:cs typeface="Arial MT"/>
            </a:endParaRPr>
          </a:p>
          <a:p>
            <a:pPr marL="12700">
              <a:lnSpc>
                <a:spcPts val="2465"/>
              </a:lnSpc>
            </a:pPr>
            <a:r>
              <a:rPr sz="2150" spc="-5" dirty="0">
                <a:latin typeface="Arial MT"/>
                <a:cs typeface="Arial MT"/>
              </a:rPr>
              <a:t>}))</a:t>
            </a:r>
            <a:endParaRPr sz="2150">
              <a:latin typeface="Arial MT"/>
              <a:cs typeface="Arial MT"/>
            </a:endParaRPr>
          </a:p>
        </p:txBody>
      </p:sp>
      <p:sp>
        <p:nvSpPr>
          <p:cNvPr id="10" name="object 10"/>
          <p:cNvSpPr txBox="1"/>
          <p:nvPr/>
        </p:nvSpPr>
        <p:spPr>
          <a:xfrm>
            <a:off x="1490708" y="5374995"/>
            <a:ext cx="5128895" cy="1325880"/>
          </a:xfrm>
          <a:prstGeom prst="rect">
            <a:avLst/>
          </a:prstGeom>
        </p:spPr>
        <p:txBody>
          <a:bodyPr vert="horz" wrap="square" lIns="0" tIns="11430" rIns="0" bIns="0" rtlCol="0">
            <a:spAutoFit/>
          </a:bodyPr>
          <a:lstStyle/>
          <a:p>
            <a:pPr marL="12700">
              <a:lnSpc>
                <a:spcPct val="100000"/>
              </a:lnSpc>
              <a:spcBef>
                <a:spcPts val="90"/>
              </a:spcBef>
            </a:pPr>
            <a:r>
              <a:rPr sz="2150" spc="-5" dirty="0">
                <a:latin typeface="Arial MT"/>
                <a:cs typeface="Arial MT"/>
              </a:rPr>
              <a:t>}</a:t>
            </a:r>
            <a:endParaRPr sz="2150">
              <a:latin typeface="Arial MT"/>
              <a:cs typeface="Arial MT"/>
            </a:endParaRPr>
          </a:p>
          <a:p>
            <a:pPr>
              <a:lnSpc>
                <a:spcPct val="100000"/>
              </a:lnSpc>
              <a:spcBef>
                <a:spcPts val="50"/>
              </a:spcBef>
            </a:pPr>
            <a:endParaRPr sz="2250">
              <a:latin typeface="Arial MT"/>
              <a:cs typeface="Arial MT"/>
            </a:endParaRPr>
          </a:p>
          <a:p>
            <a:pPr marL="163830" marR="5080" indent="-151765">
              <a:lnSpc>
                <a:spcPts val="2560"/>
              </a:lnSpc>
            </a:pPr>
            <a:r>
              <a:rPr sz="2150" dirty="0">
                <a:latin typeface="Arial MT"/>
                <a:cs typeface="Arial MT"/>
              </a:rPr>
              <a:t>resource</a:t>
            </a:r>
            <a:r>
              <a:rPr sz="2150" spc="-15" dirty="0">
                <a:latin typeface="Arial MT"/>
                <a:cs typeface="Arial MT"/>
              </a:rPr>
              <a:t> </a:t>
            </a:r>
            <a:r>
              <a:rPr sz="2150" spc="-30" dirty="0">
                <a:latin typeface="Arial MT"/>
                <a:cs typeface="Arial MT"/>
              </a:rPr>
              <a:t>"aws_lb_listener_rule"</a:t>
            </a:r>
            <a:r>
              <a:rPr sz="2150" spc="-15" dirty="0">
                <a:latin typeface="Arial MT"/>
                <a:cs typeface="Arial MT"/>
              </a:rPr>
              <a:t> </a:t>
            </a:r>
            <a:r>
              <a:rPr sz="2150" spc="-40" dirty="0">
                <a:latin typeface="Arial MT"/>
                <a:cs typeface="Arial MT"/>
              </a:rPr>
              <a:t>"alb_rule"</a:t>
            </a:r>
            <a:r>
              <a:rPr sz="2150" spc="-15" dirty="0">
                <a:latin typeface="Arial MT"/>
                <a:cs typeface="Arial MT"/>
              </a:rPr>
              <a:t> </a:t>
            </a:r>
            <a:r>
              <a:rPr sz="2150" spc="-5" dirty="0">
                <a:latin typeface="Arial MT"/>
                <a:cs typeface="Arial MT"/>
              </a:rPr>
              <a:t>{ </a:t>
            </a:r>
            <a:r>
              <a:rPr sz="2150" spc="-580" dirty="0">
                <a:latin typeface="Arial MT"/>
                <a:cs typeface="Arial MT"/>
              </a:rPr>
              <a:t> </a:t>
            </a:r>
            <a:r>
              <a:rPr sz="2150" spc="75" dirty="0">
                <a:latin typeface="Arial MT"/>
                <a:cs typeface="Arial MT"/>
              </a:rPr>
              <a:t>[…]</a:t>
            </a:r>
            <a:endParaRPr sz="2150">
              <a:latin typeface="Arial MT"/>
              <a:cs typeface="Arial MT"/>
            </a:endParaRPr>
          </a:p>
        </p:txBody>
      </p:sp>
      <p:sp>
        <p:nvSpPr>
          <p:cNvPr id="11" name="object 11"/>
          <p:cNvSpPr txBox="1"/>
          <p:nvPr/>
        </p:nvSpPr>
        <p:spPr>
          <a:xfrm>
            <a:off x="1642075" y="6673389"/>
            <a:ext cx="2007870" cy="676910"/>
          </a:xfrm>
          <a:prstGeom prst="rect">
            <a:avLst/>
          </a:prstGeom>
        </p:spPr>
        <p:txBody>
          <a:bodyPr vert="horz" wrap="square" lIns="0" tIns="24765" rIns="0" bIns="0" rtlCol="0">
            <a:spAutoFit/>
          </a:bodyPr>
          <a:lstStyle/>
          <a:p>
            <a:pPr marL="314960" marR="5080" indent="-302895">
              <a:lnSpc>
                <a:spcPts val="2560"/>
              </a:lnSpc>
              <a:spcBef>
                <a:spcPts val="195"/>
              </a:spcBef>
            </a:pPr>
            <a:r>
              <a:rPr sz="2150" spc="20" dirty="0">
                <a:latin typeface="Arial MT"/>
                <a:cs typeface="Arial MT"/>
              </a:rPr>
              <a:t>condition </a:t>
            </a:r>
            <a:r>
              <a:rPr sz="2150" spc="-5" dirty="0">
                <a:latin typeface="Arial MT"/>
                <a:cs typeface="Arial MT"/>
              </a:rPr>
              <a:t>{ </a:t>
            </a:r>
            <a:r>
              <a:rPr sz="2150" dirty="0">
                <a:latin typeface="Arial MT"/>
                <a:cs typeface="Arial MT"/>
              </a:rPr>
              <a:t> </a:t>
            </a:r>
            <a:r>
              <a:rPr sz="2150" spc="-5" dirty="0">
                <a:latin typeface="Arial MT"/>
                <a:cs typeface="Arial MT"/>
              </a:rPr>
              <a:t>host_header</a:t>
            </a:r>
            <a:r>
              <a:rPr sz="2150" spc="-90" dirty="0">
                <a:latin typeface="Arial MT"/>
                <a:cs typeface="Arial MT"/>
              </a:rPr>
              <a:t> </a:t>
            </a:r>
            <a:r>
              <a:rPr sz="2150" spc="-5" dirty="0">
                <a:latin typeface="Arial MT"/>
                <a:cs typeface="Arial MT"/>
              </a:rPr>
              <a:t>{</a:t>
            </a:r>
            <a:endParaRPr sz="2150">
              <a:latin typeface="Arial MT"/>
              <a:cs typeface="Arial MT"/>
            </a:endParaRPr>
          </a:p>
        </p:txBody>
      </p:sp>
      <p:sp>
        <p:nvSpPr>
          <p:cNvPr id="12" name="object 12"/>
          <p:cNvSpPr txBox="1"/>
          <p:nvPr/>
        </p:nvSpPr>
        <p:spPr>
          <a:xfrm>
            <a:off x="3851328" y="6673389"/>
            <a:ext cx="11355705" cy="676910"/>
          </a:xfrm>
          <a:prstGeom prst="rect">
            <a:avLst/>
          </a:prstGeom>
        </p:spPr>
        <p:txBody>
          <a:bodyPr vert="horz" wrap="square" lIns="0" tIns="11430" rIns="0" bIns="0" rtlCol="0">
            <a:spAutoFit/>
          </a:bodyPr>
          <a:lstStyle/>
          <a:p>
            <a:pPr marL="73025">
              <a:lnSpc>
                <a:spcPts val="2570"/>
              </a:lnSpc>
              <a:spcBef>
                <a:spcPts val="90"/>
              </a:spcBef>
            </a:pPr>
            <a:r>
              <a:rPr sz="2150" b="1" spc="-5" dirty="0">
                <a:latin typeface="Arial"/>
                <a:cs typeface="Arial"/>
              </a:rPr>
              <a:t>#</a:t>
            </a:r>
            <a:r>
              <a:rPr sz="2150" b="1" spc="-10" dirty="0">
                <a:latin typeface="Arial"/>
                <a:cs typeface="Arial"/>
              </a:rPr>
              <a:t> </a:t>
            </a:r>
            <a:r>
              <a:rPr sz="2150" b="1" spc="-5" dirty="0">
                <a:latin typeface="Arial"/>
                <a:cs typeface="Arial"/>
              </a:rPr>
              <a:t>First for_each</a:t>
            </a:r>
            <a:r>
              <a:rPr sz="2150" b="1" spc="-10" dirty="0">
                <a:latin typeface="Arial"/>
                <a:cs typeface="Arial"/>
              </a:rPr>
              <a:t> loop</a:t>
            </a:r>
            <a:r>
              <a:rPr sz="2150" b="1" spc="-5" dirty="0">
                <a:latin typeface="Arial"/>
                <a:cs typeface="Arial"/>
              </a:rPr>
              <a:t> for </a:t>
            </a:r>
            <a:r>
              <a:rPr sz="2150" b="1" spc="-10" dirty="0">
                <a:latin typeface="Arial"/>
                <a:cs typeface="Arial"/>
              </a:rPr>
              <a:t>condition </a:t>
            </a:r>
            <a:r>
              <a:rPr sz="2150" b="1" spc="-5" dirty="0">
                <a:latin typeface="Arial"/>
                <a:cs typeface="Arial"/>
              </a:rPr>
              <a:t>{ </a:t>
            </a:r>
            <a:r>
              <a:rPr sz="2150" b="1" spc="-10" dirty="0">
                <a:latin typeface="Arial"/>
                <a:cs typeface="Arial"/>
              </a:rPr>
              <a:t>…</a:t>
            </a:r>
            <a:r>
              <a:rPr sz="2150" b="1" spc="-5" dirty="0">
                <a:latin typeface="Arial"/>
                <a:cs typeface="Arial"/>
              </a:rPr>
              <a:t> }</a:t>
            </a:r>
            <a:r>
              <a:rPr sz="2150" b="1" spc="-10" dirty="0">
                <a:latin typeface="Arial"/>
                <a:cs typeface="Arial"/>
              </a:rPr>
              <a:t> block</a:t>
            </a:r>
            <a:endParaRPr sz="2150">
              <a:latin typeface="Arial"/>
              <a:cs typeface="Arial"/>
            </a:endParaRPr>
          </a:p>
          <a:p>
            <a:pPr marL="12700">
              <a:lnSpc>
                <a:spcPts val="2570"/>
              </a:lnSpc>
            </a:pPr>
            <a:r>
              <a:rPr sz="2150" b="1" spc="-5" dirty="0">
                <a:latin typeface="Arial"/>
                <a:cs typeface="Arial"/>
              </a:rPr>
              <a:t>#</a:t>
            </a:r>
            <a:r>
              <a:rPr sz="2150" b="1" dirty="0">
                <a:latin typeface="Arial"/>
                <a:cs typeface="Arial"/>
              </a:rPr>
              <a:t> </a:t>
            </a:r>
            <a:r>
              <a:rPr sz="2150" b="1" spc="-10" dirty="0">
                <a:latin typeface="Arial"/>
                <a:cs typeface="Arial"/>
              </a:rPr>
              <a:t>Second</a:t>
            </a:r>
            <a:r>
              <a:rPr sz="2150" b="1" dirty="0">
                <a:latin typeface="Arial"/>
                <a:cs typeface="Arial"/>
              </a:rPr>
              <a:t> </a:t>
            </a:r>
            <a:r>
              <a:rPr sz="2150" b="1" spc="-5" dirty="0">
                <a:latin typeface="Arial"/>
                <a:cs typeface="Arial"/>
              </a:rPr>
              <a:t>for_each</a:t>
            </a:r>
            <a:r>
              <a:rPr sz="2150" b="1" dirty="0">
                <a:latin typeface="Arial"/>
                <a:cs typeface="Arial"/>
              </a:rPr>
              <a:t> </a:t>
            </a:r>
            <a:r>
              <a:rPr sz="2150" b="1" spc="-10" dirty="0">
                <a:latin typeface="Arial"/>
                <a:cs typeface="Arial"/>
              </a:rPr>
              <a:t>loop</a:t>
            </a:r>
            <a:r>
              <a:rPr sz="2150" b="1" spc="5" dirty="0">
                <a:latin typeface="Arial"/>
                <a:cs typeface="Arial"/>
              </a:rPr>
              <a:t> </a:t>
            </a:r>
            <a:r>
              <a:rPr sz="2150" b="1" spc="-5" dirty="0">
                <a:latin typeface="Arial"/>
                <a:cs typeface="Arial"/>
              </a:rPr>
              <a:t>for</a:t>
            </a:r>
            <a:r>
              <a:rPr sz="2150" b="1" dirty="0">
                <a:latin typeface="Arial"/>
                <a:cs typeface="Arial"/>
              </a:rPr>
              <a:t> </a:t>
            </a:r>
            <a:r>
              <a:rPr sz="2150" b="1" spc="-5" dirty="0">
                <a:latin typeface="Arial"/>
                <a:cs typeface="Arial"/>
              </a:rPr>
              <a:t>the</a:t>
            </a:r>
            <a:r>
              <a:rPr sz="2150" b="1" dirty="0">
                <a:latin typeface="Arial"/>
                <a:cs typeface="Arial"/>
              </a:rPr>
              <a:t> </a:t>
            </a:r>
            <a:r>
              <a:rPr sz="2150" b="1" spc="-10" dirty="0">
                <a:latin typeface="Arial"/>
                <a:cs typeface="Arial"/>
              </a:rPr>
              <a:t>host_header</a:t>
            </a:r>
            <a:r>
              <a:rPr sz="2150" b="1" dirty="0">
                <a:latin typeface="Arial"/>
                <a:cs typeface="Arial"/>
              </a:rPr>
              <a:t> </a:t>
            </a:r>
            <a:r>
              <a:rPr sz="2150" b="1" spc="-5" dirty="0">
                <a:latin typeface="Arial"/>
                <a:cs typeface="Arial"/>
              </a:rPr>
              <a:t>{</a:t>
            </a:r>
            <a:r>
              <a:rPr sz="2150" b="1" spc="5" dirty="0">
                <a:latin typeface="Arial"/>
                <a:cs typeface="Arial"/>
              </a:rPr>
              <a:t> </a:t>
            </a:r>
            <a:r>
              <a:rPr sz="2150" b="1" spc="-10" dirty="0">
                <a:latin typeface="Arial"/>
                <a:cs typeface="Arial"/>
              </a:rPr>
              <a:t>…</a:t>
            </a:r>
            <a:r>
              <a:rPr sz="2150" b="1"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block</a:t>
            </a:r>
            <a:r>
              <a:rPr sz="2150" b="1" dirty="0">
                <a:latin typeface="Arial"/>
                <a:cs typeface="Arial"/>
              </a:rPr>
              <a:t> </a:t>
            </a:r>
            <a:r>
              <a:rPr sz="2150" b="1" spc="-10" dirty="0">
                <a:latin typeface="Arial"/>
                <a:cs typeface="Arial"/>
              </a:rPr>
              <a:t>within</a:t>
            </a:r>
            <a:r>
              <a:rPr sz="2150" b="1" spc="5" dirty="0">
                <a:latin typeface="Arial"/>
                <a:cs typeface="Arial"/>
              </a:rPr>
              <a:t> </a:t>
            </a:r>
            <a:r>
              <a:rPr sz="2150" b="1" spc="-5" dirty="0">
                <a:latin typeface="Arial"/>
                <a:cs typeface="Arial"/>
              </a:rPr>
              <a:t>the</a:t>
            </a:r>
            <a:r>
              <a:rPr sz="2150" b="1" dirty="0">
                <a:latin typeface="Arial"/>
                <a:cs typeface="Arial"/>
              </a:rPr>
              <a:t> </a:t>
            </a:r>
            <a:r>
              <a:rPr sz="2150" b="1" spc="-10" dirty="0">
                <a:latin typeface="Arial"/>
                <a:cs typeface="Arial"/>
              </a:rPr>
              <a:t>condition</a:t>
            </a:r>
            <a:r>
              <a:rPr sz="2150" b="1"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a:t>
            </a:r>
            <a:r>
              <a:rPr sz="2150" b="1" spc="5" dirty="0">
                <a:latin typeface="Arial"/>
                <a:cs typeface="Arial"/>
              </a:rPr>
              <a:t> </a:t>
            </a:r>
            <a:r>
              <a:rPr sz="2150" b="1" spc="-5" dirty="0">
                <a:latin typeface="Arial"/>
                <a:cs typeface="Arial"/>
              </a:rPr>
              <a:t>}</a:t>
            </a:r>
            <a:r>
              <a:rPr sz="2150" b="1" dirty="0">
                <a:latin typeface="Arial"/>
                <a:cs typeface="Arial"/>
              </a:rPr>
              <a:t> </a:t>
            </a:r>
            <a:r>
              <a:rPr sz="2150" b="1" spc="-10" dirty="0">
                <a:latin typeface="Arial"/>
                <a:cs typeface="Arial"/>
              </a:rPr>
              <a:t>block</a:t>
            </a:r>
            <a:endParaRPr sz="2150">
              <a:latin typeface="Arial"/>
              <a:cs typeface="Arial"/>
            </a:endParaRPr>
          </a:p>
        </p:txBody>
      </p:sp>
      <p:sp>
        <p:nvSpPr>
          <p:cNvPr id="13" name="object 13"/>
          <p:cNvSpPr txBox="1"/>
          <p:nvPr/>
        </p:nvSpPr>
        <p:spPr>
          <a:xfrm>
            <a:off x="1490708" y="7322588"/>
            <a:ext cx="7089140" cy="1325880"/>
          </a:xfrm>
          <a:prstGeom prst="rect">
            <a:avLst/>
          </a:prstGeom>
        </p:spPr>
        <p:txBody>
          <a:bodyPr vert="horz" wrap="square" lIns="0" tIns="11430" rIns="0" bIns="0" rtlCol="0">
            <a:spAutoFit/>
          </a:bodyPr>
          <a:lstStyle/>
          <a:p>
            <a:pPr marL="768985">
              <a:lnSpc>
                <a:spcPts val="2570"/>
              </a:lnSpc>
              <a:spcBef>
                <a:spcPts val="90"/>
              </a:spcBef>
            </a:pPr>
            <a:r>
              <a:rPr sz="2150" spc="-5" dirty="0">
                <a:latin typeface="Arial MT"/>
                <a:cs typeface="Arial MT"/>
              </a:rPr>
              <a:t>values </a:t>
            </a:r>
            <a:r>
              <a:rPr sz="2150" spc="155" dirty="0">
                <a:latin typeface="Arial MT"/>
                <a:cs typeface="Arial MT"/>
              </a:rPr>
              <a:t>=</a:t>
            </a:r>
            <a:r>
              <a:rPr sz="2150" spc="-5" dirty="0">
                <a:latin typeface="Arial MT"/>
                <a:cs typeface="Arial MT"/>
              </a:rPr>
              <a:t> </a:t>
            </a:r>
            <a:r>
              <a:rPr sz="2150" spc="114" dirty="0">
                <a:latin typeface="Arial MT"/>
                <a:cs typeface="Arial MT"/>
              </a:rPr>
              <a:t>[</a:t>
            </a:r>
            <a:r>
              <a:rPr sz="2150" spc="-5" dirty="0">
                <a:latin typeface="Arial MT"/>
                <a:cs typeface="Arial MT"/>
              </a:rPr>
              <a:t> </a:t>
            </a:r>
            <a:r>
              <a:rPr sz="2150" spc="-10" dirty="0">
                <a:latin typeface="Arial MT"/>
                <a:cs typeface="Arial MT"/>
              </a:rPr>
              <a:t>"mydomain.com",</a:t>
            </a:r>
            <a:r>
              <a:rPr sz="2150" dirty="0">
                <a:latin typeface="Arial MT"/>
                <a:cs typeface="Arial MT"/>
              </a:rPr>
              <a:t> </a:t>
            </a:r>
            <a:r>
              <a:rPr sz="2150" spc="-20" dirty="0">
                <a:latin typeface="Arial MT"/>
                <a:cs typeface="Arial MT"/>
                <a:hlinkClick r:id="rId3"/>
              </a:rPr>
              <a:t>"ww</a:t>
            </a:r>
            <a:r>
              <a:rPr sz="2150" spc="-20" dirty="0">
                <a:latin typeface="Arial MT"/>
                <a:cs typeface="Arial MT"/>
              </a:rPr>
              <a:t>w</a:t>
            </a:r>
            <a:r>
              <a:rPr sz="2150" spc="-20" dirty="0">
                <a:latin typeface="Arial MT"/>
                <a:cs typeface="Arial MT"/>
                <a:hlinkClick r:id="rId3"/>
              </a:rPr>
              <a:t>.mydomain.com"</a:t>
            </a:r>
            <a:r>
              <a:rPr sz="2150" spc="-5" dirty="0">
                <a:latin typeface="Arial MT"/>
                <a:cs typeface="Arial MT"/>
                <a:hlinkClick r:id="rId3"/>
              </a:rPr>
              <a:t> </a:t>
            </a:r>
            <a:r>
              <a:rPr sz="2150" spc="114" dirty="0">
                <a:latin typeface="Arial MT"/>
                <a:cs typeface="Arial MT"/>
              </a:rPr>
              <a:t>]</a:t>
            </a:r>
            <a:endParaRPr sz="2150">
              <a:latin typeface="Arial MT"/>
              <a:cs typeface="Arial MT"/>
            </a:endParaRPr>
          </a:p>
          <a:p>
            <a:pPr marL="466725">
              <a:lnSpc>
                <a:spcPts val="2555"/>
              </a:lnSpc>
            </a:pPr>
            <a:r>
              <a:rPr sz="2150" spc="-5" dirty="0">
                <a:latin typeface="Arial MT"/>
                <a:cs typeface="Arial MT"/>
              </a:rPr>
              <a:t>}</a:t>
            </a:r>
            <a:endParaRPr sz="2150">
              <a:latin typeface="Arial MT"/>
              <a:cs typeface="Arial MT"/>
            </a:endParaRPr>
          </a:p>
          <a:p>
            <a:pPr marL="163830">
              <a:lnSpc>
                <a:spcPts val="2555"/>
              </a:lnSpc>
            </a:pPr>
            <a:r>
              <a:rPr sz="2150" spc="-5" dirty="0">
                <a:latin typeface="Arial MT"/>
                <a:cs typeface="Arial MT"/>
              </a:rPr>
              <a:t>}</a:t>
            </a:r>
            <a:endParaRPr sz="2150">
              <a:latin typeface="Arial MT"/>
              <a:cs typeface="Arial MT"/>
            </a:endParaRPr>
          </a:p>
          <a:p>
            <a:pPr marL="12700">
              <a:lnSpc>
                <a:spcPts val="2570"/>
              </a:lnSpc>
            </a:pPr>
            <a:r>
              <a:rPr sz="2150" spc="-5" dirty="0">
                <a:latin typeface="Arial MT"/>
                <a:cs typeface="Arial MT"/>
              </a:rPr>
              <a:t>}</a:t>
            </a:r>
            <a:endParaRPr sz="2150">
              <a:latin typeface="Arial MT"/>
              <a:cs typeface="Arial MT"/>
            </a:endParaRPr>
          </a:p>
        </p:txBody>
      </p:sp>
      <p:pic>
        <p:nvPicPr>
          <p:cNvPr id="14" name="object 14"/>
          <p:cNvPicPr/>
          <p:nvPr/>
        </p:nvPicPr>
        <p:blipFill>
          <a:blip r:embed="rId4" cstate="print"/>
          <a:stretch>
            <a:fillRect/>
          </a:stretch>
        </p:blipFill>
        <p:spPr>
          <a:xfrm>
            <a:off x="7744191" y="2350771"/>
            <a:ext cx="7995260" cy="2755150"/>
          </a:xfrm>
          <a:prstGeom prst="rect">
            <a:avLst/>
          </a:prstGeom>
        </p:spPr>
      </p:pic>
      <p:sp>
        <p:nvSpPr>
          <p:cNvPr id="15" name="object 15"/>
          <p:cNvSpPr txBox="1"/>
          <p:nvPr/>
        </p:nvSpPr>
        <p:spPr>
          <a:xfrm>
            <a:off x="7791310" y="2376948"/>
            <a:ext cx="7901305" cy="2661285"/>
          </a:xfrm>
          <a:prstGeom prst="rect">
            <a:avLst/>
          </a:prstGeom>
          <a:solidFill>
            <a:srgbClr val="FFFFFF"/>
          </a:solidFill>
          <a:ln w="10470">
            <a:solidFill>
              <a:srgbClr val="A6AAA9"/>
            </a:solidFill>
          </a:ln>
        </p:spPr>
        <p:txBody>
          <a:bodyPr vert="horz" wrap="square" lIns="0" tIns="183515" rIns="0" bIns="0" rtlCol="0">
            <a:spAutoFit/>
          </a:bodyPr>
          <a:lstStyle/>
          <a:p>
            <a:pPr marL="257810">
              <a:lnSpc>
                <a:spcPts val="2570"/>
              </a:lnSpc>
              <a:spcBef>
                <a:spcPts val="1445"/>
              </a:spcBef>
            </a:pPr>
            <a:r>
              <a:rPr sz="2150" spc="-5" dirty="0">
                <a:latin typeface="Arial MT"/>
                <a:cs typeface="Arial MT"/>
              </a:rPr>
              <a:t>Example:</a:t>
            </a:r>
            <a:endParaRPr sz="2150">
              <a:latin typeface="Arial MT"/>
              <a:cs typeface="Arial MT"/>
            </a:endParaRPr>
          </a:p>
          <a:p>
            <a:pPr marL="257810">
              <a:lnSpc>
                <a:spcPts val="2555"/>
              </a:lnSpc>
            </a:pP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560070">
              <a:lnSpc>
                <a:spcPts val="2555"/>
              </a:lnSpc>
            </a:pPr>
            <a:r>
              <a:rPr sz="2150" spc="20" dirty="0">
                <a:latin typeface="Arial MT"/>
                <a:cs typeface="Arial MT"/>
              </a:rPr>
              <a:t>field</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20" dirty="0">
                <a:latin typeface="Arial MT"/>
                <a:cs typeface="Arial MT"/>
              </a:rPr>
              <a:t>"host-header"</a:t>
            </a:r>
            <a:endParaRPr sz="2150">
              <a:latin typeface="Arial MT"/>
              <a:cs typeface="Arial MT"/>
            </a:endParaRPr>
          </a:p>
          <a:p>
            <a:pPr marL="560070">
              <a:lnSpc>
                <a:spcPts val="2555"/>
              </a:lnSpc>
            </a:pPr>
            <a:r>
              <a:rPr sz="2150" spc="-5" dirty="0">
                <a:latin typeface="Arial MT"/>
                <a:cs typeface="Arial MT"/>
              </a:rPr>
              <a:t>values </a:t>
            </a:r>
            <a:r>
              <a:rPr sz="2150" spc="155" dirty="0">
                <a:latin typeface="Arial MT"/>
                <a:cs typeface="Arial MT"/>
              </a:rPr>
              <a:t>=</a:t>
            </a:r>
            <a:r>
              <a:rPr sz="2150" spc="-5" dirty="0">
                <a:latin typeface="Arial MT"/>
                <a:cs typeface="Arial MT"/>
              </a:rPr>
              <a:t> </a:t>
            </a:r>
            <a:r>
              <a:rPr sz="2150" spc="114" dirty="0">
                <a:latin typeface="Arial MT"/>
                <a:cs typeface="Arial MT"/>
              </a:rPr>
              <a:t>[</a:t>
            </a:r>
            <a:r>
              <a:rPr sz="2150" spc="-5" dirty="0">
                <a:latin typeface="Arial MT"/>
                <a:cs typeface="Arial MT"/>
              </a:rPr>
              <a:t> </a:t>
            </a:r>
            <a:r>
              <a:rPr sz="2150" spc="-10" dirty="0">
                <a:latin typeface="Arial MT"/>
                <a:cs typeface="Arial MT"/>
              </a:rPr>
              <a:t>"mydomain.com",</a:t>
            </a:r>
            <a:r>
              <a:rPr sz="2150" spc="-5" dirty="0">
                <a:latin typeface="Arial MT"/>
                <a:cs typeface="Arial MT"/>
              </a:rPr>
              <a:t> </a:t>
            </a:r>
            <a:r>
              <a:rPr sz="2150" spc="-20" dirty="0">
                <a:latin typeface="Arial MT"/>
                <a:cs typeface="Arial MT"/>
                <a:hlinkClick r:id="rId3"/>
              </a:rPr>
              <a:t>"ww</a:t>
            </a:r>
            <a:r>
              <a:rPr sz="2150" spc="-20" dirty="0">
                <a:latin typeface="Arial MT"/>
                <a:cs typeface="Arial MT"/>
              </a:rPr>
              <a:t>w</a:t>
            </a:r>
            <a:r>
              <a:rPr sz="2150" spc="-20" dirty="0">
                <a:latin typeface="Arial MT"/>
                <a:cs typeface="Arial MT"/>
                <a:hlinkClick r:id="rId3"/>
              </a:rPr>
              <a:t>.mydomain.com"</a:t>
            </a:r>
            <a:r>
              <a:rPr sz="2150" dirty="0">
                <a:latin typeface="Arial MT"/>
                <a:cs typeface="Arial MT"/>
                <a:hlinkClick r:id="rId3"/>
              </a:rPr>
              <a:t> </a:t>
            </a: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114" dirty="0">
                <a:latin typeface="Arial MT"/>
                <a:cs typeface="Arial MT"/>
              </a:rPr>
              <a:t>]</a:t>
            </a:r>
            <a:endParaRPr sz="2150">
              <a:latin typeface="Arial MT"/>
              <a:cs typeface="Arial MT"/>
            </a:endParaRPr>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806035" cy="7515859"/>
          </a:xfrm>
          <a:prstGeom prst="rect">
            <a:avLst/>
          </a:prstGeom>
        </p:spPr>
        <p:txBody>
          <a:bodyPr vert="horz" wrap="square" lIns="0" tIns="12065" rIns="0" bIns="0" rtlCol="0">
            <a:spAutoFit/>
          </a:bodyPr>
          <a:lstStyle/>
          <a:p>
            <a:pPr marL="534035" marR="1232535" indent="-509270">
              <a:lnSpc>
                <a:spcPct val="100499"/>
              </a:lnSpc>
              <a:spcBef>
                <a:spcPts val="95"/>
              </a:spcBef>
              <a:buSzPct val="75609"/>
              <a:buChar char="•"/>
              <a:tabLst>
                <a:tab pos="534035" algn="l"/>
                <a:tab pos="534670" algn="l"/>
              </a:tabLst>
            </a:pPr>
            <a:r>
              <a:rPr sz="4100" spc="15" dirty="0">
                <a:latin typeface="Arial MT"/>
                <a:cs typeface="Arial MT"/>
              </a:rPr>
              <a:t>Starting</a:t>
            </a:r>
            <a:r>
              <a:rPr sz="4100" spc="5" dirty="0">
                <a:latin typeface="Arial MT"/>
                <a:cs typeface="Arial MT"/>
              </a:rPr>
              <a:t> </a:t>
            </a:r>
            <a:r>
              <a:rPr sz="4100" spc="-10" dirty="0">
                <a:latin typeface="Arial MT"/>
                <a:cs typeface="Arial MT"/>
              </a:rPr>
              <a:t>from</a:t>
            </a:r>
            <a:r>
              <a:rPr sz="4100" spc="5" dirty="0">
                <a:latin typeface="Arial MT"/>
                <a:cs typeface="Arial MT"/>
              </a:rPr>
              <a:t> </a:t>
            </a:r>
            <a:r>
              <a:rPr sz="4100" spc="15" dirty="0">
                <a:latin typeface="Arial MT"/>
                <a:cs typeface="Arial MT"/>
              </a:rPr>
              <a:t>terraform</a:t>
            </a:r>
            <a:r>
              <a:rPr sz="4100" spc="10" dirty="0">
                <a:latin typeface="Arial MT"/>
                <a:cs typeface="Arial MT"/>
              </a:rPr>
              <a:t> 0.13</a:t>
            </a:r>
            <a:r>
              <a:rPr sz="4100" spc="5" dirty="0">
                <a:latin typeface="Arial MT"/>
                <a:cs typeface="Arial MT"/>
              </a:rPr>
              <a:t> </a:t>
            </a:r>
            <a:r>
              <a:rPr sz="4100" spc="40" dirty="0">
                <a:latin typeface="Arial MT"/>
                <a:cs typeface="Arial MT"/>
              </a:rPr>
              <a:t>(August</a:t>
            </a:r>
            <a:r>
              <a:rPr sz="4100" spc="5" dirty="0">
                <a:latin typeface="Arial MT"/>
                <a:cs typeface="Arial MT"/>
              </a:rPr>
              <a:t> </a:t>
            </a:r>
            <a:r>
              <a:rPr sz="4100" spc="10" dirty="0">
                <a:latin typeface="Arial MT"/>
                <a:cs typeface="Arial MT"/>
              </a:rPr>
              <a:t>2020), </a:t>
            </a:r>
            <a:r>
              <a:rPr sz="4100" spc="45" dirty="0">
                <a:latin typeface="Arial MT"/>
                <a:cs typeface="Arial MT"/>
              </a:rPr>
              <a:t>module</a:t>
            </a:r>
            <a:r>
              <a:rPr sz="4100" spc="5" dirty="0">
                <a:latin typeface="Arial MT"/>
                <a:cs typeface="Arial MT"/>
              </a:rPr>
              <a:t> </a:t>
            </a:r>
            <a:r>
              <a:rPr sz="4100" spc="25" dirty="0">
                <a:latin typeface="Arial MT"/>
                <a:cs typeface="Arial MT"/>
              </a:rPr>
              <a:t>improvement</a:t>
            </a:r>
            <a:r>
              <a:rPr sz="4100" spc="10" dirty="0">
                <a:latin typeface="Arial MT"/>
                <a:cs typeface="Arial MT"/>
              </a:rPr>
              <a:t> </a:t>
            </a:r>
            <a:r>
              <a:rPr sz="4100" spc="85" dirty="0">
                <a:latin typeface="Arial MT"/>
                <a:cs typeface="Arial MT"/>
              </a:rPr>
              <a:t>got </a:t>
            </a:r>
            <a:r>
              <a:rPr sz="4100" spc="-1125" dirty="0">
                <a:latin typeface="Arial MT"/>
                <a:cs typeface="Arial MT"/>
              </a:rPr>
              <a:t> </a:t>
            </a:r>
            <a:r>
              <a:rPr sz="4100" spc="10" dirty="0">
                <a:latin typeface="Arial MT"/>
                <a:cs typeface="Arial MT"/>
              </a:rPr>
              <a:t>another</a:t>
            </a:r>
            <a:r>
              <a:rPr sz="4100" dirty="0">
                <a:latin typeface="Arial MT"/>
                <a:cs typeface="Arial MT"/>
              </a:rPr>
              <a:t> </a:t>
            </a:r>
            <a:r>
              <a:rPr sz="4100" spc="45" dirty="0">
                <a:latin typeface="Arial MT"/>
                <a:cs typeface="Arial MT"/>
              </a:rPr>
              <a:t>boost,</a:t>
            </a:r>
            <a:r>
              <a:rPr sz="4100" spc="5" dirty="0">
                <a:latin typeface="Arial MT"/>
                <a:cs typeface="Arial MT"/>
              </a:rPr>
              <a:t> with </a:t>
            </a:r>
            <a:r>
              <a:rPr sz="4100" spc="10" dirty="0">
                <a:latin typeface="Arial MT"/>
                <a:cs typeface="Arial MT"/>
              </a:rPr>
              <a:t>the</a:t>
            </a:r>
            <a:r>
              <a:rPr sz="4100" spc="5" dirty="0">
                <a:latin typeface="Arial MT"/>
                <a:cs typeface="Arial MT"/>
              </a:rPr>
              <a:t> </a:t>
            </a:r>
            <a:r>
              <a:rPr sz="4100" b="1" spc="5" dirty="0">
                <a:latin typeface="Arial"/>
                <a:cs typeface="Arial"/>
              </a:rPr>
              <a:t>support in </a:t>
            </a:r>
            <a:r>
              <a:rPr sz="4100" b="1" spc="10" dirty="0">
                <a:latin typeface="Arial"/>
                <a:cs typeface="Arial"/>
              </a:rPr>
              <a:t>modules</a:t>
            </a:r>
            <a:r>
              <a:rPr sz="4100" b="1" spc="5" dirty="0">
                <a:latin typeface="Arial"/>
                <a:cs typeface="Arial"/>
              </a:rPr>
              <a:t> for</a:t>
            </a:r>
            <a:r>
              <a:rPr sz="4100" spc="5"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b="1" spc="10" dirty="0">
                <a:latin typeface="Arial"/>
                <a:cs typeface="Arial"/>
              </a:rPr>
              <a:t>count</a:t>
            </a:r>
            <a:endParaRPr sz="4100">
              <a:latin typeface="Arial"/>
              <a:cs typeface="Arial"/>
            </a:endParaRPr>
          </a:p>
          <a:p>
            <a:pPr lvl="1">
              <a:lnSpc>
                <a:spcPct val="100000"/>
              </a:lnSpc>
              <a:spcBef>
                <a:spcPts val="10"/>
              </a:spcBef>
              <a:buFont typeface="Arial"/>
              <a:buChar char="•"/>
            </a:pPr>
            <a:endParaRPr sz="4250">
              <a:latin typeface="Arial"/>
              <a:cs typeface="Arial"/>
            </a:endParaRPr>
          </a:p>
          <a:p>
            <a:pPr marL="1266825" lvl="1" indent="-509270">
              <a:lnSpc>
                <a:spcPct val="100000"/>
              </a:lnSpc>
              <a:buSzPct val="75609"/>
              <a:buChar char="•"/>
              <a:tabLst>
                <a:tab pos="1266825" algn="l"/>
                <a:tab pos="1267460" algn="l"/>
              </a:tabLst>
            </a:pPr>
            <a:r>
              <a:rPr sz="4100" b="1" spc="5" dirty="0">
                <a:latin typeface="Arial"/>
                <a:cs typeface="Arial"/>
              </a:rPr>
              <a:t>depends_on</a:t>
            </a:r>
            <a:endParaRPr sz="4100">
              <a:latin typeface="Arial"/>
              <a:cs typeface="Arial"/>
            </a:endParaRPr>
          </a:p>
          <a:p>
            <a:pPr lvl="1">
              <a:lnSpc>
                <a:spcPct val="100000"/>
              </a:lnSpc>
              <a:spcBef>
                <a:spcPts val="10"/>
              </a:spcBef>
              <a:buFont typeface="Arial"/>
              <a:buChar char="•"/>
            </a:pPr>
            <a:endParaRPr sz="4250">
              <a:latin typeface="Arial"/>
              <a:cs typeface="Arial"/>
            </a:endParaRPr>
          </a:p>
          <a:p>
            <a:pPr marL="1266825" lvl="1" indent="-509270">
              <a:lnSpc>
                <a:spcPct val="100000"/>
              </a:lnSpc>
              <a:buSzPct val="75609"/>
              <a:buChar char="•"/>
              <a:tabLst>
                <a:tab pos="1266825" algn="l"/>
                <a:tab pos="1267460" algn="l"/>
              </a:tabLst>
            </a:pPr>
            <a:r>
              <a:rPr sz="4100" b="1" spc="10" dirty="0">
                <a:latin typeface="Arial"/>
                <a:cs typeface="Arial"/>
              </a:rPr>
              <a:t>for_each</a:t>
            </a:r>
            <a:endParaRPr sz="4100">
              <a:latin typeface="Arial"/>
              <a:cs typeface="Arial"/>
            </a:endParaRPr>
          </a:p>
          <a:p>
            <a:pPr lvl="1">
              <a:lnSpc>
                <a:spcPct val="100000"/>
              </a:lnSpc>
              <a:spcBef>
                <a:spcPts val="10"/>
              </a:spcBef>
              <a:buFont typeface="Arial"/>
              <a:buChar char="•"/>
            </a:pPr>
            <a:endParaRPr sz="4250">
              <a:latin typeface="Arial"/>
              <a:cs typeface="Arial"/>
            </a:endParaRPr>
          </a:p>
          <a:p>
            <a:pPr marL="534035" indent="-509270">
              <a:lnSpc>
                <a:spcPct val="100000"/>
              </a:lnSpc>
              <a:buSzPct val="75609"/>
              <a:buChar char="•"/>
              <a:tabLst>
                <a:tab pos="534035" algn="l"/>
                <a:tab pos="534670" algn="l"/>
              </a:tabLst>
            </a:pPr>
            <a:r>
              <a:rPr sz="4100" spc="10" dirty="0">
                <a:latin typeface="Arial MT"/>
                <a:cs typeface="Arial MT"/>
              </a:rPr>
              <a:t>for_each </a:t>
            </a:r>
            <a:r>
              <a:rPr sz="4100" spc="5" dirty="0">
                <a:latin typeface="Arial MT"/>
                <a:cs typeface="Arial MT"/>
              </a:rPr>
              <a:t>in</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5" dirty="0">
                <a:latin typeface="Arial MT"/>
                <a:cs typeface="Arial MT"/>
              </a:rPr>
              <a:t>iterate</a:t>
            </a:r>
            <a:r>
              <a:rPr sz="4100" spc="10" dirty="0">
                <a:latin typeface="Arial MT"/>
                <a:cs typeface="Arial MT"/>
              </a:rPr>
              <a:t> over </a:t>
            </a:r>
            <a:r>
              <a:rPr sz="4100" spc="15" dirty="0">
                <a:latin typeface="Arial MT"/>
                <a:cs typeface="Arial MT"/>
              </a:rPr>
              <a:t>resources,</a:t>
            </a:r>
            <a:r>
              <a:rPr sz="4100" spc="10" dirty="0">
                <a:latin typeface="Arial MT"/>
                <a:cs typeface="Arial MT"/>
              </a:rPr>
              <a:t> </a:t>
            </a:r>
            <a:r>
              <a:rPr sz="4100" spc="5" dirty="0">
                <a:latin typeface="Arial MT"/>
                <a:cs typeface="Arial MT"/>
              </a:rPr>
              <a:t>just</a:t>
            </a:r>
            <a:r>
              <a:rPr sz="4100" spc="10" dirty="0">
                <a:latin typeface="Arial MT"/>
                <a:cs typeface="Arial MT"/>
              </a:rPr>
              <a:t> </a:t>
            </a:r>
            <a:r>
              <a:rPr sz="4100" spc="5" dirty="0">
                <a:latin typeface="Arial MT"/>
                <a:cs typeface="Arial MT"/>
              </a:rPr>
              <a:t>like</a:t>
            </a:r>
            <a:r>
              <a:rPr sz="4100" spc="15" dirty="0">
                <a:latin typeface="Arial MT"/>
                <a:cs typeface="Arial MT"/>
              </a:rPr>
              <a:t> </a:t>
            </a:r>
            <a:r>
              <a:rPr sz="4100" spc="55" dirty="0">
                <a:latin typeface="Arial MT"/>
                <a:cs typeface="Arial MT"/>
              </a:rPr>
              <a:t>count</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50" dirty="0">
                <a:latin typeface="Arial MT"/>
                <a:cs typeface="Arial MT"/>
              </a:rPr>
              <a:t>With</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0.13,</a:t>
            </a:r>
            <a:r>
              <a:rPr sz="4100" spc="10" dirty="0">
                <a:latin typeface="Arial MT"/>
                <a:cs typeface="Arial MT"/>
              </a:rPr>
              <a:t> for_each </a:t>
            </a:r>
            <a:r>
              <a:rPr sz="4100" spc="85" dirty="0">
                <a:latin typeface="Arial MT"/>
                <a:cs typeface="Arial MT"/>
              </a:rPr>
              <a:t>and</a:t>
            </a:r>
            <a:r>
              <a:rPr sz="4100" spc="10" dirty="0">
                <a:latin typeface="Arial MT"/>
                <a:cs typeface="Arial MT"/>
              </a:rPr>
              <a:t> </a:t>
            </a:r>
            <a:r>
              <a:rPr sz="4100" spc="55" dirty="0">
                <a:latin typeface="Arial MT"/>
                <a:cs typeface="Arial MT"/>
              </a:rPr>
              <a:t>count</a:t>
            </a:r>
            <a:r>
              <a:rPr sz="4100" spc="1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40" dirty="0">
                <a:latin typeface="Arial MT"/>
                <a:cs typeface="Arial MT"/>
              </a:rPr>
              <a:t>modules</a:t>
            </a:r>
            <a:endParaRPr sz="4100">
              <a:latin typeface="Arial MT"/>
              <a:cs typeface="Arial MT"/>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1403" y="4876460"/>
            <a:ext cx="11690350" cy="785495"/>
          </a:xfrm>
          <a:prstGeom prst="rect">
            <a:avLst/>
          </a:prstGeom>
        </p:spPr>
        <p:txBody>
          <a:bodyPr vert="horz" wrap="square" lIns="0" tIns="17145" rIns="0" bIns="0" rtlCol="0">
            <a:spAutoFit/>
          </a:bodyPr>
          <a:lstStyle/>
          <a:p>
            <a:pPr marL="12700">
              <a:lnSpc>
                <a:spcPct val="100000"/>
              </a:lnSpc>
              <a:spcBef>
                <a:spcPts val="135"/>
              </a:spcBef>
            </a:pPr>
            <a:r>
              <a:rPr sz="4950" spc="-75" dirty="0"/>
              <a:t>The</a:t>
            </a:r>
            <a:r>
              <a:rPr sz="4950" spc="10" dirty="0"/>
              <a:t> </a:t>
            </a:r>
            <a:r>
              <a:rPr sz="4950" spc="50" dirty="0"/>
              <a:t>difference</a:t>
            </a:r>
            <a:r>
              <a:rPr sz="4950" spc="10" dirty="0"/>
              <a:t> </a:t>
            </a:r>
            <a:r>
              <a:rPr sz="4950" spc="55" dirty="0"/>
              <a:t>between</a:t>
            </a:r>
            <a:r>
              <a:rPr sz="4950" spc="10" dirty="0"/>
              <a:t> </a:t>
            </a:r>
            <a:r>
              <a:rPr sz="4950" spc="70" dirty="0"/>
              <a:t>count</a:t>
            </a:r>
            <a:r>
              <a:rPr sz="4950" spc="15" dirty="0"/>
              <a:t> </a:t>
            </a:r>
            <a:r>
              <a:rPr sz="4950" spc="20" dirty="0"/>
              <a:t>&amp;</a:t>
            </a:r>
            <a:r>
              <a:rPr sz="4950" spc="10" dirty="0"/>
              <a:t> </a:t>
            </a:r>
            <a:r>
              <a:rPr sz="4950" spc="15" dirty="0"/>
              <a:t>for_each</a:t>
            </a:r>
            <a:endParaRPr sz="495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970375" cy="1433195"/>
          </a:xfrm>
          <a:prstGeom prst="rect">
            <a:avLst/>
          </a:prstGeom>
        </p:spPr>
        <p:txBody>
          <a:bodyPr vert="horz" wrap="square" lIns="0" tIns="17145" rIns="0" bIns="0" rtlCol="0">
            <a:spAutoFit/>
          </a:bodyPr>
          <a:lstStyle/>
          <a:p>
            <a:pPr marL="12700">
              <a:lnSpc>
                <a:spcPct val="100000"/>
              </a:lnSpc>
              <a:spcBef>
                <a:spcPts val="135"/>
              </a:spcBef>
            </a:pPr>
            <a:r>
              <a:rPr spc="204" dirty="0"/>
              <a:t>Advanced</a:t>
            </a:r>
            <a:r>
              <a:rPr spc="5" dirty="0"/>
              <a:t> </a:t>
            </a:r>
            <a:r>
              <a:rPr spc="100" dirty="0"/>
              <a:t>Module</a:t>
            </a:r>
            <a:r>
              <a:rPr spc="5" dirty="0"/>
              <a:t> </a:t>
            </a:r>
            <a:r>
              <a:rPr spc="60" dirty="0"/>
              <a:t>Development</a:t>
            </a:r>
          </a:p>
        </p:txBody>
      </p:sp>
      <p:pic>
        <p:nvPicPr>
          <p:cNvPr id="3" name="object 3"/>
          <p:cNvPicPr/>
          <p:nvPr/>
        </p:nvPicPr>
        <p:blipFill>
          <a:blip r:embed="rId2" cstate="print"/>
          <a:stretch>
            <a:fillRect/>
          </a:stretch>
        </p:blipFill>
        <p:spPr>
          <a:xfrm>
            <a:off x="1198444" y="2108789"/>
            <a:ext cx="6949724" cy="3840291"/>
          </a:xfrm>
          <a:prstGeom prst="rect">
            <a:avLst/>
          </a:prstGeom>
        </p:spPr>
      </p:pic>
      <p:sp>
        <p:nvSpPr>
          <p:cNvPr id="4" name="object 4"/>
          <p:cNvSpPr txBox="1"/>
          <p:nvPr/>
        </p:nvSpPr>
        <p:spPr>
          <a:xfrm>
            <a:off x="1245563" y="2134966"/>
            <a:ext cx="6856095" cy="37465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850">
              <a:latin typeface="Times New Roman"/>
              <a:cs typeface="Times New Roman"/>
            </a:endParaRPr>
          </a:p>
          <a:p>
            <a:pPr marL="408940" marR="1805305" indent="-151765">
              <a:lnSpc>
                <a:spcPts val="2560"/>
              </a:lnSpc>
              <a:spcBef>
                <a:spcPts val="5"/>
              </a:spcBef>
            </a:pPr>
            <a:r>
              <a:rPr sz="2150" spc="15" dirty="0">
                <a:latin typeface="Arial MT"/>
                <a:cs typeface="Arial MT"/>
              </a:rPr>
              <a:t>module </a:t>
            </a:r>
            <a:r>
              <a:rPr sz="2150" spc="-15" dirty="0">
                <a:latin typeface="Arial MT"/>
                <a:cs typeface="Arial MT"/>
              </a:rPr>
              <a:t>"my_module_conditional" </a:t>
            </a:r>
            <a:r>
              <a:rPr sz="2150" spc="-5" dirty="0">
                <a:latin typeface="Arial MT"/>
                <a:cs typeface="Arial MT"/>
              </a:rPr>
              <a:t>{ </a:t>
            </a:r>
            <a:r>
              <a:rPr sz="2150" dirty="0">
                <a:latin typeface="Arial MT"/>
                <a:cs typeface="Arial MT"/>
              </a:rPr>
              <a:t> </a:t>
            </a:r>
            <a:r>
              <a:rPr sz="2150" spc="20" dirty="0">
                <a:latin typeface="Arial MT"/>
                <a:cs typeface="Arial MT"/>
              </a:rPr>
              <a:t>count</a:t>
            </a:r>
            <a:r>
              <a:rPr sz="2150" spc="-15" dirty="0">
                <a:latin typeface="Arial MT"/>
                <a:cs typeface="Arial MT"/>
              </a:rPr>
              <a:t> </a:t>
            </a:r>
            <a:r>
              <a:rPr sz="2150" spc="155" dirty="0">
                <a:latin typeface="Arial MT"/>
                <a:cs typeface="Arial MT"/>
              </a:rPr>
              <a:t>=</a:t>
            </a:r>
            <a:r>
              <a:rPr sz="2150" spc="-15" dirty="0">
                <a:latin typeface="Arial MT"/>
                <a:cs typeface="Arial MT"/>
              </a:rPr>
              <a:t> var.enable_my_module </a:t>
            </a:r>
            <a:r>
              <a:rPr sz="2150" spc="-125" dirty="0">
                <a:latin typeface="Arial MT"/>
                <a:cs typeface="Arial MT"/>
              </a:rPr>
              <a:t>?</a:t>
            </a:r>
            <a:r>
              <a:rPr sz="2150" spc="-15" dirty="0">
                <a:latin typeface="Arial MT"/>
                <a:cs typeface="Arial MT"/>
              </a:rPr>
              <a:t> </a:t>
            </a:r>
            <a:r>
              <a:rPr sz="2150" spc="-5" dirty="0">
                <a:latin typeface="Arial MT"/>
                <a:cs typeface="Arial MT"/>
              </a:rPr>
              <a:t>1</a:t>
            </a:r>
            <a:r>
              <a:rPr sz="2150" spc="-15" dirty="0">
                <a:latin typeface="Arial MT"/>
                <a:cs typeface="Arial MT"/>
              </a:rPr>
              <a:t> </a:t>
            </a:r>
            <a:r>
              <a:rPr sz="2150" spc="-5" dirty="0">
                <a:latin typeface="Arial MT"/>
                <a:cs typeface="Arial MT"/>
              </a:rPr>
              <a:t>:</a:t>
            </a:r>
            <a:r>
              <a:rPr sz="2150" spc="-15" dirty="0">
                <a:latin typeface="Arial MT"/>
                <a:cs typeface="Arial MT"/>
              </a:rPr>
              <a:t> </a:t>
            </a:r>
            <a:r>
              <a:rPr sz="2150" spc="-5" dirty="0">
                <a:latin typeface="Arial MT"/>
                <a:cs typeface="Arial MT"/>
              </a:rPr>
              <a:t>0 </a:t>
            </a:r>
            <a:r>
              <a:rPr sz="2150" spc="-585" dirty="0">
                <a:latin typeface="Arial MT"/>
                <a:cs typeface="Arial MT"/>
              </a:rPr>
              <a:t> </a:t>
            </a:r>
            <a:r>
              <a:rPr sz="2150" spc="75" dirty="0">
                <a:latin typeface="Arial MT"/>
                <a:cs typeface="Arial MT"/>
              </a:rPr>
              <a:t>[…]</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257810">
              <a:lnSpc>
                <a:spcPts val="2570"/>
              </a:lnSpc>
            </a:pPr>
            <a:r>
              <a:rPr sz="2150" spc="15" dirty="0">
                <a:latin typeface="Arial MT"/>
                <a:cs typeface="Arial MT"/>
              </a:rPr>
              <a:t>module</a:t>
            </a:r>
            <a:r>
              <a:rPr sz="2150" spc="-25" dirty="0">
                <a:latin typeface="Arial MT"/>
                <a:cs typeface="Arial MT"/>
              </a:rPr>
              <a:t> "my_module_count" </a:t>
            </a:r>
            <a:r>
              <a:rPr sz="2150" spc="-5" dirty="0">
                <a:latin typeface="Arial MT"/>
                <a:cs typeface="Arial MT"/>
              </a:rPr>
              <a:t>{</a:t>
            </a:r>
            <a:endParaRPr sz="2150">
              <a:latin typeface="Arial MT"/>
              <a:cs typeface="Arial MT"/>
            </a:endParaRPr>
          </a:p>
          <a:p>
            <a:pPr marL="408940" marR="946785">
              <a:lnSpc>
                <a:spcPts val="2560"/>
              </a:lnSpc>
              <a:spcBef>
                <a:spcPts val="90"/>
              </a:spcBef>
            </a:pPr>
            <a:r>
              <a:rPr sz="2150" spc="20" dirty="0">
                <a:latin typeface="Arial MT"/>
                <a:cs typeface="Arial MT"/>
              </a:rPr>
              <a:t>count</a:t>
            </a:r>
            <a:r>
              <a:rPr sz="2150" spc="-5" dirty="0">
                <a:latin typeface="Arial MT"/>
                <a:cs typeface="Arial MT"/>
              </a:rPr>
              <a:t> </a:t>
            </a:r>
            <a:r>
              <a:rPr sz="2150" spc="155" dirty="0">
                <a:latin typeface="Arial MT"/>
                <a:cs typeface="Arial MT"/>
              </a:rPr>
              <a:t>=</a:t>
            </a:r>
            <a:r>
              <a:rPr sz="2150" dirty="0">
                <a:latin typeface="Arial MT"/>
                <a:cs typeface="Arial MT"/>
              </a:rPr>
              <a:t> </a:t>
            </a:r>
            <a:r>
              <a:rPr sz="2150" spc="-10" dirty="0">
                <a:latin typeface="Arial MT"/>
                <a:cs typeface="Arial MT"/>
              </a:rPr>
              <a:t>["instance1",</a:t>
            </a:r>
            <a:r>
              <a:rPr sz="2150" dirty="0">
                <a:latin typeface="Arial MT"/>
                <a:cs typeface="Arial MT"/>
              </a:rPr>
              <a:t> </a:t>
            </a:r>
            <a:r>
              <a:rPr sz="2150" spc="-25" dirty="0">
                <a:latin typeface="Arial MT"/>
                <a:cs typeface="Arial MT"/>
              </a:rPr>
              <a:t>"instance2",</a:t>
            </a:r>
            <a:r>
              <a:rPr sz="2150" dirty="0">
                <a:latin typeface="Arial MT"/>
                <a:cs typeface="Arial MT"/>
              </a:rPr>
              <a:t> </a:t>
            </a:r>
            <a:r>
              <a:rPr sz="2150" spc="-15" dirty="0">
                <a:latin typeface="Arial MT"/>
                <a:cs typeface="Arial MT"/>
              </a:rPr>
              <a:t>"instance3"] </a:t>
            </a:r>
            <a:r>
              <a:rPr sz="2150" spc="-580" dirty="0">
                <a:latin typeface="Arial MT"/>
                <a:cs typeface="Arial MT"/>
              </a:rPr>
              <a:t> </a:t>
            </a:r>
            <a:r>
              <a:rPr sz="2150" spc="75" dirty="0">
                <a:latin typeface="Arial MT"/>
                <a:cs typeface="Arial MT"/>
              </a:rPr>
              <a:t>[…]</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pic>
        <p:nvPicPr>
          <p:cNvPr id="5" name="object 5"/>
          <p:cNvPicPr/>
          <p:nvPr/>
        </p:nvPicPr>
        <p:blipFill>
          <a:blip r:embed="rId3" cstate="print"/>
          <a:stretch>
            <a:fillRect/>
          </a:stretch>
        </p:blipFill>
        <p:spPr>
          <a:xfrm>
            <a:off x="1765880" y="6605660"/>
            <a:ext cx="5549002" cy="1993289"/>
          </a:xfrm>
          <a:prstGeom prst="rect">
            <a:avLst/>
          </a:prstGeom>
        </p:spPr>
      </p:pic>
      <p:sp>
        <p:nvSpPr>
          <p:cNvPr id="6" name="object 6"/>
          <p:cNvSpPr txBox="1"/>
          <p:nvPr/>
        </p:nvSpPr>
        <p:spPr>
          <a:xfrm>
            <a:off x="1812999" y="6631837"/>
            <a:ext cx="5455285" cy="1899285"/>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3100">
              <a:latin typeface="Times New Roman"/>
              <a:cs typeface="Times New Roman"/>
            </a:endParaRPr>
          </a:p>
          <a:p>
            <a:pPr marL="386715" marR="379095" algn="just">
              <a:lnSpc>
                <a:spcPts val="2560"/>
              </a:lnSpc>
            </a:pPr>
            <a:r>
              <a:rPr sz="2150" spc="5" dirty="0">
                <a:latin typeface="Arial MT"/>
                <a:cs typeface="Arial MT"/>
              </a:rPr>
              <a:t>module.my_module_count[0].resource </a:t>
            </a:r>
            <a:r>
              <a:rPr sz="2150" spc="-590" dirty="0">
                <a:latin typeface="Arial MT"/>
                <a:cs typeface="Arial MT"/>
              </a:rPr>
              <a:t> </a:t>
            </a:r>
            <a:r>
              <a:rPr sz="2150" spc="5" dirty="0">
                <a:latin typeface="Arial MT"/>
                <a:cs typeface="Arial MT"/>
              </a:rPr>
              <a:t>module.my_module_count[1].resource </a:t>
            </a:r>
            <a:r>
              <a:rPr sz="2150" spc="-590" dirty="0">
                <a:latin typeface="Arial MT"/>
                <a:cs typeface="Arial MT"/>
              </a:rPr>
              <a:t> </a:t>
            </a:r>
            <a:r>
              <a:rPr sz="2150" spc="5" dirty="0">
                <a:latin typeface="Arial MT"/>
                <a:cs typeface="Arial MT"/>
              </a:rPr>
              <a:t>module.my_module_count[2].resource</a:t>
            </a:r>
            <a:endParaRPr sz="2150">
              <a:latin typeface="Arial MT"/>
              <a:cs typeface="Arial MT"/>
            </a:endParaRPr>
          </a:p>
        </p:txBody>
      </p:sp>
      <p:pic>
        <p:nvPicPr>
          <p:cNvPr id="7" name="object 7"/>
          <p:cNvPicPr/>
          <p:nvPr/>
        </p:nvPicPr>
        <p:blipFill>
          <a:blip r:embed="rId4" cstate="print"/>
          <a:stretch>
            <a:fillRect/>
          </a:stretch>
        </p:blipFill>
        <p:spPr>
          <a:xfrm>
            <a:off x="10993330" y="7447071"/>
            <a:ext cx="6510447" cy="1993289"/>
          </a:xfrm>
          <a:prstGeom prst="rect">
            <a:avLst/>
          </a:prstGeom>
        </p:spPr>
      </p:pic>
      <p:sp>
        <p:nvSpPr>
          <p:cNvPr id="8" name="object 8"/>
          <p:cNvSpPr txBox="1"/>
          <p:nvPr/>
        </p:nvSpPr>
        <p:spPr>
          <a:xfrm>
            <a:off x="11040449" y="7473249"/>
            <a:ext cx="6416675" cy="1899285"/>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3100">
              <a:latin typeface="Times New Roman"/>
              <a:cs typeface="Times New Roman"/>
            </a:endParaRPr>
          </a:p>
          <a:p>
            <a:pPr marL="401955" marR="205740" algn="just">
              <a:lnSpc>
                <a:spcPts val="2560"/>
              </a:lnSpc>
            </a:pPr>
            <a:r>
              <a:rPr sz="2150" spc="-5" dirty="0">
                <a:latin typeface="Arial MT"/>
                <a:cs typeface="Arial MT"/>
              </a:rPr>
              <a:t>module.my_other_module["instance1"].resource </a:t>
            </a:r>
            <a:r>
              <a:rPr sz="2150" spc="-590" dirty="0">
                <a:latin typeface="Arial MT"/>
                <a:cs typeface="Arial MT"/>
              </a:rPr>
              <a:t> </a:t>
            </a:r>
            <a:r>
              <a:rPr sz="2150" spc="-5" dirty="0">
                <a:latin typeface="Arial MT"/>
                <a:cs typeface="Arial MT"/>
              </a:rPr>
              <a:t>module.my_other_module["instance2"].resource </a:t>
            </a:r>
            <a:r>
              <a:rPr sz="2150" spc="-590" dirty="0">
                <a:latin typeface="Arial MT"/>
                <a:cs typeface="Arial MT"/>
              </a:rPr>
              <a:t> </a:t>
            </a:r>
            <a:r>
              <a:rPr sz="2150" spc="-5" dirty="0">
                <a:latin typeface="Arial MT"/>
                <a:cs typeface="Arial MT"/>
              </a:rPr>
              <a:t>module.my_other_module["instance3"].resource</a:t>
            </a:r>
            <a:endParaRPr sz="2150">
              <a:latin typeface="Arial MT"/>
              <a:cs typeface="Arial MT"/>
            </a:endParaRPr>
          </a:p>
        </p:txBody>
      </p:sp>
      <p:pic>
        <p:nvPicPr>
          <p:cNvPr id="9" name="object 9"/>
          <p:cNvPicPr/>
          <p:nvPr/>
        </p:nvPicPr>
        <p:blipFill>
          <a:blip r:embed="rId5" cstate="print"/>
          <a:stretch>
            <a:fillRect/>
          </a:stretch>
        </p:blipFill>
        <p:spPr>
          <a:xfrm>
            <a:off x="10773692" y="2108789"/>
            <a:ext cx="6949724" cy="4646949"/>
          </a:xfrm>
          <a:prstGeom prst="rect">
            <a:avLst/>
          </a:prstGeom>
        </p:spPr>
      </p:pic>
      <p:sp>
        <p:nvSpPr>
          <p:cNvPr id="10" name="object 10"/>
          <p:cNvSpPr txBox="1"/>
          <p:nvPr/>
        </p:nvSpPr>
        <p:spPr>
          <a:xfrm>
            <a:off x="10820811" y="2134966"/>
            <a:ext cx="6856095" cy="4552950"/>
          </a:xfrm>
          <a:prstGeom prst="rect">
            <a:avLst/>
          </a:prstGeom>
          <a:solidFill>
            <a:srgbClr val="DCDEE0"/>
          </a:solidFill>
          <a:ln w="10470">
            <a:solidFill>
              <a:srgbClr val="A6AAA9"/>
            </a:solidFill>
          </a:ln>
        </p:spPr>
        <p:txBody>
          <a:bodyPr vert="horz" wrap="square" lIns="0" tIns="4445" rIns="0" bIns="0" rtlCol="0">
            <a:spAutoFit/>
          </a:bodyPr>
          <a:lstStyle/>
          <a:p>
            <a:pPr>
              <a:lnSpc>
                <a:spcPct val="100000"/>
              </a:lnSpc>
              <a:spcBef>
                <a:spcPts val="35"/>
              </a:spcBef>
            </a:pPr>
            <a:endParaRPr sz="2250">
              <a:latin typeface="Times New Roman"/>
              <a:cs typeface="Times New Roman"/>
            </a:endParaRPr>
          </a:p>
          <a:p>
            <a:pPr marL="408940" marR="5109210" indent="-151765">
              <a:lnSpc>
                <a:spcPts val="2560"/>
              </a:lnSpc>
            </a:pPr>
            <a:r>
              <a:rPr sz="2150" spc="15" dirty="0">
                <a:latin typeface="Arial MT"/>
                <a:cs typeface="Arial MT"/>
              </a:rPr>
              <a:t>locals </a:t>
            </a:r>
            <a:r>
              <a:rPr sz="2150" spc="-5" dirty="0">
                <a:latin typeface="Arial MT"/>
                <a:cs typeface="Arial MT"/>
              </a:rPr>
              <a:t>{ </a:t>
            </a:r>
            <a:r>
              <a:rPr sz="2150" dirty="0">
                <a:latin typeface="Arial MT"/>
                <a:cs typeface="Arial MT"/>
              </a:rPr>
              <a:t> </a:t>
            </a:r>
            <a:r>
              <a:rPr sz="2150" spc="15" dirty="0">
                <a:latin typeface="Arial MT"/>
                <a:cs typeface="Arial MT"/>
              </a:rPr>
              <a:t>mymap</a:t>
            </a:r>
            <a:r>
              <a:rPr sz="2150" spc="-45" dirty="0">
                <a:latin typeface="Arial MT"/>
                <a:cs typeface="Arial MT"/>
              </a:rPr>
              <a:t> </a:t>
            </a:r>
            <a:r>
              <a:rPr sz="2150" spc="155" dirty="0">
                <a:latin typeface="Arial MT"/>
                <a:cs typeface="Arial MT"/>
              </a:rPr>
              <a:t>=</a:t>
            </a:r>
            <a:r>
              <a:rPr sz="2150" spc="-40" dirty="0">
                <a:latin typeface="Arial MT"/>
                <a:cs typeface="Arial MT"/>
              </a:rPr>
              <a:t> </a:t>
            </a:r>
            <a:r>
              <a:rPr sz="2150" spc="-5" dirty="0">
                <a:latin typeface="Arial MT"/>
                <a:cs typeface="Arial MT"/>
              </a:rPr>
              <a:t>{</a:t>
            </a:r>
            <a:endParaRPr sz="2150">
              <a:latin typeface="Arial MT"/>
              <a:cs typeface="Arial MT"/>
            </a:endParaRPr>
          </a:p>
          <a:p>
            <a:pPr marL="560070">
              <a:lnSpc>
                <a:spcPts val="2460"/>
              </a:lnSpc>
            </a:pPr>
            <a:r>
              <a:rPr sz="2150" spc="10" dirty="0">
                <a:latin typeface="Arial MT"/>
                <a:cs typeface="Arial MT"/>
              </a:rPr>
              <a:t>Instance1</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40" dirty="0">
                <a:latin typeface="Arial MT"/>
                <a:cs typeface="Arial MT"/>
              </a:rPr>
              <a:t>"info</a:t>
            </a:r>
            <a:r>
              <a:rPr sz="2150" spc="-10" dirty="0">
                <a:latin typeface="Arial MT"/>
                <a:cs typeface="Arial MT"/>
              </a:rPr>
              <a:t> </a:t>
            </a:r>
            <a:r>
              <a:rPr sz="2150" spc="20" dirty="0">
                <a:latin typeface="Arial MT"/>
                <a:cs typeface="Arial MT"/>
              </a:rPr>
              <a:t>about</a:t>
            </a:r>
            <a:r>
              <a:rPr sz="2150" spc="-15" dirty="0">
                <a:latin typeface="Arial MT"/>
                <a:cs typeface="Arial MT"/>
              </a:rPr>
              <a:t> </a:t>
            </a:r>
            <a:r>
              <a:rPr sz="2150" spc="-5" dirty="0">
                <a:latin typeface="Arial MT"/>
                <a:cs typeface="Arial MT"/>
              </a:rPr>
              <a:t>my</a:t>
            </a:r>
            <a:r>
              <a:rPr sz="2150" spc="-10" dirty="0">
                <a:latin typeface="Arial MT"/>
                <a:cs typeface="Arial MT"/>
              </a:rPr>
              <a:t> </a:t>
            </a:r>
            <a:r>
              <a:rPr sz="2150" spc="10" dirty="0">
                <a:latin typeface="Arial MT"/>
                <a:cs typeface="Arial MT"/>
              </a:rPr>
              <a:t>instance</a:t>
            </a:r>
            <a:r>
              <a:rPr sz="2150" spc="-15" dirty="0">
                <a:latin typeface="Arial MT"/>
                <a:cs typeface="Arial MT"/>
              </a:rPr>
              <a:t> </a:t>
            </a:r>
            <a:r>
              <a:rPr sz="2150" spc="-90" dirty="0">
                <a:latin typeface="Arial MT"/>
                <a:cs typeface="Arial MT"/>
              </a:rPr>
              <a:t>1"</a:t>
            </a:r>
            <a:endParaRPr sz="2150">
              <a:latin typeface="Arial MT"/>
              <a:cs typeface="Arial MT"/>
            </a:endParaRPr>
          </a:p>
          <a:p>
            <a:pPr marL="560070" marR="1627505">
              <a:lnSpc>
                <a:spcPts val="2560"/>
              </a:lnSpc>
              <a:spcBef>
                <a:spcPts val="90"/>
              </a:spcBef>
            </a:pPr>
            <a:r>
              <a:rPr sz="2150" spc="10" dirty="0">
                <a:latin typeface="Arial MT"/>
                <a:cs typeface="Arial MT"/>
              </a:rPr>
              <a:t>Instance2</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40" dirty="0">
                <a:latin typeface="Arial MT"/>
                <a:cs typeface="Arial MT"/>
              </a:rPr>
              <a:t>"info</a:t>
            </a:r>
            <a:r>
              <a:rPr sz="2150" spc="-10" dirty="0">
                <a:latin typeface="Arial MT"/>
                <a:cs typeface="Arial MT"/>
              </a:rPr>
              <a:t> </a:t>
            </a:r>
            <a:r>
              <a:rPr sz="2150" spc="20" dirty="0">
                <a:latin typeface="Arial MT"/>
                <a:cs typeface="Arial MT"/>
              </a:rPr>
              <a:t>about</a:t>
            </a:r>
            <a:r>
              <a:rPr sz="2150" spc="-15" dirty="0">
                <a:latin typeface="Arial MT"/>
                <a:cs typeface="Arial MT"/>
              </a:rPr>
              <a:t> </a:t>
            </a:r>
            <a:r>
              <a:rPr sz="2150" spc="-5" dirty="0">
                <a:latin typeface="Arial MT"/>
                <a:cs typeface="Arial MT"/>
              </a:rPr>
              <a:t>my</a:t>
            </a:r>
            <a:r>
              <a:rPr sz="2150" spc="-10" dirty="0">
                <a:latin typeface="Arial MT"/>
                <a:cs typeface="Arial MT"/>
              </a:rPr>
              <a:t> </a:t>
            </a:r>
            <a:r>
              <a:rPr sz="2150" spc="10" dirty="0">
                <a:latin typeface="Arial MT"/>
                <a:cs typeface="Arial MT"/>
              </a:rPr>
              <a:t>instance</a:t>
            </a:r>
            <a:r>
              <a:rPr sz="2150" spc="-15" dirty="0">
                <a:latin typeface="Arial MT"/>
                <a:cs typeface="Arial MT"/>
              </a:rPr>
              <a:t> </a:t>
            </a:r>
            <a:r>
              <a:rPr sz="2150" spc="-90" dirty="0">
                <a:latin typeface="Arial MT"/>
                <a:cs typeface="Arial MT"/>
              </a:rPr>
              <a:t>2" </a:t>
            </a:r>
            <a:r>
              <a:rPr sz="2150" spc="-580" dirty="0">
                <a:latin typeface="Arial MT"/>
                <a:cs typeface="Arial MT"/>
              </a:rPr>
              <a:t> </a:t>
            </a:r>
            <a:r>
              <a:rPr sz="2150" spc="10" dirty="0">
                <a:latin typeface="Arial MT"/>
                <a:cs typeface="Arial MT"/>
              </a:rPr>
              <a:t>Instance3</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40" dirty="0">
                <a:latin typeface="Arial MT"/>
                <a:cs typeface="Arial MT"/>
              </a:rPr>
              <a:t>"info</a:t>
            </a:r>
            <a:r>
              <a:rPr sz="2150" spc="-10" dirty="0">
                <a:latin typeface="Arial MT"/>
                <a:cs typeface="Arial MT"/>
              </a:rPr>
              <a:t> </a:t>
            </a:r>
            <a:r>
              <a:rPr sz="2150" spc="20" dirty="0">
                <a:latin typeface="Arial MT"/>
                <a:cs typeface="Arial MT"/>
              </a:rPr>
              <a:t>about</a:t>
            </a:r>
            <a:r>
              <a:rPr sz="2150" spc="-15" dirty="0">
                <a:latin typeface="Arial MT"/>
                <a:cs typeface="Arial MT"/>
              </a:rPr>
              <a:t> </a:t>
            </a:r>
            <a:r>
              <a:rPr sz="2150" spc="-5" dirty="0">
                <a:latin typeface="Arial MT"/>
                <a:cs typeface="Arial MT"/>
              </a:rPr>
              <a:t>my</a:t>
            </a:r>
            <a:r>
              <a:rPr sz="2150" spc="-10" dirty="0">
                <a:latin typeface="Arial MT"/>
                <a:cs typeface="Arial MT"/>
              </a:rPr>
              <a:t> </a:t>
            </a:r>
            <a:r>
              <a:rPr sz="2150" spc="10" dirty="0">
                <a:latin typeface="Arial MT"/>
                <a:cs typeface="Arial MT"/>
              </a:rPr>
              <a:t>instance</a:t>
            </a:r>
            <a:r>
              <a:rPr sz="2150" spc="-15" dirty="0">
                <a:latin typeface="Arial MT"/>
                <a:cs typeface="Arial MT"/>
              </a:rPr>
              <a:t> </a:t>
            </a:r>
            <a:r>
              <a:rPr sz="2150" spc="-90" dirty="0">
                <a:latin typeface="Arial MT"/>
                <a:cs typeface="Arial MT"/>
              </a:rPr>
              <a:t>3"</a:t>
            </a:r>
            <a:endParaRPr sz="2150">
              <a:latin typeface="Arial MT"/>
              <a:cs typeface="Arial MT"/>
            </a:endParaRPr>
          </a:p>
          <a:p>
            <a:pPr marL="408940">
              <a:lnSpc>
                <a:spcPts val="2460"/>
              </a:lnSpc>
            </a:pPr>
            <a:r>
              <a:rPr sz="2150" spc="-5" dirty="0">
                <a:latin typeface="Arial MT"/>
                <a:cs typeface="Arial MT"/>
              </a:rPr>
              <a:t>}</a:t>
            </a:r>
            <a:endParaRPr sz="2150">
              <a:latin typeface="Arial MT"/>
              <a:cs typeface="Arial MT"/>
            </a:endParaRPr>
          </a:p>
          <a:p>
            <a:pPr marL="257810">
              <a:lnSpc>
                <a:spcPts val="2555"/>
              </a:lnSpc>
            </a:pPr>
            <a:r>
              <a:rPr sz="2150" spc="-5" dirty="0">
                <a:latin typeface="Arial MT"/>
                <a:cs typeface="Arial MT"/>
              </a:rPr>
              <a:t>}</a:t>
            </a:r>
            <a:endParaRPr sz="2150">
              <a:latin typeface="Arial MT"/>
              <a:cs typeface="Arial MT"/>
            </a:endParaRPr>
          </a:p>
          <a:p>
            <a:pPr marL="408940" marR="2733040" indent="-151765">
              <a:lnSpc>
                <a:spcPts val="2560"/>
              </a:lnSpc>
              <a:spcBef>
                <a:spcPts val="90"/>
              </a:spcBef>
              <a:tabLst>
                <a:tab pos="2300605" algn="l"/>
              </a:tabLst>
            </a:pPr>
            <a:r>
              <a:rPr sz="2150" spc="15" dirty="0">
                <a:latin typeface="Arial MT"/>
                <a:cs typeface="Arial MT"/>
              </a:rPr>
              <a:t>module </a:t>
            </a:r>
            <a:r>
              <a:rPr sz="2150" spc="-30" dirty="0">
                <a:latin typeface="Arial MT"/>
                <a:cs typeface="Arial MT"/>
              </a:rPr>
              <a:t>"my_other_module" </a:t>
            </a:r>
            <a:r>
              <a:rPr sz="2150" spc="-5" dirty="0">
                <a:latin typeface="Arial MT"/>
                <a:cs typeface="Arial MT"/>
              </a:rPr>
              <a:t>{ </a:t>
            </a:r>
            <a:r>
              <a:rPr sz="2150" dirty="0">
                <a:latin typeface="Arial MT"/>
                <a:cs typeface="Arial MT"/>
              </a:rPr>
              <a:t> </a:t>
            </a:r>
            <a:r>
              <a:rPr sz="2150" spc="-5" dirty="0">
                <a:latin typeface="Arial MT"/>
                <a:cs typeface="Arial MT"/>
              </a:rPr>
              <a:t>for_each	</a:t>
            </a:r>
            <a:r>
              <a:rPr sz="2150" spc="155" dirty="0">
                <a:latin typeface="Arial MT"/>
                <a:cs typeface="Arial MT"/>
              </a:rPr>
              <a:t>=</a:t>
            </a:r>
            <a:r>
              <a:rPr sz="2150" spc="-65" dirty="0">
                <a:latin typeface="Arial MT"/>
                <a:cs typeface="Arial MT"/>
              </a:rPr>
              <a:t> </a:t>
            </a:r>
            <a:r>
              <a:rPr sz="2150" spc="15" dirty="0">
                <a:latin typeface="Arial MT"/>
                <a:cs typeface="Arial MT"/>
              </a:rPr>
              <a:t>local.mymap </a:t>
            </a:r>
            <a:r>
              <a:rPr sz="2150" spc="-585" dirty="0">
                <a:latin typeface="Arial MT"/>
                <a:cs typeface="Arial MT"/>
              </a:rPr>
              <a:t> </a:t>
            </a:r>
            <a:r>
              <a:rPr sz="2150" spc="-5" dirty="0">
                <a:latin typeface="Arial MT"/>
                <a:cs typeface="Arial MT"/>
              </a:rPr>
              <a:t>instance_name </a:t>
            </a:r>
            <a:r>
              <a:rPr sz="2150" spc="155" dirty="0">
                <a:latin typeface="Arial MT"/>
                <a:cs typeface="Arial MT"/>
              </a:rPr>
              <a:t>= </a:t>
            </a:r>
            <a:r>
              <a:rPr sz="2150" spc="10" dirty="0">
                <a:latin typeface="Arial MT"/>
                <a:cs typeface="Arial MT"/>
              </a:rPr>
              <a:t>each.key </a:t>
            </a:r>
            <a:r>
              <a:rPr sz="2150" spc="15" dirty="0">
                <a:latin typeface="Arial MT"/>
                <a:cs typeface="Arial MT"/>
              </a:rPr>
              <a:t> </a:t>
            </a:r>
            <a:r>
              <a:rPr sz="2150" spc="75" dirty="0">
                <a:latin typeface="Arial MT"/>
                <a:cs typeface="Arial MT"/>
              </a:rPr>
              <a:t>[…]</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7773303" y="6086317"/>
            <a:ext cx="4558030"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for</a:t>
            </a:r>
            <a:r>
              <a:rPr sz="3600" spc="-20" dirty="0">
                <a:latin typeface="Arial MT"/>
                <a:cs typeface="Arial MT"/>
              </a:rPr>
              <a:t> </a:t>
            </a:r>
            <a:r>
              <a:rPr sz="3600" spc="65" dirty="0">
                <a:latin typeface="Arial MT"/>
                <a:cs typeface="Arial MT"/>
              </a:rPr>
              <a:t>each</a:t>
            </a:r>
            <a:r>
              <a:rPr sz="3600" spc="-15" dirty="0">
                <a:latin typeface="Arial MT"/>
                <a:cs typeface="Arial MT"/>
              </a:rPr>
              <a:t> </a:t>
            </a:r>
            <a:r>
              <a:rPr sz="3600" spc="10" dirty="0">
                <a:latin typeface="Arial MT"/>
                <a:cs typeface="Arial MT"/>
              </a:rPr>
              <a:t>with</a:t>
            </a:r>
            <a:r>
              <a:rPr sz="3600" spc="-15" dirty="0">
                <a:latin typeface="Arial MT"/>
                <a:cs typeface="Arial MT"/>
              </a:rPr>
              <a:t> </a:t>
            </a:r>
            <a:r>
              <a:rPr sz="3600" spc="40" dirty="0">
                <a:latin typeface="Arial MT"/>
                <a:cs typeface="Arial MT"/>
              </a:rPr>
              <a:t>modules</a:t>
            </a:r>
            <a:endParaRPr sz="3600">
              <a:latin typeface="Arial MT"/>
              <a:cs typeface="Arial MT"/>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5391847" y="6086317"/>
            <a:ext cx="9320530"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Complex</a:t>
            </a:r>
            <a:r>
              <a:rPr sz="3600" dirty="0">
                <a:latin typeface="Arial MT"/>
                <a:cs typeface="Arial MT"/>
              </a:rPr>
              <a:t> </a:t>
            </a:r>
            <a:r>
              <a:rPr sz="3600" spc="60" dirty="0">
                <a:latin typeface="Arial MT"/>
                <a:cs typeface="Arial MT"/>
              </a:rPr>
              <a:t>data</a:t>
            </a:r>
            <a:r>
              <a:rPr sz="3600" spc="5" dirty="0">
                <a:latin typeface="Arial MT"/>
                <a:cs typeface="Arial MT"/>
              </a:rPr>
              <a:t> </a:t>
            </a:r>
            <a:r>
              <a:rPr sz="3600" spc="50" dirty="0">
                <a:latin typeface="Arial MT"/>
                <a:cs typeface="Arial MT"/>
              </a:rPr>
              <a:t>types</a:t>
            </a:r>
            <a:r>
              <a:rPr sz="3600" dirty="0">
                <a:latin typeface="Arial MT"/>
                <a:cs typeface="Arial MT"/>
              </a:rPr>
              <a:t> </a:t>
            </a:r>
            <a:r>
              <a:rPr sz="3600" spc="80" dirty="0">
                <a:latin typeface="Arial MT"/>
                <a:cs typeface="Arial MT"/>
              </a:rPr>
              <a:t>and</a:t>
            </a:r>
            <a:r>
              <a:rPr sz="3600" spc="5" dirty="0">
                <a:latin typeface="Arial MT"/>
                <a:cs typeface="Arial MT"/>
              </a:rPr>
              <a:t> </a:t>
            </a:r>
            <a:r>
              <a:rPr sz="3600" spc="10" dirty="0">
                <a:latin typeface="Arial MT"/>
                <a:cs typeface="Arial MT"/>
              </a:rPr>
              <a:t>the</a:t>
            </a:r>
            <a:r>
              <a:rPr sz="3600" spc="5" dirty="0">
                <a:latin typeface="Arial MT"/>
                <a:cs typeface="Arial MT"/>
              </a:rPr>
              <a:t> </a:t>
            </a:r>
            <a:r>
              <a:rPr sz="3600" spc="10" dirty="0">
                <a:latin typeface="Arial MT"/>
                <a:cs typeface="Arial MT"/>
              </a:rPr>
              <a:t>flatten()</a:t>
            </a:r>
            <a:r>
              <a:rPr sz="3600" dirty="0">
                <a:latin typeface="Arial MT"/>
                <a:cs typeface="Arial MT"/>
              </a:rPr>
              <a:t> </a:t>
            </a:r>
            <a:r>
              <a:rPr sz="3600" spc="35" dirty="0">
                <a:latin typeface="Arial MT"/>
                <a:cs typeface="Arial MT"/>
              </a:rPr>
              <a:t>function</a:t>
            </a:r>
            <a:endParaRPr sz="3600">
              <a:latin typeface="Arial MT"/>
              <a:cs typeface="Arial MT"/>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7589" y="4631240"/>
            <a:ext cx="11717655" cy="1024890"/>
          </a:xfrm>
          <a:prstGeom prst="rect">
            <a:avLst/>
          </a:prstGeom>
        </p:spPr>
        <p:txBody>
          <a:bodyPr vert="horz" wrap="square" lIns="0" tIns="13335" rIns="0" bIns="0" rtlCol="0">
            <a:spAutoFit/>
          </a:bodyPr>
          <a:lstStyle/>
          <a:p>
            <a:pPr marL="12700">
              <a:lnSpc>
                <a:spcPct val="100000"/>
              </a:lnSpc>
              <a:spcBef>
                <a:spcPts val="105"/>
              </a:spcBef>
            </a:pPr>
            <a:r>
              <a:rPr sz="6550" spc="-15" dirty="0">
                <a:latin typeface="Arial MT"/>
                <a:cs typeface="Arial MT"/>
              </a:rPr>
              <a:t>Provider </a:t>
            </a:r>
            <a:r>
              <a:rPr sz="6550" spc="110" dirty="0">
                <a:latin typeface="Arial MT"/>
                <a:cs typeface="Arial MT"/>
              </a:rPr>
              <a:t>Dependency</a:t>
            </a:r>
            <a:r>
              <a:rPr sz="6550" spc="-20" dirty="0">
                <a:latin typeface="Arial MT"/>
                <a:cs typeface="Arial MT"/>
              </a:rPr>
              <a:t> </a:t>
            </a:r>
            <a:r>
              <a:rPr sz="6550" spc="90" dirty="0">
                <a:latin typeface="Arial MT"/>
                <a:cs typeface="Arial MT"/>
              </a:rPr>
              <a:t>Lock</a:t>
            </a:r>
            <a:r>
              <a:rPr sz="6550" spc="-15" dirty="0">
                <a:latin typeface="Arial MT"/>
                <a:cs typeface="Arial MT"/>
              </a:rPr>
              <a:t> </a:t>
            </a:r>
            <a:r>
              <a:rPr sz="6550" spc="-90" dirty="0">
                <a:latin typeface="Arial MT"/>
                <a:cs typeface="Arial MT"/>
              </a:rPr>
              <a:t>File</a:t>
            </a:r>
            <a:endParaRPr sz="6550">
              <a:latin typeface="Arial MT"/>
              <a:cs typeface="Arial MT"/>
            </a:endParaRPr>
          </a:p>
        </p:txBody>
      </p:sp>
      <p:sp>
        <p:nvSpPr>
          <p:cNvPr id="3" name="object 3"/>
          <p:cNvSpPr txBox="1"/>
          <p:nvPr/>
        </p:nvSpPr>
        <p:spPr>
          <a:xfrm>
            <a:off x="7372247" y="6086317"/>
            <a:ext cx="5360035" cy="578485"/>
          </a:xfrm>
          <a:prstGeom prst="rect">
            <a:avLst/>
          </a:prstGeom>
        </p:spPr>
        <p:txBody>
          <a:bodyPr vert="horz" wrap="square" lIns="0" tIns="15875" rIns="0" bIns="0" rtlCol="0">
            <a:spAutoFit/>
          </a:bodyPr>
          <a:lstStyle/>
          <a:p>
            <a:pPr marL="12700">
              <a:lnSpc>
                <a:spcPct val="100000"/>
              </a:lnSpc>
              <a:spcBef>
                <a:spcPts val="125"/>
              </a:spcBef>
            </a:pPr>
            <a:r>
              <a:rPr sz="3600" spc="-55" dirty="0">
                <a:latin typeface="Arial MT"/>
                <a:cs typeface="Arial MT"/>
              </a:rPr>
              <a:t>The</a:t>
            </a:r>
            <a:r>
              <a:rPr sz="3600" spc="-20" dirty="0">
                <a:latin typeface="Arial MT"/>
                <a:cs typeface="Arial MT"/>
              </a:rPr>
              <a:t> </a:t>
            </a:r>
            <a:r>
              <a:rPr sz="3600" spc="35" dirty="0">
                <a:latin typeface="Arial MT"/>
                <a:cs typeface="Arial MT"/>
              </a:rPr>
              <a:t>.terraform.lock.hcl</a:t>
            </a:r>
            <a:r>
              <a:rPr sz="3600" spc="-20" dirty="0">
                <a:latin typeface="Arial MT"/>
                <a:cs typeface="Arial MT"/>
              </a:rPr>
              <a:t> </a:t>
            </a:r>
            <a:r>
              <a:rPr sz="3600" spc="5" dirty="0">
                <a:latin typeface="Arial MT"/>
                <a:cs typeface="Arial MT"/>
              </a:rPr>
              <a:t>file</a:t>
            </a:r>
            <a:endParaRPr sz="3600">
              <a:latin typeface="Arial MT"/>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410"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6727"/>
            <a:ext cx="17227550" cy="8442325"/>
          </a:xfrm>
          <a:prstGeom prst="rect">
            <a:avLst/>
          </a:prstGeom>
        </p:spPr>
        <p:txBody>
          <a:bodyPr vert="horz" wrap="square" lIns="0" tIns="13335" rIns="0" bIns="0" rtlCol="0">
            <a:spAutoFit/>
          </a:bodyPr>
          <a:lstStyle/>
          <a:p>
            <a:pPr marL="513715" indent="-488950">
              <a:lnSpc>
                <a:spcPct val="100000"/>
              </a:lnSpc>
              <a:spcBef>
                <a:spcPts val="105"/>
              </a:spcBef>
              <a:buSzPct val="74683"/>
              <a:buChar char="•"/>
              <a:tabLst>
                <a:tab pos="513715" algn="l"/>
                <a:tab pos="514350" algn="l"/>
              </a:tabLst>
            </a:pPr>
            <a:r>
              <a:rPr sz="3950" dirty="0">
                <a:latin typeface="Arial MT"/>
                <a:cs typeface="Arial MT"/>
              </a:rPr>
              <a:t>If you</a:t>
            </a:r>
            <a:r>
              <a:rPr sz="3950" spc="5" dirty="0">
                <a:latin typeface="Arial MT"/>
                <a:cs typeface="Arial MT"/>
              </a:rPr>
              <a:t> </a:t>
            </a:r>
            <a:r>
              <a:rPr sz="3950" spc="-25" dirty="0">
                <a:latin typeface="Arial MT"/>
                <a:cs typeface="Arial MT"/>
              </a:rPr>
              <a:t>are</a:t>
            </a:r>
            <a:r>
              <a:rPr sz="3950" dirty="0">
                <a:latin typeface="Arial MT"/>
                <a:cs typeface="Arial MT"/>
              </a:rPr>
              <a:t> in</a:t>
            </a:r>
            <a:r>
              <a:rPr sz="3950" spc="5" dirty="0">
                <a:latin typeface="Arial MT"/>
                <a:cs typeface="Arial MT"/>
              </a:rPr>
              <a:t> </a:t>
            </a:r>
            <a:r>
              <a:rPr sz="3950" dirty="0">
                <a:latin typeface="Arial MT"/>
                <a:cs typeface="Arial MT"/>
              </a:rPr>
              <a:t>a</a:t>
            </a:r>
            <a:r>
              <a:rPr sz="3950" spc="5" dirty="0">
                <a:latin typeface="Arial MT"/>
                <a:cs typeface="Arial MT"/>
              </a:rPr>
              <a:t> </a:t>
            </a:r>
            <a:r>
              <a:rPr sz="3950" spc="75" dirty="0">
                <a:latin typeface="Arial MT"/>
                <a:cs typeface="Arial MT"/>
              </a:rPr>
              <a:t>Ops</a:t>
            </a:r>
            <a:r>
              <a:rPr sz="3950" dirty="0">
                <a:latin typeface="Arial MT"/>
                <a:cs typeface="Arial MT"/>
              </a:rPr>
              <a:t> or</a:t>
            </a:r>
            <a:r>
              <a:rPr sz="3950" spc="5" dirty="0">
                <a:latin typeface="Arial MT"/>
                <a:cs typeface="Arial MT"/>
              </a:rPr>
              <a:t> </a:t>
            </a:r>
            <a:r>
              <a:rPr sz="3950" spc="40" dirty="0">
                <a:latin typeface="Arial MT"/>
                <a:cs typeface="Arial MT"/>
              </a:rPr>
              <a:t>DevOps</a:t>
            </a:r>
            <a:r>
              <a:rPr sz="3950" spc="5" dirty="0">
                <a:latin typeface="Arial MT"/>
                <a:cs typeface="Arial MT"/>
              </a:rPr>
              <a:t> </a:t>
            </a:r>
            <a:r>
              <a:rPr sz="3950" spc="-15" dirty="0">
                <a:latin typeface="Arial MT"/>
                <a:cs typeface="Arial MT"/>
              </a:rPr>
              <a:t>role,</a:t>
            </a:r>
            <a:r>
              <a:rPr sz="3950" dirty="0">
                <a:latin typeface="Arial MT"/>
                <a:cs typeface="Arial MT"/>
              </a:rPr>
              <a:t> you’ll</a:t>
            </a:r>
            <a:r>
              <a:rPr sz="3950" spc="5" dirty="0">
                <a:latin typeface="Arial MT"/>
                <a:cs typeface="Arial MT"/>
              </a:rPr>
              <a:t> </a:t>
            </a:r>
            <a:r>
              <a:rPr sz="3950" dirty="0">
                <a:latin typeface="Arial MT"/>
                <a:cs typeface="Arial MT"/>
              </a:rPr>
              <a:t>want</a:t>
            </a:r>
            <a:r>
              <a:rPr sz="3950" spc="5" dirty="0">
                <a:latin typeface="Arial MT"/>
                <a:cs typeface="Arial MT"/>
              </a:rPr>
              <a:t> </a:t>
            </a:r>
            <a:r>
              <a:rPr sz="3950" dirty="0">
                <a:latin typeface="Arial MT"/>
                <a:cs typeface="Arial MT"/>
              </a:rPr>
              <a:t>to </a:t>
            </a:r>
            <a:r>
              <a:rPr sz="3950" b="1" dirty="0">
                <a:latin typeface="Arial"/>
                <a:cs typeface="Arial"/>
              </a:rPr>
              <a:t>automate</a:t>
            </a:r>
            <a:r>
              <a:rPr sz="3950" b="1" spc="5" dirty="0">
                <a:latin typeface="Arial"/>
                <a:cs typeface="Arial"/>
              </a:rPr>
              <a:t> </a:t>
            </a:r>
            <a:r>
              <a:rPr sz="3950" dirty="0">
                <a:latin typeface="Arial MT"/>
                <a:cs typeface="Arial MT"/>
              </a:rPr>
              <a:t>your infra</a:t>
            </a:r>
            <a:endParaRPr sz="3950">
              <a:latin typeface="Arial MT"/>
              <a:cs typeface="Arial MT"/>
            </a:endParaRPr>
          </a:p>
          <a:p>
            <a:pPr>
              <a:lnSpc>
                <a:spcPct val="100000"/>
              </a:lnSpc>
              <a:buFont typeface="Arial MT"/>
              <a:buChar char="•"/>
            </a:pPr>
            <a:endParaRPr sz="4100">
              <a:latin typeface="Arial MT"/>
              <a:cs typeface="Arial MT"/>
            </a:endParaRPr>
          </a:p>
          <a:p>
            <a:pPr marL="513715" indent="-488950">
              <a:lnSpc>
                <a:spcPct val="100000"/>
              </a:lnSpc>
              <a:spcBef>
                <a:spcPts val="5"/>
              </a:spcBef>
              <a:buSzPct val="74683"/>
              <a:buChar char="•"/>
              <a:tabLst>
                <a:tab pos="513715" algn="l"/>
                <a:tab pos="514350" algn="l"/>
              </a:tabLst>
            </a:pPr>
            <a:r>
              <a:rPr sz="3950" spc="-65" dirty="0">
                <a:latin typeface="Arial MT"/>
                <a:cs typeface="Arial MT"/>
              </a:rPr>
              <a:t>Terraform</a:t>
            </a:r>
            <a:r>
              <a:rPr sz="3950" spc="-5" dirty="0">
                <a:latin typeface="Arial MT"/>
                <a:cs typeface="Arial MT"/>
              </a:rPr>
              <a:t> </a:t>
            </a:r>
            <a:r>
              <a:rPr sz="3950" dirty="0">
                <a:latin typeface="Arial MT"/>
                <a:cs typeface="Arial MT"/>
              </a:rPr>
              <a:t>is a</a:t>
            </a:r>
            <a:r>
              <a:rPr sz="3950" spc="-5" dirty="0">
                <a:latin typeface="Arial MT"/>
                <a:cs typeface="Arial MT"/>
              </a:rPr>
              <a:t> </a:t>
            </a:r>
            <a:r>
              <a:rPr sz="3950" spc="30" dirty="0">
                <a:latin typeface="Arial MT"/>
                <a:cs typeface="Arial MT"/>
              </a:rPr>
              <a:t>great</a:t>
            </a:r>
            <a:r>
              <a:rPr sz="3950" dirty="0">
                <a:latin typeface="Arial MT"/>
                <a:cs typeface="Arial MT"/>
              </a:rPr>
              <a:t> tool</a:t>
            </a:r>
            <a:r>
              <a:rPr sz="3950" spc="-5" dirty="0">
                <a:latin typeface="Arial MT"/>
                <a:cs typeface="Arial MT"/>
              </a:rPr>
              <a:t> </a:t>
            </a:r>
            <a:r>
              <a:rPr sz="3950" dirty="0">
                <a:latin typeface="Arial MT"/>
                <a:cs typeface="Arial MT"/>
              </a:rPr>
              <a:t>to </a:t>
            </a:r>
            <a:r>
              <a:rPr sz="3950" spc="110" dirty="0">
                <a:latin typeface="Arial MT"/>
                <a:cs typeface="Arial MT"/>
              </a:rPr>
              <a:t>do</a:t>
            </a:r>
            <a:r>
              <a:rPr sz="3950" spc="-5" dirty="0">
                <a:latin typeface="Arial MT"/>
                <a:cs typeface="Arial MT"/>
              </a:rPr>
              <a:t> </a:t>
            </a:r>
            <a:r>
              <a:rPr sz="3950" dirty="0">
                <a:latin typeface="Arial MT"/>
                <a:cs typeface="Arial MT"/>
              </a:rPr>
              <a:t>this:</a:t>
            </a:r>
            <a:endParaRPr sz="3950">
              <a:latin typeface="Arial MT"/>
              <a:cs typeface="Arial MT"/>
            </a:endParaRPr>
          </a:p>
          <a:p>
            <a:pPr>
              <a:lnSpc>
                <a:spcPct val="100000"/>
              </a:lnSpc>
              <a:spcBef>
                <a:spcPts val="15"/>
              </a:spcBef>
              <a:buFont typeface="Arial MT"/>
              <a:buChar char="•"/>
            </a:pPr>
            <a:endParaRPr sz="4050">
              <a:latin typeface="Arial MT"/>
              <a:cs typeface="Arial MT"/>
            </a:endParaRPr>
          </a:p>
          <a:p>
            <a:pPr marL="880110" marR="416559" lvl="1" indent="-488950">
              <a:lnSpc>
                <a:spcPct val="100899"/>
              </a:lnSpc>
              <a:buSzPct val="74683"/>
              <a:buChar char="•"/>
              <a:tabLst>
                <a:tab pos="880110" algn="l"/>
                <a:tab pos="880744" algn="l"/>
              </a:tabLst>
            </a:pPr>
            <a:r>
              <a:rPr sz="3950" spc="-195" dirty="0">
                <a:latin typeface="Arial MT"/>
                <a:cs typeface="Arial MT"/>
              </a:rPr>
              <a:t>You</a:t>
            </a:r>
            <a:r>
              <a:rPr sz="3950" spc="5" dirty="0">
                <a:latin typeface="Arial MT"/>
                <a:cs typeface="Arial MT"/>
              </a:rPr>
              <a:t> </a:t>
            </a:r>
            <a:r>
              <a:rPr sz="3950" spc="75" dirty="0">
                <a:latin typeface="Arial MT"/>
                <a:cs typeface="Arial MT"/>
              </a:rPr>
              <a:t>can</a:t>
            </a:r>
            <a:r>
              <a:rPr sz="3950" spc="5" dirty="0">
                <a:latin typeface="Arial MT"/>
                <a:cs typeface="Arial MT"/>
              </a:rPr>
              <a:t> </a:t>
            </a:r>
            <a:r>
              <a:rPr sz="3950" dirty="0">
                <a:latin typeface="Arial MT"/>
                <a:cs typeface="Arial MT"/>
              </a:rPr>
              <a:t>automate</a:t>
            </a:r>
            <a:r>
              <a:rPr sz="3950" spc="10" dirty="0">
                <a:latin typeface="Arial MT"/>
                <a:cs typeface="Arial MT"/>
              </a:rPr>
              <a:t> </a:t>
            </a:r>
            <a:r>
              <a:rPr sz="3950" dirty="0">
                <a:latin typeface="Arial MT"/>
                <a:cs typeface="Arial MT"/>
              </a:rPr>
              <a:t>your</a:t>
            </a:r>
            <a:r>
              <a:rPr sz="3950" spc="5" dirty="0">
                <a:latin typeface="Arial MT"/>
                <a:cs typeface="Arial MT"/>
              </a:rPr>
              <a:t> </a:t>
            </a:r>
            <a:r>
              <a:rPr sz="3950" spc="10" dirty="0">
                <a:latin typeface="Arial MT"/>
                <a:cs typeface="Arial MT"/>
              </a:rPr>
              <a:t>infrastructure </a:t>
            </a:r>
            <a:r>
              <a:rPr sz="3950" spc="110" dirty="0">
                <a:latin typeface="Arial MT"/>
                <a:cs typeface="Arial MT"/>
              </a:rPr>
              <a:t>by</a:t>
            </a:r>
            <a:r>
              <a:rPr sz="3950" spc="5" dirty="0">
                <a:latin typeface="Arial MT"/>
                <a:cs typeface="Arial MT"/>
              </a:rPr>
              <a:t> </a:t>
            </a:r>
            <a:r>
              <a:rPr sz="3950" b="1" dirty="0">
                <a:latin typeface="Arial"/>
                <a:cs typeface="Arial"/>
              </a:rPr>
              <a:t>using</a:t>
            </a:r>
            <a:r>
              <a:rPr sz="3950" b="1" spc="10" dirty="0">
                <a:latin typeface="Arial"/>
                <a:cs typeface="Arial"/>
              </a:rPr>
              <a:t> </a:t>
            </a:r>
            <a:r>
              <a:rPr sz="3950" b="1" dirty="0">
                <a:latin typeface="Arial"/>
                <a:cs typeface="Arial"/>
              </a:rPr>
              <a:t>Infrastructure</a:t>
            </a:r>
            <a:r>
              <a:rPr sz="3950" b="1" spc="5" dirty="0">
                <a:latin typeface="Arial"/>
                <a:cs typeface="Arial"/>
              </a:rPr>
              <a:t> </a:t>
            </a:r>
            <a:r>
              <a:rPr sz="3950" b="1" dirty="0">
                <a:latin typeface="Arial"/>
                <a:cs typeface="Arial"/>
              </a:rPr>
              <a:t>as</a:t>
            </a:r>
            <a:r>
              <a:rPr sz="3950" b="1" spc="5" dirty="0">
                <a:latin typeface="Arial"/>
                <a:cs typeface="Arial"/>
              </a:rPr>
              <a:t> </a:t>
            </a:r>
            <a:r>
              <a:rPr sz="3950" b="1" dirty="0">
                <a:latin typeface="Arial"/>
                <a:cs typeface="Arial"/>
              </a:rPr>
              <a:t>Code </a:t>
            </a:r>
            <a:r>
              <a:rPr sz="3950" b="1" spc="-1080" dirty="0">
                <a:latin typeface="Arial"/>
                <a:cs typeface="Arial"/>
              </a:rPr>
              <a:t> </a:t>
            </a:r>
            <a:r>
              <a:rPr sz="3950" b="1" dirty="0">
                <a:latin typeface="Arial"/>
                <a:cs typeface="Arial"/>
              </a:rPr>
              <a:t>(IaaS)</a:t>
            </a:r>
            <a:endParaRPr sz="3950">
              <a:latin typeface="Arial"/>
              <a:cs typeface="Arial"/>
            </a:endParaRPr>
          </a:p>
          <a:p>
            <a:pPr lvl="1">
              <a:lnSpc>
                <a:spcPct val="100000"/>
              </a:lnSpc>
              <a:buFont typeface="Arial MT"/>
              <a:buChar char="•"/>
            </a:pPr>
            <a:endParaRPr sz="4100">
              <a:latin typeface="Arial"/>
              <a:cs typeface="Arial"/>
            </a:endParaRPr>
          </a:p>
          <a:p>
            <a:pPr marL="880110" lvl="1" indent="-488950">
              <a:lnSpc>
                <a:spcPct val="100000"/>
              </a:lnSpc>
              <a:buSzPct val="74683"/>
              <a:buChar char="•"/>
              <a:tabLst>
                <a:tab pos="880110" algn="l"/>
                <a:tab pos="880744" algn="l"/>
              </a:tabLst>
            </a:pPr>
            <a:r>
              <a:rPr sz="3950" spc="-30" dirty="0">
                <a:latin typeface="Arial MT"/>
                <a:cs typeface="Arial MT"/>
              </a:rPr>
              <a:t>Every</a:t>
            </a:r>
            <a:r>
              <a:rPr sz="3950" spc="-5" dirty="0">
                <a:latin typeface="Arial MT"/>
                <a:cs typeface="Arial MT"/>
              </a:rPr>
              <a:t> </a:t>
            </a:r>
            <a:r>
              <a:rPr sz="3950" spc="10" dirty="0">
                <a:latin typeface="Arial MT"/>
                <a:cs typeface="Arial MT"/>
              </a:rPr>
              <a:t>terraform</a:t>
            </a:r>
            <a:r>
              <a:rPr sz="3950" dirty="0">
                <a:latin typeface="Arial MT"/>
                <a:cs typeface="Arial MT"/>
              </a:rPr>
              <a:t> run will</a:t>
            </a:r>
            <a:r>
              <a:rPr sz="3950" spc="-5" dirty="0">
                <a:latin typeface="Arial MT"/>
                <a:cs typeface="Arial MT"/>
              </a:rPr>
              <a:t> </a:t>
            </a:r>
            <a:r>
              <a:rPr sz="3950" spc="110" dirty="0">
                <a:latin typeface="Arial MT"/>
                <a:cs typeface="Arial MT"/>
              </a:rPr>
              <a:t>be</a:t>
            </a:r>
            <a:r>
              <a:rPr sz="3950" dirty="0">
                <a:latin typeface="Arial MT"/>
                <a:cs typeface="Arial MT"/>
              </a:rPr>
              <a:t> a </a:t>
            </a:r>
            <a:r>
              <a:rPr sz="3950" b="1" dirty="0">
                <a:latin typeface="Arial"/>
                <a:cs typeface="Arial"/>
              </a:rPr>
              <a:t>repeatable, reliable</a:t>
            </a:r>
            <a:r>
              <a:rPr sz="3950" b="1" spc="-5" dirty="0">
                <a:latin typeface="Arial"/>
                <a:cs typeface="Arial"/>
              </a:rPr>
              <a:t> </a:t>
            </a:r>
            <a:r>
              <a:rPr sz="3950" spc="55" dirty="0">
                <a:latin typeface="Arial MT"/>
                <a:cs typeface="Arial MT"/>
              </a:rPr>
              <a:t>process</a:t>
            </a:r>
            <a:endParaRPr sz="3950">
              <a:latin typeface="Arial MT"/>
              <a:cs typeface="Arial MT"/>
            </a:endParaRPr>
          </a:p>
          <a:p>
            <a:pPr lvl="1">
              <a:lnSpc>
                <a:spcPct val="100000"/>
              </a:lnSpc>
              <a:spcBef>
                <a:spcPts val="5"/>
              </a:spcBef>
              <a:buFont typeface="Arial MT"/>
              <a:buChar char="•"/>
            </a:pPr>
            <a:endParaRPr sz="4100">
              <a:latin typeface="Arial MT"/>
              <a:cs typeface="Arial MT"/>
            </a:endParaRPr>
          </a:p>
          <a:p>
            <a:pPr marL="880110" lvl="1" indent="-488950">
              <a:lnSpc>
                <a:spcPct val="100000"/>
              </a:lnSpc>
              <a:buSzPct val="74683"/>
              <a:buChar char="•"/>
              <a:tabLst>
                <a:tab pos="880110" algn="l"/>
                <a:tab pos="880744" algn="l"/>
              </a:tabLst>
            </a:pPr>
            <a:r>
              <a:rPr sz="3950" spc="-65" dirty="0">
                <a:latin typeface="Arial MT"/>
                <a:cs typeface="Arial MT"/>
              </a:rPr>
              <a:t>Terraform</a:t>
            </a:r>
            <a:r>
              <a:rPr sz="3950" spc="5" dirty="0">
                <a:latin typeface="Arial MT"/>
                <a:cs typeface="Arial MT"/>
              </a:rPr>
              <a:t> </a:t>
            </a:r>
            <a:r>
              <a:rPr sz="3950" spc="75" dirty="0">
                <a:latin typeface="Arial MT"/>
                <a:cs typeface="Arial MT"/>
              </a:rPr>
              <a:t>can</a:t>
            </a:r>
            <a:r>
              <a:rPr sz="3950" spc="5" dirty="0">
                <a:latin typeface="Arial MT"/>
                <a:cs typeface="Arial MT"/>
              </a:rPr>
              <a:t> </a:t>
            </a:r>
            <a:r>
              <a:rPr sz="3950" spc="15" dirty="0">
                <a:latin typeface="Arial MT"/>
                <a:cs typeface="Arial MT"/>
              </a:rPr>
              <a:t>provision</a:t>
            </a:r>
            <a:r>
              <a:rPr sz="3950" spc="5" dirty="0">
                <a:latin typeface="Arial MT"/>
                <a:cs typeface="Arial MT"/>
              </a:rPr>
              <a:t> </a:t>
            </a:r>
            <a:r>
              <a:rPr sz="3950" dirty="0">
                <a:latin typeface="Arial MT"/>
                <a:cs typeface="Arial MT"/>
              </a:rPr>
              <a:t>any</a:t>
            </a:r>
            <a:r>
              <a:rPr sz="3950" spc="5" dirty="0">
                <a:latin typeface="Arial MT"/>
                <a:cs typeface="Arial MT"/>
              </a:rPr>
              <a:t> </a:t>
            </a:r>
            <a:r>
              <a:rPr sz="3950" dirty="0">
                <a:latin typeface="Arial MT"/>
                <a:cs typeface="Arial MT"/>
              </a:rPr>
              <a:t>of</a:t>
            </a:r>
            <a:r>
              <a:rPr sz="3950" spc="5" dirty="0">
                <a:latin typeface="Arial MT"/>
                <a:cs typeface="Arial MT"/>
              </a:rPr>
              <a:t> </a:t>
            </a:r>
            <a:r>
              <a:rPr sz="3950" dirty="0">
                <a:latin typeface="Arial MT"/>
                <a:cs typeface="Arial MT"/>
              </a:rPr>
              <a:t>the</a:t>
            </a:r>
            <a:r>
              <a:rPr sz="3950" spc="5" dirty="0">
                <a:latin typeface="Arial MT"/>
                <a:cs typeface="Arial MT"/>
              </a:rPr>
              <a:t> </a:t>
            </a:r>
            <a:r>
              <a:rPr sz="3950" dirty="0">
                <a:latin typeface="Arial MT"/>
                <a:cs typeface="Arial MT"/>
              </a:rPr>
              <a:t>main</a:t>
            </a:r>
            <a:r>
              <a:rPr sz="3950" spc="5" dirty="0">
                <a:latin typeface="Arial MT"/>
                <a:cs typeface="Arial MT"/>
              </a:rPr>
              <a:t> </a:t>
            </a:r>
            <a:r>
              <a:rPr sz="3950" b="1" dirty="0">
                <a:latin typeface="Arial"/>
                <a:cs typeface="Arial"/>
              </a:rPr>
              <a:t>cloud</a:t>
            </a:r>
            <a:r>
              <a:rPr sz="3950" b="1" spc="5" dirty="0">
                <a:latin typeface="Arial"/>
                <a:cs typeface="Arial"/>
              </a:rPr>
              <a:t> </a:t>
            </a:r>
            <a:r>
              <a:rPr sz="3950" b="1" dirty="0">
                <a:latin typeface="Arial"/>
                <a:cs typeface="Arial"/>
              </a:rPr>
              <a:t>providers</a:t>
            </a:r>
            <a:r>
              <a:rPr sz="3950" dirty="0">
                <a:latin typeface="Arial MT"/>
                <a:cs typeface="Arial MT"/>
              </a:rPr>
              <a:t>,</a:t>
            </a:r>
            <a:r>
              <a:rPr sz="3950" spc="5" dirty="0">
                <a:latin typeface="Arial MT"/>
                <a:cs typeface="Arial MT"/>
              </a:rPr>
              <a:t> </a:t>
            </a:r>
            <a:r>
              <a:rPr sz="3950" spc="75" dirty="0">
                <a:latin typeface="Arial MT"/>
                <a:cs typeface="Arial MT"/>
              </a:rPr>
              <a:t>including</a:t>
            </a:r>
            <a:r>
              <a:rPr sz="3950" spc="5" dirty="0">
                <a:latin typeface="Arial MT"/>
                <a:cs typeface="Arial MT"/>
              </a:rPr>
              <a:t> </a:t>
            </a:r>
            <a:r>
              <a:rPr sz="3950" spc="-195" dirty="0">
                <a:latin typeface="Arial MT"/>
                <a:cs typeface="Arial MT"/>
              </a:rPr>
              <a:t>AWS</a:t>
            </a:r>
            <a:endParaRPr sz="3950">
              <a:latin typeface="Arial MT"/>
              <a:cs typeface="Arial MT"/>
            </a:endParaRPr>
          </a:p>
          <a:p>
            <a:pPr lvl="1">
              <a:lnSpc>
                <a:spcPct val="100000"/>
              </a:lnSpc>
              <a:buFont typeface="Arial MT"/>
              <a:buChar char="•"/>
            </a:pPr>
            <a:endParaRPr sz="4100">
              <a:latin typeface="Arial MT"/>
              <a:cs typeface="Arial MT"/>
            </a:endParaRPr>
          </a:p>
          <a:p>
            <a:pPr marL="880110" lvl="1" indent="-488950">
              <a:lnSpc>
                <a:spcPct val="100000"/>
              </a:lnSpc>
              <a:buSzPct val="74683"/>
              <a:buChar char="•"/>
              <a:tabLst>
                <a:tab pos="880110" algn="l"/>
                <a:tab pos="880744" algn="l"/>
              </a:tabLst>
            </a:pPr>
            <a:r>
              <a:rPr sz="3950" spc="-195" dirty="0">
                <a:latin typeface="Arial MT"/>
                <a:cs typeface="Arial MT"/>
              </a:rPr>
              <a:t>You</a:t>
            </a:r>
            <a:r>
              <a:rPr sz="3950" spc="5" dirty="0">
                <a:latin typeface="Arial MT"/>
                <a:cs typeface="Arial MT"/>
              </a:rPr>
              <a:t> </a:t>
            </a:r>
            <a:r>
              <a:rPr sz="3950" spc="75" dirty="0">
                <a:latin typeface="Arial MT"/>
                <a:cs typeface="Arial MT"/>
              </a:rPr>
              <a:t>can</a:t>
            </a:r>
            <a:r>
              <a:rPr sz="3950" spc="5" dirty="0">
                <a:latin typeface="Arial MT"/>
                <a:cs typeface="Arial MT"/>
              </a:rPr>
              <a:t> </a:t>
            </a:r>
            <a:r>
              <a:rPr sz="3950" spc="55" dirty="0">
                <a:latin typeface="Arial MT"/>
                <a:cs typeface="Arial MT"/>
              </a:rPr>
              <a:t>keep</a:t>
            </a:r>
            <a:r>
              <a:rPr sz="3950" spc="5" dirty="0">
                <a:latin typeface="Arial MT"/>
                <a:cs typeface="Arial MT"/>
              </a:rPr>
              <a:t> </a:t>
            </a:r>
            <a:r>
              <a:rPr sz="3950" dirty="0">
                <a:latin typeface="Arial MT"/>
                <a:cs typeface="Arial MT"/>
              </a:rPr>
              <a:t>a</a:t>
            </a:r>
            <a:r>
              <a:rPr sz="3950" spc="5" dirty="0">
                <a:latin typeface="Arial MT"/>
                <a:cs typeface="Arial MT"/>
              </a:rPr>
              <a:t> </a:t>
            </a:r>
            <a:r>
              <a:rPr sz="3950" spc="10" dirty="0">
                <a:latin typeface="Arial MT"/>
                <a:cs typeface="Arial MT"/>
              </a:rPr>
              <a:t>history</a:t>
            </a:r>
            <a:r>
              <a:rPr sz="3950" spc="5" dirty="0">
                <a:latin typeface="Arial MT"/>
                <a:cs typeface="Arial MT"/>
              </a:rPr>
              <a:t> </a:t>
            </a:r>
            <a:r>
              <a:rPr sz="3950" dirty="0">
                <a:latin typeface="Arial MT"/>
                <a:cs typeface="Arial MT"/>
              </a:rPr>
              <a:t>of</a:t>
            </a:r>
            <a:r>
              <a:rPr sz="3950" spc="5" dirty="0">
                <a:latin typeface="Arial MT"/>
                <a:cs typeface="Arial MT"/>
              </a:rPr>
              <a:t> </a:t>
            </a:r>
            <a:r>
              <a:rPr sz="3950" dirty="0">
                <a:latin typeface="Arial MT"/>
                <a:cs typeface="Arial MT"/>
              </a:rPr>
              <a:t>your</a:t>
            </a:r>
            <a:r>
              <a:rPr sz="3950" spc="5" dirty="0">
                <a:latin typeface="Arial MT"/>
                <a:cs typeface="Arial MT"/>
              </a:rPr>
              <a:t> </a:t>
            </a:r>
            <a:r>
              <a:rPr sz="3950" spc="65" dirty="0">
                <a:latin typeface="Arial MT"/>
                <a:cs typeface="Arial MT"/>
              </a:rPr>
              <a:t>changes</a:t>
            </a:r>
            <a:r>
              <a:rPr sz="3950" spc="5" dirty="0">
                <a:latin typeface="Arial MT"/>
                <a:cs typeface="Arial MT"/>
              </a:rPr>
              <a:t> </a:t>
            </a:r>
            <a:r>
              <a:rPr sz="3950" spc="55" dirty="0">
                <a:latin typeface="Arial MT"/>
                <a:cs typeface="Arial MT"/>
              </a:rPr>
              <a:t>made</a:t>
            </a:r>
            <a:r>
              <a:rPr sz="3950" spc="5" dirty="0">
                <a:latin typeface="Arial MT"/>
                <a:cs typeface="Arial MT"/>
              </a:rPr>
              <a:t> </a:t>
            </a:r>
            <a:r>
              <a:rPr sz="3950" dirty="0">
                <a:latin typeface="Arial MT"/>
                <a:cs typeface="Arial MT"/>
              </a:rPr>
              <a:t>to</a:t>
            </a:r>
            <a:r>
              <a:rPr sz="3950" spc="5" dirty="0">
                <a:latin typeface="Arial MT"/>
                <a:cs typeface="Arial MT"/>
              </a:rPr>
              <a:t> </a:t>
            </a:r>
            <a:r>
              <a:rPr sz="3950" dirty="0">
                <a:latin typeface="Arial MT"/>
                <a:cs typeface="Arial MT"/>
              </a:rPr>
              <a:t>your</a:t>
            </a:r>
            <a:r>
              <a:rPr sz="3950" spc="10" dirty="0">
                <a:latin typeface="Arial MT"/>
                <a:cs typeface="Arial MT"/>
              </a:rPr>
              <a:t> infrastructure</a:t>
            </a:r>
            <a:endParaRPr sz="3950">
              <a:latin typeface="Arial MT"/>
              <a:cs typeface="Arial MT"/>
            </a:endParaRPr>
          </a:p>
          <a:p>
            <a:pPr lvl="1">
              <a:lnSpc>
                <a:spcPct val="100000"/>
              </a:lnSpc>
              <a:spcBef>
                <a:spcPts val="5"/>
              </a:spcBef>
              <a:buFont typeface="Arial MT"/>
              <a:buChar char="•"/>
            </a:pPr>
            <a:endParaRPr sz="4100">
              <a:latin typeface="Arial MT"/>
              <a:cs typeface="Arial MT"/>
            </a:endParaRPr>
          </a:p>
          <a:p>
            <a:pPr marL="880110" lvl="1" indent="-488950">
              <a:lnSpc>
                <a:spcPct val="100000"/>
              </a:lnSpc>
              <a:buSzPct val="74683"/>
              <a:buChar char="•"/>
              <a:tabLst>
                <a:tab pos="880110" algn="l"/>
                <a:tab pos="880744" algn="l"/>
              </a:tabLst>
            </a:pPr>
            <a:r>
              <a:rPr sz="3950" spc="20" dirty="0">
                <a:latin typeface="Arial MT"/>
                <a:cs typeface="Arial MT"/>
              </a:rPr>
              <a:t>Collaborate</a:t>
            </a:r>
            <a:r>
              <a:rPr sz="3950" spc="5" dirty="0">
                <a:latin typeface="Arial MT"/>
                <a:cs typeface="Arial MT"/>
              </a:rPr>
              <a:t> </a:t>
            </a:r>
            <a:r>
              <a:rPr sz="3950" dirty="0">
                <a:latin typeface="Arial MT"/>
                <a:cs typeface="Arial MT"/>
              </a:rPr>
              <a:t>within</a:t>
            </a:r>
            <a:r>
              <a:rPr sz="3950" spc="5" dirty="0">
                <a:latin typeface="Arial MT"/>
                <a:cs typeface="Arial MT"/>
              </a:rPr>
              <a:t> </a:t>
            </a:r>
            <a:r>
              <a:rPr sz="3950" dirty="0">
                <a:latin typeface="Arial MT"/>
                <a:cs typeface="Arial MT"/>
              </a:rPr>
              <a:t>a</a:t>
            </a:r>
            <a:r>
              <a:rPr sz="3950" spc="5" dirty="0">
                <a:latin typeface="Arial MT"/>
                <a:cs typeface="Arial MT"/>
              </a:rPr>
              <a:t> </a:t>
            </a:r>
            <a:r>
              <a:rPr sz="3950" dirty="0">
                <a:latin typeface="Arial MT"/>
                <a:cs typeface="Arial MT"/>
              </a:rPr>
              <a:t>team</a:t>
            </a:r>
            <a:r>
              <a:rPr sz="3950" spc="10" dirty="0">
                <a:latin typeface="Arial MT"/>
                <a:cs typeface="Arial MT"/>
              </a:rPr>
              <a:t> </a:t>
            </a:r>
            <a:r>
              <a:rPr sz="3950" dirty="0">
                <a:latin typeface="Arial MT"/>
                <a:cs typeface="Arial MT"/>
              </a:rPr>
              <a:t>to</a:t>
            </a:r>
            <a:r>
              <a:rPr sz="3950" spc="5" dirty="0">
                <a:latin typeface="Arial MT"/>
                <a:cs typeface="Arial MT"/>
              </a:rPr>
              <a:t> </a:t>
            </a:r>
            <a:r>
              <a:rPr sz="3950" spc="85" dirty="0">
                <a:latin typeface="Arial MT"/>
                <a:cs typeface="Arial MT"/>
              </a:rPr>
              <a:t>build</a:t>
            </a:r>
            <a:r>
              <a:rPr sz="3950" spc="5" dirty="0">
                <a:latin typeface="Arial MT"/>
                <a:cs typeface="Arial MT"/>
              </a:rPr>
              <a:t> </a:t>
            </a:r>
            <a:r>
              <a:rPr sz="3950" spc="10" dirty="0">
                <a:latin typeface="Arial MT"/>
                <a:cs typeface="Arial MT"/>
              </a:rPr>
              <a:t>infrastructure</a:t>
            </a:r>
            <a:endParaRPr sz="3950">
              <a:latin typeface="Arial MT"/>
              <a:cs typeface="Arial MT"/>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067175" cy="1433195"/>
          </a:xfrm>
          <a:prstGeom prst="rect">
            <a:avLst/>
          </a:prstGeom>
        </p:spPr>
        <p:txBody>
          <a:bodyPr vert="horz" wrap="square" lIns="0" tIns="17145" rIns="0" bIns="0" rtlCol="0">
            <a:spAutoFit/>
          </a:bodyPr>
          <a:lstStyle/>
          <a:p>
            <a:pPr marL="12700">
              <a:lnSpc>
                <a:spcPct val="100000"/>
              </a:lnSpc>
              <a:spcBef>
                <a:spcPts val="135"/>
              </a:spcBef>
            </a:pPr>
            <a:r>
              <a:rPr spc="145" dirty="0"/>
              <a:t>Lock</a:t>
            </a:r>
            <a:r>
              <a:rPr spc="5" dirty="0"/>
              <a:t>fi</a:t>
            </a:r>
            <a:r>
              <a:rPr spc="10" dirty="0"/>
              <a:t>le</a:t>
            </a: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238224"/>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4" name="object 4"/>
          <p:cNvSpPr txBox="1"/>
          <p:nvPr/>
        </p:nvSpPr>
        <p:spPr>
          <a:xfrm>
            <a:off x="1309950" y="2157772"/>
            <a:ext cx="15734030" cy="1139825"/>
          </a:xfrm>
          <a:prstGeom prst="rect">
            <a:avLst/>
          </a:prstGeom>
        </p:spPr>
        <p:txBody>
          <a:bodyPr vert="horz" wrap="square" lIns="0" tIns="29209" rIns="0" bIns="0" rtlCol="0">
            <a:spAutoFit/>
          </a:bodyPr>
          <a:lstStyle/>
          <a:p>
            <a:pPr marL="12700" marR="5080">
              <a:lnSpc>
                <a:spcPts val="4370"/>
              </a:lnSpc>
              <a:spcBef>
                <a:spcPts val="229"/>
              </a:spcBef>
            </a:pPr>
            <a:r>
              <a:rPr sz="3650" spc="15" dirty="0">
                <a:latin typeface="Arial MT"/>
                <a:cs typeface="Arial MT"/>
              </a:rPr>
              <a:t>Starting </a:t>
            </a:r>
            <a:r>
              <a:rPr sz="3650" spc="-10" dirty="0">
                <a:latin typeface="Arial MT"/>
                <a:cs typeface="Arial MT"/>
              </a:rPr>
              <a:t>from </a:t>
            </a:r>
            <a:r>
              <a:rPr sz="3650" spc="15" dirty="0">
                <a:latin typeface="Arial MT"/>
                <a:cs typeface="Arial MT"/>
              </a:rPr>
              <a:t>terraform </a:t>
            </a:r>
            <a:r>
              <a:rPr sz="3650" spc="5" dirty="0">
                <a:latin typeface="Arial MT"/>
                <a:cs typeface="Arial MT"/>
              </a:rPr>
              <a:t>0.14 </a:t>
            </a:r>
            <a:r>
              <a:rPr sz="3650" spc="30" dirty="0">
                <a:latin typeface="Arial MT"/>
                <a:cs typeface="Arial MT"/>
              </a:rPr>
              <a:t>(November </a:t>
            </a:r>
            <a:r>
              <a:rPr sz="3650" spc="5" dirty="0">
                <a:latin typeface="Arial MT"/>
                <a:cs typeface="Arial MT"/>
              </a:rPr>
              <a:t>2020), </a:t>
            </a:r>
            <a:r>
              <a:rPr sz="3650" spc="15" dirty="0">
                <a:latin typeface="Arial MT"/>
                <a:cs typeface="Arial MT"/>
              </a:rPr>
              <a:t>terraform </a:t>
            </a:r>
            <a:r>
              <a:rPr sz="3650" spc="5" dirty="0">
                <a:latin typeface="Arial MT"/>
                <a:cs typeface="Arial MT"/>
              </a:rPr>
              <a:t>will use </a:t>
            </a:r>
            <a:r>
              <a:rPr sz="3650" spc="10" dirty="0">
                <a:latin typeface="Arial MT"/>
                <a:cs typeface="Arial MT"/>
              </a:rPr>
              <a:t>a </a:t>
            </a:r>
            <a:r>
              <a:rPr sz="3650" b="1" spc="5" dirty="0">
                <a:latin typeface="Arial"/>
                <a:cs typeface="Arial"/>
              </a:rPr>
              <a:t>provider </a:t>
            </a:r>
            <a:r>
              <a:rPr sz="3650" b="1" spc="-1000" dirty="0">
                <a:latin typeface="Arial"/>
                <a:cs typeface="Arial"/>
              </a:rPr>
              <a:t> </a:t>
            </a:r>
            <a:r>
              <a:rPr sz="3650" b="1" spc="10" dirty="0">
                <a:latin typeface="Arial"/>
                <a:cs typeface="Arial"/>
              </a:rPr>
              <a:t>dependency</a:t>
            </a:r>
            <a:r>
              <a:rPr sz="3650" b="1" dirty="0">
                <a:latin typeface="Arial"/>
                <a:cs typeface="Arial"/>
              </a:rPr>
              <a:t> </a:t>
            </a:r>
            <a:r>
              <a:rPr sz="3650" b="1" spc="5" dirty="0">
                <a:latin typeface="Arial"/>
                <a:cs typeface="Arial"/>
              </a:rPr>
              <a:t>lockfile</a:t>
            </a:r>
            <a:endParaRPr sz="3650">
              <a:latin typeface="Arial"/>
              <a:cs typeface="Arial"/>
            </a:endParaRPr>
          </a:p>
        </p:txBody>
      </p:sp>
      <p:sp>
        <p:nvSpPr>
          <p:cNvPr id="5" name="object 5"/>
          <p:cNvSpPr txBox="1"/>
          <p:nvPr/>
        </p:nvSpPr>
        <p:spPr>
          <a:xfrm>
            <a:off x="856939" y="3898553"/>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6" name="object 6"/>
          <p:cNvSpPr txBox="1"/>
          <p:nvPr/>
        </p:nvSpPr>
        <p:spPr>
          <a:xfrm>
            <a:off x="1309950" y="3818101"/>
            <a:ext cx="16754475" cy="584835"/>
          </a:xfrm>
          <a:prstGeom prst="rect">
            <a:avLst/>
          </a:prstGeom>
        </p:spPr>
        <p:txBody>
          <a:bodyPr vert="horz" wrap="square" lIns="0" tIns="14604" rIns="0" bIns="0" rtlCol="0">
            <a:spAutoFit/>
          </a:bodyPr>
          <a:lstStyle/>
          <a:p>
            <a:pPr marL="12700">
              <a:lnSpc>
                <a:spcPct val="100000"/>
              </a:lnSpc>
              <a:spcBef>
                <a:spcPts val="114"/>
              </a:spcBef>
            </a:pPr>
            <a:r>
              <a:rPr sz="3650" spc="-60" dirty="0">
                <a:latin typeface="Arial MT"/>
                <a:cs typeface="Arial MT"/>
              </a:rPr>
              <a:t>The</a:t>
            </a:r>
            <a:r>
              <a:rPr sz="3650" spc="10" dirty="0">
                <a:latin typeface="Arial MT"/>
                <a:cs typeface="Arial MT"/>
              </a:rPr>
              <a:t> </a:t>
            </a:r>
            <a:r>
              <a:rPr sz="3650" spc="5" dirty="0">
                <a:latin typeface="Arial MT"/>
                <a:cs typeface="Arial MT"/>
              </a:rPr>
              <a:t>file</a:t>
            </a:r>
            <a:r>
              <a:rPr sz="3650" spc="10" dirty="0">
                <a:latin typeface="Arial MT"/>
                <a:cs typeface="Arial MT"/>
              </a:rPr>
              <a:t> </a:t>
            </a:r>
            <a:r>
              <a:rPr sz="3650" spc="5" dirty="0">
                <a:latin typeface="Arial MT"/>
                <a:cs typeface="Arial MT"/>
              </a:rPr>
              <a:t>is</a:t>
            </a:r>
            <a:r>
              <a:rPr sz="3650" spc="15" dirty="0">
                <a:latin typeface="Arial MT"/>
                <a:cs typeface="Arial MT"/>
              </a:rPr>
              <a:t> </a:t>
            </a:r>
            <a:r>
              <a:rPr sz="3650" spc="55" dirty="0">
                <a:latin typeface="Arial MT"/>
                <a:cs typeface="Arial MT"/>
              </a:rPr>
              <a:t>created</a:t>
            </a:r>
            <a:r>
              <a:rPr sz="3650" spc="10" dirty="0">
                <a:latin typeface="Arial MT"/>
                <a:cs typeface="Arial MT"/>
              </a:rPr>
              <a:t> when </a:t>
            </a:r>
            <a:r>
              <a:rPr sz="3650" spc="5" dirty="0">
                <a:latin typeface="Arial MT"/>
                <a:cs typeface="Arial MT"/>
              </a:rPr>
              <a:t>you</a:t>
            </a:r>
            <a:r>
              <a:rPr sz="3650" spc="15" dirty="0">
                <a:latin typeface="Arial MT"/>
                <a:cs typeface="Arial MT"/>
              </a:rPr>
              <a:t> </a:t>
            </a:r>
            <a:r>
              <a:rPr sz="3650" spc="5" dirty="0">
                <a:latin typeface="Arial MT"/>
                <a:cs typeface="Arial MT"/>
              </a:rPr>
              <a:t>enter</a:t>
            </a:r>
            <a:r>
              <a:rPr sz="3650" spc="10" dirty="0">
                <a:latin typeface="Arial MT"/>
                <a:cs typeface="Arial MT"/>
              </a:rPr>
              <a:t> </a:t>
            </a:r>
            <a:r>
              <a:rPr sz="3650" b="1" spc="5" dirty="0">
                <a:latin typeface="Arial"/>
                <a:cs typeface="Arial"/>
              </a:rPr>
              <a:t>terraform</a:t>
            </a:r>
            <a:r>
              <a:rPr sz="3650" b="1" spc="10" dirty="0">
                <a:latin typeface="Arial"/>
                <a:cs typeface="Arial"/>
              </a:rPr>
              <a:t> </a:t>
            </a:r>
            <a:r>
              <a:rPr sz="3650" b="1" dirty="0">
                <a:latin typeface="Arial"/>
                <a:cs typeface="Arial"/>
              </a:rPr>
              <a:t>init</a:t>
            </a:r>
            <a:r>
              <a:rPr sz="3650" b="1" spc="15" dirty="0">
                <a:latin typeface="Arial"/>
                <a:cs typeface="Arial"/>
              </a:rPr>
              <a:t> </a:t>
            </a:r>
            <a:r>
              <a:rPr sz="3650" spc="75" dirty="0">
                <a:latin typeface="Arial MT"/>
                <a:cs typeface="Arial MT"/>
              </a:rPr>
              <a:t>and</a:t>
            </a:r>
            <a:r>
              <a:rPr sz="3650" spc="10" dirty="0">
                <a:latin typeface="Arial MT"/>
                <a:cs typeface="Arial MT"/>
              </a:rPr>
              <a:t> </a:t>
            </a:r>
            <a:r>
              <a:rPr sz="3650" spc="5" dirty="0">
                <a:latin typeface="Arial MT"/>
                <a:cs typeface="Arial MT"/>
              </a:rPr>
              <a:t>is</a:t>
            </a:r>
            <a:r>
              <a:rPr sz="3650" spc="10" dirty="0">
                <a:latin typeface="Arial MT"/>
                <a:cs typeface="Arial MT"/>
              </a:rPr>
              <a:t> </a:t>
            </a:r>
            <a:r>
              <a:rPr sz="3650" spc="75" dirty="0">
                <a:latin typeface="Arial MT"/>
                <a:cs typeface="Arial MT"/>
              </a:rPr>
              <a:t>called</a:t>
            </a:r>
            <a:r>
              <a:rPr sz="3650" spc="15" dirty="0">
                <a:latin typeface="Arial MT"/>
                <a:cs typeface="Arial MT"/>
              </a:rPr>
              <a:t> </a:t>
            </a:r>
            <a:r>
              <a:rPr sz="3650" spc="30" dirty="0">
                <a:latin typeface="Arial MT"/>
                <a:cs typeface="Arial MT"/>
              </a:rPr>
              <a:t>.terraform.lock.hcl</a:t>
            </a:r>
            <a:endParaRPr sz="3650">
              <a:latin typeface="Arial MT"/>
              <a:cs typeface="Arial MT"/>
            </a:endParaRPr>
          </a:p>
        </p:txBody>
      </p:sp>
      <p:sp>
        <p:nvSpPr>
          <p:cNvPr id="7" name="object 7"/>
          <p:cNvSpPr txBox="1"/>
          <p:nvPr/>
        </p:nvSpPr>
        <p:spPr>
          <a:xfrm>
            <a:off x="856939" y="5003926"/>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8" name="object 8"/>
          <p:cNvSpPr txBox="1"/>
          <p:nvPr/>
        </p:nvSpPr>
        <p:spPr>
          <a:xfrm>
            <a:off x="1309950" y="4923474"/>
            <a:ext cx="11386185" cy="584835"/>
          </a:xfrm>
          <a:prstGeom prst="rect">
            <a:avLst/>
          </a:prstGeom>
        </p:spPr>
        <p:txBody>
          <a:bodyPr vert="horz" wrap="square" lIns="0" tIns="14604" rIns="0" bIns="0" rtlCol="0">
            <a:spAutoFit/>
          </a:bodyPr>
          <a:lstStyle/>
          <a:p>
            <a:pPr marL="12700">
              <a:lnSpc>
                <a:spcPct val="100000"/>
              </a:lnSpc>
              <a:spcBef>
                <a:spcPts val="114"/>
              </a:spcBef>
            </a:pPr>
            <a:r>
              <a:rPr sz="3650" spc="-45" dirty="0">
                <a:latin typeface="Arial MT"/>
                <a:cs typeface="Arial MT"/>
              </a:rPr>
              <a:t>This</a:t>
            </a:r>
            <a:r>
              <a:rPr sz="3650" spc="5" dirty="0">
                <a:latin typeface="Arial MT"/>
                <a:cs typeface="Arial MT"/>
              </a:rPr>
              <a:t> file</a:t>
            </a:r>
            <a:r>
              <a:rPr sz="3650" spc="10" dirty="0">
                <a:latin typeface="Arial MT"/>
                <a:cs typeface="Arial MT"/>
              </a:rPr>
              <a:t> </a:t>
            </a:r>
            <a:r>
              <a:rPr sz="3650" b="1" spc="5" dirty="0">
                <a:latin typeface="Arial"/>
                <a:cs typeface="Arial"/>
              </a:rPr>
              <a:t>tracks </a:t>
            </a:r>
            <a:r>
              <a:rPr sz="3650" spc="5" dirty="0">
                <a:latin typeface="Arial MT"/>
                <a:cs typeface="Arial MT"/>
              </a:rPr>
              <a:t>the</a:t>
            </a:r>
            <a:r>
              <a:rPr sz="3650" spc="10" dirty="0">
                <a:latin typeface="Arial MT"/>
                <a:cs typeface="Arial MT"/>
              </a:rPr>
              <a:t> </a:t>
            </a:r>
            <a:r>
              <a:rPr sz="3650" b="1" spc="5" dirty="0">
                <a:latin typeface="Arial"/>
                <a:cs typeface="Arial"/>
              </a:rPr>
              <a:t>versions </a:t>
            </a:r>
            <a:r>
              <a:rPr sz="3650" spc="5" dirty="0">
                <a:latin typeface="Arial MT"/>
                <a:cs typeface="Arial MT"/>
              </a:rPr>
              <a:t>of </a:t>
            </a:r>
            <a:r>
              <a:rPr sz="3650" spc="45" dirty="0">
                <a:latin typeface="Arial MT"/>
                <a:cs typeface="Arial MT"/>
              </a:rPr>
              <a:t>providers</a:t>
            </a:r>
            <a:r>
              <a:rPr sz="3650" spc="10" dirty="0">
                <a:latin typeface="Arial MT"/>
                <a:cs typeface="Arial MT"/>
              </a:rPr>
              <a:t> </a:t>
            </a:r>
            <a:r>
              <a:rPr sz="3650" spc="75" dirty="0">
                <a:latin typeface="Arial MT"/>
                <a:cs typeface="Arial MT"/>
              </a:rPr>
              <a:t>and</a:t>
            </a:r>
            <a:r>
              <a:rPr sz="3650" spc="10" dirty="0">
                <a:latin typeface="Arial MT"/>
                <a:cs typeface="Arial MT"/>
              </a:rPr>
              <a:t> </a:t>
            </a:r>
            <a:r>
              <a:rPr sz="3650" spc="35" dirty="0">
                <a:latin typeface="Arial MT"/>
                <a:cs typeface="Arial MT"/>
              </a:rPr>
              <a:t>modules</a:t>
            </a:r>
            <a:endParaRPr sz="3650">
              <a:latin typeface="Arial MT"/>
              <a:cs typeface="Arial MT"/>
            </a:endParaRPr>
          </a:p>
        </p:txBody>
      </p:sp>
      <p:sp>
        <p:nvSpPr>
          <p:cNvPr id="9" name="object 9"/>
          <p:cNvSpPr txBox="1"/>
          <p:nvPr/>
        </p:nvSpPr>
        <p:spPr>
          <a:xfrm>
            <a:off x="856939" y="6109298"/>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10" name="object 10"/>
          <p:cNvSpPr txBox="1"/>
          <p:nvPr/>
        </p:nvSpPr>
        <p:spPr>
          <a:xfrm>
            <a:off x="1309950" y="6028846"/>
            <a:ext cx="8286115" cy="584835"/>
          </a:xfrm>
          <a:prstGeom prst="rect">
            <a:avLst/>
          </a:prstGeom>
        </p:spPr>
        <p:txBody>
          <a:bodyPr vert="horz" wrap="square" lIns="0" tIns="14604" rIns="0" bIns="0" rtlCol="0">
            <a:spAutoFit/>
          </a:bodyPr>
          <a:lstStyle/>
          <a:p>
            <a:pPr marL="12700">
              <a:lnSpc>
                <a:spcPct val="100000"/>
              </a:lnSpc>
              <a:spcBef>
                <a:spcPts val="114"/>
              </a:spcBef>
            </a:pPr>
            <a:r>
              <a:rPr sz="3650" spc="-60" dirty="0">
                <a:latin typeface="Arial MT"/>
                <a:cs typeface="Arial MT"/>
              </a:rPr>
              <a:t>The</a:t>
            </a:r>
            <a:r>
              <a:rPr sz="3650" dirty="0">
                <a:latin typeface="Arial MT"/>
                <a:cs typeface="Arial MT"/>
              </a:rPr>
              <a:t> </a:t>
            </a:r>
            <a:r>
              <a:rPr sz="3650" b="1" spc="5" dirty="0">
                <a:latin typeface="Arial"/>
                <a:cs typeface="Arial"/>
              </a:rPr>
              <a:t>lockfile </a:t>
            </a:r>
            <a:r>
              <a:rPr sz="3650" spc="40" dirty="0">
                <a:latin typeface="Arial MT"/>
                <a:cs typeface="Arial MT"/>
              </a:rPr>
              <a:t>should</a:t>
            </a:r>
            <a:r>
              <a:rPr sz="3650" dirty="0">
                <a:latin typeface="Arial MT"/>
                <a:cs typeface="Arial MT"/>
              </a:rPr>
              <a:t> </a:t>
            </a:r>
            <a:r>
              <a:rPr sz="3650" spc="110" dirty="0">
                <a:latin typeface="Arial MT"/>
                <a:cs typeface="Arial MT"/>
              </a:rPr>
              <a:t>be</a:t>
            </a:r>
            <a:r>
              <a:rPr sz="3650" spc="5" dirty="0">
                <a:latin typeface="Arial MT"/>
                <a:cs typeface="Arial MT"/>
              </a:rPr>
              <a:t> </a:t>
            </a:r>
            <a:r>
              <a:rPr sz="3650" spc="50" dirty="0">
                <a:latin typeface="Arial MT"/>
                <a:cs typeface="Arial MT"/>
              </a:rPr>
              <a:t>committed</a:t>
            </a:r>
            <a:r>
              <a:rPr sz="3650" spc="5" dirty="0">
                <a:latin typeface="Arial MT"/>
                <a:cs typeface="Arial MT"/>
              </a:rPr>
              <a:t> to</a:t>
            </a:r>
            <a:r>
              <a:rPr sz="3650" dirty="0">
                <a:latin typeface="Arial MT"/>
                <a:cs typeface="Arial MT"/>
              </a:rPr>
              <a:t> </a:t>
            </a:r>
            <a:r>
              <a:rPr sz="3650" b="1" dirty="0">
                <a:latin typeface="Arial"/>
                <a:cs typeface="Arial"/>
              </a:rPr>
              <a:t>git</a:t>
            </a:r>
            <a:endParaRPr sz="3650">
              <a:latin typeface="Arial"/>
              <a:cs typeface="Arial"/>
            </a:endParaRPr>
          </a:p>
        </p:txBody>
      </p:sp>
      <p:sp>
        <p:nvSpPr>
          <p:cNvPr id="11" name="object 11"/>
          <p:cNvSpPr txBox="1"/>
          <p:nvPr/>
        </p:nvSpPr>
        <p:spPr>
          <a:xfrm>
            <a:off x="856939" y="7214672"/>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12" name="object 12"/>
          <p:cNvSpPr txBox="1"/>
          <p:nvPr/>
        </p:nvSpPr>
        <p:spPr>
          <a:xfrm>
            <a:off x="1309950" y="7134219"/>
            <a:ext cx="16891000" cy="1694814"/>
          </a:xfrm>
          <a:prstGeom prst="rect">
            <a:avLst/>
          </a:prstGeom>
        </p:spPr>
        <p:txBody>
          <a:bodyPr vert="horz" wrap="square" lIns="0" tIns="29209" rIns="0" bIns="0" rtlCol="0">
            <a:spAutoFit/>
          </a:bodyPr>
          <a:lstStyle/>
          <a:p>
            <a:pPr marL="12700" marR="5080">
              <a:lnSpc>
                <a:spcPts val="4370"/>
              </a:lnSpc>
              <a:spcBef>
                <a:spcPts val="229"/>
              </a:spcBef>
            </a:pPr>
            <a:r>
              <a:rPr sz="3650" spc="-40" dirty="0">
                <a:latin typeface="Arial MT"/>
                <a:cs typeface="Arial MT"/>
              </a:rPr>
              <a:t>When</a:t>
            </a:r>
            <a:r>
              <a:rPr sz="3650" spc="10" dirty="0">
                <a:latin typeface="Arial MT"/>
                <a:cs typeface="Arial MT"/>
              </a:rPr>
              <a:t> </a:t>
            </a:r>
            <a:r>
              <a:rPr sz="3650" spc="50" dirty="0">
                <a:latin typeface="Arial MT"/>
                <a:cs typeface="Arial MT"/>
              </a:rPr>
              <a:t>committed</a:t>
            </a:r>
            <a:r>
              <a:rPr sz="3650" spc="15" dirty="0">
                <a:latin typeface="Arial MT"/>
                <a:cs typeface="Arial MT"/>
              </a:rPr>
              <a:t> </a:t>
            </a:r>
            <a:r>
              <a:rPr sz="3650" spc="5" dirty="0">
                <a:latin typeface="Arial MT"/>
                <a:cs typeface="Arial MT"/>
              </a:rPr>
              <a:t>to</a:t>
            </a:r>
            <a:r>
              <a:rPr sz="3650" spc="10" dirty="0">
                <a:latin typeface="Arial MT"/>
                <a:cs typeface="Arial MT"/>
              </a:rPr>
              <a:t> </a:t>
            </a:r>
            <a:r>
              <a:rPr sz="3650" spc="55" dirty="0">
                <a:latin typeface="Arial MT"/>
                <a:cs typeface="Arial MT"/>
              </a:rPr>
              <a:t>git,</a:t>
            </a:r>
            <a:r>
              <a:rPr sz="3650" spc="15" dirty="0">
                <a:latin typeface="Arial MT"/>
                <a:cs typeface="Arial MT"/>
              </a:rPr>
              <a:t> </a:t>
            </a:r>
            <a:r>
              <a:rPr sz="3650" spc="-5" dirty="0">
                <a:latin typeface="Arial MT"/>
                <a:cs typeface="Arial MT"/>
              </a:rPr>
              <a:t>re-runs</a:t>
            </a:r>
            <a:r>
              <a:rPr sz="3650" spc="15" dirty="0">
                <a:latin typeface="Arial MT"/>
                <a:cs typeface="Arial MT"/>
              </a:rPr>
              <a:t> </a:t>
            </a:r>
            <a:r>
              <a:rPr sz="3650" spc="5" dirty="0">
                <a:latin typeface="Arial MT"/>
                <a:cs typeface="Arial MT"/>
              </a:rPr>
              <a:t>of</a:t>
            </a:r>
            <a:r>
              <a:rPr sz="3650" spc="10" dirty="0">
                <a:latin typeface="Arial MT"/>
                <a:cs typeface="Arial MT"/>
              </a:rPr>
              <a:t> </a:t>
            </a:r>
            <a:r>
              <a:rPr sz="3650" spc="15" dirty="0">
                <a:latin typeface="Arial MT"/>
                <a:cs typeface="Arial MT"/>
              </a:rPr>
              <a:t>terraform </a:t>
            </a:r>
            <a:r>
              <a:rPr sz="3650" spc="5" dirty="0">
                <a:latin typeface="Arial MT"/>
                <a:cs typeface="Arial MT"/>
              </a:rPr>
              <a:t>will</a:t>
            </a:r>
            <a:r>
              <a:rPr sz="3650" spc="15" dirty="0">
                <a:latin typeface="Arial MT"/>
                <a:cs typeface="Arial MT"/>
              </a:rPr>
              <a:t> </a:t>
            </a:r>
            <a:r>
              <a:rPr sz="3650" spc="5" dirty="0">
                <a:latin typeface="Arial MT"/>
                <a:cs typeface="Arial MT"/>
              </a:rPr>
              <a:t>use</a:t>
            </a:r>
            <a:r>
              <a:rPr sz="3650" spc="10" dirty="0">
                <a:latin typeface="Arial MT"/>
                <a:cs typeface="Arial MT"/>
              </a:rPr>
              <a:t> </a:t>
            </a:r>
            <a:r>
              <a:rPr sz="3650" spc="5" dirty="0">
                <a:latin typeface="Arial MT"/>
                <a:cs typeface="Arial MT"/>
              </a:rPr>
              <a:t>the</a:t>
            </a:r>
            <a:r>
              <a:rPr sz="3650" spc="15" dirty="0">
                <a:latin typeface="Arial MT"/>
                <a:cs typeface="Arial MT"/>
              </a:rPr>
              <a:t> </a:t>
            </a:r>
            <a:r>
              <a:rPr sz="3650" b="1" spc="5" dirty="0">
                <a:latin typeface="Arial"/>
                <a:cs typeface="Arial"/>
              </a:rPr>
              <a:t>same</a:t>
            </a:r>
            <a:r>
              <a:rPr sz="3650" b="1" spc="10" dirty="0">
                <a:latin typeface="Arial"/>
                <a:cs typeface="Arial"/>
              </a:rPr>
              <a:t> </a:t>
            </a:r>
            <a:r>
              <a:rPr sz="3650" b="1" spc="5" dirty="0">
                <a:latin typeface="Arial"/>
                <a:cs typeface="Arial"/>
              </a:rPr>
              <a:t>provider/module </a:t>
            </a:r>
            <a:r>
              <a:rPr sz="3650" b="1" spc="10" dirty="0">
                <a:latin typeface="Arial"/>
                <a:cs typeface="Arial"/>
              </a:rPr>
              <a:t> </a:t>
            </a:r>
            <a:r>
              <a:rPr sz="3650" b="1" spc="5" dirty="0">
                <a:latin typeface="Arial"/>
                <a:cs typeface="Arial"/>
              </a:rPr>
              <a:t>versions you</a:t>
            </a:r>
            <a:r>
              <a:rPr sz="3650" b="1" spc="10" dirty="0">
                <a:latin typeface="Arial"/>
                <a:cs typeface="Arial"/>
              </a:rPr>
              <a:t> used</a:t>
            </a:r>
            <a:r>
              <a:rPr sz="3650" b="1" dirty="0">
                <a:latin typeface="Arial"/>
                <a:cs typeface="Arial"/>
              </a:rPr>
              <a:t> </a:t>
            </a:r>
            <a:r>
              <a:rPr sz="3650" spc="75" dirty="0">
                <a:latin typeface="Arial MT"/>
                <a:cs typeface="Arial MT"/>
              </a:rPr>
              <a:t>during</a:t>
            </a:r>
            <a:r>
              <a:rPr sz="3650" spc="10" dirty="0">
                <a:latin typeface="Arial MT"/>
                <a:cs typeface="Arial MT"/>
              </a:rPr>
              <a:t> </a:t>
            </a:r>
            <a:r>
              <a:rPr sz="3650" spc="30" dirty="0">
                <a:latin typeface="Arial MT"/>
                <a:cs typeface="Arial MT"/>
              </a:rPr>
              <a:t>execution</a:t>
            </a:r>
            <a:r>
              <a:rPr sz="3650" spc="5" dirty="0">
                <a:latin typeface="Arial MT"/>
                <a:cs typeface="Arial MT"/>
              </a:rPr>
              <a:t> (when</a:t>
            </a:r>
            <a:r>
              <a:rPr sz="3650" spc="10" dirty="0">
                <a:latin typeface="Arial MT"/>
                <a:cs typeface="Arial MT"/>
              </a:rPr>
              <a:t> </a:t>
            </a:r>
            <a:r>
              <a:rPr sz="3650" spc="15" dirty="0">
                <a:latin typeface="Arial MT"/>
                <a:cs typeface="Arial MT"/>
              </a:rPr>
              <a:t>terraform</a:t>
            </a:r>
            <a:r>
              <a:rPr sz="3650" spc="10" dirty="0">
                <a:latin typeface="Arial MT"/>
                <a:cs typeface="Arial MT"/>
              </a:rPr>
              <a:t> </a:t>
            </a:r>
            <a:r>
              <a:rPr sz="3650" spc="5" dirty="0">
                <a:latin typeface="Arial MT"/>
                <a:cs typeface="Arial MT"/>
              </a:rPr>
              <a:t>is ran</a:t>
            </a:r>
            <a:r>
              <a:rPr sz="3650" spc="10" dirty="0">
                <a:latin typeface="Arial MT"/>
                <a:cs typeface="Arial MT"/>
              </a:rPr>
              <a:t> </a:t>
            </a:r>
            <a:r>
              <a:rPr sz="3650" spc="110" dirty="0">
                <a:latin typeface="Arial MT"/>
                <a:cs typeface="Arial MT"/>
              </a:rPr>
              <a:t>by</a:t>
            </a:r>
            <a:r>
              <a:rPr sz="3650" spc="5" dirty="0">
                <a:latin typeface="Arial MT"/>
                <a:cs typeface="Arial MT"/>
              </a:rPr>
              <a:t> other</a:t>
            </a:r>
            <a:r>
              <a:rPr sz="3650" spc="10" dirty="0">
                <a:latin typeface="Arial MT"/>
                <a:cs typeface="Arial MT"/>
              </a:rPr>
              <a:t> </a:t>
            </a:r>
            <a:r>
              <a:rPr sz="3650" spc="35" dirty="0">
                <a:latin typeface="Arial MT"/>
                <a:cs typeface="Arial MT"/>
              </a:rPr>
              <a:t>members</a:t>
            </a:r>
            <a:r>
              <a:rPr sz="3650" spc="10" dirty="0">
                <a:latin typeface="Arial MT"/>
                <a:cs typeface="Arial MT"/>
              </a:rPr>
              <a:t> </a:t>
            </a:r>
            <a:r>
              <a:rPr sz="3650" spc="5" dirty="0">
                <a:latin typeface="Arial MT"/>
                <a:cs typeface="Arial MT"/>
              </a:rPr>
              <a:t>of </a:t>
            </a:r>
            <a:r>
              <a:rPr sz="3650" spc="-1000" dirty="0">
                <a:latin typeface="Arial MT"/>
                <a:cs typeface="Arial MT"/>
              </a:rPr>
              <a:t> </a:t>
            </a:r>
            <a:r>
              <a:rPr sz="3650" spc="5" dirty="0">
                <a:latin typeface="Arial MT"/>
                <a:cs typeface="Arial MT"/>
              </a:rPr>
              <a:t>your team, or </a:t>
            </a:r>
            <a:r>
              <a:rPr sz="3650" spc="45" dirty="0">
                <a:latin typeface="Arial MT"/>
                <a:cs typeface="Arial MT"/>
              </a:rPr>
              <a:t>using</a:t>
            </a:r>
            <a:r>
              <a:rPr sz="3650" spc="5" dirty="0">
                <a:latin typeface="Arial MT"/>
                <a:cs typeface="Arial MT"/>
              </a:rPr>
              <a:t> automation)</a:t>
            </a:r>
            <a:endParaRPr sz="3650">
              <a:latin typeface="Arial MT"/>
              <a:cs typeface="Arial MT"/>
            </a:endParaRPr>
          </a:p>
        </p:txBody>
      </p:sp>
      <p:sp>
        <p:nvSpPr>
          <p:cNvPr id="13" name="object 13"/>
          <p:cNvSpPr txBox="1"/>
          <p:nvPr/>
        </p:nvSpPr>
        <p:spPr>
          <a:xfrm>
            <a:off x="856939" y="9429960"/>
            <a:ext cx="200660" cy="445134"/>
          </a:xfrm>
          <a:prstGeom prst="rect">
            <a:avLst/>
          </a:prstGeom>
        </p:spPr>
        <p:txBody>
          <a:bodyPr vert="horz" wrap="square" lIns="0" tIns="12700" rIns="0" bIns="0" rtlCol="0">
            <a:spAutoFit/>
          </a:bodyPr>
          <a:lstStyle/>
          <a:p>
            <a:pPr marL="12700">
              <a:lnSpc>
                <a:spcPct val="100000"/>
              </a:lnSpc>
              <a:spcBef>
                <a:spcPts val="100"/>
              </a:spcBef>
            </a:pPr>
            <a:r>
              <a:rPr sz="2750" spc="409" dirty="0">
                <a:latin typeface="Arial MT"/>
                <a:cs typeface="Arial MT"/>
              </a:rPr>
              <a:t>•</a:t>
            </a:r>
            <a:endParaRPr sz="2750">
              <a:latin typeface="Arial MT"/>
              <a:cs typeface="Arial MT"/>
            </a:endParaRPr>
          </a:p>
        </p:txBody>
      </p:sp>
      <p:sp>
        <p:nvSpPr>
          <p:cNvPr id="14" name="object 14"/>
          <p:cNvSpPr txBox="1"/>
          <p:nvPr/>
        </p:nvSpPr>
        <p:spPr>
          <a:xfrm>
            <a:off x="1309950" y="9349506"/>
            <a:ext cx="17419955" cy="584835"/>
          </a:xfrm>
          <a:prstGeom prst="rect">
            <a:avLst/>
          </a:prstGeom>
        </p:spPr>
        <p:txBody>
          <a:bodyPr vert="horz" wrap="square" lIns="0" tIns="14604" rIns="0" bIns="0" rtlCol="0">
            <a:spAutoFit/>
          </a:bodyPr>
          <a:lstStyle/>
          <a:p>
            <a:pPr marL="12700">
              <a:lnSpc>
                <a:spcPct val="100000"/>
              </a:lnSpc>
              <a:spcBef>
                <a:spcPts val="114"/>
              </a:spcBef>
            </a:pPr>
            <a:r>
              <a:rPr sz="3650" spc="-55" dirty="0">
                <a:latin typeface="Arial MT"/>
                <a:cs typeface="Arial MT"/>
              </a:rPr>
              <a:t>Terraform</a:t>
            </a:r>
            <a:r>
              <a:rPr sz="3650" spc="10" dirty="0">
                <a:latin typeface="Arial MT"/>
                <a:cs typeface="Arial MT"/>
              </a:rPr>
              <a:t> </a:t>
            </a:r>
            <a:r>
              <a:rPr sz="3650" spc="5" dirty="0">
                <a:latin typeface="Arial MT"/>
                <a:cs typeface="Arial MT"/>
              </a:rPr>
              <a:t>will</a:t>
            </a:r>
            <a:r>
              <a:rPr sz="3650" spc="10" dirty="0">
                <a:latin typeface="Arial MT"/>
                <a:cs typeface="Arial MT"/>
              </a:rPr>
              <a:t> </a:t>
            </a:r>
            <a:r>
              <a:rPr sz="3650" spc="5" dirty="0">
                <a:latin typeface="Arial MT"/>
                <a:cs typeface="Arial MT"/>
              </a:rPr>
              <a:t>also</a:t>
            </a:r>
            <a:r>
              <a:rPr sz="3650" spc="10" dirty="0">
                <a:latin typeface="Arial MT"/>
                <a:cs typeface="Arial MT"/>
              </a:rPr>
              <a:t> </a:t>
            </a:r>
            <a:r>
              <a:rPr sz="3650" spc="-10" dirty="0">
                <a:latin typeface="Arial MT"/>
                <a:cs typeface="Arial MT"/>
              </a:rPr>
              <a:t>store</a:t>
            </a:r>
            <a:r>
              <a:rPr sz="3650" spc="10" dirty="0">
                <a:latin typeface="Arial MT"/>
                <a:cs typeface="Arial MT"/>
              </a:rPr>
              <a:t> </a:t>
            </a:r>
            <a:r>
              <a:rPr sz="3650" spc="55" dirty="0">
                <a:latin typeface="Arial MT"/>
                <a:cs typeface="Arial MT"/>
              </a:rPr>
              <a:t>checksums</a:t>
            </a:r>
            <a:r>
              <a:rPr sz="3650" spc="10" dirty="0">
                <a:latin typeface="Arial MT"/>
                <a:cs typeface="Arial MT"/>
              </a:rPr>
              <a:t> </a:t>
            </a:r>
            <a:r>
              <a:rPr sz="3650" spc="5" dirty="0">
                <a:latin typeface="Arial MT"/>
                <a:cs typeface="Arial MT"/>
              </a:rPr>
              <a:t>of</a:t>
            </a:r>
            <a:r>
              <a:rPr sz="3650" spc="10" dirty="0">
                <a:latin typeface="Arial MT"/>
                <a:cs typeface="Arial MT"/>
              </a:rPr>
              <a:t> </a:t>
            </a:r>
            <a:r>
              <a:rPr sz="3650" spc="5" dirty="0">
                <a:latin typeface="Arial MT"/>
                <a:cs typeface="Arial MT"/>
              </a:rPr>
              <a:t>the</a:t>
            </a:r>
            <a:r>
              <a:rPr sz="3650" spc="15" dirty="0">
                <a:latin typeface="Arial MT"/>
                <a:cs typeface="Arial MT"/>
              </a:rPr>
              <a:t> </a:t>
            </a:r>
            <a:r>
              <a:rPr sz="3650" spc="25" dirty="0">
                <a:latin typeface="Arial MT"/>
                <a:cs typeface="Arial MT"/>
              </a:rPr>
              <a:t>archive</a:t>
            </a:r>
            <a:r>
              <a:rPr sz="3650" spc="10" dirty="0">
                <a:latin typeface="Arial MT"/>
                <a:cs typeface="Arial MT"/>
              </a:rPr>
              <a:t> </a:t>
            </a:r>
            <a:r>
              <a:rPr sz="3650" spc="5" dirty="0">
                <a:latin typeface="Arial MT"/>
                <a:cs typeface="Arial MT"/>
              </a:rPr>
              <a:t>to</a:t>
            </a:r>
            <a:r>
              <a:rPr sz="3650" spc="10" dirty="0">
                <a:latin typeface="Arial MT"/>
                <a:cs typeface="Arial MT"/>
              </a:rPr>
              <a:t> </a:t>
            </a:r>
            <a:r>
              <a:rPr sz="3650" spc="110" dirty="0">
                <a:latin typeface="Arial MT"/>
                <a:cs typeface="Arial MT"/>
              </a:rPr>
              <a:t>be</a:t>
            </a:r>
            <a:r>
              <a:rPr sz="3650" spc="10" dirty="0">
                <a:latin typeface="Arial MT"/>
                <a:cs typeface="Arial MT"/>
              </a:rPr>
              <a:t> </a:t>
            </a:r>
            <a:r>
              <a:rPr sz="3650" spc="55" dirty="0">
                <a:latin typeface="Arial MT"/>
                <a:cs typeface="Arial MT"/>
              </a:rPr>
              <a:t>able</a:t>
            </a:r>
            <a:r>
              <a:rPr sz="3650" spc="10" dirty="0">
                <a:latin typeface="Arial MT"/>
                <a:cs typeface="Arial MT"/>
              </a:rPr>
              <a:t> </a:t>
            </a:r>
            <a:r>
              <a:rPr sz="3650" spc="5" dirty="0">
                <a:latin typeface="Arial MT"/>
                <a:cs typeface="Arial MT"/>
              </a:rPr>
              <a:t>to</a:t>
            </a:r>
            <a:r>
              <a:rPr sz="3650" spc="10" dirty="0">
                <a:latin typeface="Arial MT"/>
                <a:cs typeface="Arial MT"/>
              </a:rPr>
              <a:t> </a:t>
            </a:r>
            <a:r>
              <a:rPr sz="3650" spc="5" dirty="0">
                <a:latin typeface="Arial MT"/>
                <a:cs typeface="Arial MT"/>
              </a:rPr>
              <a:t>verify</a:t>
            </a:r>
            <a:r>
              <a:rPr sz="3650" spc="15" dirty="0">
                <a:latin typeface="Arial MT"/>
                <a:cs typeface="Arial MT"/>
              </a:rPr>
              <a:t> </a:t>
            </a:r>
            <a:r>
              <a:rPr sz="3650" spc="5" dirty="0">
                <a:latin typeface="Arial MT"/>
                <a:cs typeface="Arial MT"/>
              </a:rPr>
              <a:t>the</a:t>
            </a:r>
            <a:r>
              <a:rPr sz="3650" spc="10" dirty="0">
                <a:latin typeface="Arial MT"/>
                <a:cs typeface="Arial MT"/>
              </a:rPr>
              <a:t> </a:t>
            </a:r>
            <a:r>
              <a:rPr sz="3650" spc="60" dirty="0">
                <a:latin typeface="Arial MT"/>
                <a:cs typeface="Arial MT"/>
              </a:rPr>
              <a:t>checksum</a:t>
            </a:r>
            <a:endParaRPr sz="3650">
              <a:latin typeface="Arial MT"/>
              <a:cs typeface="Arial M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067175" cy="1433195"/>
          </a:xfrm>
          <a:prstGeom prst="rect">
            <a:avLst/>
          </a:prstGeom>
        </p:spPr>
        <p:txBody>
          <a:bodyPr vert="horz" wrap="square" lIns="0" tIns="17145" rIns="0" bIns="0" rtlCol="0">
            <a:spAutoFit/>
          </a:bodyPr>
          <a:lstStyle/>
          <a:p>
            <a:pPr marL="12700">
              <a:lnSpc>
                <a:spcPct val="100000"/>
              </a:lnSpc>
              <a:spcBef>
                <a:spcPts val="135"/>
              </a:spcBef>
            </a:pPr>
            <a:r>
              <a:rPr spc="145" dirty="0"/>
              <a:t>Lock</a:t>
            </a:r>
            <a:r>
              <a:rPr spc="5" dirty="0"/>
              <a:t>fi</a:t>
            </a:r>
            <a:r>
              <a:rPr spc="10" dirty="0"/>
              <a:t>le</a:t>
            </a:r>
          </a:p>
        </p:txBody>
      </p:sp>
      <p:sp>
        <p:nvSpPr>
          <p:cNvPr id="3" name="object 3"/>
          <p:cNvSpPr txBox="1"/>
          <p:nvPr/>
        </p:nvSpPr>
        <p:spPr>
          <a:xfrm>
            <a:off x="856939" y="2160226"/>
            <a:ext cx="17759680"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60" dirty="0">
                <a:latin typeface="Arial MT"/>
                <a:cs typeface="Arial MT"/>
              </a:rPr>
              <a:t>Terraform</a:t>
            </a:r>
            <a:r>
              <a:rPr sz="4100" spc="5" dirty="0">
                <a:latin typeface="Arial MT"/>
                <a:cs typeface="Arial MT"/>
              </a:rPr>
              <a:t> will</a:t>
            </a:r>
            <a:r>
              <a:rPr sz="4100" spc="10" dirty="0">
                <a:latin typeface="Arial MT"/>
                <a:cs typeface="Arial MT"/>
              </a:rPr>
              <a:t> </a:t>
            </a:r>
            <a:r>
              <a:rPr sz="4100" spc="85" dirty="0">
                <a:latin typeface="Arial MT"/>
                <a:cs typeface="Arial MT"/>
              </a:rPr>
              <a:t>update</a:t>
            </a:r>
            <a:r>
              <a:rPr sz="4100" spc="10" dirty="0">
                <a:latin typeface="Arial MT"/>
                <a:cs typeface="Arial MT"/>
              </a:rPr>
              <a:t> the </a:t>
            </a:r>
            <a:r>
              <a:rPr sz="4100" spc="30" dirty="0">
                <a:latin typeface="Arial MT"/>
                <a:cs typeface="Arial MT"/>
              </a:rPr>
              <a:t>lockfile,</a:t>
            </a:r>
            <a:r>
              <a:rPr sz="4100" spc="5" dirty="0">
                <a:latin typeface="Arial MT"/>
                <a:cs typeface="Arial MT"/>
              </a:rPr>
              <a:t> </a:t>
            </a:r>
            <a:r>
              <a:rPr sz="4100" spc="10" dirty="0">
                <a:latin typeface="Arial MT"/>
                <a:cs typeface="Arial MT"/>
              </a:rPr>
              <a:t>when you make </a:t>
            </a:r>
            <a:r>
              <a:rPr sz="4100" spc="75" dirty="0">
                <a:latin typeface="Arial MT"/>
                <a:cs typeface="Arial MT"/>
              </a:rPr>
              <a:t>changes</a:t>
            </a:r>
            <a:r>
              <a:rPr sz="4100" spc="5" dirty="0">
                <a:latin typeface="Arial MT"/>
                <a:cs typeface="Arial MT"/>
              </a:rPr>
              <a:t> to</a:t>
            </a:r>
            <a:r>
              <a:rPr sz="4100" spc="10" dirty="0">
                <a:latin typeface="Arial MT"/>
                <a:cs typeface="Arial MT"/>
              </a:rPr>
              <a:t> the </a:t>
            </a:r>
            <a:r>
              <a:rPr sz="4100" spc="55" dirty="0">
                <a:latin typeface="Arial MT"/>
                <a:cs typeface="Arial MT"/>
              </a:rPr>
              <a:t>provider </a:t>
            </a:r>
            <a:r>
              <a:rPr sz="4100" spc="-1125" dirty="0">
                <a:latin typeface="Arial MT"/>
                <a:cs typeface="Arial MT"/>
              </a:rPr>
              <a:t> </a:t>
            </a:r>
            <a:r>
              <a:rPr sz="4100" spc="15" dirty="0">
                <a:latin typeface="Arial MT"/>
                <a:cs typeface="Arial MT"/>
              </a:rPr>
              <a:t>requirements</a:t>
            </a:r>
            <a:endParaRPr sz="4100">
              <a:latin typeface="Arial MT"/>
              <a:cs typeface="Arial MT"/>
            </a:endParaRPr>
          </a:p>
        </p:txBody>
      </p:sp>
      <p:pic>
        <p:nvPicPr>
          <p:cNvPr id="4" name="object 4"/>
          <p:cNvPicPr/>
          <p:nvPr/>
        </p:nvPicPr>
        <p:blipFill>
          <a:blip r:embed="rId2" cstate="print"/>
          <a:stretch>
            <a:fillRect/>
          </a:stretch>
        </p:blipFill>
        <p:spPr>
          <a:xfrm>
            <a:off x="1198444" y="4087553"/>
            <a:ext cx="17310268" cy="3175330"/>
          </a:xfrm>
          <a:prstGeom prst="rect">
            <a:avLst/>
          </a:prstGeom>
        </p:spPr>
      </p:pic>
      <p:sp>
        <p:nvSpPr>
          <p:cNvPr id="5" name="object 5"/>
          <p:cNvSpPr txBox="1"/>
          <p:nvPr/>
        </p:nvSpPr>
        <p:spPr>
          <a:xfrm>
            <a:off x="1245563" y="4113732"/>
            <a:ext cx="17216120" cy="3081655"/>
          </a:xfrm>
          <a:prstGeom prst="rect">
            <a:avLst/>
          </a:prstGeom>
          <a:solidFill>
            <a:srgbClr val="DCDEE0"/>
          </a:solidFill>
          <a:ln w="10470">
            <a:solidFill>
              <a:srgbClr val="A6AAA9"/>
            </a:solidFill>
          </a:ln>
        </p:spPr>
        <p:txBody>
          <a:bodyPr vert="horz" wrap="square" lIns="0" tIns="81280" rIns="0" bIns="0" rtlCol="0">
            <a:spAutoFit/>
          </a:bodyPr>
          <a:lstStyle/>
          <a:p>
            <a:pPr marL="408940" marR="14333219" indent="-151765">
              <a:lnSpc>
                <a:spcPts val="2560"/>
              </a:lnSpc>
              <a:spcBef>
                <a:spcPts val="640"/>
              </a:spcBef>
            </a:pPr>
            <a:r>
              <a:rPr sz="2150" dirty="0">
                <a:latin typeface="Arial MT"/>
                <a:cs typeface="Arial MT"/>
              </a:rPr>
              <a:t>terraform </a:t>
            </a:r>
            <a:r>
              <a:rPr sz="2150" spc="-5" dirty="0">
                <a:latin typeface="Arial MT"/>
                <a:cs typeface="Arial MT"/>
              </a:rPr>
              <a:t>{ </a:t>
            </a:r>
            <a:r>
              <a:rPr sz="2150" dirty="0">
                <a:latin typeface="Arial MT"/>
                <a:cs typeface="Arial MT"/>
              </a:rPr>
              <a:t> </a:t>
            </a:r>
            <a:r>
              <a:rPr sz="2150" spc="5" dirty="0">
                <a:latin typeface="Arial MT"/>
                <a:cs typeface="Arial MT"/>
              </a:rPr>
              <a:t>required_providers</a:t>
            </a:r>
            <a:r>
              <a:rPr sz="2150" spc="-2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aws</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a:t>
            </a:r>
            <a:endParaRPr sz="2150">
              <a:latin typeface="Arial MT"/>
              <a:cs typeface="Arial MT"/>
            </a:endParaRPr>
          </a:p>
          <a:p>
            <a:pPr marL="711835">
              <a:lnSpc>
                <a:spcPts val="2455"/>
              </a:lnSpc>
            </a:pPr>
            <a:r>
              <a:rPr sz="2150" spc="-5" dirty="0">
                <a:latin typeface="Arial MT"/>
                <a:cs typeface="Arial MT"/>
              </a:rPr>
              <a:t>version</a:t>
            </a:r>
            <a:r>
              <a:rPr sz="2150" spc="-20" dirty="0">
                <a:latin typeface="Arial MT"/>
                <a:cs typeface="Arial MT"/>
              </a:rPr>
              <a:t> </a:t>
            </a:r>
            <a:r>
              <a:rPr sz="2150" spc="155" dirty="0">
                <a:latin typeface="Arial MT"/>
                <a:cs typeface="Arial MT"/>
              </a:rPr>
              <a:t>=</a:t>
            </a:r>
            <a:r>
              <a:rPr sz="2150" spc="-20" dirty="0">
                <a:latin typeface="Arial MT"/>
                <a:cs typeface="Arial MT"/>
              </a:rPr>
              <a:t> </a:t>
            </a:r>
            <a:r>
              <a:rPr sz="2150" spc="50" dirty="0">
                <a:latin typeface="Arial MT"/>
                <a:cs typeface="Arial MT"/>
              </a:rPr>
              <a:t>"&gt;=</a:t>
            </a:r>
            <a:r>
              <a:rPr sz="2150" spc="-20" dirty="0">
                <a:latin typeface="Arial MT"/>
                <a:cs typeface="Arial MT"/>
              </a:rPr>
              <a:t> </a:t>
            </a:r>
            <a:r>
              <a:rPr sz="2150" spc="-30" dirty="0">
                <a:latin typeface="Arial MT"/>
                <a:cs typeface="Arial MT"/>
              </a:rPr>
              <a:t>3.20.0"</a:t>
            </a:r>
            <a:endParaRPr sz="2150">
              <a:latin typeface="Arial MT"/>
              <a:cs typeface="Arial MT"/>
            </a:endParaRPr>
          </a:p>
          <a:p>
            <a:pPr marL="560070">
              <a:lnSpc>
                <a:spcPts val="2555"/>
              </a:lnSpc>
            </a:pPr>
            <a:r>
              <a:rPr sz="2150" spc="-5"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408940">
              <a:lnSpc>
                <a:spcPts val="2555"/>
              </a:lnSpc>
            </a:pPr>
            <a:r>
              <a:rPr sz="2150" spc="-5" dirty="0">
                <a:latin typeface="Arial MT"/>
                <a:cs typeface="Arial MT"/>
              </a:rPr>
              <a:t>required_version</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50" dirty="0">
                <a:latin typeface="Arial MT"/>
                <a:cs typeface="Arial MT"/>
              </a:rPr>
              <a:t>"&gt;=</a:t>
            </a:r>
            <a:r>
              <a:rPr sz="2150" spc="-10" dirty="0">
                <a:latin typeface="Arial MT"/>
                <a:cs typeface="Arial MT"/>
              </a:rPr>
              <a:t> </a:t>
            </a:r>
            <a:r>
              <a:rPr sz="2150" spc="-40" dirty="0">
                <a:latin typeface="Arial MT"/>
                <a:cs typeface="Arial MT"/>
              </a:rPr>
              <a:t>0.14"</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067175" cy="1433195"/>
          </a:xfrm>
          <a:prstGeom prst="rect">
            <a:avLst/>
          </a:prstGeom>
        </p:spPr>
        <p:txBody>
          <a:bodyPr vert="horz" wrap="square" lIns="0" tIns="17145" rIns="0" bIns="0" rtlCol="0">
            <a:spAutoFit/>
          </a:bodyPr>
          <a:lstStyle/>
          <a:p>
            <a:pPr marL="12700">
              <a:lnSpc>
                <a:spcPct val="100000"/>
              </a:lnSpc>
              <a:spcBef>
                <a:spcPts val="135"/>
              </a:spcBef>
            </a:pPr>
            <a:r>
              <a:rPr spc="145" dirty="0"/>
              <a:t>Lock</a:t>
            </a:r>
            <a:r>
              <a:rPr spc="5" dirty="0"/>
              <a:t>fi</a:t>
            </a:r>
            <a:r>
              <a:rPr spc="10" dirty="0"/>
              <a:t>le</a:t>
            </a:r>
          </a:p>
        </p:txBody>
      </p:sp>
      <p:sp>
        <p:nvSpPr>
          <p:cNvPr id="3" name="object 3"/>
          <p:cNvSpPr txBox="1"/>
          <p:nvPr/>
        </p:nvSpPr>
        <p:spPr>
          <a:xfrm>
            <a:off x="5838344" y="2120787"/>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2600">
              <a:latin typeface="Times New Roman"/>
              <a:cs typeface="Times New Roman"/>
            </a:endParaRPr>
          </a:p>
          <a:p>
            <a:pPr marL="581025" marR="214629" indent="-359410">
              <a:lnSpc>
                <a:spcPct val="100400"/>
              </a:lnSpc>
              <a:spcBef>
                <a:spcPts val="2085"/>
              </a:spcBef>
            </a:pPr>
            <a:r>
              <a:rPr sz="2600" spc="30" dirty="0">
                <a:latin typeface="Arial MT"/>
                <a:cs typeface="Arial MT"/>
              </a:rPr>
              <a:t>Required</a:t>
            </a:r>
            <a:r>
              <a:rPr sz="2600" spc="-75" dirty="0">
                <a:latin typeface="Arial MT"/>
                <a:cs typeface="Arial MT"/>
              </a:rPr>
              <a:t> </a:t>
            </a:r>
            <a:r>
              <a:rPr sz="2600" spc="40" dirty="0">
                <a:latin typeface="Arial MT"/>
                <a:cs typeface="Arial MT"/>
              </a:rPr>
              <a:t>providers: </a:t>
            </a:r>
            <a:r>
              <a:rPr sz="2600" spc="-705" dirty="0">
                <a:latin typeface="Arial MT"/>
                <a:cs typeface="Arial MT"/>
              </a:rPr>
              <a:t> </a:t>
            </a:r>
            <a:r>
              <a:rPr sz="2600" spc="15" dirty="0">
                <a:latin typeface="Arial MT"/>
                <a:cs typeface="Arial MT"/>
              </a:rPr>
              <a:t>aws:</a:t>
            </a:r>
            <a:r>
              <a:rPr sz="2600" spc="-5" dirty="0">
                <a:latin typeface="Arial MT"/>
                <a:cs typeface="Arial MT"/>
              </a:rPr>
              <a:t> </a:t>
            </a:r>
            <a:r>
              <a:rPr sz="2600" spc="220" dirty="0">
                <a:latin typeface="Arial MT"/>
                <a:cs typeface="Arial MT"/>
              </a:rPr>
              <a:t>&gt;=</a:t>
            </a:r>
            <a:r>
              <a:rPr sz="2600" dirty="0">
                <a:latin typeface="Arial MT"/>
                <a:cs typeface="Arial MT"/>
              </a:rPr>
              <a:t> </a:t>
            </a:r>
            <a:r>
              <a:rPr sz="2600" spc="15" dirty="0">
                <a:latin typeface="Arial MT"/>
                <a:cs typeface="Arial MT"/>
              </a:rPr>
              <a:t>3.20.0</a:t>
            </a:r>
            <a:endParaRPr sz="2600">
              <a:latin typeface="Arial MT"/>
              <a:cs typeface="Arial MT"/>
            </a:endParaRPr>
          </a:p>
        </p:txBody>
      </p:sp>
      <p:sp>
        <p:nvSpPr>
          <p:cNvPr id="4" name="object 4"/>
          <p:cNvSpPr txBox="1"/>
          <p:nvPr/>
        </p:nvSpPr>
        <p:spPr>
          <a:xfrm>
            <a:off x="11798510" y="2153533"/>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2600">
              <a:latin typeface="Times New Roman"/>
              <a:cs typeface="Times New Roman"/>
            </a:endParaRPr>
          </a:p>
          <a:p>
            <a:pPr marL="737870" marR="730250" indent="296545">
              <a:lnSpc>
                <a:spcPct val="100400"/>
              </a:lnSpc>
              <a:spcBef>
                <a:spcPts val="2085"/>
              </a:spcBef>
            </a:pPr>
            <a:r>
              <a:rPr sz="2600" spc="55" dirty="0">
                <a:latin typeface="Arial MT"/>
                <a:cs typeface="Arial MT"/>
              </a:rPr>
              <a:t>Lock </a:t>
            </a:r>
            <a:r>
              <a:rPr sz="2600" spc="10" dirty="0">
                <a:latin typeface="Arial MT"/>
                <a:cs typeface="Arial MT"/>
              </a:rPr>
              <a:t>file: </a:t>
            </a:r>
            <a:r>
              <a:rPr sz="2600" spc="15" dirty="0">
                <a:latin typeface="Arial MT"/>
                <a:cs typeface="Arial MT"/>
              </a:rPr>
              <a:t> </a:t>
            </a:r>
            <a:r>
              <a:rPr sz="2600" spc="20" dirty="0">
                <a:latin typeface="Arial MT"/>
                <a:cs typeface="Arial MT"/>
              </a:rPr>
              <a:t>aws</a:t>
            </a:r>
            <a:r>
              <a:rPr sz="2600" spc="-30" dirty="0">
                <a:latin typeface="Arial MT"/>
                <a:cs typeface="Arial MT"/>
              </a:rPr>
              <a:t> </a:t>
            </a:r>
            <a:r>
              <a:rPr sz="2600" spc="220" dirty="0">
                <a:latin typeface="Arial MT"/>
                <a:cs typeface="Arial MT"/>
              </a:rPr>
              <a:t>=</a:t>
            </a:r>
            <a:r>
              <a:rPr sz="2600" spc="-25" dirty="0">
                <a:latin typeface="Arial MT"/>
                <a:cs typeface="Arial MT"/>
              </a:rPr>
              <a:t> </a:t>
            </a:r>
            <a:r>
              <a:rPr sz="2600" spc="15" dirty="0">
                <a:latin typeface="Arial MT"/>
                <a:cs typeface="Arial MT"/>
              </a:rPr>
              <a:t>3.21.0</a:t>
            </a:r>
            <a:endParaRPr sz="2600">
              <a:latin typeface="Arial MT"/>
              <a:cs typeface="Arial MT"/>
            </a:endParaRPr>
          </a:p>
        </p:txBody>
      </p:sp>
      <p:sp>
        <p:nvSpPr>
          <p:cNvPr id="5" name="object 5"/>
          <p:cNvSpPr txBox="1"/>
          <p:nvPr/>
        </p:nvSpPr>
        <p:spPr>
          <a:xfrm>
            <a:off x="5872356" y="4875653"/>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3050">
              <a:latin typeface="Times New Roman"/>
              <a:cs typeface="Times New Roman"/>
            </a:endParaRPr>
          </a:p>
          <a:p>
            <a:pPr marL="485775" marR="478155" algn="ctr">
              <a:lnSpc>
                <a:spcPct val="100400"/>
              </a:lnSpc>
            </a:pPr>
            <a:r>
              <a:rPr sz="2600" spc="15" dirty="0">
                <a:latin typeface="Arial MT"/>
                <a:cs typeface="Arial MT"/>
              </a:rPr>
              <a:t>Latest</a:t>
            </a:r>
            <a:r>
              <a:rPr sz="2600" spc="-20" dirty="0">
                <a:latin typeface="Arial MT"/>
                <a:cs typeface="Arial MT"/>
              </a:rPr>
              <a:t> </a:t>
            </a:r>
            <a:r>
              <a:rPr sz="2600" spc="15" dirty="0">
                <a:latin typeface="Arial MT"/>
                <a:cs typeface="Arial MT"/>
              </a:rPr>
              <a:t>version</a:t>
            </a:r>
            <a:r>
              <a:rPr sz="2600" spc="-20" dirty="0">
                <a:latin typeface="Arial MT"/>
                <a:cs typeface="Arial MT"/>
              </a:rPr>
              <a:t> </a:t>
            </a:r>
            <a:r>
              <a:rPr sz="2600" spc="10" dirty="0">
                <a:latin typeface="Arial MT"/>
                <a:cs typeface="Arial MT"/>
              </a:rPr>
              <a:t>in </a:t>
            </a:r>
            <a:r>
              <a:rPr sz="2600" spc="-710" dirty="0">
                <a:latin typeface="Arial MT"/>
                <a:cs typeface="Arial MT"/>
              </a:rPr>
              <a:t> </a:t>
            </a:r>
            <a:r>
              <a:rPr sz="2600" spc="30" dirty="0">
                <a:latin typeface="Arial MT"/>
                <a:cs typeface="Arial MT"/>
              </a:rPr>
              <a:t>registry:</a:t>
            </a:r>
            <a:endParaRPr sz="2600">
              <a:latin typeface="Arial MT"/>
              <a:cs typeface="Arial MT"/>
            </a:endParaRPr>
          </a:p>
          <a:p>
            <a:pPr algn="ctr">
              <a:lnSpc>
                <a:spcPct val="100000"/>
              </a:lnSpc>
              <a:spcBef>
                <a:spcPts val="15"/>
              </a:spcBef>
            </a:pPr>
            <a:r>
              <a:rPr sz="2600" spc="20" dirty="0">
                <a:latin typeface="Arial MT"/>
                <a:cs typeface="Arial MT"/>
              </a:rPr>
              <a:t>aws</a:t>
            </a:r>
            <a:r>
              <a:rPr sz="2600" spc="-15" dirty="0">
                <a:latin typeface="Arial MT"/>
                <a:cs typeface="Arial MT"/>
              </a:rPr>
              <a:t> </a:t>
            </a:r>
            <a:r>
              <a:rPr sz="2600" spc="220" dirty="0">
                <a:latin typeface="Arial MT"/>
                <a:cs typeface="Arial MT"/>
              </a:rPr>
              <a:t>=</a:t>
            </a:r>
            <a:r>
              <a:rPr sz="2600" spc="-15" dirty="0">
                <a:latin typeface="Arial MT"/>
                <a:cs typeface="Arial MT"/>
              </a:rPr>
              <a:t> </a:t>
            </a:r>
            <a:r>
              <a:rPr sz="2600" spc="15" dirty="0">
                <a:latin typeface="Arial MT"/>
                <a:cs typeface="Arial MT"/>
              </a:rPr>
              <a:t>3.22.0</a:t>
            </a:r>
            <a:endParaRPr sz="2600">
              <a:latin typeface="Arial MT"/>
              <a:cs typeface="Arial MT"/>
            </a:endParaRPr>
          </a:p>
        </p:txBody>
      </p:sp>
      <p:grpSp>
        <p:nvGrpSpPr>
          <p:cNvPr id="6" name="object 6"/>
          <p:cNvGrpSpPr/>
          <p:nvPr/>
        </p:nvGrpSpPr>
        <p:grpSpPr>
          <a:xfrm>
            <a:off x="9249563" y="3067669"/>
            <a:ext cx="2517775" cy="251460"/>
            <a:chOff x="9249563" y="3067669"/>
            <a:chExt cx="2517775" cy="251460"/>
          </a:xfrm>
        </p:grpSpPr>
        <p:sp>
          <p:nvSpPr>
            <p:cNvPr id="7" name="object 7"/>
            <p:cNvSpPr/>
            <p:nvPr/>
          </p:nvSpPr>
          <p:spPr>
            <a:xfrm>
              <a:off x="9280975" y="3181040"/>
              <a:ext cx="2266315" cy="12700"/>
            </a:xfrm>
            <a:custGeom>
              <a:avLst/>
              <a:gdLst/>
              <a:ahLst/>
              <a:cxnLst/>
              <a:rect l="l" t="t" r="r" b="b"/>
              <a:pathLst>
                <a:path w="2266315" h="12700">
                  <a:moveTo>
                    <a:pt x="-31412" y="6225"/>
                  </a:moveTo>
                  <a:lnTo>
                    <a:pt x="2297652" y="6225"/>
                  </a:lnTo>
                </a:path>
              </a:pathLst>
            </a:custGeom>
            <a:ln w="75276">
              <a:solidFill>
                <a:srgbClr val="53585F"/>
              </a:solidFill>
            </a:ln>
          </p:spPr>
          <p:txBody>
            <a:bodyPr wrap="square" lIns="0" tIns="0" rIns="0" bIns="0" rtlCol="0"/>
            <a:lstStyle/>
            <a:p>
              <a:endParaRPr/>
            </a:p>
          </p:txBody>
        </p:sp>
        <p:sp>
          <p:nvSpPr>
            <p:cNvPr id="8" name="object 8"/>
            <p:cNvSpPr/>
            <p:nvPr/>
          </p:nvSpPr>
          <p:spPr>
            <a:xfrm>
              <a:off x="11515115" y="3067669"/>
              <a:ext cx="252095" cy="251460"/>
            </a:xfrm>
            <a:custGeom>
              <a:avLst/>
              <a:gdLst/>
              <a:ahLst/>
              <a:cxnLst/>
              <a:rect l="l" t="t" r="r" b="b"/>
              <a:pathLst>
                <a:path w="252095" h="251460">
                  <a:moveTo>
                    <a:pt x="1382" y="0"/>
                  </a:moveTo>
                  <a:lnTo>
                    <a:pt x="0" y="251298"/>
                  </a:lnTo>
                  <a:lnTo>
                    <a:pt x="251981" y="127029"/>
                  </a:lnTo>
                  <a:lnTo>
                    <a:pt x="1382" y="0"/>
                  </a:lnTo>
                  <a:close/>
                </a:path>
              </a:pathLst>
            </a:custGeom>
            <a:solidFill>
              <a:srgbClr val="53585F"/>
            </a:solidFill>
          </p:spPr>
          <p:txBody>
            <a:bodyPr wrap="square" lIns="0" tIns="0" rIns="0" bIns="0" rtlCol="0"/>
            <a:lstStyle/>
            <a:p>
              <a:endParaRPr/>
            </a:p>
          </p:txBody>
        </p:sp>
      </p:grpSp>
      <p:sp>
        <p:nvSpPr>
          <p:cNvPr id="9" name="object 9"/>
          <p:cNvSpPr txBox="1"/>
          <p:nvPr/>
        </p:nvSpPr>
        <p:spPr>
          <a:xfrm>
            <a:off x="1020764" y="2514840"/>
            <a:ext cx="2973070" cy="1282065"/>
          </a:xfrm>
          <a:prstGeom prst="rect">
            <a:avLst/>
          </a:prstGeom>
        </p:spPr>
        <p:txBody>
          <a:bodyPr vert="horz" wrap="square" lIns="0" tIns="12065" rIns="0" bIns="0" rtlCol="0">
            <a:spAutoFit/>
          </a:bodyPr>
          <a:lstStyle/>
          <a:p>
            <a:pPr marL="12700" marR="5080" indent="702310">
              <a:lnSpc>
                <a:spcPct val="100499"/>
              </a:lnSpc>
              <a:spcBef>
                <a:spcPts val="95"/>
              </a:spcBef>
            </a:pPr>
            <a:r>
              <a:rPr sz="4100" spc="-70" dirty="0">
                <a:latin typeface="Arial MT"/>
                <a:cs typeface="Arial MT"/>
              </a:rPr>
              <a:t>Today: </a:t>
            </a:r>
            <a:r>
              <a:rPr sz="4100" spc="-65" dirty="0">
                <a:latin typeface="Arial MT"/>
                <a:cs typeface="Arial MT"/>
              </a:rPr>
              <a:t> </a:t>
            </a:r>
            <a:r>
              <a:rPr sz="4100" spc="15" dirty="0">
                <a:latin typeface="Arial MT"/>
                <a:cs typeface="Arial MT"/>
              </a:rPr>
              <a:t>terraform</a:t>
            </a:r>
            <a:r>
              <a:rPr sz="4100" spc="-65" dirty="0">
                <a:latin typeface="Arial MT"/>
                <a:cs typeface="Arial MT"/>
              </a:rPr>
              <a:t> </a:t>
            </a:r>
            <a:r>
              <a:rPr sz="4100" spc="5" dirty="0">
                <a:latin typeface="Arial MT"/>
                <a:cs typeface="Arial MT"/>
              </a:rPr>
              <a:t>init</a:t>
            </a:r>
            <a:endParaRPr sz="4100">
              <a:latin typeface="Arial MT"/>
              <a:cs typeface="Arial MT"/>
            </a:endParaRPr>
          </a:p>
        </p:txBody>
      </p:sp>
      <p:sp>
        <p:nvSpPr>
          <p:cNvPr id="10" name="object 10"/>
          <p:cNvSpPr txBox="1"/>
          <p:nvPr/>
        </p:nvSpPr>
        <p:spPr>
          <a:xfrm>
            <a:off x="1159484" y="5119335"/>
            <a:ext cx="2973070" cy="1282065"/>
          </a:xfrm>
          <a:prstGeom prst="rect">
            <a:avLst/>
          </a:prstGeom>
        </p:spPr>
        <p:txBody>
          <a:bodyPr vert="horz" wrap="square" lIns="0" tIns="12065" rIns="0" bIns="0" rtlCol="0">
            <a:spAutoFit/>
          </a:bodyPr>
          <a:lstStyle/>
          <a:p>
            <a:pPr marL="12700" marR="5080" indent="8255">
              <a:lnSpc>
                <a:spcPct val="100499"/>
              </a:lnSpc>
              <a:spcBef>
                <a:spcPts val="95"/>
              </a:spcBef>
            </a:pPr>
            <a:r>
              <a:rPr sz="4100" spc="5" dirty="0">
                <a:latin typeface="Arial MT"/>
                <a:cs typeface="Arial MT"/>
              </a:rPr>
              <a:t>In </a:t>
            </a:r>
            <a:r>
              <a:rPr sz="4100" spc="10" dirty="0">
                <a:latin typeface="Arial MT"/>
                <a:cs typeface="Arial MT"/>
              </a:rPr>
              <a:t>the </a:t>
            </a:r>
            <a:r>
              <a:rPr sz="4100" spc="-5" dirty="0">
                <a:latin typeface="Arial MT"/>
                <a:cs typeface="Arial MT"/>
              </a:rPr>
              <a:t>future: </a:t>
            </a:r>
            <a:r>
              <a:rPr sz="4100" spc="-1130" dirty="0">
                <a:latin typeface="Arial MT"/>
                <a:cs typeface="Arial MT"/>
              </a:rPr>
              <a:t> </a:t>
            </a:r>
            <a:r>
              <a:rPr sz="4100" spc="15" dirty="0">
                <a:latin typeface="Arial MT"/>
                <a:cs typeface="Arial MT"/>
              </a:rPr>
              <a:t>terraform</a:t>
            </a:r>
            <a:r>
              <a:rPr sz="4100" spc="-65" dirty="0">
                <a:latin typeface="Arial MT"/>
                <a:cs typeface="Arial MT"/>
              </a:rPr>
              <a:t> </a:t>
            </a:r>
            <a:r>
              <a:rPr sz="4100" spc="5" dirty="0">
                <a:latin typeface="Arial MT"/>
                <a:cs typeface="Arial MT"/>
              </a:rPr>
              <a:t>init</a:t>
            </a:r>
            <a:endParaRPr sz="4100">
              <a:latin typeface="Arial MT"/>
              <a:cs typeface="Arial MT"/>
            </a:endParaRPr>
          </a:p>
        </p:txBody>
      </p:sp>
      <p:sp>
        <p:nvSpPr>
          <p:cNvPr id="11" name="object 11"/>
          <p:cNvSpPr txBox="1"/>
          <p:nvPr/>
        </p:nvSpPr>
        <p:spPr>
          <a:xfrm>
            <a:off x="11798510" y="4875653"/>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2600">
              <a:latin typeface="Times New Roman"/>
              <a:cs typeface="Times New Roman"/>
            </a:endParaRPr>
          </a:p>
          <a:p>
            <a:pPr marL="737870" marR="730250" indent="296545">
              <a:lnSpc>
                <a:spcPct val="100400"/>
              </a:lnSpc>
              <a:spcBef>
                <a:spcPts val="2085"/>
              </a:spcBef>
            </a:pPr>
            <a:r>
              <a:rPr sz="2600" spc="55" dirty="0">
                <a:latin typeface="Arial MT"/>
                <a:cs typeface="Arial MT"/>
              </a:rPr>
              <a:t>Lock </a:t>
            </a:r>
            <a:r>
              <a:rPr sz="2600" spc="10" dirty="0">
                <a:latin typeface="Arial MT"/>
                <a:cs typeface="Arial MT"/>
              </a:rPr>
              <a:t>file: </a:t>
            </a:r>
            <a:r>
              <a:rPr sz="2600" spc="15" dirty="0">
                <a:latin typeface="Arial MT"/>
                <a:cs typeface="Arial MT"/>
              </a:rPr>
              <a:t> </a:t>
            </a:r>
            <a:r>
              <a:rPr sz="2600" spc="20" dirty="0">
                <a:latin typeface="Arial MT"/>
                <a:cs typeface="Arial MT"/>
              </a:rPr>
              <a:t>aws</a:t>
            </a:r>
            <a:r>
              <a:rPr sz="2600" spc="-30" dirty="0">
                <a:latin typeface="Arial MT"/>
                <a:cs typeface="Arial MT"/>
              </a:rPr>
              <a:t> </a:t>
            </a:r>
            <a:r>
              <a:rPr sz="2600" spc="220" dirty="0">
                <a:latin typeface="Arial MT"/>
                <a:cs typeface="Arial MT"/>
              </a:rPr>
              <a:t>=</a:t>
            </a:r>
            <a:r>
              <a:rPr sz="2600" spc="-25" dirty="0">
                <a:latin typeface="Arial MT"/>
                <a:cs typeface="Arial MT"/>
              </a:rPr>
              <a:t> </a:t>
            </a:r>
            <a:r>
              <a:rPr sz="2600" spc="15" dirty="0">
                <a:latin typeface="Arial MT"/>
                <a:cs typeface="Arial MT"/>
              </a:rPr>
              <a:t>3.21.0</a:t>
            </a:r>
            <a:endParaRPr sz="2600">
              <a:latin typeface="Arial MT"/>
              <a:cs typeface="Arial MT"/>
            </a:endParaRPr>
          </a:p>
        </p:txBody>
      </p:sp>
      <p:sp>
        <p:nvSpPr>
          <p:cNvPr id="12" name="object 12"/>
          <p:cNvSpPr txBox="1"/>
          <p:nvPr/>
        </p:nvSpPr>
        <p:spPr>
          <a:xfrm>
            <a:off x="15830210" y="2968542"/>
            <a:ext cx="2234565" cy="389890"/>
          </a:xfrm>
          <a:prstGeom prst="rect">
            <a:avLst/>
          </a:prstGeom>
        </p:spPr>
        <p:txBody>
          <a:bodyPr vert="horz" wrap="square" lIns="0" tIns="11430" rIns="0" bIns="0" rtlCol="0">
            <a:spAutoFit/>
          </a:bodyPr>
          <a:lstStyle/>
          <a:p>
            <a:pPr marL="12700">
              <a:lnSpc>
                <a:spcPct val="100000"/>
              </a:lnSpc>
              <a:spcBef>
                <a:spcPts val="90"/>
              </a:spcBef>
            </a:pPr>
            <a:r>
              <a:rPr sz="2400" spc="-45" dirty="0">
                <a:latin typeface="Arial MT"/>
                <a:cs typeface="Arial MT"/>
              </a:rPr>
              <a:t>Version </a:t>
            </a:r>
            <a:r>
              <a:rPr sz="2400" spc="175" dirty="0">
                <a:latin typeface="Arial MT"/>
                <a:cs typeface="Arial MT"/>
              </a:rPr>
              <a:t>=</a:t>
            </a:r>
            <a:r>
              <a:rPr sz="2400" spc="-40" dirty="0">
                <a:latin typeface="Arial MT"/>
                <a:cs typeface="Arial MT"/>
              </a:rPr>
              <a:t> </a:t>
            </a:r>
            <a:r>
              <a:rPr sz="2400" spc="-5" dirty="0">
                <a:latin typeface="Arial MT"/>
                <a:cs typeface="Arial MT"/>
              </a:rPr>
              <a:t>3.21.0</a:t>
            </a:r>
            <a:endParaRPr sz="2400">
              <a:latin typeface="Arial MT"/>
              <a:cs typeface="Arial MT"/>
            </a:endParaRPr>
          </a:p>
        </p:txBody>
      </p:sp>
      <p:grpSp>
        <p:nvGrpSpPr>
          <p:cNvPr id="13" name="object 13"/>
          <p:cNvGrpSpPr/>
          <p:nvPr/>
        </p:nvGrpSpPr>
        <p:grpSpPr>
          <a:xfrm>
            <a:off x="9314986" y="5800713"/>
            <a:ext cx="2452370" cy="251460"/>
            <a:chOff x="9314986" y="5800713"/>
            <a:chExt cx="2452370" cy="251460"/>
          </a:xfrm>
        </p:grpSpPr>
        <p:sp>
          <p:nvSpPr>
            <p:cNvPr id="14" name="object 14"/>
            <p:cNvSpPr/>
            <p:nvPr/>
          </p:nvSpPr>
          <p:spPr>
            <a:xfrm>
              <a:off x="9314986" y="5926363"/>
              <a:ext cx="2232660" cy="0"/>
            </a:xfrm>
            <a:custGeom>
              <a:avLst/>
              <a:gdLst/>
              <a:ahLst/>
              <a:cxnLst/>
              <a:rect l="l" t="t" r="r" b="b"/>
              <a:pathLst>
                <a:path w="2232659">
                  <a:moveTo>
                    <a:pt x="0" y="0"/>
                  </a:moveTo>
                  <a:lnTo>
                    <a:pt x="0" y="0"/>
                  </a:lnTo>
                  <a:lnTo>
                    <a:pt x="2200812" y="0"/>
                  </a:lnTo>
                  <a:lnTo>
                    <a:pt x="2232225" y="0"/>
                  </a:lnTo>
                </a:path>
              </a:pathLst>
            </a:custGeom>
            <a:ln w="62825">
              <a:solidFill>
                <a:srgbClr val="53585F"/>
              </a:solidFill>
            </a:ln>
          </p:spPr>
          <p:txBody>
            <a:bodyPr wrap="square" lIns="0" tIns="0" rIns="0" bIns="0" rtlCol="0"/>
            <a:lstStyle/>
            <a:p>
              <a:endParaRPr/>
            </a:p>
          </p:txBody>
        </p:sp>
        <p:sp>
          <p:nvSpPr>
            <p:cNvPr id="15" name="object 15"/>
            <p:cNvSpPr/>
            <p:nvPr/>
          </p:nvSpPr>
          <p:spPr>
            <a:xfrm>
              <a:off x="11515795" y="5800713"/>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53585F"/>
            </a:solidFill>
          </p:spPr>
          <p:txBody>
            <a:bodyPr wrap="square" lIns="0" tIns="0" rIns="0" bIns="0" rtlCol="0"/>
            <a:lstStyle/>
            <a:p>
              <a:endParaRPr/>
            </a:p>
          </p:txBody>
        </p:sp>
      </p:grpSp>
      <p:sp>
        <p:nvSpPr>
          <p:cNvPr id="16" name="object 16"/>
          <p:cNvSpPr txBox="1"/>
          <p:nvPr/>
        </p:nvSpPr>
        <p:spPr>
          <a:xfrm>
            <a:off x="16036948" y="5723409"/>
            <a:ext cx="2234565" cy="389890"/>
          </a:xfrm>
          <a:prstGeom prst="rect">
            <a:avLst/>
          </a:prstGeom>
        </p:spPr>
        <p:txBody>
          <a:bodyPr vert="horz" wrap="square" lIns="0" tIns="11430" rIns="0" bIns="0" rtlCol="0">
            <a:spAutoFit/>
          </a:bodyPr>
          <a:lstStyle/>
          <a:p>
            <a:pPr marL="12700">
              <a:lnSpc>
                <a:spcPct val="100000"/>
              </a:lnSpc>
              <a:spcBef>
                <a:spcPts val="90"/>
              </a:spcBef>
            </a:pPr>
            <a:r>
              <a:rPr sz="2400" spc="-45" dirty="0">
                <a:latin typeface="Arial MT"/>
                <a:cs typeface="Arial MT"/>
              </a:rPr>
              <a:t>Version </a:t>
            </a:r>
            <a:r>
              <a:rPr sz="2400" spc="175" dirty="0">
                <a:latin typeface="Arial MT"/>
                <a:cs typeface="Arial MT"/>
              </a:rPr>
              <a:t>=</a:t>
            </a:r>
            <a:r>
              <a:rPr sz="2400" spc="-40" dirty="0">
                <a:latin typeface="Arial MT"/>
                <a:cs typeface="Arial MT"/>
              </a:rPr>
              <a:t> </a:t>
            </a:r>
            <a:r>
              <a:rPr sz="2400" spc="-5" dirty="0">
                <a:latin typeface="Arial MT"/>
                <a:cs typeface="Arial MT"/>
              </a:rPr>
              <a:t>3.21.0</a:t>
            </a:r>
            <a:endParaRPr sz="2400">
              <a:latin typeface="Arial MT"/>
              <a:cs typeface="Arial MT"/>
            </a:endParaRPr>
          </a:p>
        </p:txBody>
      </p:sp>
      <p:sp>
        <p:nvSpPr>
          <p:cNvPr id="17" name="object 17"/>
          <p:cNvSpPr txBox="1"/>
          <p:nvPr/>
        </p:nvSpPr>
        <p:spPr>
          <a:xfrm>
            <a:off x="921532" y="7677700"/>
            <a:ext cx="3449320" cy="1910714"/>
          </a:xfrm>
          <a:prstGeom prst="rect">
            <a:avLst/>
          </a:prstGeom>
        </p:spPr>
        <p:txBody>
          <a:bodyPr vert="horz" wrap="square" lIns="0" tIns="12065" rIns="0" bIns="0" rtlCol="0">
            <a:spAutoFit/>
          </a:bodyPr>
          <a:lstStyle/>
          <a:p>
            <a:pPr marL="12700" marR="5080" algn="ctr">
              <a:lnSpc>
                <a:spcPct val="100499"/>
              </a:lnSpc>
              <a:spcBef>
                <a:spcPts val="95"/>
              </a:spcBef>
            </a:pPr>
            <a:r>
              <a:rPr sz="4100" spc="5" dirty="0">
                <a:latin typeface="Arial MT"/>
                <a:cs typeface="Arial MT"/>
              </a:rPr>
              <a:t>In </a:t>
            </a:r>
            <a:r>
              <a:rPr sz="4100" spc="10" dirty="0">
                <a:latin typeface="Arial MT"/>
                <a:cs typeface="Arial MT"/>
              </a:rPr>
              <a:t>the </a:t>
            </a:r>
            <a:r>
              <a:rPr sz="4100" spc="-5" dirty="0">
                <a:latin typeface="Arial MT"/>
                <a:cs typeface="Arial MT"/>
              </a:rPr>
              <a:t>future: </a:t>
            </a:r>
            <a:r>
              <a:rPr sz="4100" dirty="0">
                <a:latin typeface="Arial MT"/>
                <a:cs typeface="Arial MT"/>
              </a:rPr>
              <a:t> </a:t>
            </a:r>
            <a:r>
              <a:rPr sz="4100" spc="5" dirty="0">
                <a:latin typeface="Arial MT"/>
                <a:cs typeface="Arial MT"/>
              </a:rPr>
              <a:t>After</a:t>
            </a:r>
            <a:r>
              <a:rPr sz="4100" spc="-75" dirty="0">
                <a:latin typeface="Arial MT"/>
                <a:cs typeface="Arial MT"/>
              </a:rPr>
              <a:t> </a:t>
            </a:r>
            <a:r>
              <a:rPr sz="4100" spc="30" dirty="0">
                <a:latin typeface="Arial MT"/>
                <a:cs typeface="Arial MT"/>
              </a:rPr>
              <a:t>removing </a:t>
            </a:r>
            <a:r>
              <a:rPr sz="4100" spc="-1125" dirty="0">
                <a:latin typeface="Arial MT"/>
                <a:cs typeface="Arial MT"/>
              </a:rPr>
              <a:t> </a:t>
            </a:r>
            <a:r>
              <a:rPr sz="4100" spc="65" dirty="0">
                <a:latin typeface="Arial MT"/>
                <a:cs typeface="Arial MT"/>
              </a:rPr>
              <a:t>lock</a:t>
            </a:r>
            <a:r>
              <a:rPr sz="4100" spc="-5" dirty="0">
                <a:latin typeface="Arial MT"/>
                <a:cs typeface="Arial MT"/>
              </a:rPr>
              <a:t> </a:t>
            </a:r>
            <a:r>
              <a:rPr sz="4100" spc="5" dirty="0">
                <a:latin typeface="Arial MT"/>
                <a:cs typeface="Arial MT"/>
              </a:rPr>
              <a:t>file</a:t>
            </a:r>
            <a:endParaRPr sz="4100">
              <a:latin typeface="Arial MT"/>
              <a:cs typeface="Arial MT"/>
            </a:endParaRPr>
          </a:p>
        </p:txBody>
      </p:sp>
      <p:sp>
        <p:nvSpPr>
          <p:cNvPr id="18" name="object 18"/>
          <p:cNvSpPr txBox="1"/>
          <p:nvPr/>
        </p:nvSpPr>
        <p:spPr>
          <a:xfrm>
            <a:off x="5838344" y="7630519"/>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3050">
              <a:latin typeface="Times New Roman"/>
              <a:cs typeface="Times New Roman"/>
            </a:endParaRPr>
          </a:p>
          <a:p>
            <a:pPr marL="485775" marR="478155" algn="ctr">
              <a:lnSpc>
                <a:spcPct val="100400"/>
              </a:lnSpc>
            </a:pPr>
            <a:r>
              <a:rPr sz="2600" spc="15" dirty="0">
                <a:latin typeface="Arial MT"/>
                <a:cs typeface="Arial MT"/>
              </a:rPr>
              <a:t>Latest</a:t>
            </a:r>
            <a:r>
              <a:rPr sz="2600" spc="-20" dirty="0">
                <a:latin typeface="Arial MT"/>
                <a:cs typeface="Arial MT"/>
              </a:rPr>
              <a:t> </a:t>
            </a:r>
            <a:r>
              <a:rPr sz="2600" spc="15" dirty="0">
                <a:latin typeface="Arial MT"/>
                <a:cs typeface="Arial MT"/>
              </a:rPr>
              <a:t>version</a:t>
            </a:r>
            <a:r>
              <a:rPr sz="2600" spc="-20" dirty="0">
                <a:latin typeface="Arial MT"/>
                <a:cs typeface="Arial MT"/>
              </a:rPr>
              <a:t> </a:t>
            </a:r>
            <a:r>
              <a:rPr sz="2600" spc="10" dirty="0">
                <a:latin typeface="Arial MT"/>
                <a:cs typeface="Arial MT"/>
              </a:rPr>
              <a:t>in </a:t>
            </a:r>
            <a:r>
              <a:rPr sz="2600" spc="-710" dirty="0">
                <a:latin typeface="Arial MT"/>
                <a:cs typeface="Arial MT"/>
              </a:rPr>
              <a:t> </a:t>
            </a:r>
            <a:r>
              <a:rPr sz="2600" spc="30" dirty="0">
                <a:latin typeface="Arial MT"/>
                <a:cs typeface="Arial MT"/>
              </a:rPr>
              <a:t>registry:</a:t>
            </a:r>
            <a:endParaRPr sz="2600">
              <a:latin typeface="Arial MT"/>
              <a:cs typeface="Arial MT"/>
            </a:endParaRPr>
          </a:p>
          <a:p>
            <a:pPr algn="ctr">
              <a:lnSpc>
                <a:spcPct val="100000"/>
              </a:lnSpc>
              <a:spcBef>
                <a:spcPts val="15"/>
              </a:spcBef>
            </a:pPr>
            <a:r>
              <a:rPr sz="2600" spc="20" dirty="0">
                <a:latin typeface="Arial MT"/>
                <a:cs typeface="Arial MT"/>
              </a:rPr>
              <a:t>aws</a:t>
            </a:r>
            <a:r>
              <a:rPr sz="2600" spc="-15" dirty="0">
                <a:latin typeface="Arial MT"/>
                <a:cs typeface="Arial MT"/>
              </a:rPr>
              <a:t> </a:t>
            </a:r>
            <a:r>
              <a:rPr sz="2600" spc="220" dirty="0">
                <a:latin typeface="Arial MT"/>
                <a:cs typeface="Arial MT"/>
              </a:rPr>
              <a:t>=</a:t>
            </a:r>
            <a:r>
              <a:rPr sz="2600" spc="-15" dirty="0">
                <a:latin typeface="Arial MT"/>
                <a:cs typeface="Arial MT"/>
              </a:rPr>
              <a:t> </a:t>
            </a:r>
            <a:r>
              <a:rPr sz="2600" spc="15" dirty="0">
                <a:latin typeface="Arial MT"/>
                <a:cs typeface="Arial MT"/>
              </a:rPr>
              <a:t>3.22.0</a:t>
            </a:r>
            <a:endParaRPr sz="2600">
              <a:latin typeface="Arial MT"/>
              <a:cs typeface="Arial MT"/>
            </a:endParaRPr>
          </a:p>
        </p:txBody>
      </p:sp>
      <p:sp>
        <p:nvSpPr>
          <p:cNvPr id="19" name="object 19"/>
          <p:cNvSpPr txBox="1"/>
          <p:nvPr/>
        </p:nvSpPr>
        <p:spPr>
          <a:xfrm>
            <a:off x="11798510" y="7597775"/>
            <a:ext cx="3411854" cy="2101850"/>
          </a:xfrm>
          <a:prstGeom prst="rect">
            <a:avLst/>
          </a:prstGeom>
          <a:ln w="62825">
            <a:solidFill>
              <a:srgbClr val="85888D"/>
            </a:solidFill>
          </a:ln>
        </p:spPr>
        <p:txBody>
          <a:bodyPr vert="horz" wrap="square" lIns="0" tIns="0" rIns="0" bIns="0" rtlCol="0">
            <a:spAutoFit/>
          </a:bodyPr>
          <a:lstStyle/>
          <a:p>
            <a:pPr>
              <a:lnSpc>
                <a:spcPct val="100000"/>
              </a:lnSpc>
            </a:pPr>
            <a:endParaRPr sz="2600">
              <a:latin typeface="Times New Roman"/>
              <a:cs typeface="Times New Roman"/>
            </a:endParaRPr>
          </a:p>
          <a:p>
            <a:pPr marL="737870" marR="730250" indent="296545">
              <a:lnSpc>
                <a:spcPct val="100400"/>
              </a:lnSpc>
              <a:spcBef>
                <a:spcPts val="2085"/>
              </a:spcBef>
            </a:pPr>
            <a:r>
              <a:rPr sz="2600" spc="55" dirty="0">
                <a:latin typeface="Arial MT"/>
                <a:cs typeface="Arial MT"/>
              </a:rPr>
              <a:t>Lock </a:t>
            </a:r>
            <a:r>
              <a:rPr sz="2600" spc="10" dirty="0">
                <a:latin typeface="Arial MT"/>
                <a:cs typeface="Arial MT"/>
              </a:rPr>
              <a:t>file: </a:t>
            </a:r>
            <a:r>
              <a:rPr sz="2600" spc="15" dirty="0">
                <a:latin typeface="Arial MT"/>
                <a:cs typeface="Arial MT"/>
              </a:rPr>
              <a:t> </a:t>
            </a:r>
            <a:r>
              <a:rPr sz="2600" spc="20" dirty="0">
                <a:latin typeface="Arial MT"/>
                <a:cs typeface="Arial MT"/>
              </a:rPr>
              <a:t>aws</a:t>
            </a:r>
            <a:r>
              <a:rPr sz="2600" spc="-30" dirty="0">
                <a:latin typeface="Arial MT"/>
                <a:cs typeface="Arial MT"/>
              </a:rPr>
              <a:t> </a:t>
            </a:r>
            <a:r>
              <a:rPr sz="2600" spc="220" dirty="0">
                <a:latin typeface="Arial MT"/>
                <a:cs typeface="Arial MT"/>
              </a:rPr>
              <a:t>=</a:t>
            </a:r>
            <a:r>
              <a:rPr sz="2600" spc="-25" dirty="0">
                <a:latin typeface="Arial MT"/>
                <a:cs typeface="Arial MT"/>
              </a:rPr>
              <a:t> </a:t>
            </a:r>
            <a:r>
              <a:rPr sz="2600" spc="15" dirty="0">
                <a:latin typeface="Arial MT"/>
                <a:cs typeface="Arial MT"/>
              </a:rPr>
              <a:t>3.22.0</a:t>
            </a:r>
            <a:endParaRPr sz="2600">
              <a:latin typeface="Arial MT"/>
              <a:cs typeface="Arial MT"/>
            </a:endParaRPr>
          </a:p>
        </p:txBody>
      </p:sp>
      <p:grpSp>
        <p:nvGrpSpPr>
          <p:cNvPr id="20" name="object 20"/>
          <p:cNvGrpSpPr/>
          <p:nvPr/>
        </p:nvGrpSpPr>
        <p:grpSpPr>
          <a:xfrm>
            <a:off x="9249563" y="8533759"/>
            <a:ext cx="2517775" cy="251460"/>
            <a:chOff x="9249563" y="8533759"/>
            <a:chExt cx="2517775" cy="251460"/>
          </a:xfrm>
        </p:grpSpPr>
        <p:sp>
          <p:nvSpPr>
            <p:cNvPr id="21" name="object 21"/>
            <p:cNvSpPr/>
            <p:nvPr/>
          </p:nvSpPr>
          <p:spPr>
            <a:xfrm>
              <a:off x="9280975" y="8659235"/>
              <a:ext cx="2266315" cy="12700"/>
            </a:xfrm>
            <a:custGeom>
              <a:avLst/>
              <a:gdLst/>
              <a:ahLst/>
              <a:cxnLst/>
              <a:rect l="l" t="t" r="r" b="b"/>
              <a:pathLst>
                <a:path w="2266315" h="12700">
                  <a:moveTo>
                    <a:pt x="-31412" y="6225"/>
                  </a:moveTo>
                  <a:lnTo>
                    <a:pt x="2297652" y="6225"/>
                  </a:lnTo>
                </a:path>
              </a:pathLst>
            </a:custGeom>
            <a:ln w="75276">
              <a:solidFill>
                <a:srgbClr val="53585F"/>
              </a:solidFill>
            </a:ln>
          </p:spPr>
          <p:txBody>
            <a:bodyPr wrap="square" lIns="0" tIns="0" rIns="0" bIns="0" rtlCol="0"/>
            <a:lstStyle/>
            <a:p>
              <a:endParaRPr/>
            </a:p>
          </p:txBody>
        </p:sp>
        <p:sp>
          <p:nvSpPr>
            <p:cNvPr id="22" name="object 22"/>
            <p:cNvSpPr/>
            <p:nvPr/>
          </p:nvSpPr>
          <p:spPr>
            <a:xfrm>
              <a:off x="11515115" y="8533759"/>
              <a:ext cx="252095" cy="251460"/>
            </a:xfrm>
            <a:custGeom>
              <a:avLst/>
              <a:gdLst/>
              <a:ahLst/>
              <a:cxnLst/>
              <a:rect l="l" t="t" r="r" b="b"/>
              <a:pathLst>
                <a:path w="252095" h="251459">
                  <a:moveTo>
                    <a:pt x="0" y="0"/>
                  </a:moveTo>
                  <a:lnTo>
                    <a:pt x="1382" y="251297"/>
                  </a:lnTo>
                  <a:lnTo>
                    <a:pt x="251981" y="124267"/>
                  </a:lnTo>
                  <a:lnTo>
                    <a:pt x="0" y="0"/>
                  </a:lnTo>
                  <a:close/>
                </a:path>
              </a:pathLst>
            </a:custGeom>
            <a:solidFill>
              <a:srgbClr val="53585F"/>
            </a:solidFill>
          </p:spPr>
          <p:txBody>
            <a:bodyPr wrap="square" lIns="0" tIns="0" rIns="0" bIns="0" rtlCol="0"/>
            <a:lstStyle/>
            <a:p>
              <a:endParaRPr/>
            </a:p>
          </p:txBody>
        </p:sp>
      </p:grpSp>
      <p:sp>
        <p:nvSpPr>
          <p:cNvPr id="23" name="object 23"/>
          <p:cNvSpPr txBox="1"/>
          <p:nvPr/>
        </p:nvSpPr>
        <p:spPr>
          <a:xfrm>
            <a:off x="16158661" y="8478274"/>
            <a:ext cx="2234565" cy="389890"/>
          </a:xfrm>
          <a:prstGeom prst="rect">
            <a:avLst/>
          </a:prstGeom>
        </p:spPr>
        <p:txBody>
          <a:bodyPr vert="horz" wrap="square" lIns="0" tIns="11430" rIns="0" bIns="0" rtlCol="0">
            <a:spAutoFit/>
          </a:bodyPr>
          <a:lstStyle/>
          <a:p>
            <a:pPr marL="12700">
              <a:lnSpc>
                <a:spcPct val="100000"/>
              </a:lnSpc>
              <a:spcBef>
                <a:spcPts val="90"/>
              </a:spcBef>
            </a:pPr>
            <a:r>
              <a:rPr sz="2400" spc="-45" dirty="0">
                <a:latin typeface="Arial MT"/>
                <a:cs typeface="Arial MT"/>
              </a:rPr>
              <a:t>Version </a:t>
            </a:r>
            <a:r>
              <a:rPr sz="2400" spc="175" dirty="0">
                <a:latin typeface="Arial MT"/>
                <a:cs typeface="Arial MT"/>
              </a:rPr>
              <a:t>=</a:t>
            </a:r>
            <a:r>
              <a:rPr sz="2400" spc="-40" dirty="0">
                <a:latin typeface="Arial MT"/>
                <a:cs typeface="Arial MT"/>
              </a:rPr>
              <a:t> </a:t>
            </a:r>
            <a:r>
              <a:rPr sz="2400" spc="-5" dirty="0">
                <a:latin typeface="Arial MT"/>
                <a:cs typeface="Arial MT"/>
              </a:rPr>
              <a:t>3.22.0</a:t>
            </a:r>
            <a:endParaRPr sz="2400">
              <a:latin typeface="Arial MT"/>
              <a:cs typeface="Arial MT"/>
            </a:endParaRPr>
          </a:p>
        </p:txBody>
      </p:sp>
      <p:sp>
        <p:nvSpPr>
          <p:cNvPr id="24" name="object 2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7861" y="4212926"/>
            <a:ext cx="9737090" cy="1433195"/>
          </a:xfrm>
          <a:prstGeom prst="rect">
            <a:avLst/>
          </a:prstGeom>
        </p:spPr>
        <p:txBody>
          <a:bodyPr vert="horz" wrap="square" lIns="0" tIns="17145" rIns="0" bIns="0" rtlCol="0">
            <a:spAutoFit/>
          </a:bodyPr>
          <a:lstStyle/>
          <a:p>
            <a:pPr marL="12700">
              <a:lnSpc>
                <a:spcPct val="100000"/>
              </a:lnSpc>
              <a:spcBef>
                <a:spcPts val="135"/>
              </a:spcBef>
            </a:pPr>
            <a:r>
              <a:rPr spc="-90" dirty="0"/>
              <a:t>State</a:t>
            </a:r>
            <a:r>
              <a:rPr spc="-50" dirty="0"/>
              <a:t> </a:t>
            </a:r>
            <a:r>
              <a:rPr spc="55" dirty="0"/>
              <a:t>manipulation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737090" cy="1433195"/>
          </a:xfrm>
          <a:prstGeom prst="rect">
            <a:avLst/>
          </a:prstGeom>
        </p:spPr>
        <p:txBody>
          <a:bodyPr vert="horz" wrap="square" lIns="0" tIns="17145" rIns="0" bIns="0" rtlCol="0">
            <a:spAutoFit/>
          </a:bodyPr>
          <a:lstStyle/>
          <a:p>
            <a:pPr marL="12700">
              <a:lnSpc>
                <a:spcPct val="100000"/>
              </a:lnSpc>
              <a:spcBef>
                <a:spcPts val="135"/>
              </a:spcBef>
            </a:pPr>
            <a:r>
              <a:rPr spc="-90" dirty="0"/>
              <a:t>State</a:t>
            </a:r>
            <a:r>
              <a:rPr spc="-50" dirty="0"/>
              <a:t> </a:t>
            </a:r>
            <a:r>
              <a:rPr spc="55" dirty="0"/>
              <a:t>manipulation</a:t>
            </a: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160226"/>
            <a:ext cx="1760410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65" dirty="0">
                <a:latin typeface="Arial MT"/>
                <a:cs typeface="Arial MT"/>
              </a:rPr>
              <a:t>The</a:t>
            </a:r>
            <a:r>
              <a:rPr sz="4100" spc="5" dirty="0">
                <a:latin typeface="Arial MT"/>
                <a:cs typeface="Arial MT"/>
              </a:rPr>
              <a:t> </a:t>
            </a:r>
            <a:r>
              <a:rPr sz="4100" spc="75" dirty="0">
                <a:latin typeface="Arial MT"/>
                <a:cs typeface="Arial MT"/>
              </a:rPr>
              <a:t>command</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45" dirty="0">
                <a:latin typeface="Arial MT"/>
                <a:cs typeface="Arial MT"/>
              </a:rPr>
              <a:t>state"</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to </a:t>
            </a:r>
            <a:r>
              <a:rPr sz="4100" spc="30" dirty="0">
                <a:latin typeface="Arial MT"/>
                <a:cs typeface="Arial MT"/>
              </a:rPr>
              <a:t>manipulate</a:t>
            </a:r>
            <a:r>
              <a:rPr sz="4100" spc="10" dirty="0">
                <a:latin typeface="Arial MT"/>
                <a:cs typeface="Arial MT"/>
              </a:rPr>
              <a:t> your </a:t>
            </a:r>
            <a:r>
              <a:rPr sz="4100" spc="15" dirty="0">
                <a:latin typeface="Arial MT"/>
                <a:cs typeface="Arial MT"/>
              </a:rPr>
              <a:t>terraform </a:t>
            </a:r>
            <a:r>
              <a:rPr sz="4100" spc="-1125" dirty="0">
                <a:latin typeface="Arial MT"/>
                <a:cs typeface="Arial MT"/>
              </a:rPr>
              <a:t> </a:t>
            </a:r>
            <a:r>
              <a:rPr sz="4100" spc="5" dirty="0">
                <a:latin typeface="Arial MT"/>
                <a:cs typeface="Arial MT"/>
              </a:rPr>
              <a:t>state</a:t>
            </a:r>
            <a:r>
              <a:rPr sz="4100" dirty="0">
                <a:latin typeface="Arial MT"/>
                <a:cs typeface="Arial MT"/>
              </a:rPr>
              <a:t> </a:t>
            </a:r>
            <a:r>
              <a:rPr sz="4100" spc="5" dirty="0">
                <a:latin typeface="Arial MT"/>
                <a:cs typeface="Arial MT"/>
              </a:rPr>
              <a:t>file</a:t>
            </a:r>
            <a:endParaRPr sz="4100">
              <a:latin typeface="Arial MT"/>
              <a:cs typeface="Arial MT"/>
            </a:endParaRPr>
          </a:p>
        </p:txBody>
      </p:sp>
      <p:sp>
        <p:nvSpPr>
          <p:cNvPr id="4" name="object 4"/>
          <p:cNvSpPr txBox="1"/>
          <p:nvPr/>
        </p:nvSpPr>
        <p:spPr>
          <a:xfrm>
            <a:off x="1497336" y="3999878"/>
            <a:ext cx="17212945" cy="742315"/>
          </a:xfrm>
          <a:prstGeom prst="rect">
            <a:avLst/>
          </a:prstGeom>
          <a:solidFill>
            <a:srgbClr val="0365C0"/>
          </a:solidFill>
        </p:spPr>
        <p:txBody>
          <a:bodyPr vert="horz" wrap="square" lIns="0" tIns="135255" rIns="0" bIns="0" rtlCol="0">
            <a:spAutoFit/>
          </a:bodyPr>
          <a:lstStyle/>
          <a:p>
            <a:pPr marL="2188210">
              <a:lnSpc>
                <a:spcPct val="100000"/>
              </a:lnSpc>
              <a:spcBef>
                <a:spcPts val="1065"/>
              </a:spcBef>
              <a:tabLst>
                <a:tab pos="10679430" algn="l"/>
              </a:tabLst>
            </a:pPr>
            <a:r>
              <a:rPr sz="2950" b="1" spc="10" dirty="0">
                <a:solidFill>
                  <a:srgbClr val="FFFFFF"/>
                </a:solidFill>
                <a:latin typeface="Arial"/>
                <a:cs typeface="Arial"/>
              </a:rPr>
              <a:t>Command	</a:t>
            </a:r>
            <a:r>
              <a:rPr sz="2950" b="1" spc="5" dirty="0">
                <a:solidFill>
                  <a:srgbClr val="FFFFFF"/>
                </a:solidFill>
                <a:latin typeface="Arial"/>
                <a:cs typeface="Arial"/>
              </a:rPr>
              <a:t>Description</a:t>
            </a:r>
            <a:endParaRPr sz="2950">
              <a:latin typeface="Arial"/>
              <a:cs typeface="Arial"/>
            </a:endParaRPr>
          </a:p>
        </p:txBody>
      </p:sp>
      <p:sp>
        <p:nvSpPr>
          <p:cNvPr id="5" name="object 5"/>
          <p:cNvSpPr txBox="1"/>
          <p:nvPr/>
        </p:nvSpPr>
        <p:spPr>
          <a:xfrm>
            <a:off x="3083367" y="4867391"/>
            <a:ext cx="11212195" cy="478155"/>
          </a:xfrm>
          <a:prstGeom prst="rect">
            <a:avLst/>
          </a:prstGeom>
        </p:spPr>
        <p:txBody>
          <a:bodyPr vert="horz" wrap="square" lIns="0" tIns="14604" rIns="0" bIns="0" rtlCol="0">
            <a:spAutoFit/>
          </a:bodyPr>
          <a:lstStyle/>
          <a:p>
            <a:pPr marL="12700">
              <a:lnSpc>
                <a:spcPct val="100000"/>
              </a:lnSpc>
              <a:spcBef>
                <a:spcPts val="114"/>
              </a:spcBef>
              <a:tabLst>
                <a:tab pos="9061450"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state</a:t>
            </a:r>
            <a:r>
              <a:rPr sz="2950" spc="15" dirty="0">
                <a:latin typeface="Arial MT"/>
                <a:cs typeface="Arial MT"/>
              </a:rPr>
              <a:t> </a:t>
            </a:r>
            <a:r>
              <a:rPr sz="2950" spc="5" dirty="0">
                <a:latin typeface="Arial MT"/>
                <a:cs typeface="Arial MT"/>
              </a:rPr>
              <a:t>list	List</a:t>
            </a:r>
            <a:r>
              <a:rPr sz="2950" spc="-25" dirty="0">
                <a:latin typeface="Arial MT"/>
                <a:cs typeface="Arial MT"/>
              </a:rPr>
              <a:t> </a:t>
            </a:r>
            <a:r>
              <a:rPr sz="2950" spc="5" dirty="0">
                <a:latin typeface="Arial MT"/>
                <a:cs typeface="Arial MT"/>
              </a:rPr>
              <a:t>the</a:t>
            </a:r>
            <a:r>
              <a:rPr sz="2950" spc="-25" dirty="0">
                <a:latin typeface="Arial MT"/>
                <a:cs typeface="Arial MT"/>
              </a:rPr>
              <a:t> </a:t>
            </a:r>
            <a:r>
              <a:rPr sz="2950" spc="5" dirty="0">
                <a:latin typeface="Arial MT"/>
                <a:cs typeface="Arial MT"/>
              </a:rPr>
              <a:t>state</a:t>
            </a:r>
            <a:endParaRPr sz="2950">
              <a:latin typeface="Arial MT"/>
              <a:cs typeface="Arial MT"/>
            </a:endParaRPr>
          </a:p>
        </p:txBody>
      </p:sp>
      <p:sp>
        <p:nvSpPr>
          <p:cNvPr id="6" name="object 6"/>
          <p:cNvSpPr txBox="1"/>
          <p:nvPr/>
        </p:nvSpPr>
        <p:spPr>
          <a:xfrm>
            <a:off x="1497336" y="5483450"/>
            <a:ext cx="17212945" cy="742315"/>
          </a:xfrm>
          <a:prstGeom prst="rect">
            <a:avLst/>
          </a:prstGeom>
          <a:solidFill>
            <a:srgbClr val="E3E5E8"/>
          </a:solidFill>
        </p:spPr>
        <p:txBody>
          <a:bodyPr vert="horz" wrap="square" lIns="0" tIns="135255" rIns="0" bIns="0" rtlCol="0">
            <a:spAutoFit/>
          </a:bodyPr>
          <a:lstStyle/>
          <a:p>
            <a:pPr marL="1546225">
              <a:lnSpc>
                <a:spcPct val="100000"/>
              </a:lnSpc>
              <a:spcBef>
                <a:spcPts val="1065"/>
              </a:spcBef>
              <a:tabLst>
                <a:tab pos="8577580" algn="l"/>
              </a:tabLst>
            </a:pPr>
            <a:r>
              <a:rPr sz="2950" spc="-45" dirty="0">
                <a:latin typeface="Arial MT"/>
                <a:cs typeface="Arial MT"/>
              </a:rPr>
              <a:t>Terraform</a:t>
            </a:r>
            <a:r>
              <a:rPr sz="2950" spc="15" dirty="0">
                <a:latin typeface="Arial MT"/>
                <a:cs typeface="Arial MT"/>
              </a:rPr>
              <a:t> </a:t>
            </a:r>
            <a:r>
              <a:rPr sz="2950" spc="5" dirty="0">
                <a:latin typeface="Arial MT"/>
                <a:cs typeface="Arial MT"/>
              </a:rPr>
              <a:t>state</a:t>
            </a:r>
            <a:r>
              <a:rPr sz="2950" spc="20" dirty="0">
                <a:latin typeface="Arial MT"/>
                <a:cs typeface="Arial MT"/>
              </a:rPr>
              <a:t> </a:t>
            </a:r>
            <a:r>
              <a:rPr sz="2950" spc="10" dirty="0">
                <a:latin typeface="Arial MT"/>
                <a:cs typeface="Arial MT"/>
              </a:rPr>
              <a:t>mv	Move</a:t>
            </a:r>
            <a:r>
              <a:rPr sz="2950" spc="5" dirty="0">
                <a:latin typeface="Arial MT"/>
                <a:cs typeface="Arial MT"/>
              </a:rPr>
              <a:t> an</a:t>
            </a:r>
            <a:r>
              <a:rPr sz="2950" dirty="0">
                <a:latin typeface="Arial MT"/>
                <a:cs typeface="Arial MT"/>
              </a:rPr>
              <a:t> </a:t>
            </a:r>
            <a:r>
              <a:rPr sz="2950" spc="5" dirty="0">
                <a:latin typeface="Arial MT"/>
                <a:cs typeface="Arial MT"/>
              </a:rPr>
              <a:t>item</a:t>
            </a:r>
            <a:r>
              <a:rPr sz="2950" dirty="0">
                <a:latin typeface="Arial MT"/>
                <a:cs typeface="Arial MT"/>
              </a:rPr>
              <a:t> </a:t>
            </a:r>
            <a:r>
              <a:rPr sz="2950" spc="5" dirty="0">
                <a:latin typeface="Arial MT"/>
                <a:cs typeface="Arial MT"/>
              </a:rPr>
              <a:t>in the</a:t>
            </a:r>
            <a:r>
              <a:rPr sz="2950" dirty="0">
                <a:latin typeface="Arial MT"/>
                <a:cs typeface="Arial MT"/>
              </a:rPr>
              <a:t> </a:t>
            </a:r>
            <a:r>
              <a:rPr sz="2950" spc="5" dirty="0">
                <a:latin typeface="Arial MT"/>
                <a:cs typeface="Arial MT"/>
              </a:rPr>
              <a:t>state</a:t>
            </a:r>
            <a:r>
              <a:rPr sz="2950" dirty="0">
                <a:latin typeface="Arial MT"/>
                <a:cs typeface="Arial MT"/>
              </a:rPr>
              <a:t> </a:t>
            </a:r>
            <a:r>
              <a:rPr sz="2950" spc="5" dirty="0">
                <a:latin typeface="Arial MT"/>
                <a:cs typeface="Arial MT"/>
              </a:rPr>
              <a:t>(or</a:t>
            </a:r>
            <a:r>
              <a:rPr sz="2950" dirty="0">
                <a:latin typeface="Arial MT"/>
                <a:cs typeface="Arial MT"/>
              </a:rPr>
              <a:t> rename)</a:t>
            </a:r>
            <a:endParaRPr sz="2950">
              <a:latin typeface="Arial MT"/>
              <a:cs typeface="Arial MT"/>
            </a:endParaRPr>
          </a:p>
        </p:txBody>
      </p:sp>
      <p:sp>
        <p:nvSpPr>
          <p:cNvPr id="7" name="object 7"/>
          <p:cNvSpPr txBox="1"/>
          <p:nvPr/>
        </p:nvSpPr>
        <p:spPr>
          <a:xfrm>
            <a:off x="3010049" y="6345729"/>
            <a:ext cx="13377544" cy="478155"/>
          </a:xfrm>
          <a:prstGeom prst="rect">
            <a:avLst/>
          </a:prstGeom>
        </p:spPr>
        <p:txBody>
          <a:bodyPr vert="horz" wrap="square" lIns="0" tIns="14604" rIns="0" bIns="0" rtlCol="0">
            <a:spAutoFit/>
          </a:bodyPr>
          <a:lstStyle/>
          <a:p>
            <a:pPr marL="12700">
              <a:lnSpc>
                <a:spcPct val="100000"/>
              </a:lnSpc>
              <a:spcBef>
                <a:spcPts val="114"/>
              </a:spcBef>
              <a:tabLst>
                <a:tab pos="7043420"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state</a:t>
            </a:r>
            <a:r>
              <a:rPr sz="2950" spc="20" dirty="0">
                <a:latin typeface="Arial MT"/>
                <a:cs typeface="Arial MT"/>
              </a:rPr>
              <a:t> </a:t>
            </a:r>
            <a:r>
              <a:rPr sz="2950" spc="45" dirty="0">
                <a:latin typeface="Arial MT"/>
                <a:cs typeface="Arial MT"/>
              </a:rPr>
              <a:t>pull	</a:t>
            </a:r>
            <a:r>
              <a:rPr sz="2950" spc="-35" dirty="0">
                <a:latin typeface="Arial MT"/>
                <a:cs typeface="Arial MT"/>
              </a:rPr>
              <a:t>Pull</a:t>
            </a:r>
            <a:r>
              <a:rPr sz="2950" dirty="0">
                <a:latin typeface="Arial MT"/>
                <a:cs typeface="Arial MT"/>
              </a:rPr>
              <a:t> </a:t>
            </a:r>
            <a:r>
              <a:rPr sz="2950" spc="20" dirty="0">
                <a:latin typeface="Arial MT"/>
                <a:cs typeface="Arial MT"/>
              </a:rPr>
              <a:t>current</a:t>
            </a:r>
            <a:r>
              <a:rPr sz="2950" dirty="0">
                <a:latin typeface="Arial MT"/>
                <a:cs typeface="Arial MT"/>
              </a:rPr>
              <a:t> </a:t>
            </a:r>
            <a:r>
              <a:rPr sz="2950" spc="5" dirty="0">
                <a:latin typeface="Arial MT"/>
                <a:cs typeface="Arial MT"/>
              </a:rPr>
              <a:t>state</a:t>
            </a:r>
            <a:r>
              <a:rPr sz="2950" dirty="0">
                <a:latin typeface="Arial MT"/>
                <a:cs typeface="Arial MT"/>
              </a:rPr>
              <a:t> </a:t>
            </a:r>
            <a:r>
              <a:rPr sz="2950" spc="60" dirty="0">
                <a:latin typeface="Arial MT"/>
                <a:cs typeface="Arial MT"/>
              </a:rPr>
              <a:t>and</a:t>
            </a:r>
            <a:r>
              <a:rPr sz="2950" dirty="0">
                <a:latin typeface="Arial MT"/>
                <a:cs typeface="Arial MT"/>
              </a:rPr>
              <a:t> </a:t>
            </a:r>
            <a:r>
              <a:rPr sz="2950" spc="35" dirty="0">
                <a:latin typeface="Arial MT"/>
                <a:cs typeface="Arial MT"/>
              </a:rPr>
              <a:t>output</a:t>
            </a:r>
            <a:r>
              <a:rPr sz="2950" dirty="0">
                <a:latin typeface="Arial MT"/>
                <a:cs typeface="Arial MT"/>
              </a:rPr>
              <a:t> </a:t>
            </a:r>
            <a:r>
              <a:rPr sz="2950" spc="5" dirty="0">
                <a:latin typeface="Arial MT"/>
                <a:cs typeface="Arial MT"/>
              </a:rPr>
              <a:t>to</a:t>
            </a:r>
            <a:r>
              <a:rPr sz="2950" spc="-5" dirty="0">
                <a:latin typeface="Arial MT"/>
                <a:cs typeface="Arial MT"/>
              </a:rPr>
              <a:t> </a:t>
            </a:r>
            <a:r>
              <a:rPr sz="2950" spc="35" dirty="0">
                <a:latin typeface="Arial MT"/>
                <a:cs typeface="Arial MT"/>
              </a:rPr>
              <a:t>stdout</a:t>
            </a:r>
            <a:endParaRPr sz="2950">
              <a:latin typeface="Arial MT"/>
              <a:cs typeface="Arial MT"/>
            </a:endParaRPr>
          </a:p>
        </p:txBody>
      </p:sp>
      <p:sp>
        <p:nvSpPr>
          <p:cNvPr id="8" name="object 8"/>
          <p:cNvSpPr txBox="1"/>
          <p:nvPr/>
        </p:nvSpPr>
        <p:spPr>
          <a:xfrm>
            <a:off x="1497336" y="6967024"/>
            <a:ext cx="17212945" cy="742315"/>
          </a:xfrm>
          <a:prstGeom prst="rect">
            <a:avLst/>
          </a:prstGeom>
          <a:solidFill>
            <a:srgbClr val="E3E5E8"/>
          </a:solidFill>
        </p:spPr>
        <p:txBody>
          <a:bodyPr vert="horz" wrap="square" lIns="0" tIns="135255" rIns="0" bIns="0" rtlCol="0">
            <a:spAutoFit/>
          </a:bodyPr>
          <a:lstStyle/>
          <a:p>
            <a:pPr marL="1409700">
              <a:lnSpc>
                <a:spcPct val="100000"/>
              </a:lnSpc>
              <a:spcBef>
                <a:spcPts val="1065"/>
              </a:spcBef>
              <a:tabLst>
                <a:tab pos="7799070"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state</a:t>
            </a:r>
            <a:r>
              <a:rPr sz="2950" spc="15" dirty="0">
                <a:latin typeface="Arial MT"/>
                <a:cs typeface="Arial MT"/>
              </a:rPr>
              <a:t> </a:t>
            </a:r>
            <a:r>
              <a:rPr sz="2950" spc="50" dirty="0">
                <a:latin typeface="Arial MT"/>
                <a:cs typeface="Arial MT"/>
              </a:rPr>
              <a:t>push	</a:t>
            </a:r>
            <a:r>
              <a:rPr sz="2950" spc="5" dirty="0">
                <a:latin typeface="Arial MT"/>
                <a:cs typeface="Arial MT"/>
              </a:rPr>
              <a:t>Overwrite state</a:t>
            </a:r>
            <a:r>
              <a:rPr sz="2950" dirty="0">
                <a:latin typeface="Arial MT"/>
                <a:cs typeface="Arial MT"/>
              </a:rPr>
              <a:t> </a:t>
            </a:r>
            <a:r>
              <a:rPr sz="2950" spc="90" dirty="0">
                <a:latin typeface="Arial MT"/>
                <a:cs typeface="Arial MT"/>
              </a:rPr>
              <a:t>by</a:t>
            </a:r>
            <a:r>
              <a:rPr sz="2950" spc="5" dirty="0">
                <a:latin typeface="Arial MT"/>
                <a:cs typeface="Arial MT"/>
              </a:rPr>
              <a:t> </a:t>
            </a:r>
            <a:r>
              <a:rPr sz="2950" spc="55" dirty="0">
                <a:latin typeface="Arial MT"/>
                <a:cs typeface="Arial MT"/>
              </a:rPr>
              <a:t>pushing</a:t>
            </a:r>
            <a:r>
              <a:rPr sz="2950" dirty="0">
                <a:latin typeface="Arial MT"/>
                <a:cs typeface="Arial MT"/>
              </a:rPr>
              <a:t> </a:t>
            </a:r>
            <a:r>
              <a:rPr sz="2950" spc="40" dirty="0">
                <a:latin typeface="Arial MT"/>
                <a:cs typeface="Arial MT"/>
              </a:rPr>
              <a:t>local</a:t>
            </a:r>
            <a:r>
              <a:rPr sz="2950" dirty="0">
                <a:latin typeface="Arial MT"/>
                <a:cs typeface="Arial MT"/>
              </a:rPr>
              <a:t> </a:t>
            </a:r>
            <a:r>
              <a:rPr sz="2950" spc="5" dirty="0">
                <a:latin typeface="Arial MT"/>
                <a:cs typeface="Arial MT"/>
              </a:rPr>
              <a:t>file to</a:t>
            </a:r>
            <a:r>
              <a:rPr sz="2950" dirty="0">
                <a:latin typeface="Arial MT"/>
                <a:cs typeface="Arial MT"/>
              </a:rPr>
              <a:t> </a:t>
            </a:r>
            <a:r>
              <a:rPr sz="2950" spc="5" dirty="0">
                <a:latin typeface="Arial MT"/>
                <a:cs typeface="Arial MT"/>
              </a:rPr>
              <a:t>statefile</a:t>
            </a:r>
            <a:endParaRPr sz="2950">
              <a:latin typeface="Arial MT"/>
              <a:cs typeface="Arial MT"/>
            </a:endParaRPr>
          </a:p>
        </p:txBody>
      </p:sp>
      <p:sp>
        <p:nvSpPr>
          <p:cNvPr id="9" name="object 9"/>
          <p:cNvSpPr txBox="1"/>
          <p:nvPr/>
        </p:nvSpPr>
        <p:spPr>
          <a:xfrm>
            <a:off x="1917266" y="7829301"/>
            <a:ext cx="15077440" cy="478155"/>
          </a:xfrm>
          <a:prstGeom prst="rect">
            <a:avLst/>
          </a:prstGeom>
        </p:spPr>
        <p:txBody>
          <a:bodyPr vert="horz" wrap="square" lIns="0" tIns="14604" rIns="0" bIns="0" rtlCol="0">
            <a:spAutoFit/>
          </a:bodyPr>
          <a:lstStyle/>
          <a:p>
            <a:pPr marL="12700">
              <a:lnSpc>
                <a:spcPct val="100000"/>
              </a:lnSpc>
              <a:spcBef>
                <a:spcPts val="114"/>
              </a:spcBef>
              <a:tabLst>
                <a:tab pos="7529195" algn="l"/>
              </a:tabLst>
            </a:pPr>
            <a:r>
              <a:rPr sz="2950" spc="10" dirty="0">
                <a:latin typeface="Arial MT"/>
                <a:cs typeface="Arial MT"/>
              </a:rPr>
              <a:t>terraform</a:t>
            </a:r>
            <a:r>
              <a:rPr sz="2950" spc="20" dirty="0">
                <a:latin typeface="Arial MT"/>
                <a:cs typeface="Arial MT"/>
              </a:rPr>
              <a:t> </a:t>
            </a:r>
            <a:r>
              <a:rPr sz="2950" spc="5" dirty="0">
                <a:latin typeface="Arial MT"/>
                <a:cs typeface="Arial MT"/>
              </a:rPr>
              <a:t>state</a:t>
            </a:r>
            <a:r>
              <a:rPr sz="2950" spc="25" dirty="0">
                <a:latin typeface="Arial MT"/>
                <a:cs typeface="Arial MT"/>
              </a:rPr>
              <a:t> </a:t>
            </a:r>
            <a:r>
              <a:rPr sz="2950" spc="40" dirty="0">
                <a:latin typeface="Arial MT"/>
                <a:cs typeface="Arial MT"/>
              </a:rPr>
              <a:t>replace-provider	</a:t>
            </a:r>
            <a:r>
              <a:rPr sz="2950" spc="30" dirty="0">
                <a:latin typeface="Arial MT"/>
                <a:cs typeface="Arial MT"/>
              </a:rPr>
              <a:t>Replace</a:t>
            </a:r>
            <a:r>
              <a:rPr sz="2950" spc="10" dirty="0">
                <a:latin typeface="Arial MT"/>
                <a:cs typeface="Arial MT"/>
              </a:rPr>
              <a:t> </a:t>
            </a:r>
            <a:r>
              <a:rPr sz="2950" spc="5" dirty="0">
                <a:latin typeface="Arial MT"/>
                <a:cs typeface="Arial MT"/>
              </a:rPr>
              <a:t>a </a:t>
            </a:r>
            <a:r>
              <a:rPr sz="2950" spc="40" dirty="0">
                <a:latin typeface="Arial MT"/>
                <a:cs typeface="Arial MT"/>
              </a:rPr>
              <a:t>provider</a:t>
            </a:r>
            <a:r>
              <a:rPr sz="2950" spc="5" dirty="0">
                <a:latin typeface="Arial MT"/>
                <a:cs typeface="Arial MT"/>
              </a:rPr>
              <a:t> </a:t>
            </a:r>
            <a:r>
              <a:rPr sz="2950" spc="35" dirty="0">
                <a:latin typeface="Arial MT"/>
                <a:cs typeface="Arial MT"/>
              </a:rPr>
              <a:t>(e.g.</a:t>
            </a:r>
            <a:r>
              <a:rPr sz="2950" spc="5" dirty="0">
                <a:latin typeface="Arial MT"/>
                <a:cs typeface="Arial MT"/>
              </a:rPr>
              <a:t> aws)</a:t>
            </a:r>
            <a:r>
              <a:rPr sz="2950" spc="10" dirty="0">
                <a:latin typeface="Arial MT"/>
                <a:cs typeface="Arial MT"/>
              </a:rPr>
              <a:t> </a:t>
            </a:r>
            <a:r>
              <a:rPr sz="2950" spc="5" dirty="0">
                <a:latin typeface="Arial MT"/>
                <a:cs typeface="Arial MT"/>
              </a:rPr>
              <a:t>in the state file</a:t>
            </a:r>
            <a:endParaRPr sz="2950">
              <a:latin typeface="Arial MT"/>
              <a:cs typeface="Arial MT"/>
            </a:endParaRPr>
          </a:p>
        </p:txBody>
      </p:sp>
      <p:sp>
        <p:nvSpPr>
          <p:cNvPr id="10" name="object 10"/>
          <p:cNvSpPr txBox="1"/>
          <p:nvPr/>
        </p:nvSpPr>
        <p:spPr>
          <a:xfrm>
            <a:off x="1497336" y="8450597"/>
            <a:ext cx="17212945" cy="742315"/>
          </a:xfrm>
          <a:prstGeom prst="rect">
            <a:avLst/>
          </a:prstGeom>
          <a:solidFill>
            <a:srgbClr val="E3E5E8"/>
          </a:solidFill>
        </p:spPr>
        <p:txBody>
          <a:bodyPr vert="horz" wrap="square" lIns="0" tIns="135255" rIns="0" bIns="0" rtlCol="0">
            <a:spAutoFit/>
          </a:bodyPr>
          <a:lstStyle/>
          <a:p>
            <a:pPr marL="1605280">
              <a:lnSpc>
                <a:spcPct val="100000"/>
              </a:lnSpc>
              <a:spcBef>
                <a:spcPts val="1065"/>
              </a:spcBef>
              <a:tabLst>
                <a:tab pos="9729470"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state</a:t>
            </a:r>
            <a:r>
              <a:rPr sz="2950" spc="15" dirty="0">
                <a:latin typeface="Arial MT"/>
                <a:cs typeface="Arial MT"/>
              </a:rPr>
              <a:t> </a:t>
            </a:r>
            <a:r>
              <a:rPr sz="2950" spc="35" dirty="0">
                <a:latin typeface="Arial MT"/>
                <a:cs typeface="Arial MT"/>
              </a:rPr>
              <a:t>rm	</a:t>
            </a:r>
            <a:r>
              <a:rPr sz="2950" spc="-20" dirty="0">
                <a:latin typeface="Arial MT"/>
                <a:cs typeface="Arial MT"/>
              </a:rPr>
              <a:t>Remove</a:t>
            </a:r>
            <a:r>
              <a:rPr sz="2950" spc="-5" dirty="0">
                <a:latin typeface="Arial MT"/>
                <a:cs typeface="Arial MT"/>
              </a:rPr>
              <a:t> </a:t>
            </a:r>
            <a:r>
              <a:rPr sz="2950" spc="5" dirty="0">
                <a:latin typeface="Arial MT"/>
                <a:cs typeface="Arial MT"/>
              </a:rPr>
              <a:t>item</a:t>
            </a:r>
            <a:r>
              <a:rPr sz="2950" spc="-5" dirty="0">
                <a:latin typeface="Arial MT"/>
                <a:cs typeface="Arial MT"/>
              </a:rPr>
              <a:t> from</a:t>
            </a:r>
            <a:r>
              <a:rPr sz="2950" spc="-10" dirty="0">
                <a:latin typeface="Arial MT"/>
                <a:cs typeface="Arial MT"/>
              </a:rPr>
              <a:t> </a:t>
            </a:r>
            <a:r>
              <a:rPr sz="2950" spc="5" dirty="0">
                <a:latin typeface="Arial MT"/>
                <a:cs typeface="Arial MT"/>
              </a:rPr>
              <a:t>state</a:t>
            </a:r>
            <a:endParaRPr sz="2950">
              <a:latin typeface="Arial MT"/>
              <a:cs typeface="Arial MT"/>
            </a:endParaRPr>
          </a:p>
        </p:txBody>
      </p:sp>
      <p:sp>
        <p:nvSpPr>
          <p:cNvPr id="11" name="object 11"/>
          <p:cNvSpPr txBox="1"/>
          <p:nvPr/>
        </p:nvSpPr>
        <p:spPr>
          <a:xfrm>
            <a:off x="2873781" y="9312875"/>
            <a:ext cx="11882755" cy="478155"/>
          </a:xfrm>
          <a:prstGeom prst="rect">
            <a:avLst/>
          </a:prstGeom>
        </p:spPr>
        <p:txBody>
          <a:bodyPr vert="horz" wrap="square" lIns="0" tIns="14604" rIns="0" bIns="0" rtlCol="0">
            <a:spAutoFit/>
          </a:bodyPr>
          <a:lstStyle/>
          <a:p>
            <a:pPr marL="12700">
              <a:lnSpc>
                <a:spcPct val="100000"/>
              </a:lnSpc>
              <a:spcBef>
                <a:spcPts val="114"/>
              </a:spcBef>
              <a:tabLst>
                <a:tab pos="8810625"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state</a:t>
            </a:r>
            <a:r>
              <a:rPr sz="2950" spc="15" dirty="0">
                <a:latin typeface="Arial MT"/>
                <a:cs typeface="Arial MT"/>
              </a:rPr>
              <a:t> </a:t>
            </a:r>
            <a:r>
              <a:rPr sz="2950" spc="10" dirty="0">
                <a:latin typeface="Arial MT"/>
                <a:cs typeface="Arial MT"/>
              </a:rPr>
              <a:t>show	</a:t>
            </a:r>
            <a:r>
              <a:rPr sz="2950" spc="-35" dirty="0">
                <a:latin typeface="Arial MT"/>
                <a:cs typeface="Arial MT"/>
              </a:rPr>
              <a:t>Show</a:t>
            </a:r>
            <a:r>
              <a:rPr sz="2950" spc="-10" dirty="0">
                <a:latin typeface="Arial MT"/>
                <a:cs typeface="Arial MT"/>
              </a:rPr>
              <a:t> </a:t>
            </a:r>
            <a:r>
              <a:rPr sz="2950" spc="5" dirty="0">
                <a:latin typeface="Arial MT"/>
                <a:cs typeface="Arial MT"/>
              </a:rPr>
              <a:t>item</a:t>
            </a:r>
            <a:r>
              <a:rPr sz="2950" spc="-10" dirty="0">
                <a:latin typeface="Arial MT"/>
                <a:cs typeface="Arial MT"/>
              </a:rPr>
              <a:t> </a:t>
            </a:r>
            <a:r>
              <a:rPr sz="2950" spc="5" dirty="0">
                <a:latin typeface="Arial MT"/>
                <a:cs typeface="Arial MT"/>
              </a:rPr>
              <a:t>in</a:t>
            </a:r>
            <a:r>
              <a:rPr sz="2950" spc="-10" dirty="0">
                <a:latin typeface="Arial MT"/>
                <a:cs typeface="Arial MT"/>
              </a:rPr>
              <a:t> </a:t>
            </a:r>
            <a:r>
              <a:rPr sz="2950" spc="5" dirty="0">
                <a:latin typeface="Arial MT"/>
                <a:cs typeface="Arial MT"/>
              </a:rPr>
              <a:t>state</a:t>
            </a:r>
            <a:endParaRPr sz="2950">
              <a:latin typeface="Arial MT"/>
              <a:cs typeface="Arial MT"/>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737090" cy="1433195"/>
          </a:xfrm>
          <a:prstGeom prst="rect">
            <a:avLst/>
          </a:prstGeom>
        </p:spPr>
        <p:txBody>
          <a:bodyPr vert="horz" wrap="square" lIns="0" tIns="17145" rIns="0" bIns="0" rtlCol="0">
            <a:spAutoFit/>
          </a:bodyPr>
          <a:lstStyle/>
          <a:p>
            <a:pPr marL="12700">
              <a:lnSpc>
                <a:spcPct val="100000"/>
              </a:lnSpc>
              <a:spcBef>
                <a:spcPts val="135"/>
              </a:spcBef>
            </a:pPr>
            <a:r>
              <a:rPr spc="-90" dirty="0"/>
              <a:t>State</a:t>
            </a:r>
            <a:r>
              <a:rPr spc="-50" dirty="0"/>
              <a:t> </a:t>
            </a:r>
            <a:r>
              <a:rPr spc="55" dirty="0"/>
              <a:t>manipulation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73052"/>
            <a:ext cx="18151475" cy="8069580"/>
          </a:xfrm>
          <a:prstGeom prst="rect">
            <a:avLst/>
          </a:prstGeom>
        </p:spPr>
        <p:txBody>
          <a:bodyPr vert="horz" wrap="square" lIns="0" tIns="13335" rIns="0" bIns="0" rtlCol="0">
            <a:spAutoFit/>
          </a:bodyPr>
          <a:lstStyle/>
          <a:p>
            <a:pPr marL="457834" indent="-433070">
              <a:lnSpc>
                <a:spcPct val="100000"/>
              </a:lnSpc>
              <a:spcBef>
                <a:spcPts val="105"/>
              </a:spcBef>
              <a:buSzPct val="74285"/>
              <a:buChar char="•"/>
              <a:tabLst>
                <a:tab pos="457834" algn="l"/>
                <a:tab pos="458470" algn="l"/>
              </a:tabLst>
            </a:pPr>
            <a:r>
              <a:rPr sz="3500" spc="-15" dirty="0">
                <a:latin typeface="Arial MT"/>
                <a:cs typeface="Arial MT"/>
              </a:rPr>
              <a:t>Here</a:t>
            </a:r>
            <a:r>
              <a:rPr sz="3500" spc="-5" dirty="0">
                <a:latin typeface="Arial MT"/>
                <a:cs typeface="Arial MT"/>
              </a:rPr>
              <a:t> </a:t>
            </a:r>
            <a:r>
              <a:rPr sz="3500" spc="-20" dirty="0">
                <a:latin typeface="Arial MT"/>
                <a:cs typeface="Arial MT"/>
              </a:rPr>
              <a:t>are</a:t>
            </a:r>
            <a:r>
              <a:rPr sz="3500" dirty="0">
                <a:latin typeface="Arial MT"/>
                <a:cs typeface="Arial MT"/>
              </a:rPr>
              <a:t> a few use </a:t>
            </a:r>
            <a:r>
              <a:rPr sz="3500" spc="40" dirty="0">
                <a:latin typeface="Arial MT"/>
                <a:cs typeface="Arial MT"/>
              </a:rPr>
              <a:t>cases</a:t>
            </a:r>
            <a:r>
              <a:rPr sz="3500" dirty="0">
                <a:latin typeface="Arial MT"/>
                <a:cs typeface="Arial MT"/>
              </a:rPr>
              <a:t> when you will </a:t>
            </a:r>
            <a:r>
              <a:rPr sz="3500" spc="45" dirty="0">
                <a:latin typeface="Arial MT"/>
                <a:cs typeface="Arial MT"/>
              </a:rPr>
              <a:t>need</a:t>
            </a:r>
            <a:r>
              <a:rPr sz="3500" dirty="0">
                <a:latin typeface="Arial MT"/>
                <a:cs typeface="Arial MT"/>
              </a:rPr>
              <a:t> to </a:t>
            </a:r>
            <a:r>
              <a:rPr sz="3500" spc="30" dirty="0">
                <a:latin typeface="Arial MT"/>
                <a:cs typeface="Arial MT"/>
              </a:rPr>
              <a:t>modify</a:t>
            </a:r>
            <a:r>
              <a:rPr sz="3500" dirty="0">
                <a:latin typeface="Arial MT"/>
                <a:cs typeface="Arial MT"/>
              </a:rPr>
              <a:t> the state:</a:t>
            </a:r>
            <a:endParaRPr sz="3500">
              <a:latin typeface="Arial MT"/>
              <a:cs typeface="Arial MT"/>
            </a:endParaRPr>
          </a:p>
          <a:p>
            <a:pPr>
              <a:lnSpc>
                <a:spcPct val="100000"/>
              </a:lnSpc>
              <a:spcBef>
                <a:spcPts val="25"/>
              </a:spcBef>
              <a:buFont typeface="Arial MT"/>
              <a:buChar char="•"/>
            </a:pPr>
            <a:endParaRPr sz="3650">
              <a:latin typeface="Arial MT"/>
              <a:cs typeface="Arial MT"/>
            </a:endParaRPr>
          </a:p>
          <a:p>
            <a:pPr marL="1190625" lvl="1" indent="-433070">
              <a:lnSpc>
                <a:spcPct val="100000"/>
              </a:lnSpc>
              <a:buSzPct val="74285"/>
              <a:buChar char="•"/>
              <a:tabLst>
                <a:tab pos="1190625" algn="l"/>
                <a:tab pos="1191260" algn="l"/>
              </a:tabLst>
            </a:pPr>
            <a:r>
              <a:rPr sz="3500" spc="-50" dirty="0">
                <a:latin typeface="Arial MT"/>
                <a:cs typeface="Arial MT"/>
              </a:rPr>
              <a:t>When</a:t>
            </a:r>
            <a:r>
              <a:rPr sz="3500" dirty="0">
                <a:latin typeface="Arial MT"/>
                <a:cs typeface="Arial MT"/>
              </a:rPr>
              <a:t> </a:t>
            </a:r>
            <a:r>
              <a:rPr sz="3500" b="1" spc="-5" dirty="0">
                <a:latin typeface="Arial"/>
                <a:cs typeface="Arial"/>
              </a:rPr>
              <a:t>upgrading</a:t>
            </a:r>
            <a:r>
              <a:rPr sz="3500" b="1" spc="5" dirty="0">
                <a:latin typeface="Arial"/>
                <a:cs typeface="Arial"/>
              </a:rPr>
              <a:t> </a:t>
            </a:r>
            <a:r>
              <a:rPr sz="3500" spc="25" dirty="0">
                <a:latin typeface="Arial MT"/>
                <a:cs typeface="Arial MT"/>
              </a:rPr>
              <a:t>between</a:t>
            </a:r>
            <a:r>
              <a:rPr sz="3500" spc="5" dirty="0">
                <a:latin typeface="Arial MT"/>
                <a:cs typeface="Arial MT"/>
              </a:rPr>
              <a:t> </a:t>
            </a:r>
            <a:r>
              <a:rPr sz="3500" dirty="0">
                <a:latin typeface="Arial MT"/>
                <a:cs typeface="Arial MT"/>
              </a:rPr>
              <a:t>versions, for</a:t>
            </a:r>
            <a:r>
              <a:rPr sz="3500" spc="5" dirty="0">
                <a:latin typeface="Arial MT"/>
                <a:cs typeface="Arial MT"/>
              </a:rPr>
              <a:t> </a:t>
            </a:r>
            <a:r>
              <a:rPr sz="3500" spc="25" dirty="0">
                <a:latin typeface="Arial MT"/>
                <a:cs typeface="Arial MT"/>
              </a:rPr>
              <a:t>example</a:t>
            </a:r>
            <a:r>
              <a:rPr sz="3500" spc="5" dirty="0">
                <a:latin typeface="Arial MT"/>
                <a:cs typeface="Arial MT"/>
              </a:rPr>
              <a:t> </a:t>
            </a:r>
            <a:r>
              <a:rPr sz="3500" dirty="0">
                <a:latin typeface="Arial MT"/>
                <a:cs typeface="Arial MT"/>
              </a:rPr>
              <a:t>0.11</a:t>
            </a:r>
            <a:r>
              <a:rPr sz="3500" spc="5" dirty="0">
                <a:latin typeface="Arial MT"/>
                <a:cs typeface="Arial MT"/>
              </a:rPr>
              <a:t> </a:t>
            </a:r>
            <a:r>
              <a:rPr sz="3500" spc="135" dirty="0">
                <a:latin typeface="Arial MT"/>
                <a:cs typeface="Arial MT"/>
              </a:rPr>
              <a:t>-&gt;</a:t>
            </a:r>
            <a:r>
              <a:rPr sz="3500" dirty="0">
                <a:latin typeface="Arial MT"/>
                <a:cs typeface="Arial MT"/>
              </a:rPr>
              <a:t> 0.12</a:t>
            </a:r>
            <a:r>
              <a:rPr sz="3500" spc="5" dirty="0">
                <a:latin typeface="Arial MT"/>
                <a:cs typeface="Arial MT"/>
              </a:rPr>
              <a:t> </a:t>
            </a:r>
            <a:r>
              <a:rPr sz="3500" spc="135" dirty="0">
                <a:latin typeface="Arial MT"/>
                <a:cs typeface="Arial MT"/>
              </a:rPr>
              <a:t>-&gt;</a:t>
            </a:r>
            <a:r>
              <a:rPr sz="3500" spc="5" dirty="0">
                <a:latin typeface="Arial MT"/>
                <a:cs typeface="Arial MT"/>
              </a:rPr>
              <a:t> </a:t>
            </a:r>
            <a:r>
              <a:rPr sz="3500" dirty="0">
                <a:latin typeface="Arial MT"/>
                <a:cs typeface="Arial MT"/>
              </a:rPr>
              <a:t>0.13</a:t>
            </a:r>
            <a:endParaRPr sz="3500">
              <a:latin typeface="Arial MT"/>
              <a:cs typeface="Arial MT"/>
            </a:endParaRPr>
          </a:p>
          <a:p>
            <a:pPr lvl="1">
              <a:lnSpc>
                <a:spcPct val="100000"/>
              </a:lnSpc>
              <a:spcBef>
                <a:spcPts val="30"/>
              </a:spcBef>
              <a:buFont typeface="Arial MT"/>
              <a:buChar char="•"/>
            </a:pPr>
            <a:endParaRPr sz="3650">
              <a:latin typeface="Arial MT"/>
              <a:cs typeface="Arial MT"/>
            </a:endParaRPr>
          </a:p>
          <a:p>
            <a:pPr marL="1190625" lvl="1" indent="-433070">
              <a:lnSpc>
                <a:spcPct val="100000"/>
              </a:lnSpc>
              <a:buSzPct val="74285"/>
              <a:buChar char="•"/>
              <a:tabLst>
                <a:tab pos="1190625" algn="l"/>
                <a:tab pos="1191260" algn="l"/>
              </a:tabLst>
            </a:pPr>
            <a:r>
              <a:rPr sz="3500" spc="-50" dirty="0">
                <a:latin typeface="Arial MT"/>
                <a:cs typeface="Arial MT"/>
              </a:rPr>
              <a:t>When</a:t>
            </a:r>
            <a:r>
              <a:rPr sz="3500" dirty="0">
                <a:latin typeface="Arial MT"/>
                <a:cs typeface="Arial MT"/>
              </a:rPr>
              <a:t> you want to</a:t>
            </a:r>
            <a:r>
              <a:rPr sz="3500" spc="5" dirty="0">
                <a:latin typeface="Arial MT"/>
                <a:cs typeface="Arial MT"/>
              </a:rPr>
              <a:t> </a:t>
            </a:r>
            <a:r>
              <a:rPr sz="3500" b="1" dirty="0">
                <a:latin typeface="Arial"/>
                <a:cs typeface="Arial"/>
              </a:rPr>
              <a:t>rename </a:t>
            </a:r>
            <a:r>
              <a:rPr sz="3500" dirty="0">
                <a:latin typeface="Arial MT"/>
                <a:cs typeface="Arial MT"/>
              </a:rPr>
              <a:t>a </a:t>
            </a:r>
            <a:r>
              <a:rPr sz="3500" spc="10" dirty="0">
                <a:latin typeface="Arial MT"/>
                <a:cs typeface="Arial MT"/>
              </a:rPr>
              <a:t>resource</a:t>
            </a:r>
            <a:r>
              <a:rPr sz="3500" spc="5" dirty="0">
                <a:latin typeface="Arial MT"/>
                <a:cs typeface="Arial MT"/>
              </a:rPr>
              <a:t> </a:t>
            </a:r>
            <a:r>
              <a:rPr sz="3500" dirty="0">
                <a:latin typeface="Arial MT"/>
                <a:cs typeface="Arial MT"/>
              </a:rPr>
              <a:t>in </a:t>
            </a:r>
            <a:r>
              <a:rPr sz="3500" spc="5" dirty="0">
                <a:latin typeface="Arial MT"/>
                <a:cs typeface="Arial MT"/>
              </a:rPr>
              <a:t>terraform</a:t>
            </a:r>
            <a:r>
              <a:rPr sz="3500" dirty="0">
                <a:latin typeface="Arial MT"/>
                <a:cs typeface="Arial MT"/>
              </a:rPr>
              <a:t> without</a:t>
            </a:r>
            <a:r>
              <a:rPr sz="3500" spc="5" dirty="0">
                <a:latin typeface="Arial MT"/>
                <a:cs typeface="Arial MT"/>
              </a:rPr>
              <a:t> </a:t>
            </a:r>
            <a:r>
              <a:rPr sz="3500" spc="25" dirty="0">
                <a:latin typeface="Arial MT"/>
                <a:cs typeface="Arial MT"/>
              </a:rPr>
              <a:t>recreating</a:t>
            </a:r>
            <a:r>
              <a:rPr sz="3500" dirty="0">
                <a:latin typeface="Arial MT"/>
                <a:cs typeface="Arial MT"/>
              </a:rPr>
              <a:t> it</a:t>
            </a:r>
            <a:endParaRPr sz="3500">
              <a:latin typeface="Arial MT"/>
              <a:cs typeface="Arial MT"/>
            </a:endParaRPr>
          </a:p>
          <a:p>
            <a:pPr lvl="1">
              <a:lnSpc>
                <a:spcPct val="100000"/>
              </a:lnSpc>
              <a:buFont typeface="Arial MT"/>
              <a:buChar char="•"/>
            </a:pPr>
            <a:endParaRPr sz="3600">
              <a:latin typeface="Arial MT"/>
              <a:cs typeface="Arial MT"/>
            </a:endParaRPr>
          </a:p>
          <a:p>
            <a:pPr marL="1190625" marR="2060575" lvl="1" indent="-433070">
              <a:lnSpc>
                <a:spcPct val="102099"/>
              </a:lnSpc>
              <a:buSzPct val="74285"/>
              <a:buChar char="•"/>
              <a:tabLst>
                <a:tab pos="1190625" algn="l"/>
                <a:tab pos="1191260" algn="l"/>
              </a:tabLst>
            </a:pPr>
            <a:r>
              <a:rPr sz="3500" spc="-50" dirty="0">
                <a:latin typeface="Arial MT"/>
                <a:cs typeface="Arial MT"/>
              </a:rPr>
              <a:t>When </a:t>
            </a:r>
            <a:r>
              <a:rPr sz="3500" dirty="0">
                <a:latin typeface="Arial MT"/>
                <a:cs typeface="Arial MT"/>
              </a:rPr>
              <a:t>you </a:t>
            </a:r>
            <a:r>
              <a:rPr sz="3500" b="1" spc="-5" dirty="0">
                <a:latin typeface="Arial"/>
                <a:cs typeface="Arial"/>
              </a:rPr>
              <a:t>changed </a:t>
            </a:r>
            <a:r>
              <a:rPr sz="3500" b="1" dirty="0">
                <a:latin typeface="Arial"/>
                <a:cs typeface="Arial"/>
              </a:rPr>
              <a:t>a key </a:t>
            </a:r>
            <a:r>
              <a:rPr sz="3500" dirty="0">
                <a:latin typeface="Arial MT"/>
                <a:cs typeface="Arial MT"/>
              </a:rPr>
              <a:t>in a </a:t>
            </a:r>
            <a:r>
              <a:rPr sz="3500" b="1" dirty="0">
                <a:latin typeface="Arial"/>
                <a:cs typeface="Arial"/>
              </a:rPr>
              <a:t>for_each</a:t>
            </a:r>
            <a:r>
              <a:rPr sz="3500" dirty="0">
                <a:latin typeface="Arial MT"/>
                <a:cs typeface="Arial MT"/>
              </a:rPr>
              <a:t>, </a:t>
            </a:r>
            <a:r>
              <a:rPr sz="3500" spc="65" dirty="0">
                <a:latin typeface="Arial MT"/>
                <a:cs typeface="Arial MT"/>
              </a:rPr>
              <a:t>but </a:t>
            </a:r>
            <a:r>
              <a:rPr sz="3500" dirty="0">
                <a:latin typeface="Arial MT"/>
                <a:cs typeface="Arial MT"/>
              </a:rPr>
              <a:t>you </a:t>
            </a:r>
            <a:r>
              <a:rPr sz="3500" spc="25" dirty="0">
                <a:latin typeface="Arial MT"/>
                <a:cs typeface="Arial MT"/>
              </a:rPr>
              <a:t>don’t </a:t>
            </a:r>
            <a:r>
              <a:rPr sz="3500" dirty="0">
                <a:latin typeface="Arial MT"/>
                <a:cs typeface="Arial MT"/>
              </a:rPr>
              <a:t>want to </a:t>
            </a:r>
            <a:r>
              <a:rPr sz="3500" spc="5" dirty="0">
                <a:latin typeface="Arial MT"/>
                <a:cs typeface="Arial MT"/>
              </a:rPr>
              <a:t>recreate </a:t>
            </a:r>
            <a:r>
              <a:rPr sz="3500" dirty="0">
                <a:latin typeface="Arial MT"/>
                <a:cs typeface="Arial MT"/>
              </a:rPr>
              <a:t>the </a:t>
            </a:r>
            <a:r>
              <a:rPr sz="3500" spc="-960" dirty="0">
                <a:latin typeface="Arial MT"/>
                <a:cs typeface="Arial MT"/>
              </a:rPr>
              <a:t> </a:t>
            </a:r>
            <a:r>
              <a:rPr sz="3500" spc="5" dirty="0">
                <a:latin typeface="Arial MT"/>
                <a:cs typeface="Arial MT"/>
              </a:rPr>
              <a:t>resources</a:t>
            </a:r>
            <a:endParaRPr sz="3500">
              <a:latin typeface="Arial MT"/>
              <a:cs typeface="Arial MT"/>
            </a:endParaRPr>
          </a:p>
          <a:p>
            <a:pPr lvl="1">
              <a:lnSpc>
                <a:spcPct val="100000"/>
              </a:lnSpc>
              <a:spcBef>
                <a:spcPts val="30"/>
              </a:spcBef>
              <a:buFont typeface="Arial MT"/>
              <a:buChar char="•"/>
            </a:pPr>
            <a:endParaRPr sz="3650">
              <a:latin typeface="Arial MT"/>
              <a:cs typeface="Arial MT"/>
            </a:endParaRPr>
          </a:p>
          <a:p>
            <a:pPr marL="1190625" lvl="1" indent="-433070">
              <a:lnSpc>
                <a:spcPct val="100000"/>
              </a:lnSpc>
              <a:buSzPct val="74285"/>
              <a:buFont typeface="Arial MT"/>
              <a:buChar char="•"/>
              <a:tabLst>
                <a:tab pos="1190625" algn="l"/>
                <a:tab pos="1191260" algn="l"/>
              </a:tabLst>
            </a:pPr>
            <a:r>
              <a:rPr sz="3500" b="1" dirty="0">
                <a:latin typeface="Arial"/>
                <a:cs typeface="Arial"/>
              </a:rPr>
              <a:t>Change </a:t>
            </a:r>
            <a:r>
              <a:rPr sz="3500" b="1" spc="-5" dirty="0">
                <a:latin typeface="Arial"/>
                <a:cs typeface="Arial"/>
              </a:rPr>
              <a:t>position</a:t>
            </a:r>
            <a:r>
              <a:rPr sz="3500" b="1" spc="5" dirty="0">
                <a:latin typeface="Arial"/>
                <a:cs typeface="Arial"/>
              </a:rPr>
              <a:t> </a:t>
            </a:r>
            <a:r>
              <a:rPr sz="3500" dirty="0">
                <a:latin typeface="Arial MT"/>
                <a:cs typeface="Arial MT"/>
              </a:rPr>
              <a:t>of</a:t>
            </a:r>
            <a:r>
              <a:rPr sz="3500" spc="5" dirty="0">
                <a:latin typeface="Arial MT"/>
                <a:cs typeface="Arial MT"/>
              </a:rPr>
              <a:t> </a:t>
            </a:r>
            <a:r>
              <a:rPr sz="3500" dirty="0">
                <a:latin typeface="Arial MT"/>
                <a:cs typeface="Arial MT"/>
              </a:rPr>
              <a:t>a </a:t>
            </a:r>
            <a:r>
              <a:rPr sz="3500" spc="10" dirty="0">
                <a:latin typeface="Arial MT"/>
                <a:cs typeface="Arial MT"/>
              </a:rPr>
              <a:t>resource</a:t>
            </a:r>
            <a:r>
              <a:rPr sz="3500" spc="5" dirty="0">
                <a:latin typeface="Arial MT"/>
                <a:cs typeface="Arial MT"/>
              </a:rPr>
              <a:t> </a:t>
            </a:r>
            <a:r>
              <a:rPr sz="3500" dirty="0">
                <a:latin typeface="Arial MT"/>
                <a:cs typeface="Arial MT"/>
              </a:rPr>
              <a:t>in</a:t>
            </a:r>
            <a:r>
              <a:rPr sz="3500" spc="5" dirty="0">
                <a:latin typeface="Arial MT"/>
                <a:cs typeface="Arial MT"/>
              </a:rPr>
              <a:t> </a:t>
            </a:r>
            <a:r>
              <a:rPr sz="3500" dirty="0">
                <a:latin typeface="Arial MT"/>
                <a:cs typeface="Arial MT"/>
              </a:rPr>
              <a:t>a</a:t>
            </a:r>
            <a:r>
              <a:rPr sz="3500" spc="5" dirty="0">
                <a:latin typeface="Arial MT"/>
                <a:cs typeface="Arial MT"/>
              </a:rPr>
              <a:t> </a:t>
            </a:r>
            <a:r>
              <a:rPr sz="3500" b="1" spc="-5" dirty="0">
                <a:latin typeface="Arial"/>
                <a:cs typeface="Arial"/>
              </a:rPr>
              <a:t>list</a:t>
            </a:r>
            <a:r>
              <a:rPr sz="3500" b="1" dirty="0">
                <a:latin typeface="Arial"/>
                <a:cs typeface="Arial"/>
              </a:rPr>
              <a:t> </a:t>
            </a:r>
            <a:r>
              <a:rPr sz="3500" spc="35" dirty="0">
                <a:latin typeface="Arial MT"/>
                <a:cs typeface="Arial MT"/>
              </a:rPr>
              <a:t>(resource[0],</a:t>
            </a:r>
            <a:r>
              <a:rPr sz="3500" spc="5" dirty="0">
                <a:latin typeface="Arial MT"/>
                <a:cs typeface="Arial MT"/>
              </a:rPr>
              <a:t> </a:t>
            </a:r>
            <a:r>
              <a:rPr sz="3500" spc="35" dirty="0">
                <a:latin typeface="Arial MT"/>
                <a:cs typeface="Arial MT"/>
              </a:rPr>
              <a:t>resource[1],</a:t>
            </a:r>
            <a:r>
              <a:rPr sz="3500" spc="5" dirty="0">
                <a:latin typeface="Arial MT"/>
                <a:cs typeface="Arial MT"/>
              </a:rPr>
              <a:t> </a:t>
            </a:r>
            <a:r>
              <a:rPr sz="3500" dirty="0">
                <a:latin typeface="Arial MT"/>
                <a:cs typeface="Arial MT"/>
              </a:rPr>
              <a:t>…)</a:t>
            </a:r>
            <a:endParaRPr sz="3500">
              <a:latin typeface="Arial MT"/>
              <a:cs typeface="Arial MT"/>
            </a:endParaRPr>
          </a:p>
          <a:p>
            <a:pPr lvl="1">
              <a:lnSpc>
                <a:spcPct val="100000"/>
              </a:lnSpc>
              <a:spcBef>
                <a:spcPts val="55"/>
              </a:spcBef>
              <a:buFont typeface="Arial MT"/>
              <a:buChar char="•"/>
            </a:pPr>
            <a:endParaRPr sz="3550">
              <a:latin typeface="Arial MT"/>
              <a:cs typeface="Arial MT"/>
            </a:endParaRPr>
          </a:p>
          <a:p>
            <a:pPr marL="1190625" marR="1155065" lvl="1" indent="-433070">
              <a:lnSpc>
                <a:spcPct val="102099"/>
              </a:lnSpc>
              <a:buSzPct val="74285"/>
              <a:buChar char="•"/>
              <a:tabLst>
                <a:tab pos="1190625" algn="l"/>
                <a:tab pos="1191260" algn="l"/>
              </a:tabLst>
            </a:pPr>
            <a:r>
              <a:rPr sz="3500" spc="-50" dirty="0">
                <a:latin typeface="Arial MT"/>
                <a:cs typeface="Arial MT"/>
              </a:rPr>
              <a:t>When </a:t>
            </a:r>
            <a:r>
              <a:rPr sz="3500" dirty="0">
                <a:latin typeface="Arial MT"/>
                <a:cs typeface="Arial MT"/>
              </a:rPr>
              <a:t>you want to </a:t>
            </a:r>
            <a:r>
              <a:rPr sz="3500" b="1" dirty="0">
                <a:latin typeface="Arial"/>
                <a:cs typeface="Arial"/>
              </a:rPr>
              <a:t>stop managing </a:t>
            </a:r>
            <a:r>
              <a:rPr sz="3500" dirty="0">
                <a:latin typeface="Arial MT"/>
                <a:cs typeface="Arial MT"/>
              </a:rPr>
              <a:t>a </a:t>
            </a:r>
            <a:r>
              <a:rPr sz="3500" spc="5" dirty="0">
                <a:latin typeface="Arial MT"/>
                <a:cs typeface="Arial MT"/>
              </a:rPr>
              <a:t>resource, </a:t>
            </a:r>
            <a:r>
              <a:rPr sz="3500" spc="65" dirty="0">
                <a:latin typeface="Arial MT"/>
                <a:cs typeface="Arial MT"/>
              </a:rPr>
              <a:t>but </a:t>
            </a:r>
            <a:r>
              <a:rPr sz="3500" dirty="0">
                <a:latin typeface="Arial MT"/>
                <a:cs typeface="Arial MT"/>
              </a:rPr>
              <a:t>you </a:t>
            </a:r>
            <a:r>
              <a:rPr sz="3500" spc="25" dirty="0">
                <a:latin typeface="Arial MT"/>
                <a:cs typeface="Arial MT"/>
              </a:rPr>
              <a:t>don’t </a:t>
            </a:r>
            <a:r>
              <a:rPr sz="3500" dirty="0">
                <a:latin typeface="Arial MT"/>
                <a:cs typeface="Arial MT"/>
              </a:rPr>
              <a:t>want to </a:t>
            </a:r>
            <a:r>
              <a:rPr sz="3500" spc="20" dirty="0">
                <a:latin typeface="Arial MT"/>
                <a:cs typeface="Arial MT"/>
              </a:rPr>
              <a:t>destroy </a:t>
            </a:r>
            <a:r>
              <a:rPr sz="3500" dirty="0">
                <a:latin typeface="Arial MT"/>
                <a:cs typeface="Arial MT"/>
              </a:rPr>
              <a:t>the </a:t>
            </a:r>
            <a:r>
              <a:rPr sz="3500" spc="-960" dirty="0">
                <a:latin typeface="Arial MT"/>
                <a:cs typeface="Arial MT"/>
              </a:rPr>
              <a:t> </a:t>
            </a:r>
            <a:r>
              <a:rPr sz="3500" spc="10" dirty="0">
                <a:latin typeface="Arial MT"/>
                <a:cs typeface="Arial MT"/>
              </a:rPr>
              <a:t>resource</a:t>
            </a:r>
            <a:r>
              <a:rPr sz="3500" spc="-5" dirty="0">
                <a:latin typeface="Arial MT"/>
                <a:cs typeface="Arial MT"/>
              </a:rPr>
              <a:t> </a:t>
            </a:r>
            <a:r>
              <a:rPr sz="3500" spc="5" dirty="0">
                <a:latin typeface="Arial MT"/>
                <a:cs typeface="Arial MT"/>
              </a:rPr>
              <a:t>(terraform</a:t>
            </a:r>
            <a:r>
              <a:rPr sz="3500" dirty="0">
                <a:latin typeface="Arial MT"/>
                <a:cs typeface="Arial MT"/>
              </a:rPr>
              <a:t> state </a:t>
            </a:r>
            <a:r>
              <a:rPr sz="3500" spc="20" dirty="0">
                <a:latin typeface="Arial MT"/>
                <a:cs typeface="Arial MT"/>
              </a:rPr>
              <a:t>rm)</a:t>
            </a:r>
            <a:endParaRPr sz="3500">
              <a:latin typeface="Arial MT"/>
              <a:cs typeface="Arial MT"/>
            </a:endParaRPr>
          </a:p>
          <a:p>
            <a:pPr lvl="1">
              <a:lnSpc>
                <a:spcPct val="100000"/>
              </a:lnSpc>
              <a:spcBef>
                <a:spcPts val="30"/>
              </a:spcBef>
              <a:buFont typeface="Arial MT"/>
              <a:buChar char="•"/>
            </a:pPr>
            <a:endParaRPr sz="3650">
              <a:latin typeface="Arial MT"/>
              <a:cs typeface="Arial MT"/>
            </a:endParaRPr>
          </a:p>
          <a:p>
            <a:pPr marL="1190625" lvl="1" indent="-433070">
              <a:lnSpc>
                <a:spcPct val="100000"/>
              </a:lnSpc>
              <a:buSzPct val="74285"/>
              <a:buChar char="•"/>
              <a:tabLst>
                <a:tab pos="1190625" algn="l"/>
                <a:tab pos="1191260" algn="l"/>
              </a:tabLst>
            </a:pPr>
            <a:r>
              <a:rPr sz="3500" spc="-50" dirty="0">
                <a:latin typeface="Arial MT"/>
                <a:cs typeface="Arial MT"/>
              </a:rPr>
              <a:t>When</a:t>
            </a:r>
            <a:r>
              <a:rPr sz="3500" dirty="0">
                <a:latin typeface="Arial MT"/>
                <a:cs typeface="Arial MT"/>
              </a:rPr>
              <a:t> you want to</a:t>
            </a:r>
            <a:r>
              <a:rPr sz="3500" spc="5" dirty="0">
                <a:latin typeface="Arial MT"/>
                <a:cs typeface="Arial MT"/>
              </a:rPr>
              <a:t> </a:t>
            </a:r>
            <a:r>
              <a:rPr sz="3500" dirty="0">
                <a:latin typeface="Arial MT"/>
                <a:cs typeface="Arial MT"/>
              </a:rPr>
              <a:t>show the </a:t>
            </a:r>
            <a:r>
              <a:rPr sz="3500" spc="20" dirty="0">
                <a:latin typeface="Arial MT"/>
                <a:cs typeface="Arial MT"/>
              </a:rPr>
              <a:t>attributes</a:t>
            </a:r>
            <a:r>
              <a:rPr sz="3500" dirty="0">
                <a:latin typeface="Arial MT"/>
                <a:cs typeface="Arial MT"/>
              </a:rPr>
              <a:t> in</a:t>
            </a:r>
            <a:r>
              <a:rPr sz="3500" spc="5" dirty="0">
                <a:latin typeface="Arial MT"/>
                <a:cs typeface="Arial MT"/>
              </a:rPr>
              <a:t> </a:t>
            </a:r>
            <a:r>
              <a:rPr sz="3500" dirty="0">
                <a:latin typeface="Arial MT"/>
                <a:cs typeface="Arial MT"/>
              </a:rPr>
              <a:t>the state of a</a:t>
            </a:r>
            <a:r>
              <a:rPr sz="3500" spc="5" dirty="0">
                <a:latin typeface="Arial MT"/>
                <a:cs typeface="Arial MT"/>
              </a:rPr>
              <a:t> </a:t>
            </a:r>
            <a:r>
              <a:rPr sz="3500" spc="10" dirty="0">
                <a:latin typeface="Arial MT"/>
                <a:cs typeface="Arial MT"/>
              </a:rPr>
              <a:t>resource</a:t>
            </a:r>
            <a:r>
              <a:rPr sz="3500" dirty="0">
                <a:latin typeface="Arial MT"/>
                <a:cs typeface="Arial MT"/>
              </a:rPr>
              <a:t> </a:t>
            </a:r>
            <a:r>
              <a:rPr sz="3500" spc="5" dirty="0">
                <a:latin typeface="Arial MT"/>
                <a:cs typeface="Arial MT"/>
              </a:rPr>
              <a:t>(terraform</a:t>
            </a:r>
            <a:r>
              <a:rPr sz="3500" dirty="0">
                <a:latin typeface="Arial MT"/>
                <a:cs typeface="Arial MT"/>
              </a:rPr>
              <a:t> state show)</a:t>
            </a:r>
            <a:endParaRPr sz="3500">
              <a:latin typeface="Arial MT"/>
              <a:cs typeface="Arial MT"/>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131743" y="6086317"/>
            <a:ext cx="3841115" cy="578485"/>
          </a:xfrm>
          <a:prstGeom prst="rect">
            <a:avLst/>
          </a:prstGeom>
        </p:spPr>
        <p:txBody>
          <a:bodyPr vert="horz" wrap="square" lIns="0" tIns="15875" rIns="0" bIns="0" rtlCol="0">
            <a:spAutoFit/>
          </a:bodyPr>
          <a:lstStyle/>
          <a:p>
            <a:pPr marL="12700">
              <a:lnSpc>
                <a:spcPct val="100000"/>
              </a:lnSpc>
              <a:spcBef>
                <a:spcPts val="125"/>
              </a:spcBef>
            </a:pPr>
            <a:r>
              <a:rPr sz="3600" spc="-30" dirty="0">
                <a:latin typeface="Arial MT"/>
                <a:cs typeface="Arial MT"/>
              </a:rPr>
              <a:t>State </a:t>
            </a:r>
            <a:r>
              <a:rPr sz="3600" spc="25" dirty="0">
                <a:latin typeface="Arial MT"/>
                <a:cs typeface="Arial MT"/>
              </a:rPr>
              <a:t>manipulation</a:t>
            </a:r>
            <a:endParaRPr sz="3600">
              <a:latin typeface="Arial MT"/>
              <a:cs typeface="Arial MT"/>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25973" y="4862035"/>
            <a:ext cx="11840845" cy="799465"/>
          </a:xfrm>
          <a:prstGeom prst="rect">
            <a:avLst/>
          </a:prstGeom>
        </p:spPr>
        <p:txBody>
          <a:bodyPr vert="horz" wrap="square" lIns="0" tIns="15875" rIns="0" bIns="0" rtlCol="0">
            <a:spAutoFit/>
          </a:bodyPr>
          <a:lstStyle/>
          <a:p>
            <a:pPr marL="12700">
              <a:lnSpc>
                <a:spcPct val="100000"/>
              </a:lnSpc>
              <a:spcBef>
                <a:spcPts val="125"/>
              </a:spcBef>
            </a:pPr>
            <a:r>
              <a:rPr sz="5050" spc="45" dirty="0">
                <a:latin typeface="Arial MT"/>
                <a:cs typeface="Arial MT"/>
              </a:rPr>
              <a:t>HashiCorp</a:t>
            </a:r>
            <a:r>
              <a:rPr sz="5050" spc="-15" dirty="0">
                <a:latin typeface="Arial MT"/>
                <a:cs typeface="Arial MT"/>
              </a:rPr>
              <a:t> </a:t>
            </a:r>
            <a:r>
              <a:rPr sz="5050" spc="45" dirty="0">
                <a:latin typeface="Arial MT"/>
                <a:cs typeface="Arial MT"/>
              </a:rPr>
              <a:t>Certified:</a:t>
            </a:r>
            <a:r>
              <a:rPr sz="5050" spc="-15" dirty="0">
                <a:latin typeface="Arial MT"/>
                <a:cs typeface="Arial MT"/>
              </a:rPr>
              <a:t> </a:t>
            </a:r>
            <a:r>
              <a:rPr sz="5050" spc="-70" dirty="0">
                <a:latin typeface="Arial MT"/>
                <a:cs typeface="Arial MT"/>
              </a:rPr>
              <a:t>Terraform</a:t>
            </a:r>
            <a:r>
              <a:rPr sz="5050" spc="-15" dirty="0">
                <a:latin typeface="Arial MT"/>
                <a:cs typeface="Arial MT"/>
              </a:rPr>
              <a:t> </a:t>
            </a:r>
            <a:r>
              <a:rPr sz="5050" spc="45" dirty="0">
                <a:latin typeface="Arial MT"/>
                <a:cs typeface="Arial MT"/>
              </a:rPr>
              <a:t>Associate</a:t>
            </a:r>
            <a:endParaRPr sz="5050">
              <a:latin typeface="Arial MT"/>
              <a:cs typeface="Arial MT"/>
            </a:endParaRPr>
          </a:p>
        </p:txBody>
      </p:sp>
      <p:sp>
        <p:nvSpPr>
          <p:cNvPr id="3" name="object 3"/>
          <p:cNvSpPr txBox="1"/>
          <p:nvPr/>
        </p:nvSpPr>
        <p:spPr>
          <a:xfrm>
            <a:off x="4982498" y="6086317"/>
            <a:ext cx="10139680" cy="578485"/>
          </a:xfrm>
          <a:prstGeom prst="rect">
            <a:avLst/>
          </a:prstGeom>
        </p:spPr>
        <p:txBody>
          <a:bodyPr vert="horz" wrap="square" lIns="0" tIns="15875" rIns="0" bIns="0" rtlCol="0">
            <a:spAutoFit/>
          </a:bodyPr>
          <a:lstStyle/>
          <a:p>
            <a:pPr marL="12700">
              <a:lnSpc>
                <a:spcPct val="100000"/>
              </a:lnSpc>
              <a:spcBef>
                <a:spcPts val="125"/>
              </a:spcBef>
            </a:pPr>
            <a:r>
              <a:rPr sz="3600" spc="35" dirty="0">
                <a:latin typeface="Arial MT"/>
                <a:cs typeface="Arial MT"/>
              </a:rPr>
              <a:t>HashiCorp</a:t>
            </a:r>
            <a:r>
              <a:rPr sz="3600" dirty="0">
                <a:latin typeface="Arial MT"/>
                <a:cs typeface="Arial MT"/>
              </a:rPr>
              <a:t> </a:t>
            </a:r>
            <a:r>
              <a:rPr sz="3600" spc="20" dirty="0">
                <a:latin typeface="Arial MT"/>
                <a:cs typeface="Arial MT"/>
              </a:rPr>
              <a:t>Infrastructure</a:t>
            </a:r>
            <a:r>
              <a:rPr sz="3600" dirty="0">
                <a:latin typeface="Arial MT"/>
                <a:cs typeface="Arial MT"/>
              </a:rPr>
              <a:t> </a:t>
            </a:r>
            <a:r>
              <a:rPr sz="3600" spc="10" dirty="0">
                <a:latin typeface="Arial MT"/>
                <a:cs typeface="Arial MT"/>
              </a:rPr>
              <a:t>Automation</a:t>
            </a:r>
            <a:r>
              <a:rPr sz="3600" dirty="0">
                <a:latin typeface="Arial MT"/>
                <a:cs typeface="Arial MT"/>
              </a:rPr>
              <a:t> </a:t>
            </a:r>
            <a:r>
              <a:rPr sz="3600" spc="30" dirty="0">
                <a:latin typeface="Arial MT"/>
                <a:cs typeface="Arial MT"/>
              </a:rPr>
              <a:t>Certification</a:t>
            </a:r>
            <a:endParaRPr sz="3600">
              <a:latin typeface="Arial MT"/>
              <a:cs typeface="Arial M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3996" y="4862035"/>
            <a:ext cx="14184630" cy="799465"/>
          </a:xfrm>
          <a:prstGeom prst="rect">
            <a:avLst/>
          </a:prstGeom>
        </p:spPr>
        <p:txBody>
          <a:bodyPr vert="horz" wrap="square" lIns="0" tIns="15875" rIns="0" bIns="0" rtlCol="0">
            <a:spAutoFit/>
          </a:bodyPr>
          <a:lstStyle/>
          <a:p>
            <a:pPr marL="12700">
              <a:lnSpc>
                <a:spcPct val="100000"/>
              </a:lnSpc>
              <a:spcBef>
                <a:spcPts val="125"/>
              </a:spcBef>
            </a:pPr>
            <a:r>
              <a:rPr sz="5050" spc="45" dirty="0">
                <a:latin typeface="Arial MT"/>
                <a:cs typeface="Arial MT"/>
              </a:rPr>
              <a:t>HashiCorp</a:t>
            </a:r>
            <a:r>
              <a:rPr sz="5050" spc="-10" dirty="0">
                <a:latin typeface="Arial MT"/>
                <a:cs typeface="Arial MT"/>
              </a:rPr>
              <a:t> </a:t>
            </a:r>
            <a:r>
              <a:rPr sz="5050" spc="25" dirty="0">
                <a:latin typeface="Arial MT"/>
                <a:cs typeface="Arial MT"/>
              </a:rPr>
              <a:t>Infrastructure</a:t>
            </a:r>
            <a:r>
              <a:rPr sz="5050" spc="-10" dirty="0">
                <a:latin typeface="Arial MT"/>
                <a:cs typeface="Arial MT"/>
              </a:rPr>
              <a:t> </a:t>
            </a:r>
            <a:r>
              <a:rPr sz="5050" spc="10" dirty="0">
                <a:latin typeface="Arial MT"/>
                <a:cs typeface="Arial MT"/>
              </a:rPr>
              <a:t>Automation</a:t>
            </a:r>
            <a:r>
              <a:rPr sz="5050" spc="-10" dirty="0">
                <a:latin typeface="Arial MT"/>
                <a:cs typeface="Arial MT"/>
              </a:rPr>
              <a:t> </a:t>
            </a:r>
            <a:r>
              <a:rPr sz="5050" spc="40" dirty="0">
                <a:latin typeface="Arial MT"/>
                <a:cs typeface="Arial MT"/>
              </a:rPr>
              <a:t>Certification</a:t>
            </a:r>
            <a:endParaRPr sz="5050">
              <a:latin typeface="Arial MT"/>
              <a:cs typeface="Arial MT"/>
            </a:endParaRPr>
          </a:p>
        </p:txBody>
      </p:sp>
      <p:sp>
        <p:nvSpPr>
          <p:cNvPr id="3" name="object 3"/>
          <p:cNvSpPr txBox="1"/>
          <p:nvPr/>
        </p:nvSpPr>
        <p:spPr>
          <a:xfrm>
            <a:off x="4909704" y="6086317"/>
            <a:ext cx="1028509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Understand</a:t>
            </a:r>
            <a:r>
              <a:rPr sz="3600" spc="5" dirty="0">
                <a:latin typeface="Arial MT"/>
                <a:cs typeface="Arial MT"/>
              </a:rPr>
              <a:t> </a:t>
            </a:r>
            <a:r>
              <a:rPr sz="3600" spc="20" dirty="0">
                <a:latin typeface="Arial MT"/>
                <a:cs typeface="Arial MT"/>
              </a:rPr>
              <a:t>infrastructure</a:t>
            </a:r>
            <a:r>
              <a:rPr sz="3600" spc="5" dirty="0">
                <a:latin typeface="Arial MT"/>
                <a:cs typeface="Arial MT"/>
              </a:rPr>
              <a:t> </a:t>
            </a:r>
            <a:r>
              <a:rPr sz="3600" spc="10" dirty="0">
                <a:latin typeface="Arial MT"/>
                <a:cs typeface="Arial MT"/>
              </a:rPr>
              <a:t>as</a:t>
            </a:r>
            <a:r>
              <a:rPr sz="3600" spc="5" dirty="0">
                <a:latin typeface="Arial MT"/>
                <a:cs typeface="Arial MT"/>
              </a:rPr>
              <a:t> </a:t>
            </a:r>
            <a:r>
              <a:rPr sz="3600" spc="114" dirty="0">
                <a:latin typeface="Arial MT"/>
                <a:cs typeface="Arial MT"/>
              </a:rPr>
              <a:t>code</a:t>
            </a:r>
            <a:r>
              <a:rPr sz="3600" spc="10" dirty="0">
                <a:latin typeface="Arial MT"/>
                <a:cs typeface="Arial MT"/>
              </a:rPr>
              <a:t> (IaC)</a:t>
            </a:r>
            <a:r>
              <a:rPr sz="3600" spc="5" dirty="0">
                <a:latin typeface="Arial MT"/>
                <a:cs typeface="Arial MT"/>
              </a:rPr>
              <a:t> </a:t>
            </a:r>
            <a:r>
              <a:rPr sz="3600" spc="85" dirty="0">
                <a:latin typeface="Arial MT"/>
                <a:cs typeface="Arial MT"/>
              </a:rPr>
              <a:t>concepts</a:t>
            </a:r>
            <a:endParaRPr sz="3600">
              <a:latin typeface="Arial MT"/>
              <a:cs typeface="Arial MT"/>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933305" cy="1433195"/>
          </a:xfrm>
          <a:prstGeom prst="rect">
            <a:avLst/>
          </a:prstGeom>
        </p:spPr>
        <p:txBody>
          <a:bodyPr vert="horz" wrap="square" lIns="0" tIns="17145" rIns="0" bIns="0" rtlCol="0">
            <a:spAutoFit/>
          </a:bodyPr>
          <a:lstStyle/>
          <a:p>
            <a:pPr marL="12700">
              <a:lnSpc>
                <a:spcPct val="100000"/>
              </a:lnSpc>
              <a:spcBef>
                <a:spcPts val="135"/>
              </a:spcBef>
            </a:pPr>
            <a:r>
              <a:rPr spc="165" dirty="0"/>
              <a:t>Advantaged</a:t>
            </a:r>
            <a:r>
              <a:rPr spc="-10" dirty="0"/>
              <a:t> </a:t>
            </a:r>
            <a:r>
              <a:rPr spc="10" dirty="0"/>
              <a:t>of</a:t>
            </a:r>
            <a:r>
              <a:rPr spc="-10" dirty="0"/>
              <a:t> </a:t>
            </a:r>
            <a:r>
              <a:rPr spc="15" dirty="0"/>
              <a:t>IaC</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4204"/>
            <a:ext cx="14284325" cy="8272780"/>
          </a:xfrm>
          <a:prstGeom prst="rect">
            <a:avLst/>
          </a:prstGeom>
        </p:spPr>
        <p:txBody>
          <a:bodyPr vert="horz" wrap="square" lIns="0" tIns="15875" rIns="0" bIns="0" rtlCol="0">
            <a:spAutoFit/>
          </a:bodyPr>
          <a:lstStyle/>
          <a:p>
            <a:pPr marL="473075" indent="-448309">
              <a:lnSpc>
                <a:spcPct val="100000"/>
              </a:lnSpc>
              <a:spcBef>
                <a:spcPts val="125"/>
              </a:spcBef>
              <a:buSzPct val="75000"/>
              <a:buChar char="•"/>
              <a:tabLst>
                <a:tab pos="473075" algn="l"/>
                <a:tab pos="473709" algn="l"/>
              </a:tabLst>
            </a:pPr>
            <a:r>
              <a:rPr sz="3600" spc="20" dirty="0">
                <a:latin typeface="Arial MT"/>
                <a:cs typeface="Arial MT"/>
              </a:rPr>
              <a:t>Infrastructure</a:t>
            </a:r>
            <a:r>
              <a:rPr sz="3600" spc="-20" dirty="0">
                <a:latin typeface="Arial MT"/>
                <a:cs typeface="Arial MT"/>
              </a:rPr>
              <a:t> </a:t>
            </a:r>
            <a:r>
              <a:rPr sz="3600" spc="15" dirty="0">
                <a:latin typeface="Arial MT"/>
                <a:cs typeface="Arial MT"/>
              </a:rPr>
              <a:t>As</a:t>
            </a:r>
            <a:r>
              <a:rPr sz="3600" spc="-20" dirty="0">
                <a:latin typeface="Arial MT"/>
                <a:cs typeface="Arial MT"/>
              </a:rPr>
              <a:t> </a:t>
            </a:r>
            <a:r>
              <a:rPr sz="3600" spc="65" dirty="0">
                <a:latin typeface="Arial MT"/>
                <a:cs typeface="Arial MT"/>
              </a:rPr>
              <a:t>Code</a:t>
            </a:r>
            <a:endParaRPr sz="3600">
              <a:latin typeface="Arial MT"/>
              <a:cs typeface="Arial MT"/>
            </a:endParaRPr>
          </a:p>
          <a:p>
            <a:pPr>
              <a:lnSpc>
                <a:spcPct val="100000"/>
              </a:lnSpc>
              <a:spcBef>
                <a:spcPts val="25"/>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40" dirty="0">
                <a:latin typeface="Arial MT"/>
                <a:cs typeface="Arial MT"/>
              </a:rPr>
              <a:t>Instead</a:t>
            </a:r>
            <a:r>
              <a:rPr sz="3600" spc="5" dirty="0">
                <a:latin typeface="Arial MT"/>
                <a:cs typeface="Arial MT"/>
              </a:rPr>
              <a:t> </a:t>
            </a:r>
            <a:r>
              <a:rPr sz="3600" spc="10" dirty="0">
                <a:latin typeface="Arial MT"/>
                <a:cs typeface="Arial MT"/>
              </a:rPr>
              <a:t>of</a:t>
            </a:r>
            <a:r>
              <a:rPr sz="3600" spc="5" dirty="0">
                <a:latin typeface="Arial MT"/>
                <a:cs typeface="Arial MT"/>
              </a:rPr>
              <a:t> </a:t>
            </a:r>
            <a:r>
              <a:rPr sz="3600" spc="90" dirty="0">
                <a:latin typeface="Arial MT"/>
                <a:cs typeface="Arial MT"/>
              </a:rPr>
              <a:t>going</a:t>
            </a:r>
            <a:r>
              <a:rPr sz="3600" spc="5" dirty="0">
                <a:latin typeface="Arial MT"/>
                <a:cs typeface="Arial MT"/>
              </a:rPr>
              <a:t> </a:t>
            </a:r>
            <a:r>
              <a:rPr sz="3600" spc="30" dirty="0">
                <a:latin typeface="Arial MT"/>
                <a:cs typeface="Arial MT"/>
              </a:rPr>
              <a:t>through</a:t>
            </a:r>
            <a:r>
              <a:rPr sz="3600" spc="5" dirty="0">
                <a:latin typeface="Arial MT"/>
                <a:cs typeface="Arial MT"/>
              </a:rPr>
              <a:t> </a:t>
            </a:r>
            <a:r>
              <a:rPr sz="3600" spc="10" dirty="0">
                <a:latin typeface="Arial MT"/>
                <a:cs typeface="Arial MT"/>
              </a:rPr>
              <a:t>the</a:t>
            </a:r>
            <a:r>
              <a:rPr sz="3600" spc="5" dirty="0">
                <a:latin typeface="Arial MT"/>
                <a:cs typeface="Arial MT"/>
              </a:rPr>
              <a:t> </a:t>
            </a:r>
            <a:r>
              <a:rPr sz="3600" spc="10" dirty="0">
                <a:latin typeface="Arial MT"/>
                <a:cs typeface="Arial MT"/>
              </a:rPr>
              <a:t>UI,</a:t>
            </a:r>
            <a:r>
              <a:rPr sz="3600" spc="5" dirty="0">
                <a:latin typeface="Arial MT"/>
                <a:cs typeface="Arial MT"/>
              </a:rPr>
              <a:t> </a:t>
            </a:r>
            <a:r>
              <a:rPr sz="3600" b="1" spc="10" dirty="0">
                <a:latin typeface="Arial"/>
                <a:cs typeface="Arial"/>
              </a:rPr>
              <a:t>write</a:t>
            </a:r>
            <a:r>
              <a:rPr sz="3600" b="1" spc="5" dirty="0">
                <a:latin typeface="Arial"/>
                <a:cs typeface="Arial"/>
              </a:rPr>
              <a:t> </a:t>
            </a:r>
            <a:r>
              <a:rPr sz="3600" b="1" spc="10" dirty="0">
                <a:latin typeface="Arial"/>
                <a:cs typeface="Arial"/>
              </a:rPr>
              <a:t>code</a:t>
            </a:r>
            <a:r>
              <a:rPr sz="3600" b="1" spc="5" dirty="0">
                <a:latin typeface="Arial"/>
                <a:cs typeface="Arial"/>
              </a:rPr>
              <a:t> </a:t>
            </a:r>
            <a:r>
              <a:rPr sz="3600" spc="10" dirty="0">
                <a:latin typeface="Arial MT"/>
                <a:cs typeface="Arial MT"/>
              </a:rPr>
              <a:t>to </a:t>
            </a:r>
            <a:r>
              <a:rPr sz="3600" spc="30" dirty="0">
                <a:latin typeface="Arial MT"/>
                <a:cs typeface="Arial MT"/>
              </a:rPr>
              <a:t>create</a:t>
            </a:r>
            <a:r>
              <a:rPr sz="3600" spc="5" dirty="0">
                <a:latin typeface="Arial MT"/>
                <a:cs typeface="Arial MT"/>
              </a:rPr>
              <a:t> </a:t>
            </a:r>
            <a:r>
              <a:rPr sz="3600" spc="20" dirty="0">
                <a:latin typeface="Arial MT"/>
                <a:cs typeface="Arial MT"/>
              </a:rPr>
              <a:t>resources</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65" dirty="0">
                <a:latin typeface="Arial MT"/>
                <a:cs typeface="Arial MT"/>
              </a:rPr>
              <a:t>Code</a:t>
            </a:r>
            <a:r>
              <a:rPr sz="3600" spc="5" dirty="0">
                <a:latin typeface="Arial MT"/>
                <a:cs typeface="Arial MT"/>
              </a:rPr>
              <a:t> will </a:t>
            </a:r>
            <a:r>
              <a:rPr sz="3600" spc="110" dirty="0">
                <a:latin typeface="Arial MT"/>
                <a:cs typeface="Arial MT"/>
              </a:rPr>
              <a:t>be</a:t>
            </a:r>
            <a:r>
              <a:rPr sz="3600" spc="10" dirty="0">
                <a:latin typeface="Arial MT"/>
                <a:cs typeface="Arial MT"/>
              </a:rPr>
              <a:t> </a:t>
            </a:r>
            <a:r>
              <a:rPr sz="3600" spc="30" dirty="0">
                <a:latin typeface="Arial MT"/>
                <a:cs typeface="Arial MT"/>
              </a:rPr>
              <a:t>stored</a:t>
            </a:r>
            <a:r>
              <a:rPr sz="3600" spc="5" dirty="0">
                <a:latin typeface="Arial MT"/>
                <a:cs typeface="Arial MT"/>
              </a:rPr>
              <a:t> </a:t>
            </a:r>
            <a:r>
              <a:rPr sz="3600" spc="10" dirty="0">
                <a:latin typeface="Arial MT"/>
                <a:cs typeface="Arial MT"/>
              </a:rPr>
              <a:t>in </a:t>
            </a:r>
            <a:r>
              <a:rPr sz="3600" b="1" spc="5" dirty="0">
                <a:latin typeface="Arial"/>
                <a:cs typeface="Arial"/>
              </a:rPr>
              <a:t>git </a:t>
            </a:r>
            <a:r>
              <a:rPr sz="3600" spc="10" dirty="0">
                <a:latin typeface="Arial MT"/>
                <a:cs typeface="Arial MT"/>
              </a:rPr>
              <a:t>(or other</a:t>
            </a:r>
            <a:r>
              <a:rPr sz="3600" spc="5" dirty="0">
                <a:latin typeface="Arial MT"/>
                <a:cs typeface="Arial MT"/>
              </a:rPr>
              <a:t> </a:t>
            </a:r>
            <a:r>
              <a:rPr sz="3600" spc="10" dirty="0">
                <a:latin typeface="Arial MT"/>
                <a:cs typeface="Arial MT"/>
              </a:rPr>
              <a:t>version </a:t>
            </a:r>
            <a:r>
              <a:rPr sz="3600" spc="30" dirty="0">
                <a:latin typeface="Arial MT"/>
                <a:cs typeface="Arial MT"/>
              </a:rPr>
              <a:t>control</a:t>
            </a:r>
            <a:r>
              <a:rPr sz="3600" spc="5" dirty="0">
                <a:latin typeface="Arial MT"/>
                <a:cs typeface="Arial MT"/>
              </a:rPr>
              <a:t> </a:t>
            </a:r>
            <a:r>
              <a:rPr sz="3600" spc="10" dirty="0">
                <a:latin typeface="Arial MT"/>
                <a:cs typeface="Arial MT"/>
              </a:rPr>
              <a:t>system)</a:t>
            </a:r>
            <a:endParaRPr sz="3600">
              <a:latin typeface="Arial MT"/>
              <a:cs typeface="Arial MT"/>
            </a:endParaRPr>
          </a:p>
          <a:p>
            <a:pPr lvl="1">
              <a:lnSpc>
                <a:spcPct val="100000"/>
              </a:lnSpc>
              <a:spcBef>
                <a:spcPts val="25"/>
              </a:spcBef>
              <a:buFont typeface="Arial MT"/>
              <a:buChar char="•"/>
            </a:pPr>
            <a:endParaRPr sz="3750">
              <a:latin typeface="Arial MT"/>
              <a:cs typeface="Arial MT"/>
            </a:endParaRPr>
          </a:p>
          <a:p>
            <a:pPr marL="1205865" lvl="1" indent="-448309">
              <a:lnSpc>
                <a:spcPct val="100000"/>
              </a:lnSpc>
              <a:buSzPct val="75000"/>
              <a:buFont typeface="Arial MT"/>
              <a:buChar char="•"/>
              <a:tabLst>
                <a:tab pos="1205865" algn="l"/>
                <a:tab pos="1206500" algn="l"/>
              </a:tabLst>
            </a:pPr>
            <a:r>
              <a:rPr sz="3600" b="1" spc="10" dirty="0">
                <a:latin typeface="Arial"/>
                <a:cs typeface="Arial"/>
              </a:rPr>
              <a:t>Audit</a:t>
            </a:r>
            <a:r>
              <a:rPr sz="3600" b="1" spc="-30" dirty="0">
                <a:latin typeface="Arial"/>
                <a:cs typeface="Arial"/>
              </a:rPr>
              <a:t> </a:t>
            </a:r>
            <a:r>
              <a:rPr sz="3600" spc="75" dirty="0">
                <a:latin typeface="Arial MT"/>
                <a:cs typeface="Arial MT"/>
              </a:rPr>
              <a:t>log</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spcBef>
                <a:spcPts val="5"/>
              </a:spcBef>
              <a:buSzPct val="75000"/>
              <a:buChar char="•"/>
              <a:tabLst>
                <a:tab pos="1205865" algn="l"/>
                <a:tab pos="1206500" algn="l"/>
              </a:tabLst>
            </a:pPr>
            <a:r>
              <a:rPr sz="3600" spc="35" dirty="0">
                <a:latin typeface="Arial MT"/>
                <a:cs typeface="Arial MT"/>
              </a:rPr>
              <a:t>Ability</a:t>
            </a:r>
            <a:r>
              <a:rPr sz="3600" spc="5" dirty="0">
                <a:latin typeface="Arial MT"/>
                <a:cs typeface="Arial MT"/>
              </a:rPr>
              <a:t> </a:t>
            </a:r>
            <a:r>
              <a:rPr sz="3600" spc="10" dirty="0">
                <a:latin typeface="Arial MT"/>
                <a:cs typeface="Arial MT"/>
              </a:rPr>
              <a:t>to</a:t>
            </a:r>
            <a:r>
              <a:rPr sz="3600" spc="5" dirty="0">
                <a:latin typeface="Arial MT"/>
                <a:cs typeface="Arial MT"/>
              </a:rPr>
              <a:t> </a:t>
            </a:r>
            <a:r>
              <a:rPr sz="3600" spc="10" dirty="0">
                <a:latin typeface="Arial MT"/>
                <a:cs typeface="Arial MT"/>
              </a:rPr>
              <a:t>have</a:t>
            </a:r>
            <a:r>
              <a:rPr sz="3600" spc="5" dirty="0">
                <a:latin typeface="Arial MT"/>
                <a:cs typeface="Arial MT"/>
              </a:rPr>
              <a:t> </a:t>
            </a:r>
            <a:r>
              <a:rPr sz="3600" spc="10" dirty="0">
                <a:latin typeface="Arial MT"/>
                <a:cs typeface="Arial MT"/>
              </a:rPr>
              <a:t>a</a:t>
            </a:r>
            <a:r>
              <a:rPr sz="3600" spc="5" dirty="0">
                <a:latin typeface="Arial MT"/>
                <a:cs typeface="Arial MT"/>
              </a:rPr>
              <a:t> </a:t>
            </a:r>
            <a:r>
              <a:rPr sz="3600" b="1" spc="10" dirty="0">
                <a:latin typeface="Arial"/>
                <a:cs typeface="Arial"/>
              </a:rPr>
              <a:t>review</a:t>
            </a:r>
            <a:r>
              <a:rPr sz="3600" b="1" spc="5" dirty="0">
                <a:latin typeface="Arial"/>
                <a:cs typeface="Arial"/>
              </a:rPr>
              <a:t> </a:t>
            </a:r>
            <a:r>
              <a:rPr sz="3600" b="1" spc="10" dirty="0">
                <a:latin typeface="Arial"/>
                <a:cs typeface="Arial"/>
              </a:rPr>
              <a:t>process</a:t>
            </a:r>
            <a:r>
              <a:rPr sz="3600" b="1" spc="5" dirty="0">
                <a:latin typeface="Arial"/>
                <a:cs typeface="Arial"/>
              </a:rPr>
              <a:t> </a:t>
            </a:r>
            <a:r>
              <a:rPr sz="3600" spc="-70" dirty="0">
                <a:latin typeface="Arial MT"/>
                <a:cs typeface="Arial MT"/>
              </a:rPr>
              <a:t>(PRs)</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65" dirty="0">
                <a:latin typeface="Arial MT"/>
                <a:cs typeface="Arial MT"/>
              </a:rPr>
              <a:t>Code</a:t>
            </a:r>
            <a:r>
              <a:rPr sz="3600" dirty="0">
                <a:latin typeface="Arial MT"/>
                <a:cs typeface="Arial MT"/>
              </a:rPr>
              <a:t> </a:t>
            </a:r>
            <a:r>
              <a:rPr sz="3600" spc="80" dirty="0">
                <a:latin typeface="Arial MT"/>
                <a:cs typeface="Arial MT"/>
              </a:rPr>
              <a:t>can</a:t>
            </a:r>
            <a:r>
              <a:rPr sz="3600" spc="5" dirty="0">
                <a:latin typeface="Arial MT"/>
                <a:cs typeface="Arial MT"/>
              </a:rPr>
              <a:t> </a:t>
            </a:r>
            <a:r>
              <a:rPr sz="3600" spc="110" dirty="0">
                <a:latin typeface="Arial MT"/>
                <a:cs typeface="Arial MT"/>
              </a:rPr>
              <a:t>be</a:t>
            </a:r>
            <a:r>
              <a:rPr sz="3600" dirty="0">
                <a:latin typeface="Arial MT"/>
                <a:cs typeface="Arial MT"/>
              </a:rPr>
              <a:t> </a:t>
            </a:r>
            <a:r>
              <a:rPr sz="3600" spc="60" dirty="0">
                <a:latin typeface="Arial MT"/>
                <a:cs typeface="Arial MT"/>
              </a:rPr>
              <a:t>used</a:t>
            </a:r>
            <a:r>
              <a:rPr sz="3600" spc="5" dirty="0">
                <a:latin typeface="Arial MT"/>
                <a:cs typeface="Arial MT"/>
              </a:rPr>
              <a:t> </a:t>
            </a:r>
            <a:r>
              <a:rPr sz="3600" spc="10" dirty="0">
                <a:latin typeface="Arial MT"/>
                <a:cs typeface="Arial MT"/>
              </a:rPr>
              <a:t>within</a:t>
            </a:r>
            <a:r>
              <a:rPr sz="3600" spc="5" dirty="0">
                <a:latin typeface="Arial MT"/>
                <a:cs typeface="Arial MT"/>
              </a:rPr>
              <a:t> </a:t>
            </a:r>
            <a:r>
              <a:rPr sz="3600" spc="10" dirty="0">
                <a:latin typeface="Arial MT"/>
                <a:cs typeface="Arial MT"/>
              </a:rPr>
              <a:t>a</a:t>
            </a:r>
            <a:r>
              <a:rPr sz="3600" dirty="0">
                <a:latin typeface="Arial MT"/>
                <a:cs typeface="Arial MT"/>
              </a:rPr>
              <a:t> </a:t>
            </a:r>
            <a:r>
              <a:rPr sz="3600" b="1" spc="10" dirty="0">
                <a:latin typeface="Arial"/>
                <a:cs typeface="Arial"/>
              </a:rPr>
              <a:t>Disaster</a:t>
            </a:r>
            <a:r>
              <a:rPr sz="3600" b="1" spc="5" dirty="0">
                <a:latin typeface="Arial"/>
                <a:cs typeface="Arial"/>
              </a:rPr>
              <a:t> </a:t>
            </a:r>
            <a:r>
              <a:rPr sz="3600" b="1" spc="15" dirty="0">
                <a:latin typeface="Arial"/>
                <a:cs typeface="Arial"/>
              </a:rPr>
              <a:t>Recovery</a:t>
            </a:r>
            <a:r>
              <a:rPr sz="3600" b="1" spc="5" dirty="0">
                <a:latin typeface="Arial"/>
                <a:cs typeface="Arial"/>
              </a:rPr>
              <a:t> </a:t>
            </a:r>
            <a:r>
              <a:rPr sz="3600" spc="60" dirty="0">
                <a:latin typeface="Arial MT"/>
                <a:cs typeface="Arial MT"/>
              </a:rPr>
              <a:t>process</a:t>
            </a:r>
            <a:endParaRPr sz="3600">
              <a:latin typeface="Arial MT"/>
              <a:cs typeface="Arial MT"/>
            </a:endParaRPr>
          </a:p>
          <a:p>
            <a:pPr lvl="1">
              <a:lnSpc>
                <a:spcPct val="100000"/>
              </a:lnSpc>
              <a:spcBef>
                <a:spcPts val="25"/>
              </a:spcBef>
              <a:buFont typeface="Arial MT"/>
              <a:buChar char="•"/>
            </a:pPr>
            <a:endParaRPr sz="3750">
              <a:latin typeface="Arial MT"/>
              <a:cs typeface="Arial MT"/>
            </a:endParaRPr>
          </a:p>
          <a:p>
            <a:pPr marL="1205865" lvl="1" indent="-448309">
              <a:lnSpc>
                <a:spcPct val="100000"/>
              </a:lnSpc>
              <a:buSzPct val="75000"/>
              <a:buFont typeface="Arial MT"/>
              <a:buChar char="•"/>
              <a:tabLst>
                <a:tab pos="1205865" algn="l"/>
                <a:tab pos="1206500" algn="l"/>
              </a:tabLst>
            </a:pPr>
            <a:r>
              <a:rPr sz="3600" b="1" spc="10" dirty="0">
                <a:latin typeface="Arial"/>
                <a:cs typeface="Arial"/>
              </a:rPr>
              <a:t>Reusability</a:t>
            </a:r>
            <a:r>
              <a:rPr sz="3600" b="1" spc="-25" dirty="0">
                <a:latin typeface="Arial"/>
                <a:cs typeface="Arial"/>
              </a:rPr>
              <a:t> </a:t>
            </a:r>
            <a:r>
              <a:rPr sz="3600" spc="10" dirty="0">
                <a:latin typeface="Arial MT"/>
                <a:cs typeface="Arial MT"/>
              </a:rPr>
              <a:t>of</a:t>
            </a:r>
            <a:r>
              <a:rPr sz="3600" spc="-20" dirty="0">
                <a:latin typeface="Arial MT"/>
                <a:cs typeface="Arial MT"/>
              </a:rPr>
              <a:t> </a:t>
            </a:r>
            <a:r>
              <a:rPr sz="3600" spc="114" dirty="0">
                <a:latin typeface="Arial MT"/>
                <a:cs typeface="Arial MT"/>
              </a:rPr>
              <a:t>code</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Font typeface="Arial MT"/>
              <a:buChar char="•"/>
              <a:tabLst>
                <a:tab pos="1205865" algn="l"/>
                <a:tab pos="1206500" algn="l"/>
              </a:tabLst>
            </a:pPr>
            <a:r>
              <a:rPr sz="3600" b="1" spc="10" dirty="0">
                <a:latin typeface="Arial"/>
                <a:cs typeface="Arial"/>
              </a:rPr>
              <a:t>Possible</a:t>
            </a:r>
            <a:r>
              <a:rPr sz="3600" b="1" dirty="0">
                <a:latin typeface="Arial"/>
                <a:cs typeface="Arial"/>
              </a:rPr>
              <a:t> </a:t>
            </a:r>
            <a:r>
              <a:rPr sz="3600" b="1" spc="10" dirty="0">
                <a:latin typeface="Arial"/>
                <a:cs typeface="Arial"/>
              </a:rPr>
              <a:t>automation</a:t>
            </a:r>
            <a:r>
              <a:rPr sz="3600" b="1" spc="5" dirty="0">
                <a:latin typeface="Arial"/>
                <a:cs typeface="Arial"/>
              </a:rPr>
              <a:t> </a:t>
            </a:r>
            <a:r>
              <a:rPr sz="3600" spc="10" dirty="0">
                <a:latin typeface="Arial MT"/>
                <a:cs typeface="Arial MT"/>
              </a:rPr>
              <a:t>of</a:t>
            </a:r>
            <a:r>
              <a:rPr sz="3600" spc="5" dirty="0">
                <a:latin typeface="Arial MT"/>
                <a:cs typeface="Arial MT"/>
              </a:rPr>
              <a:t> </a:t>
            </a:r>
            <a:r>
              <a:rPr sz="3600" spc="35" dirty="0">
                <a:latin typeface="Arial MT"/>
                <a:cs typeface="Arial MT"/>
              </a:rPr>
              <a:t>provisioning</a:t>
            </a:r>
            <a:endParaRPr sz="3600">
              <a:latin typeface="Arial MT"/>
              <a:cs typeface="Arial M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6839" y="4212926"/>
            <a:ext cx="9170670" cy="1433195"/>
          </a:xfrm>
          <a:prstGeom prst="rect">
            <a:avLst/>
          </a:prstGeom>
        </p:spPr>
        <p:txBody>
          <a:bodyPr vert="horz" wrap="square" lIns="0" tIns="17145" rIns="0" bIns="0" rtlCol="0">
            <a:spAutoFit/>
          </a:bodyPr>
          <a:lstStyle/>
          <a:p>
            <a:pPr marL="12700">
              <a:lnSpc>
                <a:spcPct val="100000"/>
              </a:lnSpc>
              <a:spcBef>
                <a:spcPts val="135"/>
              </a:spcBef>
            </a:pPr>
            <a:r>
              <a:rPr spc="-110" dirty="0"/>
              <a:t>What</a:t>
            </a:r>
            <a:r>
              <a:rPr spc="-15" dirty="0"/>
              <a:t> </a:t>
            </a:r>
            <a:r>
              <a:rPr spc="10" dirty="0"/>
              <a:t>is</a:t>
            </a:r>
            <a:r>
              <a:rPr spc="-10" dirty="0"/>
              <a:t> </a:t>
            </a:r>
            <a:r>
              <a:rPr spc="-140" dirty="0"/>
              <a:t>Terraform</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081635" cy="1433195"/>
          </a:xfrm>
          <a:prstGeom prst="rect">
            <a:avLst/>
          </a:prstGeom>
        </p:spPr>
        <p:txBody>
          <a:bodyPr vert="horz" wrap="square" lIns="0" tIns="17145" rIns="0" bIns="0" rtlCol="0">
            <a:spAutoFit/>
          </a:bodyPr>
          <a:lstStyle/>
          <a:p>
            <a:pPr marL="12700">
              <a:lnSpc>
                <a:spcPct val="100000"/>
              </a:lnSpc>
              <a:spcBef>
                <a:spcPts val="135"/>
              </a:spcBef>
            </a:pPr>
            <a:r>
              <a:rPr spc="165" dirty="0"/>
              <a:t>Advantaged</a:t>
            </a:r>
            <a:r>
              <a:rPr spc="5" dirty="0"/>
              <a:t> </a:t>
            </a:r>
            <a:r>
              <a:rPr spc="10" dirty="0"/>
              <a:t>of </a:t>
            </a: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27650" cy="815403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70" dirty="0">
                <a:latin typeface="Arial MT"/>
                <a:cs typeface="Arial MT"/>
              </a:rPr>
              <a:t>applies</a:t>
            </a:r>
            <a:r>
              <a:rPr sz="4100" spc="10" dirty="0">
                <a:latin typeface="Arial MT"/>
                <a:cs typeface="Arial MT"/>
              </a:rPr>
              <a:t> </a:t>
            </a:r>
            <a:r>
              <a:rPr sz="4100" b="1" spc="5" dirty="0">
                <a:latin typeface="Arial"/>
                <a:cs typeface="Arial"/>
              </a:rPr>
              <a:t>IaC </a:t>
            </a:r>
            <a:r>
              <a:rPr sz="4100" spc="55" dirty="0">
                <a:latin typeface="Arial MT"/>
                <a:cs typeface="Arial MT"/>
              </a:rPr>
              <a:t>using</a:t>
            </a:r>
            <a:r>
              <a:rPr sz="4100" spc="10" dirty="0">
                <a:latin typeface="Arial MT"/>
                <a:cs typeface="Arial MT"/>
              </a:rPr>
              <a:t> </a:t>
            </a:r>
            <a:r>
              <a:rPr sz="4100" b="1" spc="15" dirty="0">
                <a:latin typeface="Arial"/>
                <a:cs typeface="Arial"/>
              </a:rPr>
              <a:t>HCL</a:t>
            </a:r>
            <a:r>
              <a:rPr sz="4100" b="1" spc="5" dirty="0">
                <a:latin typeface="Arial"/>
                <a:cs typeface="Arial"/>
              </a:rPr>
              <a:t> </a:t>
            </a:r>
            <a:r>
              <a:rPr sz="4100" spc="55" dirty="0">
                <a:latin typeface="Arial MT"/>
                <a:cs typeface="Arial MT"/>
              </a:rPr>
              <a:t>(Hashicorp</a:t>
            </a:r>
            <a:r>
              <a:rPr sz="4100" spc="10" dirty="0">
                <a:latin typeface="Arial MT"/>
                <a:cs typeface="Arial MT"/>
              </a:rPr>
              <a:t> </a:t>
            </a:r>
            <a:r>
              <a:rPr sz="4100" spc="25" dirty="0">
                <a:latin typeface="Arial MT"/>
                <a:cs typeface="Arial MT"/>
              </a:rPr>
              <a:t>Configuration</a:t>
            </a:r>
            <a:r>
              <a:rPr sz="4100" spc="5" dirty="0">
                <a:latin typeface="Arial MT"/>
                <a:cs typeface="Arial MT"/>
              </a:rPr>
              <a:t> </a:t>
            </a:r>
            <a:r>
              <a:rPr sz="4100" spc="60" dirty="0">
                <a:latin typeface="Arial MT"/>
                <a:cs typeface="Arial MT"/>
              </a:rPr>
              <a:t>Language)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spcBef>
                <a:spcPts val="5"/>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85" dirty="0">
                <a:latin typeface="Arial MT"/>
                <a:cs typeface="Arial MT"/>
              </a:rPr>
              <a:t>can</a:t>
            </a:r>
            <a:r>
              <a:rPr sz="4100" spc="10" dirty="0">
                <a:latin typeface="Arial MT"/>
                <a:cs typeface="Arial MT"/>
              </a:rPr>
              <a:t> run an </a:t>
            </a:r>
            <a:r>
              <a:rPr sz="4100" b="1" spc="5" dirty="0">
                <a:latin typeface="Arial"/>
                <a:cs typeface="Arial"/>
              </a:rPr>
              <a:t>execution</a:t>
            </a:r>
            <a:r>
              <a:rPr sz="4100" b="1" spc="10" dirty="0">
                <a:latin typeface="Arial"/>
                <a:cs typeface="Arial"/>
              </a:rPr>
              <a:t> </a:t>
            </a:r>
            <a:r>
              <a:rPr sz="4100" b="1" spc="5" dirty="0">
                <a:latin typeface="Arial"/>
                <a:cs typeface="Arial"/>
              </a:rPr>
              <a:t>plan </a:t>
            </a:r>
            <a:r>
              <a:rPr sz="4100" spc="5" dirty="0">
                <a:latin typeface="Arial MT"/>
                <a:cs typeface="Arial MT"/>
              </a:rPr>
              <a:t>to</a:t>
            </a:r>
            <a:r>
              <a:rPr sz="4100" spc="10" dirty="0">
                <a:latin typeface="Arial MT"/>
                <a:cs typeface="Arial MT"/>
              </a:rPr>
              <a:t> show you how the</a:t>
            </a:r>
            <a:r>
              <a:rPr sz="4100" spc="5" dirty="0">
                <a:latin typeface="Arial MT"/>
                <a:cs typeface="Arial MT"/>
              </a:rPr>
              <a:t> </a:t>
            </a:r>
            <a:r>
              <a:rPr sz="4100" spc="110" dirty="0">
                <a:latin typeface="Arial MT"/>
                <a:cs typeface="Arial MT"/>
              </a:rPr>
              <a:t>described</a:t>
            </a:r>
            <a:r>
              <a:rPr sz="4100" spc="10" dirty="0">
                <a:latin typeface="Arial MT"/>
                <a:cs typeface="Arial MT"/>
              </a:rPr>
              <a:t> </a:t>
            </a:r>
            <a:r>
              <a:rPr sz="4100" spc="125" dirty="0">
                <a:latin typeface="Arial MT"/>
                <a:cs typeface="Arial MT"/>
              </a:rPr>
              <a:t>code </a:t>
            </a:r>
            <a:r>
              <a:rPr sz="4100" spc="-1125" dirty="0">
                <a:latin typeface="Arial MT"/>
                <a:cs typeface="Arial MT"/>
              </a:rPr>
              <a:t> </a:t>
            </a:r>
            <a:r>
              <a:rPr sz="4100" spc="30" dirty="0">
                <a:latin typeface="Arial MT"/>
                <a:cs typeface="Arial MT"/>
              </a:rPr>
              <a:t>differs</a:t>
            </a:r>
            <a:r>
              <a:rPr sz="4100" dirty="0">
                <a:latin typeface="Arial MT"/>
                <a:cs typeface="Arial MT"/>
              </a:rPr>
              <a:t> </a:t>
            </a:r>
            <a:r>
              <a:rPr sz="4100" spc="-10" dirty="0">
                <a:latin typeface="Arial MT"/>
                <a:cs typeface="Arial MT"/>
              </a:rPr>
              <a:t>from</a:t>
            </a:r>
            <a:r>
              <a:rPr sz="4100" spc="5" dirty="0">
                <a:latin typeface="Arial MT"/>
                <a:cs typeface="Arial MT"/>
              </a:rPr>
              <a:t> </a:t>
            </a:r>
            <a:r>
              <a:rPr sz="4100" spc="10" dirty="0">
                <a:latin typeface="Arial MT"/>
                <a:cs typeface="Arial MT"/>
              </a:rPr>
              <a:t>what</a:t>
            </a:r>
            <a:r>
              <a:rPr sz="4100" spc="5" dirty="0">
                <a:latin typeface="Arial MT"/>
                <a:cs typeface="Arial MT"/>
              </a:rPr>
              <a:t> is </a:t>
            </a:r>
            <a:r>
              <a:rPr sz="4100" spc="35" dirty="0">
                <a:latin typeface="Arial MT"/>
                <a:cs typeface="Arial MT"/>
              </a:rPr>
              <a:t>actually</a:t>
            </a:r>
            <a:r>
              <a:rPr sz="4100" spc="5" dirty="0">
                <a:latin typeface="Arial MT"/>
                <a:cs typeface="Arial MT"/>
              </a:rPr>
              <a:t> </a:t>
            </a:r>
            <a:r>
              <a:rPr sz="4100" spc="40" dirty="0">
                <a:latin typeface="Arial MT"/>
                <a:cs typeface="Arial MT"/>
              </a:rPr>
              <a:t>provisioned</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577850" indent="-509270">
              <a:lnSpc>
                <a:spcPct val="100499"/>
              </a:lnSpc>
              <a:buSzPct val="75609"/>
              <a:buChar char="•"/>
              <a:tabLst>
                <a:tab pos="534035" algn="l"/>
                <a:tab pos="534670" algn="l"/>
              </a:tabLst>
            </a:pPr>
            <a:r>
              <a:rPr sz="4100" spc="-60" dirty="0">
                <a:latin typeface="Arial MT"/>
                <a:cs typeface="Arial MT"/>
              </a:rPr>
              <a:t>Terraform </a:t>
            </a:r>
            <a:r>
              <a:rPr sz="4100" spc="85" dirty="0">
                <a:latin typeface="Arial MT"/>
                <a:cs typeface="Arial MT"/>
              </a:rPr>
              <a:t>can </a:t>
            </a:r>
            <a:r>
              <a:rPr sz="4100" spc="-5" dirty="0">
                <a:latin typeface="Arial MT"/>
                <a:cs typeface="Arial MT"/>
              </a:rPr>
              <a:t>resolve </a:t>
            </a:r>
            <a:r>
              <a:rPr sz="4100" b="1" spc="5" dirty="0">
                <a:latin typeface="Arial"/>
                <a:cs typeface="Arial"/>
              </a:rPr>
              <a:t>dependencies </a:t>
            </a:r>
            <a:r>
              <a:rPr sz="4100" spc="5" dirty="0">
                <a:latin typeface="Arial MT"/>
                <a:cs typeface="Arial MT"/>
              </a:rPr>
              <a:t>for </a:t>
            </a:r>
            <a:r>
              <a:rPr sz="4100" spc="10" dirty="0">
                <a:latin typeface="Arial MT"/>
                <a:cs typeface="Arial MT"/>
              </a:rPr>
              <a:t>you, </a:t>
            </a:r>
            <a:r>
              <a:rPr sz="4100" spc="5" dirty="0">
                <a:latin typeface="Arial MT"/>
                <a:cs typeface="Arial MT"/>
              </a:rPr>
              <a:t>it </a:t>
            </a:r>
            <a:r>
              <a:rPr sz="4100" spc="40" dirty="0">
                <a:latin typeface="Arial MT"/>
                <a:cs typeface="Arial MT"/>
              </a:rPr>
              <a:t>reads </a:t>
            </a:r>
            <a:r>
              <a:rPr sz="4100" spc="5" dirty="0">
                <a:latin typeface="Arial MT"/>
                <a:cs typeface="Arial MT"/>
              </a:rPr>
              <a:t>all </a:t>
            </a:r>
            <a:r>
              <a:rPr sz="4100" spc="10" dirty="0">
                <a:latin typeface="Arial MT"/>
                <a:cs typeface="Arial MT"/>
              </a:rPr>
              <a:t>your </a:t>
            </a:r>
            <a:r>
              <a:rPr sz="4100" spc="5" dirty="0">
                <a:latin typeface="Arial MT"/>
                <a:cs typeface="Arial MT"/>
              </a:rPr>
              <a:t>*.tf files at </a:t>
            </a:r>
            <a:r>
              <a:rPr sz="4100" spc="10" dirty="0">
                <a:latin typeface="Arial MT"/>
                <a:cs typeface="Arial MT"/>
              </a:rPr>
              <a:t> </a:t>
            </a:r>
            <a:r>
              <a:rPr sz="4100" spc="65" dirty="0">
                <a:latin typeface="Arial MT"/>
                <a:cs typeface="Arial MT"/>
              </a:rPr>
              <a:t>once</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30" dirty="0">
                <a:latin typeface="Arial MT"/>
                <a:cs typeface="Arial MT"/>
              </a:rPr>
              <a:t>creates</a:t>
            </a:r>
            <a:r>
              <a:rPr sz="4100" spc="10" dirty="0">
                <a:latin typeface="Arial MT"/>
                <a:cs typeface="Arial MT"/>
              </a:rPr>
              <a:t> a </a:t>
            </a:r>
            <a:r>
              <a:rPr sz="4100" spc="-30" dirty="0">
                <a:latin typeface="Arial MT"/>
                <a:cs typeface="Arial MT"/>
              </a:rPr>
              <a:t>"</a:t>
            </a:r>
            <a:r>
              <a:rPr sz="4100" b="1" spc="-30" dirty="0">
                <a:latin typeface="Arial"/>
                <a:cs typeface="Arial"/>
              </a:rPr>
              <a:t>Resource</a:t>
            </a:r>
            <a:r>
              <a:rPr sz="4100" b="1" spc="10" dirty="0">
                <a:latin typeface="Arial"/>
                <a:cs typeface="Arial"/>
              </a:rPr>
              <a:t> </a:t>
            </a:r>
            <a:r>
              <a:rPr sz="4100" b="1" spc="-45" dirty="0">
                <a:latin typeface="Arial"/>
                <a:cs typeface="Arial"/>
              </a:rPr>
              <a:t>Graph</a:t>
            </a:r>
            <a:r>
              <a:rPr sz="4100" spc="-45" dirty="0">
                <a:latin typeface="Arial MT"/>
                <a:cs typeface="Arial MT"/>
              </a:rPr>
              <a:t>"</a:t>
            </a:r>
            <a:r>
              <a:rPr sz="4100" spc="5" dirty="0">
                <a:latin typeface="Arial MT"/>
                <a:cs typeface="Arial MT"/>
              </a:rPr>
              <a:t> to</a:t>
            </a:r>
            <a:r>
              <a:rPr sz="4100" spc="10" dirty="0">
                <a:latin typeface="Arial MT"/>
                <a:cs typeface="Arial MT"/>
              </a:rPr>
              <a:t> know what </a:t>
            </a:r>
            <a:r>
              <a:rPr sz="4100" spc="20" dirty="0">
                <a:latin typeface="Arial MT"/>
                <a:cs typeface="Arial MT"/>
              </a:rPr>
              <a:t>resource</a:t>
            </a:r>
            <a:r>
              <a:rPr sz="4100" spc="10" dirty="0">
                <a:latin typeface="Arial MT"/>
                <a:cs typeface="Arial MT"/>
              </a:rPr>
              <a:t> </a:t>
            </a:r>
            <a:r>
              <a:rPr sz="4100" spc="45" dirty="0">
                <a:latin typeface="Arial MT"/>
                <a:cs typeface="Arial MT"/>
              </a:rPr>
              <a:t>should</a:t>
            </a:r>
            <a:r>
              <a:rPr sz="4100" spc="5" dirty="0">
                <a:latin typeface="Arial MT"/>
                <a:cs typeface="Arial MT"/>
              </a:rPr>
              <a:t> </a:t>
            </a:r>
            <a:r>
              <a:rPr sz="4100" spc="125" dirty="0">
                <a:latin typeface="Arial MT"/>
                <a:cs typeface="Arial MT"/>
              </a:rPr>
              <a:t>be </a:t>
            </a:r>
            <a:r>
              <a:rPr sz="4100" spc="-1125" dirty="0">
                <a:latin typeface="Arial MT"/>
                <a:cs typeface="Arial MT"/>
              </a:rPr>
              <a:t> </a:t>
            </a:r>
            <a:r>
              <a:rPr sz="4100" spc="65" dirty="0">
                <a:latin typeface="Arial MT"/>
                <a:cs typeface="Arial MT"/>
              </a:rPr>
              <a:t>created</a:t>
            </a:r>
            <a:r>
              <a:rPr sz="4100" dirty="0">
                <a:latin typeface="Arial MT"/>
                <a:cs typeface="Arial MT"/>
              </a:rPr>
              <a:t> </a:t>
            </a:r>
            <a:r>
              <a:rPr sz="4100" spc="35" dirty="0">
                <a:latin typeface="Arial MT"/>
                <a:cs typeface="Arial MT"/>
              </a:rPr>
              <a:t>before</a:t>
            </a:r>
            <a:r>
              <a:rPr sz="4100" spc="5" dirty="0">
                <a:latin typeface="Arial MT"/>
                <a:cs typeface="Arial MT"/>
              </a:rPr>
              <a:t> </a:t>
            </a:r>
            <a:r>
              <a:rPr sz="4100" spc="10" dirty="0">
                <a:latin typeface="Arial MT"/>
                <a:cs typeface="Arial MT"/>
              </a:rPr>
              <a:t>another</a:t>
            </a:r>
            <a:r>
              <a:rPr sz="4100" spc="5" dirty="0">
                <a:latin typeface="Arial MT"/>
                <a:cs typeface="Arial MT"/>
              </a:rPr>
              <a:t> </a:t>
            </a:r>
            <a:r>
              <a:rPr sz="4100" spc="20" dirty="0">
                <a:latin typeface="Arial MT"/>
                <a:cs typeface="Arial MT"/>
              </a:rPr>
              <a:t>resource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950085" indent="-509270">
              <a:lnSpc>
                <a:spcPct val="100499"/>
              </a:lnSpc>
              <a:spcBef>
                <a:spcPts val="5"/>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10" dirty="0">
                <a:latin typeface="Arial MT"/>
                <a:cs typeface="Arial MT"/>
              </a:rPr>
              <a:t>know</a:t>
            </a:r>
            <a:r>
              <a:rPr sz="4100" spc="5" dirty="0">
                <a:latin typeface="Arial MT"/>
                <a:cs typeface="Arial MT"/>
              </a:rPr>
              <a:t> </a:t>
            </a:r>
            <a:r>
              <a:rPr sz="4100" spc="40" dirty="0">
                <a:latin typeface="Arial MT"/>
                <a:cs typeface="Arial MT"/>
              </a:rPr>
              <a:t>exactly</a:t>
            </a:r>
            <a:r>
              <a:rPr sz="4100" spc="5" dirty="0">
                <a:latin typeface="Arial MT"/>
                <a:cs typeface="Arial MT"/>
              </a:rPr>
              <a:t> </a:t>
            </a:r>
            <a:r>
              <a:rPr sz="4100" spc="10" dirty="0">
                <a:latin typeface="Arial MT"/>
                <a:cs typeface="Arial MT"/>
              </a:rPr>
              <a:t>what</a:t>
            </a:r>
            <a:r>
              <a:rPr sz="4100" spc="5"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will </a:t>
            </a:r>
            <a:r>
              <a:rPr sz="4100" spc="20" dirty="0">
                <a:latin typeface="Arial MT"/>
                <a:cs typeface="Arial MT"/>
              </a:rPr>
              <a:t>apply,</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spc="10" dirty="0">
                <a:latin typeface="Arial MT"/>
                <a:cs typeface="Arial MT"/>
              </a:rPr>
              <a:t>the </a:t>
            </a:r>
            <a:r>
              <a:rPr sz="4100" b="1" spc="10" dirty="0">
                <a:latin typeface="Arial"/>
                <a:cs typeface="Arial"/>
              </a:rPr>
              <a:t>plan</a:t>
            </a:r>
            <a:r>
              <a:rPr sz="4100" b="1" spc="5" dirty="0">
                <a:latin typeface="Arial"/>
                <a:cs typeface="Arial"/>
              </a:rPr>
              <a:t> </a:t>
            </a:r>
            <a:r>
              <a:rPr sz="4100" b="1" spc="15" dirty="0">
                <a:latin typeface="Arial"/>
                <a:cs typeface="Arial"/>
              </a:rPr>
              <a:t>&amp;</a:t>
            </a:r>
            <a:r>
              <a:rPr sz="4100" b="1" dirty="0">
                <a:latin typeface="Arial"/>
                <a:cs typeface="Arial"/>
              </a:rPr>
              <a:t> </a:t>
            </a:r>
            <a:r>
              <a:rPr sz="4100" b="1" spc="5" dirty="0">
                <a:latin typeface="Arial"/>
                <a:cs typeface="Arial"/>
              </a:rPr>
              <a:t>apply </a:t>
            </a:r>
            <a:r>
              <a:rPr sz="4100" b="1" spc="-1125" dirty="0">
                <a:latin typeface="Arial"/>
                <a:cs typeface="Arial"/>
              </a:rPr>
              <a:t> </a:t>
            </a:r>
            <a:r>
              <a:rPr sz="4100" b="1" spc="5" dirty="0">
                <a:latin typeface="Arial"/>
                <a:cs typeface="Arial"/>
              </a:rPr>
              <a:t>workflow</a:t>
            </a:r>
            <a:endParaRPr sz="4100">
              <a:latin typeface="Arial"/>
              <a:cs typeface="Arial"/>
            </a:endParaRPr>
          </a:p>
          <a:p>
            <a:pPr>
              <a:lnSpc>
                <a:spcPct val="100000"/>
              </a:lnSpc>
              <a:spcBef>
                <a:spcPts val="5"/>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60" dirty="0">
                <a:latin typeface="Arial MT"/>
                <a:cs typeface="Arial MT"/>
              </a:rPr>
              <a:t>Terraform</a:t>
            </a:r>
            <a:r>
              <a:rPr sz="4100" spc="5" dirty="0">
                <a:latin typeface="Arial MT"/>
                <a:cs typeface="Arial MT"/>
              </a:rPr>
              <a:t> will</a:t>
            </a:r>
            <a:r>
              <a:rPr sz="4100" spc="10" dirty="0">
                <a:latin typeface="Arial MT"/>
                <a:cs typeface="Arial MT"/>
              </a:rPr>
              <a:t> </a:t>
            </a:r>
            <a:r>
              <a:rPr sz="4100" b="1" spc="5" dirty="0">
                <a:latin typeface="Arial"/>
                <a:cs typeface="Arial"/>
              </a:rPr>
              <a:t>only</a:t>
            </a:r>
            <a:r>
              <a:rPr sz="4100" b="1" spc="10" dirty="0">
                <a:latin typeface="Arial"/>
                <a:cs typeface="Arial"/>
              </a:rPr>
              <a:t> </a:t>
            </a:r>
            <a:r>
              <a:rPr sz="4100" b="1" spc="5" dirty="0">
                <a:latin typeface="Arial"/>
                <a:cs typeface="Arial"/>
              </a:rPr>
              <a:t>update</a:t>
            </a:r>
            <a:r>
              <a:rPr sz="4100" b="1" spc="10" dirty="0">
                <a:latin typeface="Arial"/>
                <a:cs typeface="Arial"/>
              </a:rPr>
              <a:t> resources</a:t>
            </a:r>
            <a:r>
              <a:rPr sz="4100" b="1" spc="5" dirty="0">
                <a:latin typeface="Arial"/>
                <a:cs typeface="Arial"/>
              </a:rPr>
              <a:t> </a:t>
            </a:r>
            <a:r>
              <a:rPr sz="4100" spc="5" dirty="0">
                <a:latin typeface="Arial MT"/>
                <a:cs typeface="Arial MT"/>
              </a:rPr>
              <a:t>that</a:t>
            </a:r>
            <a:r>
              <a:rPr sz="4100" spc="10" dirty="0">
                <a:latin typeface="Arial MT"/>
                <a:cs typeface="Arial MT"/>
              </a:rPr>
              <a:t> </a:t>
            </a:r>
            <a:r>
              <a:rPr sz="4100" spc="65" dirty="0">
                <a:latin typeface="Arial MT"/>
                <a:cs typeface="Arial MT"/>
              </a:rPr>
              <a:t>need</a:t>
            </a:r>
            <a:r>
              <a:rPr sz="4100" spc="10" dirty="0">
                <a:latin typeface="Arial MT"/>
                <a:cs typeface="Arial MT"/>
              </a:rPr>
              <a:t> </a:t>
            </a:r>
            <a:r>
              <a:rPr sz="4100" spc="5" dirty="0">
                <a:latin typeface="Arial MT"/>
                <a:cs typeface="Arial MT"/>
              </a:rPr>
              <a:t>to </a:t>
            </a:r>
            <a:r>
              <a:rPr sz="4100" spc="125" dirty="0">
                <a:latin typeface="Arial MT"/>
                <a:cs typeface="Arial MT"/>
              </a:rPr>
              <a:t>be</a:t>
            </a:r>
            <a:r>
              <a:rPr sz="4100" spc="10" dirty="0">
                <a:latin typeface="Arial MT"/>
                <a:cs typeface="Arial MT"/>
              </a:rPr>
              <a:t> </a:t>
            </a:r>
            <a:r>
              <a:rPr sz="4100" b="1" spc="10" dirty="0">
                <a:latin typeface="Arial"/>
                <a:cs typeface="Arial"/>
              </a:rPr>
              <a:t>changed</a:t>
            </a:r>
            <a:endParaRPr sz="4100">
              <a:latin typeface="Arial"/>
              <a:cs typeface="A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3925273"/>
            <a:ext cx="20104100" cy="2084070"/>
            <a:chOff x="0" y="3925273"/>
            <a:chExt cx="20104100" cy="2084070"/>
          </a:xfrm>
        </p:grpSpPr>
        <p:pic>
          <p:nvPicPr>
            <p:cNvPr id="3" name="object 3"/>
            <p:cNvPicPr/>
            <p:nvPr/>
          </p:nvPicPr>
          <p:blipFill>
            <a:blip r:embed="rId2" cstate="print"/>
            <a:stretch>
              <a:fillRect/>
            </a:stretch>
          </p:blipFill>
          <p:spPr>
            <a:xfrm>
              <a:off x="0" y="3925273"/>
              <a:ext cx="20104099" cy="2083447"/>
            </a:xfrm>
            <a:prstGeom prst="rect">
              <a:avLst/>
            </a:prstGeom>
          </p:spPr>
        </p:pic>
        <p:sp>
          <p:nvSpPr>
            <p:cNvPr id="4" name="object 4"/>
            <p:cNvSpPr/>
            <p:nvPr/>
          </p:nvSpPr>
          <p:spPr>
            <a:xfrm>
              <a:off x="0" y="3946215"/>
              <a:ext cx="20104100" cy="2000250"/>
            </a:xfrm>
            <a:custGeom>
              <a:avLst/>
              <a:gdLst/>
              <a:ahLst/>
              <a:cxnLst/>
              <a:rect l="l" t="t" r="r" b="b"/>
              <a:pathLst>
                <a:path w="20104100" h="2000250">
                  <a:moveTo>
                    <a:pt x="0" y="0"/>
                  </a:moveTo>
                  <a:lnTo>
                    <a:pt x="0" y="1999680"/>
                  </a:lnTo>
                  <a:lnTo>
                    <a:pt x="20104099" y="1999680"/>
                  </a:lnTo>
                  <a:lnTo>
                    <a:pt x="20104099" y="0"/>
                  </a:lnTo>
                  <a:lnTo>
                    <a:pt x="0" y="0"/>
                  </a:lnTo>
                  <a:close/>
                </a:path>
              </a:pathLst>
            </a:custGeom>
            <a:solidFill>
              <a:srgbClr val="DCDEE0">
                <a:alpha val="35589"/>
              </a:srgbClr>
            </a:solidFill>
          </p:spPr>
          <p:txBody>
            <a:bodyPr wrap="square" lIns="0" tIns="0" rIns="0" bIns="0" rtlCol="0"/>
            <a:lstStyle/>
            <a:p>
              <a:endParaRPr/>
            </a:p>
          </p:txBody>
        </p:sp>
        <p:sp>
          <p:nvSpPr>
            <p:cNvPr id="5" name="object 5"/>
            <p:cNvSpPr/>
            <p:nvPr/>
          </p:nvSpPr>
          <p:spPr>
            <a:xfrm>
              <a:off x="0" y="3944314"/>
              <a:ext cx="20104100" cy="20955"/>
            </a:xfrm>
            <a:custGeom>
              <a:avLst/>
              <a:gdLst/>
              <a:ahLst/>
              <a:cxnLst/>
              <a:rect l="l" t="t" r="r" b="b"/>
              <a:pathLst>
                <a:path w="20104100" h="20954">
                  <a:moveTo>
                    <a:pt x="0" y="20941"/>
                  </a:moveTo>
                  <a:lnTo>
                    <a:pt x="0" y="0"/>
                  </a:lnTo>
                  <a:lnTo>
                    <a:pt x="20104099" y="0"/>
                  </a:lnTo>
                  <a:lnTo>
                    <a:pt x="20104099" y="20941"/>
                  </a:lnTo>
                  <a:lnTo>
                    <a:pt x="0" y="20941"/>
                  </a:lnTo>
                  <a:close/>
                </a:path>
              </a:pathLst>
            </a:custGeom>
            <a:solidFill>
              <a:srgbClr val="53585F">
                <a:alpha val="35589"/>
              </a:srgbClr>
            </a:solidFill>
          </p:spPr>
          <p:txBody>
            <a:bodyPr wrap="square" lIns="0" tIns="0" rIns="0" bIns="0" rtlCol="0"/>
            <a:lstStyle/>
            <a:p>
              <a:endParaRPr/>
            </a:p>
          </p:txBody>
        </p:sp>
      </p:grpSp>
      <p:sp>
        <p:nvSpPr>
          <p:cNvPr id="6" name="object 6"/>
          <p:cNvSpPr txBox="1">
            <a:spLocks noGrp="1"/>
          </p:cNvSpPr>
          <p:nvPr>
            <p:ph type="title"/>
          </p:nvPr>
        </p:nvSpPr>
        <p:spPr>
          <a:xfrm>
            <a:off x="3053996" y="4862035"/>
            <a:ext cx="14184630" cy="799465"/>
          </a:xfrm>
          <a:prstGeom prst="rect">
            <a:avLst/>
          </a:prstGeom>
        </p:spPr>
        <p:txBody>
          <a:bodyPr vert="horz" wrap="square" lIns="0" tIns="15875" rIns="0" bIns="0" rtlCol="0">
            <a:spAutoFit/>
          </a:bodyPr>
          <a:lstStyle/>
          <a:p>
            <a:pPr marL="12700">
              <a:lnSpc>
                <a:spcPct val="100000"/>
              </a:lnSpc>
              <a:spcBef>
                <a:spcPts val="125"/>
              </a:spcBef>
            </a:pPr>
            <a:r>
              <a:rPr sz="5050" spc="45" dirty="0"/>
              <a:t>HashiCorp</a:t>
            </a:r>
            <a:r>
              <a:rPr sz="5050" spc="-10" dirty="0"/>
              <a:t> </a:t>
            </a:r>
            <a:r>
              <a:rPr sz="5050" spc="25" dirty="0"/>
              <a:t>Infrastructure</a:t>
            </a:r>
            <a:r>
              <a:rPr sz="5050" spc="-10" dirty="0"/>
              <a:t> </a:t>
            </a:r>
            <a:r>
              <a:rPr sz="5050" spc="10" dirty="0"/>
              <a:t>Automation</a:t>
            </a:r>
            <a:r>
              <a:rPr sz="5050" spc="-10" dirty="0"/>
              <a:t> </a:t>
            </a:r>
            <a:r>
              <a:rPr sz="5050" spc="40" dirty="0"/>
              <a:t>Certification</a:t>
            </a:r>
            <a:endParaRPr sz="5050"/>
          </a:p>
        </p:txBody>
      </p:sp>
      <p:sp>
        <p:nvSpPr>
          <p:cNvPr id="7" name="object 7"/>
          <p:cNvSpPr txBox="1"/>
          <p:nvPr/>
        </p:nvSpPr>
        <p:spPr>
          <a:xfrm>
            <a:off x="4093704" y="6084101"/>
            <a:ext cx="11917045" cy="1052830"/>
          </a:xfrm>
          <a:prstGeom prst="rect">
            <a:avLst/>
          </a:prstGeom>
        </p:spPr>
        <p:txBody>
          <a:bodyPr vert="horz" wrap="square" lIns="0" tIns="15240" rIns="0" bIns="0" rtlCol="0">
            <a:spAutoFit/>
          </a:bodyPr>
          <a:lstStyle/>
          <a:p>
            <a:pPr algn="ctr">
              <a:lnSpc>
                <a:spcPct val="100000"/>
              </a:lnSpc>
              <a:spcBef>
                <a:spcPts val="120"/>
              </a:spcBef>
            </a:pPr>
            <a:r>
              <a:rPr sz="3350" spc="-5" dirty="0">
                <a:latin typeface="Arial MT"/>
                <a:cs typeface="Arial MT"/>
              </a:rPr>
              <a:t>More</a:t>
            </a:r>
            <a:r>
              <a:rPr sz="3350" spc="-20" dirty="0">
                <a:latin typeface="Arial MT"/>
                <a:cs typeface="Arial MT"/>
              </a:rPr>
              <a:t> </a:t>
            </a:r>
            <a:r>
              <a:rPr sz="3350" spc="25" dirty="0">
                <a:latin typeface="Arial MT"/>
                <a:cs typeface="Arial MT"/>
              </a:rPr>
              <a:t>lectures</a:t>
            </a:r>
            <a:r>
              <a:rPr sz="3350" spc="-20" dirty="0">
                <a:latin typeface="Arial MT"/>
                <a:cs typeface="Arial MT"/>
              </a:rPr>
              <a:t> </a:t>
            </a:r>
            <a:r>
              <a:rPr sz="3350" spc="90" dirty="0">
                <a:latin typeface="Arial MT"/>
                <a:cs typeface="Arial MT"/>
              </a:rPr>
              <a:t>coming!</a:t>
            </a:r>
            <a:endParaRPr sz="3350">
              <a:latin typeface="Arial MT"/>
              <a:cs typeface="Arial MT"/>
            </a:endParaRPr>
          </a:p>
          <a:p>
            <a:pPr algn="ctr">
              <a:lnSpc>
                <a:spcPct val="100000"/>
              </a:lnSpc>
              <a:spcBef>
                <a:spcPts val="20"/>
              </a:spcBef>
            </a:pPr>
            <a:r>
              <a:rPr sz="3350" spc="10" dirty="0">
                <a:latin typeface="Arial MT"/>
                <a:cs typeface="Arial MT"/>
              </a:rPr>
              <a:t>Next</a:t>
            </a:r>
            <a:r>
              <a:rPr sz="3350" spc="5" dirty="0">
                <a:latin typeface="Arial MT"/>
                <a:cs typeface="Arial MT"/>
              </a:rPr>
              <a:t> </a:t>
            </a:r>
            <a:r>
              <a:rPr sz="3350" spc="25" dirty="0">
                <a:latin typeface="Arial MT"/>
                <a:cs typeface="Arial MT"/>
              </a:rPr>
              <a:t>lecture</a:t>
            </a:r>
            <a:r>
              <a:rPr sz="3350" spc="10" dirty="0">
                <a:latin typeface="Arial MT"/>
                <a:cs typeface="Arial MT"/>
              </a:rPr>
              <a:t> </a:t>
            </a:r>
            <a:r>
              <a:rPr sz="3350" spc="5" dirty="0">
                <a:latin typeface="Arial MT"/>
                <a:cs typeface="Arial MT"/>
              </a:rPr>
              <a:t>in this</a:t>
            </a:r>
            <a:r>
              <a:rPr sz="3350" spc="10" dirty="0">
                <a:latin typeface="Arial MT"/>
                <a:cs typeface="Arial MT"/>
              </a:rPr>
              <a:t> </a:t>
            </a:r>
            <a:r>
              <a:rPr sz="3350" spc="35" dirty="0">
                <a:latin typeface="Arial MT"/>
                <a:cs typeface="Arial MT"/>
              </a:rPr>
              <a:t>section</a:t>
            </a:r>
            <a:r>
              <a:rPr sz="3350" spc="10" dirty="0">
                <a:latin typeface="Arial MT"/>
                <a:cs typeface="Arial MT"/>
              </a:rPr>
              <a:t> </a:t>
            </a:r>
            <a:r>
              <a:rPr sz="3350" spc="5" dirty="0">
                <a:latin typeface="Arial MT"/>
                <a:cs typeface="Arial MT"/>
              </a:rPr>
              <a:t>will </a:t>
            </a:r>
            <a:r>
              <a:rPr sz="3350" spc="105" dirty="0">
                <a:latin typeface="Arial MT"/>
                <a:cs typeface="Arial MT"/>
              </a:rPr>
              <a:t>be</a:t>
            </a:r>
            <a:r>
              <a:rPr sz="3350" spc="10" dirty="0">
                <a:latin typeface="Arial MT"/>
                <a:cs typeface="Arial MT"/>
              </a:rPr>
              <a:t> </a:t>
            </a:r>
            <a:r>
              <a:rPr sz="3350" spc="30" dirty="0">
                <a:latin typeface="Arial MT"/>
                <a:cs typeface="Arial MT"/>
              </a:rPr>
              <a:t>available</a:t>
            </a:r>
            <a:r>
              <a:rPr sz="3350" spc="5" dirty="0">
                <a:latin typeface="Arial MT"/>
                <a:cs typeface="Arial MT"/>
              </a:rPr>
              <a:t> </a:t>
            </a:r>
            <a:r>
              <a:rPr sz="3350" spc="30" dirty="0">
                <a:latin typeface="Arial MT"/>
                <a:cs typeface="Arial MT"/>
              </a:rPr>
              <a:t>before</a:t>
            </a:r>
            <a:r>
              <a:rPr sz="3350" spc="10" dirty="0">
                <a:latin typeface="Arial MT"/>
                <a:cs typeface="Arial MT"/>
              </a:rPr>
              <a:t> </a:t>
            </a:r>
            <a:r>
              <a:rPr sz="3350" spc="30" dirty="0">
                <a:latin typeface="Arial MT"/>
                <a:cs typeface="Arial MT"/>
              </a:rPr>
              <a:t>31Dec2020</a:t>
            </a:r>
            <a:endParaRPr sz="3350">
              <a:latin typeface="Arial MT"/>
              <a:cs typeface="Arial MT"/>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624" y="4299473"/>
            <a:ext cx="14195425" cy="1348740"/>
          </a:xfrm>
          <a:prstGeom prst="rect">
            <a:avLst/>
          </a:prstGeom>
        </p:spPr>
        <p:txBody>
          <a:bodyPr vert="horz" wrap="square" lIns="0" tIns="16510" rIns="0" bIns="0" rtlCol="0">
            <a:spAutoFit/>
          </a:bodyPr>
          <a:lstStyle/>
          <a:p>
            <a:pPr marL="12700">
              <a:lnSpc>
                <a:spcPct val="100000"/>
              </a:lnSpc>
              <a:spcBef>
                <a:spcPts val="130"/>
              </a:spcBef>
            </a:pPr>
            <a:r>
              <a:rPr sz="8650" spc="110" dirty="0"/>
              <a:t>Understand</a:t>
            </a:r>
            <a:r>
              <a:rPr sz="8650" spc="-30" dirty="0"/>
              <a:t> </a:t>
            </a:r>
            <a:r>
              <a:rPr sz="8650" spc="30" dirty="0"/>
              <a:t>terraform</a:t>
            </a:r>
            <a:r>
              <a:rPr sz="8650" spc="-30" dirty="0"/>
              <a:t> </a:t>
            </a:r>
            <a:r>
              <a:rPr sz="8650" spc="170" dirty="0"/>
              <a:t>basics</a:t>
            </a:r>
            <a:endParaRPr sz="865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729075"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dirty="0"/>
              <a:t> </a:t>
            </a:r>
            <a:r>
              <a:rPr spc="30" dirty="0"/>
              <a:t>terraform</a:t>
            </a:r>
            <a:r>
              <a:rPr dirty="0"/>
              <a:t> </a:t>
            </a:r>
            <a:r>
              <a:rPr spc="185" dirty="0"/>
              <a:t>basics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875250" cy="815403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20" dirty="0">
                <a:latin typeface="Arial MT"/>
                <a:cs typeface="Arial MT"/>
              </a:rPr>
              <a:t> </a:t>
            </a:r>
            <a:r>
              <a:rPr sz="4100" b="1" spc="5" dirty="0">
                <a:latin typeface="Arial"/>
                <a:cs typeface="Arial"/>
              </a:rPr>
              <a:t>installation</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30" dirty="0">
                <a:latin typeface="Arial MT"/>
                <a:cs typeface="Arial MT"/>
              </a:rPr>
              <a:t>Covered</a:t>
            </a:r>
            <a:r>
              <a:rPr sz="4100" dirty="0">
                <a:latin typeface="Arial MT"/>
                <a:cs typeface="Arial MT"/>
              </a:rPr>
              <a:t> </a:t>
            </a:r>
            <a:r>
              <a:rPr sz="4100" spc="5" dirty="0">
                <a:latin typeface="Arial MT"/>
                <a:cs typeface="Arial MT"/>
              </a:rPr>
              <a:t>in</a:t>
            </a:r>
            <a:r>
              <a:rPr sz="4100" dirty="0">
                <a:latin typeface="Arial MT"/>
                <a:cs typeface="Arial MT"/>
              </a:rPr>
              <a:t> </a:t>
            </a:r>
            <a:r>
              <a:rPr sz="4100" spc="10" dirty="0">
                <a:latin typeface="Arial MT"/>
                <a:cs typeface="Arial MT"/>
              </a:rPr>
              <a:t>the</a:t>
            </a:r>
            <a:r>
              <a:rPr sz="4100" dirty="0">
                <a:latin typeface="Arial MT"/>
                <a:cs typeface="Arial MT"/>
              </a:rPr>
              <a:t> </a:t>
            </a:r>
            <a:r>
              <a:rPr sz="4100" spc="85" dirty="0">
                <a:latin typeface="Arial MT"/>
                <a:cs typeface="Arial MT"/>
              </a:rPr>
              <a:t>beginning</a:t>
            </a:r>
            <a:r>
              <a:rPr sz="4100" dirty="0">
                <a:latin typeface="Arial MT"/>
                <a:cs typeface="Arial MT"/>
              </a:rPr>
              <a:t> </a:t>
            </a:r>
            <a:r>
              <a:rPr sz="4100" spc="5" dirty="0">
                <a:latin typeface="Arial MT"/>
                <a:cs typeface="Arial MT"/>
              </a:rPr>
              <a:t>of </a:t>
            </a:r>
            <a:r>
              <a:rPr sz="4100" spc="10" dirty="0">
                <a:latin typeface="Arial MT"/>
                <a:cs typeface="Arial MT"/>
              </a:rPr>
              <a:t>the</a:t>
            </a:r>
            <a:r>
              <a:rPr sz="4100" dirty="0">
                <a:latin typeface="Arial MT"/>
                <a:cs typeface="Arial MT"/>
              </a:rPr>
              <a:t> </a:t>
            </a:r>
            <a:r>
              <a:rPr sz="4100" spc="45" dirty="0">
                <a:latin typeface="Arial MT"/>
                <a:cs typeface="Arial MT"/>
              </a:rPr>
              <a:t>course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544195" indent="-509270">
              <a:lnSpc>
                <a:spcPct val="100499"/>
              </a:lnSpc>
              <a:spcBef>
                <a:spcPts val="5"/>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10" dirty="0">
                <a:latin typeface="Arial MT"/>
                <a:cs typeface="Arial MT"/>
              </a:rPr>
              <a:t>uses </a:t>
            </a:r>
            <a:r>
              <a:rPr sz="4100" b="1" spc="5" dirty="0">
                <a:latin typeface="Arial"/>
                <a:cs typeface="Arial"/>
              </a:rPr>
              <a:t>providers</a:t>
            </a:r>
            <a:r>
              <a:rPr sz="4100" spc="5" dirty="0">
                <a:latin typeface="Arial MT"/>
                <a:cs typeface="Arial MT"/>
              </a:rPr>
              <a:t>,</a:t>
            </a:r>
            <a:r>
              <a:rPr sz="4100" spc="10" dirty="0">
                <a:latin typeface="Arial MT"/>
                <a:cs typeface="Arial MT"/>
              </a:rPr>
              <a:t> </a:t>
            </a:r>
            <a:r>
              <a:rPr sz="4100" spc="55" dirty="0">
                <a:latin typeface="Arial MT"/>
                <a:cs typeface="Arial MT"/>
              </a:rPr>
              <a:t>which</a:t>
            </a:r>
            <a:r>
              <a:rPr sz="4100" spc="5" dirty="0">
                <a:latin typeface="Arial MT"/>
                <a:cs typeface="Arial MT"/>
              </a:rPr>
              <a:t> </a:t>
            </a:r>
            <a:r>
              <a:rPr sz="4100" spc="-15" dirty="0">
                <a:latin typeface="Arial MT"/>
                <a:cs typeface="Arial MT"/>
              </a:rPr>
              <a:t>are</a:t>
            </a:r>
            <a:r>
              <a:rPr sz="4100" spc="10" dirty="0">
                <a:latin typeface="Arial MT"/>
                <a:cs typeface="Arial MT"/>
              </a:rPr>
              <a:t> </a:t>
            </a:r>
            <a:r>
              <a:rPr sz="4100" b="1" spc="5" dirty="0">
                <a:latin typeface="Arial"/>
                <a:cs typeface="Arial"/>
              </a:rPr>
              <a:t>shipped</a:t>
            </a:r>
            <a:r>
              <a:rPr sz="4100" b="1" spc="10" dirty="0">
                <a:latin typeface="Arial"/>
                <a:cs typeface="Arial"/>
              </a:rPr>
              <a:t> separately </a:t>
            </a:r>
            <a:r>
              <a:rPr sz="4100" spc="5" dirty="0">
                <a:latin typeface="Arial MT"/>
                <a:cs typeface="Arial MT"/>
              </a:rPr>
              <a:t>with their</a:t>
            </a:r>
            <a:r>
              <a:rPr sz="4100" spc="10" dirty="0">
                <a:latin typeface="Arial MT"/>
                <a:cs typeface="Arial MT"/>
              </a:rPr>
              <a:t> own </a:t>
            </a:r>
            <a:r>
              <a:rPr sz="4100" spc="-1125" dirty="0">
                <a:latin typeface="Arial MT"/>
                <a:cs typeface="Arial MT"/>
              </a:rPr>
              <a:t> </a:t>
            </a:r>
            <a:r>
              <a:rPr sz="4100" spc="5" dirty="0">
                <a:latin typeface="Arial MT"/>
                <a:cs typeface="Arial MT"/>
              </a:rPr>
              <a:t>version</a:t>
            </a:r>
            <a:r>
              <a:rPr sz="4100" dirty="0">
                <a:latin typeface="Arial MT"/>
                <a:cs typeface="Arial MT"/>
              </a:rPr>
              <a:t> </a:t>
            </a:r>
            <a:r>
              <a:rPr sz="4100" spc="60" dirty="0">
                <a:latin typeface="Arial MT"/>
                <a:cs typeface="Arial MT"/>
              </a:rPr>
              <a:t>numbering</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b="1" spc="10" dirty="0">
                <a:latin typeface="Arial"/>
                <a:cs typeface="Arial"/>
              </a:rPr>
              <a:t>terraform core </a:t>
            </a:r>
            <a:r>
              <a:rPr sz="4100" spc="35" dirty="0">
                <a:latin typeface="Arial MT"/>
                <a:cs typeface="Arial MT"/>
              </a:rPr>
              <a:t>contains</a:t>
            </a:r>
            <a:r>
              <a:rPr sz="4100" spc="10" dirty="0">
                <a:latin typeface="Arial MT"/>
                <a:cs typeface="Arial MT"/>
              </a:rPr>
              <a:t> the </a:t>
            </a:r>
            <a:r>
              <a:rPr sz="4100" spc="65" dirty="0">
                <a:latin typeface="Arial MT"/>
                <a:cs typeface="Arial MT"/>
              </a:rPr>
              <a:t>language</a:t>
            </a:r>
            <a:r>
              <a:rPr sz="4100" spc="10" dirty="0">
                <a:latin typeface="Arial MT"/>
                <a:cs typeface="Arial MT"/>
              </a:rPr>
              <a:t> </a:t>
            </a:r>
            <a:r>
              <a:rPr sz="4100" spc="-15" dirty="0">
                <a:latin typeface="Arial MT"/>
                <a:cs typeface="Arial MT"/>
              </a:rPr>
              <a:t>interpreter,</a:t>
            </a:r>
            <a:r>
              <a:rPr sz="4100" spc="10" dirty="0">
                <a:latin typeface="Arial MT"/>
                <a:cs typeface="Arial MT"/>
              </a:rPr>
              <a:t> the CLI, </a:t>
            </a:r>
            <a:r>
              <a:rPr sz="4100" spc="85" dirty="0">
                <a:latin typeface="Arial MT"/>
                <a:cs typeface="Arial MT"/>
              </a:rPr>
              <a:t>and</a:t>
            </a:r>
            <a:r>
              <a:rPr sz="4100" spc="10" dirty="0">
                <a:latin typeface="Arial MT"/>
                <a:cs typeface="Arial MT"/>
              </a:rPr>
              <a:t> how </a:t>
            </a:r>
            <a:r>
              <a:rPr sz="4100" spc="5" dirty="0">
                <a:latin typeface="Arial MT"/>
                <a:cs typeface="Arial MT"/>
              </a:rPr>
              <a:t>to </a:t>
            </a:r>
            <a:r>
              <a:rPr sz="4100" spc="-1125" dirty="0">
                <a:latin typeface="Arial MT"/>
                <a:cs typeface="Arial MT"/>
              </a:rPr>
              <a:t> </a:t>
            </a:r>
            <a:r>
              <a:rPr sz="4100" spc="35" dirty="0">
                <a:latin typeface="Arial MT"/>
                <a:cs typeface="Arial MT"/>
              </a:rPr>
              <a:t>interact</a:t>
            </a:r>
            <a:r>
              <a:rPr sz="4100" spc="5" dirty="0">
                <a:latin typeface="Arial MT"/>
                <a:cs typeface="Arial MT"/>
              </a:rPr>
              <a:t> with </a:t>
            </a:r>
            <a:r>
              <a:rPr sz="4100" spc="10" dirty="0">
                <a:latin typeface="Arial MT"/>
                <a:cs typeface="Arial MT"/>
              </a:rPr>
              <a:t>those</a:t>
            </a:r>
            <a:r>
              <a:rPr sz="4100" spc="5" dirty="0">
                <a:latin typeface="Arial MT"/>
                <a:cs typeface="Arial MT"/>
              </a:rPr>
              <a:t> </a:t>
            </a:r>
            <a:r>
              <a:rPr sz="4100" spc="50" dirty="0">
                <a:latin typeface="Arial MT"/>
                <a:cs typeface="Arial MT"/>
              </a:rPr>
              <a:t>providers</a:t>
            </a:r>
            <a:r>
              <a:rPr sz="4100" spc="5" dirty="0">
                <a:latin typeface="Arial MT"/>
                <a:cs typeface="Arial MT"/>
              </a:rPr>
              <a:t> (not </a:t>
            </a:r>
            <a:r>
              <a:rPr sz="4100" spc="10" dirty="0">
                <a:latin typeface="Arial MT"/>
                <a:cs typeface="Arial MT"/>
              </a:rPr>
              <a:t>the</a:t>
            </a:r>
            <a:r>
              <a:rPr sz="4100" spc="5" dirty="0">
                <a:latin typeface="Arial MT"/>
                <a:cs typeface="Arial MT"/>
              </a:rPr>
              <a:t> </a:t>
            </a:r>
            <a:r>
              <a:rPr sz="4100" spc="50" dirty="0">
                <a:latin typeface="Arial MT"/>
                <a:cs typeface="Arial MT"/>
              </a:rPr>
              <a:t>providers</a:t>
            </a:r>
            <a:r>
              <a:rPr sz="4100" spc="5" dirty="0">
                <a:latin typeface="Arial MT"/>
                <a:cs typeface="Arial MT"/>
              </a:rPr>
              <a:t> itself)</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29845" indent="-509270">
              <a:lnSpc>
                <a:spcPct val="100499"/>
              </a:lnSpc>
              <a:buSzPct val="75609"/>
              <a:buChar char="•"/>
              <a:tabLst>
                <a:tab pos="534035" algn="l"/>
                <a:tab pos="534670" algn="l"/>
              </a:tabLst>
            </a:pPr>
            <a:r>
              <a:rPr sz="4100" spc="5" dirty="0">
                <a:latin typeface="Arial MT"/>
                <a:cs typeface="Arial MT"/>
              </a:rPr>
              <a:t>It </a:t>
            </a:r>
            <a:r>
              <a:rPr sz="4100" spc="30" dirty="0">
                <a:latin typeface="Arial MT"/>
                <a:cs typeface="Arial MT"/>
              </a:rPr>
              <a:t>doesn’t</a:t>
            </a:r>
            <a:r>
              <a:rPr sz="4100" spc="10" dirty="0">
                <a:latin typeface="Arial MT"/>
                <a:cs typeface="Arial MT"/>
              </a:rPr>
              <a:t> </a:t>
            </a:r>
            <a:r>
              <a:rPr sz="4100" spc="40" dirty="0">
                <a:latin typeface="Arial MT"/>
                <a:cs typeface="Arial MT"/>
              </a:rPr>
              <a:t>contain</a:t>
            </a:r>
            <a:r>
              <a:rPr sz="4100" spc="5" dirty="0">
                <a:latin typeface="Arial MT"/>
                <a:cs typeface="Arial MT"/>
              </a:rPr>
              <a:t> </a:t>
            </a:r>
            <a:r>
              <a:rPr sz="4100" spc="10" dirty="0">
                <a:latin typeface="Arial MT"/>
                <a:cs typeface="Arial MT"/>
              </a:rPr>
              <a:t>the </a:t>
            </a:r>
            <a:r>
              <a:rPr sz="4100" b="1" spc="10" dirty="0">
                <a:latin typeface="Arial"/>
                <a:cs typeface="Arial"/>
              </a:rPr>
              <a:t>code to</a:t>
            </a:r>
            <a:r>
              <a:rPr sz="4100" b="1" spc="5" dirty="0">
                <a:latin typeface="Arial"/>
                <a:cs typeface="Arial"/>
              </a:rPr>
              <a:t> interact</a:t>
            </a:r>
            <a:r>
              <a:rPr sz="4100" b="1" spc="10" dirty="0">
                <a:latin typeface="Arial"/>
                <a:cs typeface="Arial"/>
              </a:rPr>
              <a:t> </a:t>
            </a:r>
            <a:r>
              <a:rPr sz="4100" b="1" spc="5" dirty="0">
                <a:latin typeface="Arial"/>
                <a:cs typeface="Arial"/>
              </a:rPr>
              <a:t>with</a:t>
            </a:r>
            <a:r>
              <a:rPr sz="4100" b="1" spc="10" dirty="0">
                <a:latin typeface="Arial"/>
                <a:cs typeface="Arial"/>
              </a:rPr>
              <a:t> </a:t>
            </a:r>
            <a:r>
              <a:rPr sz="4100" b="1" spc="5" dirty="0">
                <a:latin typeface="Arial"/>
                <a:cs typeface="Arial"/>
              </a:rPr>
              <a:t>the</a:t>
            </a:r>
            <a:r>
              <a:rPr sz="4100" b="1" spc="-145" dirty="0">
                <a:latin typeface="Arial"/>
                <a:cs typeface="Arial"/>
              </a:rPr>
              <a:t> </a:t>
            </a:r>
            <a:r>
              <a:rPr sz="4100" b="1" spc="10" dirty="0">
                <a:latin typeface="Arial"/>
                <a:cs typeface="Arial"/>
              </a:rPr>
              <a:t>API </a:t>
            </a:r>
            <a:r>
              <a:rPr sz="4100" spc="5" dirty="0">
                <a:latin typeface="Arial MT"/>
                <a:cs typeface="Arial MT"/>
              </a:rPr>
              <a:t>of </a:t>
            </a:r>
            <a:r>
              <a:rPr sz="4100" spc="10" dirty="0">
                <a:latin typeface="Arial MT"/>
                <a:cs typeface="Arial MT"/>
              </a:rPr>
              <a:t>the </a:t>
            </a:r>
            <a:r>
              <a:rPr sz="4100" spc="100" dirty="0">
                <a:latin typeface="Arial MT"/>
                <a:cs typeface="Arial MT"/>
              </a:rPr>
              <a:t>cloud</a:t>
            </a:r>
            <a:r>
              <a:rPr sz="4100" spc="10" dirty="0">
                <a:latin typeface="Arial MT"/>
                <a:cs typeface="Arial MT"/>
              </a:rPr>
              <a:t> </a:t>
            </a:r>
            <a:r>
              <a:rPr sz="4100" spc="50" dirty="0">
                <a:latin typeface="Arial MT"/>
                <a:cs typeface="Arial MT"/>
              </a:rPr>
              <a:t>providers </a:t>
            </a:r>
            <a:r>
              <a:rPr sz="4100" spc="-1125" dirty="0">
                <a:latin typeface="Arial MT"/>
                <a:cs typeface="Arial MT"/>
              </a:rPr>
              <a:t> </a:t>
            </a:r>
            <a:r>
              <a:rPr sz="4100" spc="5" dirty="0">
                <a:latin typeface="Arial MT"/>
                <a:cs typeface="Arial MT"/>
              </a:rPr>
              <a:t>to </a:t>
            </a:r>
            <a:r>
              <a:rPr sz="4100" spc="35" dirty="0">
                <a:latin typeface="Arial MT"/>
                <a:cs typeface="Arial MT"/>
              </a:rPr>
              <a:t>create </a:t>
            </a:r>
            <a:r>
              <a:rPr sz="4100" spc="15" dirty="0">
                <a:latin typeface="Arial MT"/>
                <a:cs typeface="Arial MT"/>
              </a:rPr>
              <a:t>resources, </a:t>
            </a:r>
            <a:r>
              <a:rPr sz="4100" spc="5" dirty="0">
                <a:latin typeface="Arial MT"/>
                <a:cs typeface="Arial MT"/>
              </a:rPr>
              <a:t>that </a:t>
            </a:r>
            <a:r>
              <a:rPr sz="4100" spc="125" dirty="0">
                <a:latin typeface="Arial MT"/>
                <a:cs typeface="Arial MT"/>
              </a:rPr>
              <a:t>code </a:t>
            </a:r>
            <a:r>
              <a:rPr sz="4100" spc="5" dirty="0">
                <a:latin typeface="Arial MT"/>
                <a:cs typeface="Arial MT"/>
              </a:rPr>
              <a:t>will </a:t>
            </a:r>
            <a:r>
              <a:rPr sz="4100" spc="125" dirty="0">
                <a:latin typeface="Arial MT"/>
                <a:cs typeface="Arial MT"/>
              </a:rPr>
              <a:t>be </a:t>
            </a:r>
            <a:r>
              <a:rPr sz="4100" spc="55" dirty="0">
                <a:latin typeface="Arial MT"/>
                <a:cs typeface="Arial MT"/>
              </a:rPr>
              <a:t>found </a:t>
            </a:r>
            <a:r>
              <a:rPr sz="4100" spc="5" dirty="0">
                <a:latin typeface="Arial MT"/>
                <a:cs typeface="Arial MT"/>
              </a:rPr>
              <a:t>in </a:t>
            </a:r>
            <a:r>
              <a:rPr sz="4100" spc="10" dirty="0">
                <a:latin typeface="Arial MT"/>
                <a:cs typeface="Arial MT"/>
              </a:rPr>
              <a:t>the </a:t>
            </a:r>
            <a:r>
              <a:rPr sz="4100" spc="-50" dirty="0">
                <a:latin typeface="Arial MT"/>
                <a:cs typeface="Arial MT"/>
              </a:rPr>
              <a:t>"</a:t>
            </a:r>
            <a:r>
              <a:rPr sz="4100" b="1" spc="-50" dirty="0">
                <a:latin typeface="Arial"/>
                <a:cs typeface="Arial"/>
              </a:rPr>
              <a:t>providers</a:t>
            </a:r>
            <a:r>
              <a:rPr sz="4100" spc="-50" dirty="0">
                <a:latin typeface="Arial MT"/>
                <a:cs typeface="Arial MT"/>
              </a:rPr>
              <a:t>", </a:t>
            </a:r>
            <a:r>
              <a:rPr sz="4100" spc="55" dirty="0">
                <a:latin typeface="Arial MT"/>
                <a:cs typeface="Arial MT"/>
              </a:rPr>
              <a:t>which </a:t>
            </a:r>
            <a:r>
              <a:rPr sz="4100" spc="5" dirty="0">
                <a:latin typeface="Arial MT"/>
                <a:cs typeface="Arial MT"/>
              </a:rPr>
              <a:t>will </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30" dirty="0">
                <a:latin typeface="Arial MT"/>
                <a:cs typeface="Arial MT"/>
              </a:rPr>
              <a:t>installed</a:t>
            </a:r>
            <a:r>
              <a:rPr sz="4100" spc="5" dirty="0">
                <a:latin typeface="Arial MT"/>
                <a:cs typeface="Arial MT"/>
              </a:rPr>
              <a:t> </a:t>
            </a:r>
            <a:r>
              <a:rPr sz="4100" spc="30" dirty="0">
                <a:latin typeface="Arial MT"/>
                <a:cs typeface="Arial MT"/>
              </a:rPr>
              <a:t>separately</a:t>
            </a:r>
            <a:r>
              <a:rPr sz="4100" spc="5" dirty="0">
                <a:latin typeface="Arial MT"/>
                <a:cs typeface="Arial MT"/>
              </a:rPr>
              <a:t> </a:t>
            </a:r>
            <a:r>
              <a:rPr sz="4100" spc="10" dirty="0">
                <a:latin typeface="Arial MT"/>
                <a:cs typeface="Arial MT"/>
              </a:rPr>
              <a:t>when</a:t>
            </a:r>
            <a:r>
              <a:rPr sz="4100" spc="5" dirty="0">
                <a:latin typeface="Arial MT"/>
                <a:cs typeface="Arial MT"/>
              </a:rPr>
              <a:t> </a:t>
            </a:r>
            <a:r>
              <a:rPr sz="4100" spc="35" dirty="0">
                <a:latin typeface="Arial MT"/>
                <a:cs typeface="Arial MT"/>
              </a:rPr>
              <a:t>invoking</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60" dirty="0">
                <a:latin typeface="Arial MT"/>
                <a:cs typeface="Arial MT"/>
              </a:rPr>
              <a:t>init"</a:t>
            </a:r>
            <a:endParaRPr sz="4100">
              <a:latin typeface="Arial MT"/>
              <a:cs typeface="Arial MT"/>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6786225" cy="7515859"/>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b="1" spc="10" dirty="0">
                <a:latin typeface="Arial"/>
                <a:cs typeface="Arial"/>
              </a:rPr>
              <a:t>terraform </a:t>
            </a:r>
            <a:r>
              <a:rPr sz="4100" b="1" spc="5" dirty="0">
                <a:latin typeface="Arial"/>
                <a:cs typeface="Arial"/>
              </a:rPr>
              <a:t>registry</a:t>
            </a:r>
            <a:r>
              <a:rPr sz="4100" b="1" spc="10" dirty="0">
                <a:latin typeface="Arial"/>
                <a:cs typeface="Arial"/>
              </a:rPr>
              <a:t> </a:t>
            </a:r>
            <a:r>
              <a:rPr sz="4100" spc="5" dirty="0">
                <a:latin typeface="Arial MT"/>
                <a:cs typeface="Arial MT"/>
              </a:rPr>
              <a:t>is</a:t>
            </a:r>
            <a:r>
              <a:rPr sz="4100" spc="10" dirty="0">
                <a:latin typeface="Arial MT"/>
                <a:cs typeface="Arial MT"/>
              </a:rPr>
              <a:t> the</a:t>
            </a:r>
            <a:r>
              <a:rPr sz="4100" spc="5" dirty="0">
                <a:latin typeface="Arial MT"/>
                <a:cs typeface="Arial MT"/>
              </a:rPr>
              <a:t> </a:t>
            </a:r>
            <a:r>
              <a:rPr sz="4100" spc="10" dirty="0">
                <a:latin typeface="Arial MT"/>
                <a:cs typeface="Arial MT"/>
              </a:rPr>
              <a:t>main </a:t>
            </a:r>
            <a:r>
              <a:rPr sz="4100" spc="55" dirty="0">
                <a:latin typeface="Arial MT"/>
                <a:cs typeface="Arial MT"/>
              </a:rPr>
              <a:t>directory</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50" dirty="0">
                <a:latin typeface="Arial MT"/>
                <a:cs typeface="Arial MT"/>
              </a:rPr>
              <a:t>providers</a:t>
            </a:r>
            <a:r>
              <a:rPr sz="4100" spc="10" dirty="0">
                <a:latin typeface="Arial MT"/>
                <a:cs typeface="Arial MT"/>
              </a:rPr>
              <a:t> </a:t>
            </a:r>
            <a:r>
              <a:rPr sz="4100" spc="85" dirty="0">
                <a:latin typeface="Arial MT"/>
                <a:cs typeface="Arial MT"/>
              </a:rPr>
              <a:t>and</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 </a:t>
            </a:r>
            <a:r>
              <a:rPr sz="4100" spc="-1125" dirty="0">
                <a:latin typeface="Arial MT"/>
                <a:cs typeface="Arial MT"/>
              </a:rPr>
              <a:t> </a:t>
            </a:r>
            <a:r>
              <a:rPr sz="4100" spc="55" dirty="0">
                <a:latin typeface="Arial MT"/>
                <a:cs typeface="Arial MT"/>
              </a:rPr>
              <a:t>found</a:t>
            </a:r>
            <a:r>
              <a:rPr sz="4100" spc="5" dirty="0">
                <a:latin typeface="Arial MT"/>
                <a:cs typeface="Arial MT"/>
              </a:rPr>
              <a:t> at</a:t>
            </a:r>
            <a:r>
              <a:rPr sz="4100" spc="10" dirty="0">
                <a:latin typeface="Arial MT"/>
                <a:cs typeface="Arial MT"/>
              </a:rPr>
              <a:t> </a:t>
            </a:r>
            <a:r>
              <a:rPr sz="4100" u="heavy" spc="20" dirty="0">
                <a:uFill>
                  <a:solidFill>
                    <a:srgbClr val="000000"/>
                  </a:solidFill>
                </a:uFill>
                <a:latin typeface="Arial MT"/>
                <a:cs typeface="Arial MT"/>
              </a:rPr>
              <a:t>https://registry.terraform.io/browse/providers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spc="-10" dirty="0">
                <a:latin typeface="Arial MT"/>
                <a:cs typeface="Arial MT"/>
              </a:rPr>
              <a:t> </a:t>
            </a:r>
            <a:r>
              <a:rPr sz="4100" spc="10" dirty="0">
                <a:latin typeface="Arial MT"/>
                <a:cs typeface="Arial MT"/>
              </a:rPr>
              <a:t>most</a:t>
            </a:r>
            <a:r>
              <a:rPr sz="4100" spc="-5" dirty="0">
                <a:latin typeface="Arial MT"/>
                <a:cs typeface="Arial MT"/>
              </a:rPr>
              <a:t> </a:t>
            </a:r>
            <a:r>
              <a:rPr sz="4100" spc="10" dirty="0">
                <a:latin typeface="Arial MT"/>
                <a:cs typeface="Arial MT"/>
              </a:rPr>
              <a:t>known</a:t>
            </a:r>
            <a:r>
              <a:rPr sz="4100" spc="-5" dirty="0">
                <a:latin typeface="Arial MT"/>
                <a:cs typeface="Arial MT"/>
              </a:rPr>
              <a:t> </a:t>
            </a:r>
            <a:r>
              <a:rPr sz="4100" spc="50" dirty="0">
                <a:latin typeface="Arial MT"/>
                <a:cs typeface="Arial MT"/>
              </a:rPr>
              <a:t>providers</a:t>
            </a:r>
            <a:r>
              <a:rPr sz="4100" spc="-5" dirty="0">
                <a:latin typeface="Arial MT"/>
                <a:cs typeface="Arial MT"/>
              </a:rPr>
              <a:t> </a:t>
            </a:r>
            <a:r>
              <a:rPr sz="4100" spc="-10" dirty="0">
                <a:latin typeface="Arial MT"/>
                <a:cs typeface="Arial MT"/>
              </a:rPr>
              <a:t>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5" dirty="0">
                <a:latin typeface="Arial MT"/>
                <a:cs typeface="Arial MT"/>
              </a:rPr>
              <a:t>Cloud</a:t>
            </a:r>
            <a:r>
              <a:rPr sz="4100" spc="10" dirty="0">
                <a:latin typeface="Arial MT"/>
                <a:cs typeface="Arial MT"/>
              </a:rPr>
              <a:t> </a:t>
            </a:r>
            <a:r>
              <a:rPr sz="4100" spc="45" dirty="0">
                <a:latin typeface="Arial MT"/>
                <a:cs typeface="Arial MT"/>
              </a:rPr>
              <a:t>providers:</a:t>
            </a:r>
            <a:r>
              <a:rPr sz="4100" spc="10" dirty="0">
                <a:latin typeface="Arial MT"/>
                <a:cs typeface="Arial MT"/>
              </a:rPr>
              <a:t> </a:t>
            </a:r>
            <a:r>
              <a:rPr sz="4100" spc="-140" dirty="0">
                <a:latin typeface="Arial MT"/>
                <a:cs typeface="Arial MT"/>
              </a:rPr>
              <a:t>AWS,</a:t>
            </a:r>
            <a:r>
              <a:rPr sz="4100" spc="10" dirty="0">
                <a:latin typeface="Arial MT"/>
                <a:cs typeface="Arial MT"/>
              </a:rPr>
              <a:t> </a:t>
            </a:r>
            <a:r>
              <a:rPr sz="4100" spc="-5" dirty="0">
                <a:latin typeface="Arial MT"/>
                <a:cs typeface="Arial MT"/>
              </a:rPr>
              <a:t>Azure,</a:t>
            </a:r>
            <a:r>
              <a:rPr sz="4100" spc="10" dirty="0">
                <a:latin typeface="Arial MT"/>
                <a:cs typeface="Arial MT"/>
              </a:rPr>
              <a:t> </a:t>
            </a:r>
            <a:r>
              <a:rPr sz="4100" spc="-180" dirty="0">
                <a:latin typeface="Arial MT"/>
                <a:cs typeface="Arial MT"/>
              </a:rPr>
              <a:t>GCP,</a:t>
            </a:r>
            <a:r>
              <a:rPr sz="4100" spc="10" dirty="0">
                <a:latin typeface="Arial MT"/>
                <a:cs typeface="Arial MT"/>
              </a:rPr>
              <a:t> </a:t>
            </a:r>
            <a:r>
              <a:rPr sz="4100" spc="45" dirty="0">
                <a:latin typeface="Arial MT"/>
                <a:cs typeface="Arial MT"/>
              </a:rPr>
              <a:t>Oracle</a:t>
            </a:r>
            <a:r>
              <a:rPr sz="4100" spc="10" dirty="0">
                <a:latin typeface="Arial MT"/>
                <a:cs typeface="Arial MT"/>
              </a:rPr>
              <a:t> </a:t>
            </a:r>
            <a:r>
              <a:rPr sz="4100" spc="45" dirty="0">
                <a:latin typeface="Arial MT"/>
                <a:cs typeface="Arial MT"/>
              </a:rPr>
              <a:t>Cloud,</a:t>
            </a:r>
            <a:r>
              <a:rPr sz="4100" spc="10" dirty="0">
                <a:latin typeface="Arial MT"/>
                <a:cs typeface="Arial MT"/>
              </a:rPr>
              <a:t> </a:t>
            </a:r>
            <a:r>
              <a:rPr sz="4100" spc="70" dirty="0">
                <a:latin typeface="Arial MT"/>
                <a:cs typeface="Arial MT"/>
              </a:rPr>
              <a:t>Alibaba</a:t>
            </a:r>
            <a:r>
              <a:rPr sz="4100" spc="10" dirty="0">
                <a:latin typeface="Arial MT"/>
                <a:cs typeface="Arial MT"/>
              </a:rPr>
              <a:t> </a:t>
            </a:r>
            <a:r>
              <a:rPr sz="4100" spc="55" dirty="0">
                <a:latin typeface="Arial MT"/>
                <a:cs typeface="Arial MT"/>
              </a:rPr>
              <a:t>Cloud</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Kubernetes,</a:t>
            </a:r>
            <a:r>
              <a:rPr sz="4100" spc="-25" dirty="0">
                <a:latin typeface="Arial MT"/>
                <a:cs typeface="Arial MT"/>
              </a:rPr>
              <a:t> </a:t>
            </a:r>
            <a:r>
              <a:rPr sz="4100" spc="10" dirty="0">
                <a:latin typeface="Arial MT"/>
                <a:cs typeface="Arial MT"/>
              </a:rPr>
              <a:t>Helm</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Active</a:t>
            </a:r>
            <a:r>
              <a:rPr sz="4100" spc="-5" dirty="0">
                <a:latin typeface="Arial MT"/>
                <a:cs typeface="Arial MT"/>
              </a:rPr>
              <a:t> </a:t>
            </a:r>
            <a:r>
              <a:rPr sz="4100" spc="-10" dirty="0">
                <a:latin typeface="Arial MT"/>
                <a:cs typeface="Arial MT"/>
              </a:rPr>
              <a:t>Directory,</a:t>
            </a:r>
            <a:r>
              <a:rPr sz="4100" dirty="0">
                <a:latin typeface="Arial MT"/>
                <a:cs typeface="Arial MT"/>
              </a:rPr>
              <a:t> </a:t>
            </a:r>
            <a:r>
              <a:rPr sz="4100" spc="-45" dirty="0">
                <a:latin typeface="Arial MT"/>
                <a:cs typeface="Arial MT"/>
              </a:rPr>
              <a:t>DNS,</a:t>
            </a:r>
            <a:r>
              <a:rPr sz="4100" dirty="0">
                <a:latin typeface="Arial MT"/>
                <a:cs typeface="Arial MT"/>
              </a:rPr>
              <a:t> </a:t>
            </a:r>
            <a:r>
              <a:rPr sz="4100" spc="-160" dirty="0">
                <a:latin typeface="Arial MT"/>
                <a:cs typeface="Arial MT"/>
              </a:rPr>
              <a:t>HTTP</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60" dirty="0">
                <a:latin typeface="Arial MT"/>
                <a:cs typeface="Arial MT"/>
              </a:rPr>
              <a:t>Hashicorp</a:t>
            </a:r>
            <a:r>
              <a:rPr sz="4100" spc="-30" dirty="0">
                <a:latin typeface="Arial MT"/>
                <a:cs typeface="Arial MT"/>
              </a:rPr>
              <a:t> </a:t>
            </a:r>
            <a:r>
              <a:rPr sz="4100" spc="-85" dirty="0">
                <a:latin typeface="Arial MT"/>
                <a:cs typeface="Arial MT"/>
              </a:rPr>
              <a:t>Vault</a:t>
            </a:r>
            <a:endParaRPr sz="4100">
              <a:latin typeface="Arial MT"/>
              <a:cs typeface="Arial MT"/>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6987520" cy="753554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30" dirty="0">
                <a:latin typeface="Arial MT"/>
                <a:cs typeface="Arial MT"/>
              </a:rPr>
              <a:t>immediately</a:t>
            </a:r>
            <a:r>
              <a:rPr sz="4100" spc="10" dirty="0">
                <a:latin typeface="Arial MT"/>
                <a:cs typeface="Arial MT"/>
              </a:rPr>
              <a:t> </a:t>
            </a:r>
            <a:r>
              <a:rPr sz="4100" spc="20" dirty="0">
                <a:latin typeface="Arial MT"/>
                <a:cs typeface="Arial MT"/>
              </a:rPr>
              <a:t>start</a:t>
            </a:r>
            <a:r>
              <a:rPr sz="4100" spc="5" dirty="0">
                <a:latin typeface="Arial MT"/>
                <a:cs typeface="Arial MT"/>
              </a:rPr>
              <a:t> </a:t>
            </a:r>
            <a:r>
              <a:rPr sz="4100" spc="55" dirty="0">
                <a:latin typeface="Arial MT"/>
                <a:cs typeface="Arial MT"/>
              </a:rPr>
              <a:t>using</a:t>
            </a:r>
            <a:r>
              <a:rPr sz="4100" spc="10" dirty="0">
                <a:latin typeface="Arial MT"/>
                <a:cs typeface="Arial MT"/>
              </a:rPr>
              <a:t> </a:t>
            </a:r>
            <a:r>
              <a:rPr sz="4100" spc="15" dirty="0">
                <a:latin typeface="Arial MT"/>
                <a:cs typeface="Arial MT"/>
              </a:rPr>
              <a:t>terraform</a:t>
            </a:r>
            <a:r>
              <a:rPr sz="4100" spc="5" dirty="0">
                <a:latin typeface="Arial MT"/>
                <a:cs typeface="Arial MT"/>
              </a:rPr>
              <a:t> </a:t>
            </a:r>
            <a:r>
              <a:rPr sz="4100" spc="15" dirty="0">
                <a:latin typeface="Arial MT"/>
                <a:cs typeface="Arial MT"/>
              </a:rPr>
              <a:t>resources</a:t>
            </a:r>
            <a:r>
              <a:rPr sz="4100" spc="10" dirty="0">
                <a:latin typeface="Arial MT"/>
                <a:cs typeface="Arial MT"/>
              </a:rPr>
              <a:t> </a:t>
            </a:r>
            <a:r>
              <a:rPr sz="4100" spc="-10" dirty="0">
                <a:latin typeface="Arial MT"/>
                <a:cs typeface="Arial MT"/>
              </a:rPr>
              <a:t>from</a:t>
            </a:r>
            <a:r>
              <a:rPr sz="4100" spc="5" dirty="0">
                <a:latin typeface="Arial MT"/>
                <a:cs typeface="Arial MT"/>
              </a:rPr>
              <a:t> </a:t>
            </a:r>
            <a:r>
              <a:rPr sz="4100" spc="10" dirty="0">
                <a:latin typeface="Arial MT"/>
                <a:cs typeface="Arial MT"/>
              </a:rPr>
              <a:t>a </a:t>
            </a:r>
            <a:r>
              <a:rPr sz="4100" spc="95" dirty="0">
                <a:latin typeface="Arial MT"/>
                <a:cs typeface="Arial MT"/>
              </a:rPr>
              <a:t>specific </a:t>
            </a:r>
            <a:r>
              <a:rPr sz="4100" spc="100" dirty="0">
                <a:latin typeface="Arial MT"/>
                <a:cs typeface="Arial MT"/>
              </a:rPr>
              <a:t> </a:t>
            </a:r>
            <a:r>
              <a:rPr sz="4100" spc="55" dirty="0">
                <a:latin typeface="Arial MT"/>
                <a:cs typeface="Arial MT"/>
              </a:rPr>
              <a:t>provider</a:t>
            </a:r>
            <a:r>
              <a:rPr sz="4100" spc="5" dirty="0">
                <a:latin typeface="Arial MT"/>
                <a:cs typeface="Arial MT"/>
              </a:rPr>
              <a:t> (for</a:t>
            </a:r>
            <a:r>
              <a:rPr sz="4100" spc="10" dirty="0">
                <a:latin typeface="Arial MT"/>
                <a:cs typeface="Arial MT"/>
              </a:rPr>
              <a:t> </a:t>
            </a:r>
            <a:r>
              <a:rPr sz="4100" spc="40" dirty="0">
                <a:latin typeface="Arial MT"/>
                <a:cs typeface="Arial MT"/>
              </a:rPr>
              <a:t>example</a:t>
            </a:r>
            <a:r>
              <a:rPr sz="4100" spc="10" dirty="0">
                <a:latin typeface="Arial MT"/>
                <a:cs typeface="Arial MT"/>
              </a:rPr>
              <a:t> aws_instance), </a:t>
            </a:r>
            <a:r>
              <a:rPr sz="4100" spc="85" dirty="0">
                <a:latin typeface="Arial MT"/>
                <a:cs typeface="Arial MT"/>
              </a:rPr>
              <a:t>and</a:t>
            </a:r>
            <a:r>
              <a:rPr sz="4100" spc="5" dirty="0">
                <a:latin typeface="Arial MT"/>
                <a:cs typeface="Arial MT"/>
              </a:rPr>
              <a:t> </a:t>
            </a:r>
            <a:r>
              <a:rPr sz="4100" b="1" spc="10" dirty="0">
                <a:latin typeface="Arial"/>
                <a:cs typeface="Arial"/>
              </a:rPr>
              <a:t>terraform </a:t>
            </a:r>
            <a:r>
              <a:rPr sz="4100" b="1" dirty="0">
                <a:latin typeface="Arial"/>
                <a:cs typeface="Arial"/>
              </a:rPr>
              <a:t>init</a:t>
            </a:r>
            <a:r>
              <a:rPr sz="4100" b="1" spc="10" dirty="0">
                <a:latin typeface="Arial"/>
                <a:cs typeface="Arial"/>
              </a:rPr>
              <a:t> </a:t>
            </a:r>
            <a:r>
              <a:rPr sz="4100" spc="5" dirty="0">
                <a:latin typeface="Arial MT"/>
                <a:cs typeface="Arial MT"/>
              </a:rPr>
              <a:t>will</a:t>
            </a:r>
            <a:r>
              <a:rPr sz="4100" spc="10" dirty="0">
                <a:latin typeface="Arial MT"/>
                <a:cs typeface="Arial MT"/>
              </a:rPr>
              <a:t> </a:t>
            </a:r>
            <a:r>
              <a:rPr sz="4100" spc="5" dirty="0">
                <a:latin typeface="Arial MT"/>
                <a:cs typeface="Arial MT"/>
              </a:rPr>
              <a:t>install</a:t>
            </a:r>
            <a:r>
              <a:rPr sz="4100" spc="10" dirty="0">
                <a:latin typeface="Arial MT"/>
                <a:cs typeface="Arial MT"/>
              </a:rPr>
              <a:t> </a:t>
            </a:r>
            <a:r>
              <a:rPr sz="4100" spc="5" dirty="0">
                <a:latin typeface="Arial MT"/>
                <a:cs typeface="Arial MT"/>
              </a:rPr>
              <a:t>this </a:t>
            </a:r>
            <a:r>
              <a:rPr sz="4100" spc="-1125" dirty="0">
                <a:latin typeface="Arial MT"/>
                <a:cs typeface="Arial MT"/>
              </a:rPr>
              <a:t> </a:t>
            </a:r>
            <a:r>
              <a:rPr sz="4100" spc="55" dirty="0">
                <a:latin typeface="Arial MT"/>
                <a:cs typeface="Arial MT"/>
              </a:rPr>
              <a:t>provider</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490855" indent="-509270">
              <a:lnSpc>
                <a:spcPct val="100499"/>
              </a:lnSpc>
              <a:buSzPct val="75609"/>
              <a:buChar char="•"/>
              <a:tabLst>
                <a:tab pos="534035" algn="l"/>
                <a:tab pos="534670" algn="l"/>
              </a:tabLst>
            </a:pPr>
            <a:r>
              <a:rPr sz="4100" spc="-60" dirty="0">
                <a:latin typeface="Arial MT"/>
                <a:cs typeface="Arial MT"/>
              </a:rPr>
              <a:t>Terraform</a:t>
            </a:r>
            <a:r>
              <a:rPr sz="4100" spc="10" dirty="0">
                <a:latin typeface="Arial MT"/>
                <a:cs typeface="Arial MT"/>
              </a:rPr>
              <a:t> </a:t>
            </a:r>
            <a:r>
              <a:rPr sz="4100" spc="120" dirty="0">
                <a:latin typeface="Arial MT"/>
                <a:cs typeface="Arial MT"/>
              </a:rPr>
              <a:t>by</a:t>
            </a:r>
            <a:r>
              <a:rPr sz="4100" spc="10" dirty="0">
                <a:latin typeface="Arial MT"/>
                <a:cs typeface="Arial MT"/>
              </a:rPr>
              <a:t> </a:t>
            </a:r>
            <a:r>
              <a:rPr sz="4100" spc="40" dirty="0">
                <a:latin typeface="Arial MT"/>
                <a:cs typeface="Arial MT"/>
              </a:rPr>
              <a:t>default</a:t>
            </a:r>
            <a:r>
              <a:rPr sz="4100" spc="10" dirty="0">
                <a:latin typeface="Arial MT"/>
                <a:cs typeface="Arial MT"/>
              </a:rPr>
              <a:t> </a:t>
            </a:r>
            <a:r>
              <a:rPr sz="4100" spc="5" dirty="0">
                <a:latin typeface="Arial MT"/>
                <a:cs typeface="Arial MT"/>
              </a:rPr>
              <a:t>will</a:t>
            </a:r>
            <a:r>
              <a:rPr sz="4100" spc="15" dirty="0">
                <a:latin typeface="Arial MT"/>
                <a:cs typeface="Arial MT"/>
              </a:rPr>
              <a:t> </a:t>
            </a:r>
            <a:r>
              <a:rPr sz="4100" spc="65" dirty="0">
                <a:latin typeface="Arial MT"/>
                <a:cs typeface="Arial MT"/>
              </a:rPr>
              <a:t>download</a:t>
            </a:r>
            <a:r>
              <a:rPr sz="4100" spc="10" dirty="0">
                <a:latin typeface="Arial MT"/>
                <a:cs typeface="Arial MT"/>
              </a:rPr>
              <a:t> the </a:t>
            </a:r>
            <a:r>
              <a:rPr sz="4100" spc="5" dirty="0">
                <a:latin typeface="Arial MT"/>
                <a:cs typeface="Arial MT"/>
              </a:rPr>
              <a:t>latest</a:t>
            </a:r>
            <a:r>
              <a:rPr sz="4100" spc="10" dirty="0">
                <a:latin typeface="Arial MT"/>
                <a:cs typeface="Arial MT"/>
              </a:rPr>
              <a:t> </a:t>
            </a:r>
            <a:r>
              <a:rPr sz="4100" spc="30" dirty="0">
                <a:latin typeface="Arial MT"/>
                <a:cs typeface="Arial MT"/>
              </a:rPr>
              <a:t>available</a:t>
            </a:r>
            <a:r>
              <a:rPr sz="4100" spc="15" dirty="0">
                <a:latin typeface="Arial MT"/>
                <a:cs typeface="Arial MT"/>
              </a:rPr>
              <a:t> </a:t>
            </a:r>
            <a:r>
              <a:rPr sz="4100" spc="10" dirty="0">
                <a:latin typeface="Arial MT"/>
                <a:cs typeface="Arial MT"/>
              </a:rPr>
              <a:t>version </a:t>
            </a:r>
            <a:r>
              <a:rPr sz="4100" spc="5" dirty="0">
                <a:latin typeface="Arial MT"/>
                <a:cs typeface="Arial MT"/>
              </a:rPr>
              <a:t>of</a:t>
            </a:r>
            <a:r>
              <a:rPr sz="4100" spc="10" dirty="0">
                <a:latin typeface="Arial MT"/>
                <a:cs typeface="Arial MT"/>
              </a:rPr>
              <a:t> </a:t>
            </a:r>
            <a:r>
              <a:rPr sz="4100" spc="5" dirty="0">
                <a:latin typeface="Arial MT"/>
                <a:cs typeface="Arial MT"/>
              </a:rPr>
              <a:t>that </a:t>
            </a:r>
            <a:r>
              <a:rPr sz="4100" spc="-1125" dirty="0">
                <a:latin typeface="Arial MT"/>
                <a:cs typeface="Arial MT"/>
              </a:rPr>
              <a:t> </a:t>
            </a:r>
            <a:r>
              <a:rPr sz="4100" spc="55" dirty="0">
                <a:latin typeface="Arial MT"/>
                <a:cs typeface="Arial MT"/>
              </a:rPr>
              <a:t>provider</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595120" indent="-509270">
              <a:lnSpc>
                <a:spcPct val="100499"/>
              </a:lnSpc>
              <a:buSzPct val="75609"/>
              <a:buChar char="•"/>
              <a:tabLst>
                <a:tab pos="534035" algn="l"/>
                <a:tab pos="534670" algn="l"/>
              </a:tabLst>
            </a:pPr>
            <a:r>
              <a:rPr sz="4100" spc="5" dirty="0">
                <a:latin typeface="Arial MT"/>
                <a:cs typeface="Arial MT"/>
              </a:rPr>
              <a:t>If</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10" dirty="0">
                <a:latin typeface="Arial MT"/>
                <a:cs typeface="Arial MT"/>
              </a:rPr>
              <a:t>want,</a:t>
            </a:r>
            <a:r>
              <a:rPr sz="4100" dirty="0">
                <a:latin typeface="Arial MT"/>
                <a:cs typeface="Arial MT"/>
              </a:rPr>
              <a:t> </a:t>
            </a:r>
            <a:r>
              <a:rPr sz="4100" spc="85" dirty="0">
                <a:latin typeface="Arial MT"/>
                <a:cs typeface="Arial MT"/>
              </a:rPr>
              <a:t>and</a:t>
            </a:r>
            <a:r>
              <a:rPr sz="4100" spc="5" dirty="0">
                <a:latin typeface="Arial MT"/>
                <a:cs typeface="Arial MT"/>
              </a:rPr>
              <a:t> </a:t>
            </a:r>
            <a:r>
              <a:rPr sz="4100" spc="-75" dirty="0">
                <a:latin typeface="Arial MT"/>
                <a:cs typeface="Arial MT"/>
              </a:rPr>
              <a:t>it’s</a:t>
            </a:r>
            <a:r>
              <a:rPr sz="4100" dirty="0">
                <a:latin typeface="Arial MT"/>
                <a:cs typeface="Arial MT"/>
              </a:rPr>
              <a:t> </a:t>
            </a:r>
            <a:r>
              <a:rPr sz="4100" spc="125" dirty="0">
                <a:latin typeface="Arial MT"/>
                <a:cs typeface="Arial MT"/>
              </a:rPr>
              <a:t>good</a:t>
            </a:r>
            <a:r>
              <a:rPr sz="4100" spc="5" dirty="0">
                <a:latin typeface="Arial MT"/>
                <a:cs typeface="Arial MT"/>
              </a:rPr>
              <a:t> </a:t>
            </a:r>
            <a:r>
              <a:rPr sz="4100" spc="85" dirty="0">
                <a:latin typeface="Arial MT"/>
                <a:cs typeface="Arial MT"/>
              </a:rPr>
              <a:t>practice,</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75" dirty="0">
                <a:latin typeface="Arial MT"/>
                <a:cs typeface="Arial MT"/>
              </a:rPr>
              <a:t>specify</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55" dirty="0">
                <a:latin typeface="Arial MT"/>
                <a:cs typeface="Arial MT"/>
              </a:rPr>
              <a:t>provider </a:t>
            </a:r>
            <a:r>
              <a:rPr sz="4100" spc="-1125" dirty="0">
                <a:latin typeface="Arial MT"/>
                <a:cs typeface="Arial MT"/>
              </a:rPr>
              <a:t> </a:t>
            </a:r>
            <a:r>
              <a:rPr sz="4100" spc="15" dirty="0">
                <a:latin typeface="Arial MT"/>
                <a:cs typeface="Arial MT"/>
              </a:rPr>
              <a:t>requirements</a:t>
            </a:r>
            <a:r>
              <a:rPr sz="4100" dirty="0">
                <a:latin typeface="Arial MT"/>
                <a:cs typeface="Arial MT"/>
              </a:rPr>
              <a:t> </a:t>
            </a:r>
            <a:r>
              <a:rPr sz="4100" spc="5" dirty="0">
                <a:latin typeface="Arial MT"/>
                <a:cs typeface="Arial MT"/>
              </a:rPr>
              <a:t>in </a:t>
            </a:r>
            <a:r>
              <a:rPr sz="4100" spc="10" dirty="0">
                <a:latin typeface="Arial MT"/>
                <a:cs typeface="Arial MT"/>
              </a:rPr>
              <a:t>the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00" dirty="0">
                <a:latin typeface="Arial MT"/>
                <a:cs typeface="Arial MT"/>
              </a:rPr>
              <a:t>block</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40970" indent="-509270">
              <a:lnSpc>
                <a:spcPct val="100499"/>
              </a:lnSpc>
              <a:spcBef>
                <a:spcPts val="5"/>
              </a:spcBef>
              <a:buSzPct val="75609"/>
              <a:buChar char="•"/>
              <a:tabLst>
                <a:tab pos="534035" algn="l"/>
                <a:tab pos="534670" algn="l"/>
              </a:tabLst>
            </a:pPr>
            <a:r>
              <a:rPr sz="4100" spc="40" dirty="0">
                <a:latin typeface="Arial MT"/>
                <a:cs typeface="Arial MT"/>
              </a:rPr>
              <a:t>Besides</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5" dirty="0">
                <a:latin typeface="Arial MT"/>
                <a:cs typeface="Arial MT"/>
              </a:rPr>
              <a:t>terraform</a:t>
            </a:r>
            <a:r>
              <a:rPr sz="4100" spc="10" dirty="0">
                <a:latin typeface="Arial MT"/>
                <a:cs typeface="Arial MT"/>
              </a:rPr>
              <a:t> </a:t>
            </a:r>
            <a:r>
              <a:rPr sz="4100" spc="55" dirty="0">
                <a:latin typeface="Arial MT"/>
                <a:cs typeface="Arial MT"/>
              </a:rPr>
              <a:t>provider</a:t>
            </a:r>
            <a:r>
              <a:rPr sz="4100" spc="5" dirty="0">
                <a:latin typeface="Arial MT"/>
                <a:cs typeface="Arial MT"/>
              </a:rPr>
              <a:t> </a:t>
            </a:r>
            <a:r>
              <a:rPr sz="4100" spc="15" dirty="0">
                <a:latin typeface="Arial MT"/>
                <a:cs typeface="Arial MT"/>
              </a:rPr>
              <a:t>requirements,</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5" dirty="0">
                <a:latin typeface="Arial MT"/>
                <a:cs typeface="Arial MT"/>
              </a:rPr>
              <a:t> also</a:t>
            </a:r>
            <a:r>
              <a:rPr sz="4100" spc="10" dirty="0">
                <a:latin typeface="Arial MT"/>
                <a:cs typeface="Arial MT"/>
              </a:rPr>
              <a:t> </a:t>
            </a:r>
            <a:r>
              <a:rPr sz="4100" spc="75" dirty="0">
                <a:latin typeface="Arial MT"/>
                <a:cs typeface="Arial MT"/>
              </a:rPr>
              <a:t>specify</a:t>
            </a:r>
            <a:r>
              <a:rPr sz="4100" spc="5" dirty="0">
                <a:latin typeface="Arial MT"/>
                <a:cs typeface="Arial MT"/>
              </a:rPr>
              <a:t> </a:t>
            </a:r>
            <a:r>
              <a:rPr sz="4100" spc="10" dirty="0">
                <a:latin typeface="Arial MT"/>
                <a:cs typeface="Arial MT"/>
              </a:rPr>
              <a:t>the </a:t>
            </a:r>
            <a:r>
              <a:rPr sz="4100" spc="-1125" dirty="0">
                <a:latin typeface="Arial MT"/>
                <a:cs typeface="Arial MT"/>
              </a:rPr>
              <a:t> </a:t>
            </a:r>
            <a:r>
              <a:rPr sz="4100" spc="10" dirty="0">
                <a:latin typeface="Arial MT"/>
                <a:cs typeface="Arial MT"/>
              </a:rPr>
              <a:t>minimum</a:t>
            </a:r>
            <a:r>
              <a:rPr sz="4100" dirty="0">
                <a:latin typeface="Arial MT"/>
                <a:cs typeface="Arial MT"/>
              </a:rPr>
              <a:t> </a:t>
            </a:r>
            <a:r>
              <a:rPr sz="4100" spc="15" dirty="0">
                <a:latin typeface="Arial MT"/>
                <a:cs typeface="Arial MT"/>
              </a:rPr>
              <a:t>terraform</a:t>
            </a:r>
            <a:r>
              <a:rPr sz="4100" spc="5" dirty="0">
                <a:latin typeface="Arial MT"/>
                <a:cs typeface="Arial MT"/>
              </a:rPr>
              <a:t> </a:t>
            </a:r>
            <a:r>
              <a:rPr sz="4100" spc="10" dirty="0">
                <a:latin typeface="Arial MT"/>
                <a:cs typeface="Arial MT"/>
              </a:rPr>
              <a:t>version</a:t>
            </a:r>
            <a:endParaRPr sz="4100">
              <a:latin typeface="Arial MT"/>
              <a:cs typeface="Arial MT"/>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pic>
        <p:nvPicPr>
          <p:cNvPr id="3" name="object 3"/>
          <p:cNvPicPr/>
          <p:nvPr/>
        </p:nvPicPr>
        <p:blipFill>
          <a:blip r:embed="rId2" cstate="print"/>
          <a:stretch>
            <a:fillRect/>
          </a:stretch>
        </p:blipFill>
        <p:spPr>
          <a:xfrm>
            <a:off x="1268861" y="2284988"/>
            <a:ext cx="17310268" cy="3710739"/>
          </a:xfrm>
          <a:prstGeom prst="rect">
            <a:avLst/>
          </a:prstGeom>
        </p:spPr>
      </p:pic>
      <p:sp>
        <p:nvSpPr>
          <p:cNvPr id="4" name="object 4"/>
          <p:cNvSpPr txBox="1"/>
          <p:nvPr/>
        </p:nvSpPr>
        <p:spPr>
          <a:xfrm>
            <a:off x="1315980" y="2311165"/>
            <a:ext cx="17216120" cy="3616960"/>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2650">
              <a:latin typeface="Times New Roman"/>
              <a:cs typeface="Times New Roman"/>
            </a:endParaRPr>
          </a:p>
          <a:p>
            <a:pPr marL="585470" marR="13344525" indent="-328295">
              <a:lnSpc>
                <a:spcPts val="2470"/>
              </a:lnSpc>
            </a:pPr>
            <a:r>
              <a:rPr sz="2150" dirty="0">
                <a:latin typeface="Courier New"/>
                <a:cs typeface="Courier New"/>
              </a:rPr>
              <a:t>terraform { </a:t>
            </a:r>
            <a:r>
              <a:rPr sz="2150" spc="5" dirty="0">
                <a:latin typeface="Courier New"/>
                <a:cs typeface="Courier New"/>
              </a:rPr>
              <a:t> </a:t>
            </a:r>
            <a:r>
              <a:rPr sz="2150" dirty="0">
                <a:latin typeface="Courier New"/>
                <a:cs typeface="Courier New"/>
              </a:rPr>
              <a:t>required_providers</a:t>
            </a:r>
            <a:r>
              <a:rPr sz="2150" spc="-95" dirty="0">
                <a:latin typeface="Courier New"/>
                <a:cs typeface="Courier New"/>
              </a:rPr>
              <a:t> </a:t>
            </a:r>
            <a:r>
              <a:rPr sz="2150" dirty="0">
                <a:latin typeface="Courier New"/>
                <a:cs typeface="Courier New"/>
              </a:rPr>
              <a:t>{</a:t>
            </a:r>
            <a:endParaRPr sz="2150">
              <a:latin typeface="Courier New"/>
              <a:cs typeface="Courier New"/>
            </a:endParaRPr>
          </a:p>
          <a:p>
            <a:pPr marL="749300">
              <a:lnSpc>
                <a:spcPts val="2360"/>
              </a:lnSpc>
            </a:pPr>
            <a:r>
              <a:rPr sz="2150" dirty="0">
                <a:latin typeface="Courier New"/>
                <a:cs typeface="Courier New"/>
              </a:rPr>
              <a:t>aws</a:t>
            </a:r>
            <a:r>
              <a:rPr sz="2150" spc="-40"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a:t>
            </a:r>
            <a:endParaRPr sz="2150">
              <a:latin typeface="Courier New"/>
              <a:cs typeface="Courier New"/>
            </a:endParaRPr>
          </a:p>
          <a:p>
            <a:pPr marL="1240790">
              <a:lnSpc>
                <a:spcPts val="2475"/>
              </a:lnSpc>
            </a:pPr>
            <a:r>
              <a:rPr sz="2150" dirty="0">
                <a:latin typeface="Courier New"/>
                <a:cs typeface="Courier New"/>
              </a:rPr>
              <a:t>version</a:t>
            </a:r>
            <a:r>
              <a:rPr sz="2150" spc="-3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"&gt;=</a:t>
            </a:r>
            <a:r>
              <a:rPr sz="2150" spc="-25" dirty="0">
                <a:latin typeface="Courier New"/>
                <a:cs typeface="Courier New"/>
              </a:rPr>
              <a:t> </a:t>
            </a:r>
            <a:r>
              <a:rPr sz="2150" dirty="0">
                <a:latin typeface="Courier New"/>
                <a:cs typeface="Courier New"/>
              </a:rPr>
              <a:t>3.20.0"</a:t>
            </a:r>
            <a:endParaRPr sz="2150">
              <a:latin typeface="Courier New"/>
              <a:cs typeface="Courier New"/>
            </a:endParaRPr>
          </a:p>
          <a:p>
            <a:pPr marL="913130">
              <a:lnSpc>
                <a:spcPts val="2475"/>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required_version</a:t>
            </a:r>
            <a:r>
              <a:rPr sz="2150" spc="-3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"&gt;=</a:t>
            </a:r>
            <a:r>
              <a:rPr sz="2150" spc="-25" dirty="0">
                <a:latin typeface="Courier New"/>
                <a:cs typeface="Courier New"/>
              </a:rPr>
              <a:t> </a:t>
            </a:r>
            <a:r>
              <a:rPr sz="2150" dirty="0">
                <a:latin typeface="Courier New"/>
                <a:cs typeface="Courier New"/>
              </a:rPr>
              <a:t>0.14"</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grpSp>
        <p:nvGrpSpPr>
          <p:cNvPr id="5" name="object 5"/>
          <p:cNvGrpSpPr/>
          <p:nvPr/>
        </p:nvGrpSpPr>
        <p:grpSpPr>
          <a:xfrm>
            <a:off x="1268861" y="6427684"/>
            <a:ext cx="17310735" cy="3710940"/>
            <a:chOff x="1268861" y="6427684"/>
            <a:chExt cx="17310735" cy="3710940"/>
          </a:xfrm>
        </p:grpSpPr>
        <p:pic>
          <p:nvPicPr>
            <p:cNvPr id="6" name="object 6"/>
            <p:cNvPicPr/>
            <p:nvPr/>
          </p:nvPicPr>
          <p:blipFill>
            <a:blip r:embed="rId2" cstate="print"/>
            <a:stretch>
              <a:fillRect/>
            </a:stretch>
          </p:blipFill>
          <p:spPr>
            <a:xfrm>
              <a:off x="1268861" y="6427684"/>
              <a:ext cx="17310268" cy="3710739"/>
            </a:xfrm>
            <a:prstGeom prst="rect">
              <a:avLst/>
            </a:prstGeom>
          </p:spPr>
        </p:pic>
        <p:sp>
          <p:nvSpPr>
            <p:cNvPr id="7" name="object 7"/>
            <p:cNvSpPr/>
            <p:nvPr/>
          </p:nvSpPr>
          <p:spPr>
            <a:xfrm>
              <a:off x="1315980" y="6453861"/>
              <a:ext cx="17216120" cy="3616960"/>
            </a:xfrm>
            <a:custGeom>
              <a:avLst/>
              <a:gdLst/>
              <a:ahLst/>
              <a:cxnLst/>
              <a:rect l="l" t="t" r="r" b="b"/>
              <a:pathLst>
                <a:path w="17216120" h="3616959">
                  <a:moveTo>
                    <a:pt x="17216030" y="0"/>
                  </a:moveTo>
                  <a:lnTo>
                    <a:pt x="0" y="0"/>
                  </a:lnTo>
                  <a:lnTo>
                    <a:pt x="0" y="3616501"/>
                  </a:lnTo>
                  <a:lnTo>
                    <a:pt x="17216030" y="3616501"/>
                  </a:lnTo>
                  <a:lnTo>
                    <a:pt x="17216030" y="0"/>
                  </a:lnTo>
                  <a:close/>
                </a:path>
              </a:pathLst>
            </a:custGeom>
            <a:solidFill>
              <a:srgbClr val="DCDEE0"/>
            </a:solidFill>
          </p:spPr>
          <p:txBody>
            <a:bodyPr wrap="square" lIns="0" tIns="0" rIns="0" bIns="0" rtlCol="0"/>
            <a:lstStyle/>
            <a:p>
              <a:endParaRPr/>
            </a:p>
          </p:txBody>
        </p:sp>
        <p:sp>
          <p:nvSpPr>
            <p:cNvPr id="8" name="object 8"/>
            <p:cNvSpPr/>
            <p:nvPr/>
          </p:nvSpPr>
          <p:spPr>
            <a:xfrm>
              <a:off x="1315980" y="6453860"/>
              <a:ext cx="17216120" cy="3616960"/>
            </a:xfrm>
            <a:custGeom>
              <a:avLst/>
              <a:gdLst/>
              <a:ahLst/>
              <a:cxnLst/>
              <a:rect l="l" t="t" r="r" b="b"/>
              <a:pathLst>
                <a:path w="17216120" h="3616959">
                  <a:moveTo>
                    <a:pt x="0" y="0"/>
                  </a:moveTo>
                  <a:lnTo>
                    <a:pt x="17216030" y="0"/>
                  </a:lnTo>
                  <a:lnTo>
                    <a:pt x="17216030" y="3616501"/>
                  </a:lnTo>
                  <a:lnTo>
                    <a:pt x="0" y="3616501"/>
                  </a:lnTo>
                  <a:lnTo>
                    <a:pt x="0" y="0"/>
                  </a:lnTo>
                  <a:close/>
                </a:path>
              </a:pathLst>
            </a:custGeom>
            <a:ln w="10470">
              <a:solidFill>
                <a:srgbClr val="A6AAA9"/>
              </a:solidFill>
            </a:ln>
          </p:spPr>
          <p:txBody>
            <a:bodyPr wrap="square" lIns="0" tIns="0" rIns="0" bIns="0" rtlCol="0"/>
            <a:lstStyle/>
            <a:p>
              <a:endParaRPr/>
            </a:p>
          </p:txBody>
        </p:sp>
      </p:grpSp>
      <p:sp>
        <p:nvSpPr>
          <p:cNvPr id="9" name="object 9"/>
          <p:cNvSpPr txBox="1"/>
          <p:nvPr/>
        </p:nvSpPr>
        <p:spPr>
          <a:xfrm>
            <a:off x="1573826" y="6655741"/>
            <a:ext cx="16076294" cy="2865120"/>
          </a:xfrm>
          <a:prstGeom prst="rect">
            <a:avLst/>
          </a:prstGeom>
        </p:spPr>
        <p:txBody>
          <a:bodyPr vert="horz" wrap="square" lIns="0" tIns="33655" rIns="0" bIns="0" rtlCol="0">
            <a:spAutoFit/>
          </a:bodyPr>
          <a:lstStyle/>
          <a:p>
            <a:pPr marL="327660" marR="12461875" indent="-328295">
              <a:lnSpc>
                <a:spcPts val="2470"/>
              </a:lnSpc>
              <a:spcBef>
                <a:spcPts val="265"/>
              </a:spcBef>
            </a:pPr>
            <a:r>
              <a:rPr sz="2150" dirty="0">
                <a:latin typeface="Courier New"/>
                <a:cs typeface="Courier New"/>
              </a:rPr>
              <a:t>terraform { </a:t>
            </a:r>
            <a:r>
              <a:rPr sz="2150" spc="5" dirty="0">
                <a:latin typeface="Courier New"/>
                <a:cs typeface="Courier New"/>
              </a:rPr>
              <a:t> </a:t>
            </a:r>
            <a:r>
              <a:rPr sz="2150" dirty="0">
                <a:latin typeface="Courier New"/>
                <a:cs typeface="Courier New"/>
              </a:rPr>
              <a:t>required_providers</a:t>
            </a:r>
            <a:r>
              <a:rPr sz="2150" spc="-95" dirty="0">
                <a:latin typeface="Courier New"/>
                <a:cs typeface="Courier New"/>
              </a:rPr>
              <a:t> </a:t>
            </a:r>
            <a:r>
              <a:rPr sz="2150" dirty="0">
                <a:latin typeface="Courier New"/>
                <a:cs typeface="Courier New"/>
              </a:rPr>
              <a:t>{</a:t>
            </a:r>
            <a:endParaRPr sz="2150">
              <a:latin typeface="Courier New"/>
              <a:cs typeface="Courier New"/>
            </a:endParaRPr>
          </a:p>
          <a:p>
            <a:pPr marL="491490">
              <a:lnSpc>
                <a:spcPts val="2360"/>
              </a:lnSpc>
            </a:pPr>
            <a:r>
              <a:rPr sz="2150" dirty="0">
                <a:latin typeface="Courier New"/>
                <a:cs typeface="Courier New"/>
              </a:rPr>
              <a:t>mycloud</a:t>
            </a:r>
            <a:r>
              <a:rPr sz="2150" spc="-40"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a:t>
            </a:r>
            <a:endParaRPr sz="2150">
              <a:latin typeface="Courier New"/>
              <a:cs typeface="Courier New"/>
            </a:endParaRPr>
          </a:p>
          <a:p>
            <a:pPr marL="982980">
              <a:lnSpc>
                <a:spcPts val="2475"/>
              </a:lnSpc>
            </a:pPr>
            <a:r>
              <a:rPr sz="2150" dirty="0">
                <a:latin typeface="Courier New"/>
                <a:cs typeface="Courier New"/>
              </a:rPr>
              <a:t>version</a:t>
            </a:r>
            <a:r>
              <a:rPr sz="2150" spc="-3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"&gt;=</a:t>
            </a:r>
            <a:r>
              <a:rPr sz="2150" spc="-25" dirty="0">
                <a:latin typeface="Courier New"/>
                <a:cs typeface="Courier New"/>
              </a:rPr>
              <a:t> </a:t>
            </a:r>
            <a:r>
              <a:rPr sz="2150" dirty="0">
                <a:latin typeface="Courier New"/>
                <a:cs typeface="Courier New"/>
              </a:rPr>
              <a:t>1.0.0"</a:t>
            </a:r>
            <a:endParaRPr sz="2150">
              <a:latin typeface="Courier New"/>
              <a:cs typeface="Courier New"/>
            </a:endParaRPr>
          </a:p>
          <a:p>
            <a:pPr marL="982980">
              <a:lnSpc>
                <a:spcPts val="2475"/>
              </a:lnSpc>
              <a:tabLst>
                <a:tab pos="2294255" algn="l"/>
              </a:tabLst>
            </a:pPr>
            <a:r>
              <a:rPr sz="2150" b="1" dirty="0">
                <a:latin typeface="Courier New"/>
                <a:cs typeface="Courier New"/>
              </a:rPr>
              <a:t>source	=</a:t>
            </a:r>
            <a:r>
              <a:rPr sz="2150" b="1" spc="-10" dirty="0">
                <a:latin typeface="Courier New"/>
                <a:cs typeface="Courier New"/>
              </a:rPr>
              <a:t> </a:t>
            </a:r>
            <a:r>
              <a:rPr sz="2150" b="1" dirty="0">
                <a:latin typeface="Courier New"/>
                <a:cs typeface="Courier New"/>
              </a:rPr>
              <a:t>"mycorp/mycloud"</a:t>
            </a:r>
            <a:r>
              <a:rPr sz="2150" b="1" spc="-15" dirty="0">
                <a:latin typeface="Courier New"/>
                <a:cs typeface="Courier New"/>
              </a:rPr>
              <a:t> </a:t>
            </a:r>
            <a:r>
              <a:rPr sz="2150" b="1" dirty="0">
                <a:latin typeface="Courier New"/>
                <a:cs typeface="Courier New"/>
              </a:rPr>
              <a:t>#</a:t>
            </a:r>
            <a:r>
              <a:rPr sz="2150" b="1" spc="-10" dirty="0">
                <a:latin typeface="Courier New"/>
                <a:cs typeface="Courier New"/>
              </a:rPr>
              <a:t> </a:t>
            </a:r>
            <a:r>
              <a:rPr sz="2150" b="1" dirty="0">
                <a:latin typeface="Courier New"/>
                <a:cs typeface="Courier New"/>
              </a:rPr>
              <a:t>terraform</a:t>
            </a:r>
            <a:r>
              <a:rPr sz="2150" b="1" spc="-10" dirty="0">
                <a:latin typeface="Courier New"/>
                <a:cs typeface="Courier New"/>
              </a:rPr>
              <a:t> </a:t>
            </a:r>
            <a:r>
              <a:rPr sz="2150" b="1" dirty="0">
                <a:latin typeface="Courier New"/>
                <a:cs typeface="Courier New"/>
              </a:rPr>
              <a:t>cloud’s</a:t>
            </a:r>
            <a:r>
              <a:rPr sz="2150" b="1" spc="-10" dirty="0">
                <a:latin typeface="Courier New"/>
                <a:cs typeface="Courier New"/>
              </a:rPr>
              <a:t> </a:t>
            </a:r>
            <a:r>
              <a:rPr sz="2150" b="1" dirty="0">
                <a:latin typeface="Courier New"/>
                <a:cs typeface="Courier New"/>
              </a:rPr>
              <a:t>private</a:t>
            </a:r>
            <a:r>
              <a:rPr sz="2150" b="1" spc="-10" dirty="0">
                <a:latin typeface="Courier New"/>
                <a:cs typeface="Courier New"/>
              </a:rPr>
              <a:t> </a:t>
            </a:r>
            <a:r>
              <a:rPr sz="2150" b="1" dirty="0">
                <a:latin typeface="Courier New"/>
                <a:cs typeface="Courier New"/>
              </a:rPr>
              <a:t>registry</a:t>
            </a:r>
            <a:r>
              <a:rPr sz="2150" b="1" spc="-10" dirty="0">
                <a:latin typeface="Courier New"/>
                <a:cs typeface="Courier New"/>
              </a:rPr>
              <a:t> </a:t>
            </a:r>
            <a:r>
              <a:rPr sz="2150" b="1" dirty="0">
                <a:latin typeface="Courier New"/>
                <a:cs typeface="Courier New"/>
              </a:rPr>
              <a:t>(terraform-provider-mycloud)</a:t>
            </a:r>
            <a:endParaRPr sz="2150">
              <a:latin typeface="Courier New"/>
              <a:cs typeface="Courier New"/>
            </a:endParaRPr>
          </a:p>
          <a:p>
            <a:pPr marL="655320">
              <a:lnSpc>
                <a:spcPts val="2475"/>
              </a:lnSpc>
            </a:pPr>
            <a:r>
              <a:rPr sz="2150" dirty="0">
                <a:latin typeface="Courier New"/>
                <a:cs typeface="Courier New"/>
              </a:rPr>
              <a:t>}</a:t>
            </a:r>
            <a:endParaRPr sz="2150">
              <a:latin typeface="Courier New"/>
              <a:cs typeface="Courier New"/>
            </a:endParaRPr>
          </a:p>
          <a:p>
            <a:pPr marL="327660">
              <a:lnSpc>
                <a:spcPts val="2475"/>
              </a:lnSpc>
            </a:pPr>
            <a:r>
              <a:rPr sz="2150" dirty="0">
                <a:latin typeface="Courier New"/>
                <a:cs typeface="Courier New"/>
              </a:rPr>
              <a:t>}</a:t>
            </a:r>
            <a:endParaRPr sz="2150">
              <a:latin typeface="Courier New"/>
              <a:cs typeface="Courier New"/>
            </a:endParaRPr>
          </a:p>
          <a:p>
            <a:pPr marL="327660">
              <a:lnSpc>
                <a:spcPts val="2475"/>
              </a:lnSpc>
            </a:pPr>
            <a:r>
              <a:rPr sz="2150" dirty="0">
                <a:latin typeface="Courier New"/>
                <a:cs typeface="Courier New"/>
              </a:rPr>
              <a:t>required_version</a:t>
            </a:r>
            <a:r>
              <a:rPr sz="2150" spc="-3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"&gt;=</a:t>
            </a:r>
            <a:r>
              <a:rPr sz="2150" spc="-25" dirty="0">
                <a:latin typeface="Courier New"/>
                <a:cs typeface="Courier New"/>
              </a:rPr>
              <a:t> </a:t>
            </a:r>
            <a:r>
              <a:rPr sz="2150" dirty="0">
                <a:latin typeface="Courier New"/>
                <a:cs typeface="Courier New"/>
              </a:rPr>
              <a:t>0.14"</a:t>
            </a:r>
            <a:endParaRPr sz="2150">
              <a:latin typeface="Courier New"/>
              <a:cs typeface="Courier New"/>
            </a:endParaRPr>
          </a:p>
          <a:p>
            <a:pPr>
              <a:lnSpc>
                <a:spcPts val="2525"/>
              </a:lnSpc>
            </a:pPr>
            <a:r>
              <a:rPr sz="2150" dirty="0">
                <a:latin typeface="Courier New"/>
                <a:cs typeface="Courier New"/>
              </a:rPr>
              <a:t>}</a:t>
            </a:r>
            <a:endParaRPr sz="2150">
              <a:latin typeface="Courier New"/>
              <a:cs typeface="Courier New"/>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951450" cy="813435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15" dirty="0">
                <a:latin typeface="Arial MT"/>
                <a:cs typeface="Arial MT"/>
              </a:rPr>
              <a:t> </a:t>
            </a:r>
            <a:r>
              <a:rPr sz="4100" spc="5" dirty="0">
                <a:latin typeface="Arial MT"/>
                <a:cs typeface="Arial MT"/>
              </a:rPr>
              <a:t>will</a:t>
            </a:r>
            <a:r>
              <a:rPr sz="4100" spc="15" dirty="0">
                <a:latin typeface="Arial MT"/>
                <a:cs typeface="Arial MT"/>
              </a:rPr>
              <a:t> </a:t>
            </a:r>
            <a:r>
              <a:rPr sz="4100" spc="-5" dirty="0">
                <a:latin typeface="Arial MT"/>
                <a:cs typeface="Arial MT"/>
              </a:rPr>
              <a:t>release</a:t>
            </a:r>
            <a:r>
              <a:rPr sz="4100" spc="15" dirty="0">
                <a:latin typeface="Arial MT"/>
                <a:cs typeface="Arial MT"/>
              </a:rPr>
              <a:t> </a:t>
            </a:r>
            <a:r>
              <a:rPr sz="4100" spc="10" dirty="0">
                <a:latin typeface="Arial MT"/>
                <a:cs typeface="Arial MT"/>
              </a:rPr>
              <a:t>new</a:t>
            </a:r>
            <a:r>
              <a:rPr sz="4100" spc="15" dirty="0">
                <a:latin typeface="Arial MT"/>
                <a:cs typeface="Arial MT"/>
              </a:rPr>
              <a:t> </a:t>
            </a:r>
            <a:r>
              <a:rPr sz="4100" spc="55" dirty="0">
                <a:latin typeface="Arial MT"/>
                <a:cs typeface="Arial MT"/>
              </a:rPr>
              <a:t>breaking</a:t>
            </a:r>
            <a:r>
              <a:rPr sz="4100" spc="15" dirty="0">
                <a:latin typeface="Arial MT"/>
                <a:cs typeface="Arial MT"/>
              </a:rPr>
              <a:t> </a:t>
            </a:r>
            <a:r>
              <a:rPr sz="4100" spc="75" dirty="0">
                <a:latin typeface="Arial MT"/>
                <a:cs typeface="Arial MT"/>
              </a:rPr>
              <a:t>changes</a:t>
            </a:r>
            <a:r>
              <a:rPr sz="4100" spc="15" dirty="0">
                <a:latin typeface="Arial MT"/>
                <a:cs typeface="Arial MT"/>
              </a:rPr>
              <a:t> </a:t>
            </a:r>
            <a:r>
              <a:rPr sz="4100" spc="40" dirty="0">
                <a:latin typeface="Arial MT"/>
                <a:cs typeface="Arial MT"/>
              </a:rPr>
              <a:t>between</a:t>
            </a:r>
            <a:r>
              <a:rPr sz="4100" spc="20" dirty="0">
                <a:latin typeface="Arial MT"/>
                <a:cs typeface="Arial MT"/>
              </a:rPr>
              <a:t> </a:t>
            </a:r>
            <a:r>
              <a:rPr sz="4100" spc="5" dirty="0">
                <a:latin typeface="Arial MT"/>
                <a:cs typeface="Arial MT"/>
              </a:rPr>
              <a:t>0.12,</a:t>
            </a:r>
            <a:r>
              <a:rPr sz="4100" spc="15" dirty="0">
                <a:latin typeface="Arial MT"/>
                <a:cs typeface="Arial MT"/>
              </a:rPr>
              <a:t> </a:t>
            </a:r>
            <a:r>
              <a:rPr sz="4100" spc="5" dirty="0">
                <a:latin typeface="Arial MT"/>
                <a:cs typeface="Arial MT"/>
              </a:rPr>
              <a:t>0.13,</a:t>
            </a:r>
            <a:r>
              <a:rPr sz="4100" spc="15" dirty="0">
                <a:latin typeface="Arial MT"/>
                <a:cs typeface="Arial MT"/>
              </a:rPr>
              <a:t> </a:t>
            </a:r>
            <a:r>
              <a:rPr sz="4100" spc="5" dirty="0">
                <a:latin typeface="Arial MT"/>
                <a:cs typeface="Arial MT"/>
              </a:rPr>
              <a:t>0.14,</a:t>
            </a:r>
            <a:r>
              <a:rPr sz="4100" spc="15" dirty="0">
                <a:latin typeface="Arial MT"/>
                <a:cs typeface="Arial MT"/>
              </a:rPr>
              <a:t> </a:t>
            </a:r>
            <a:r>
              <a:rPr sz="4100" spc="85" dirty="0">
                <a:latin typeface="Arial MT"/>
                <a:cs typeface="Arial MT"/>
              </a:rPr>
              <a:t>etc</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35" dirty="0">
                <a:latin typeface="Arial MT"/>
                <a:cs typeface="Arial MT"/>
              </a:rPr>
              <a:t>Bugfixes</a:t>
            </a:r>
            <a:r>
              <a:rPr sz="4100" spc="10" dirty="0">
                <a:latin typeface="Arial MT"/>
                <a:cs typeface="Arial MT"/>
              </a:rPr>
              <a:t> </a:t>
            </a:r>
            <a:r>
              <a:rPr sz="4100" spc="-15" dirty="0">
                <a:latin typeface="Arial MT"/>
                <a:cs typeface="Arial MT"/>
              </a:rPr>
              <a:t>are</a:t>
            </a:r>
            <a:r>
              <a:rPr sz="4100" spc="10" dirty="0">
                <a:latin typeface="Arial MT"/>
                <a:cs typeface="Arial MT"/>
              </a:rPr>
              <a:t> </a:t>
            </a:r>
            <a:r>
              <a:rPr sz="4100" spc="75" dirty="0">
                <a:latin typeface="Arial MT"/>
                <a:cs typeface="Arial MT"/>
              </a:rPr>
              <a:t>performed</a:t>
            </a:r>
            <a:r>
              <a:rPr sz="4100" spc="10" dirty="0">
                <a:latin typeface="Arial MT"/>
                <a:cs typeface="Arial MT"/>
              </a:rPr>
              <a:t> </a:t>
            </a:r>
            <a:r>
              <a:rPr sz="4100" spc="5" dirty="0">
                <a:latin typeface="Arial MT"/>
                <a:cs typeface="Arial MT"/>
              </a:rPr>
              <a:t>in</a:t>
            </a:r>
            <a:r>
              <a:rPr sz="4100" spc="10" dirty="0">
                <a:latin typeface="Arial MT"/>
                <a:cs typeface="Arial MT"/>
              </a:rPr>
              <a:t> the </a:t>
            </a:r>
            <a:r>
              <a:rPr sz="4100" spc="100" dirty="0">
                <a:latin typeface="Arial MT"/>
                <a:cs typeface="Arial MT"/>
              </a:rPr>
              <a:t>patch</a:t>
            </a:r>
            <a:r>
              <a:rPr sz="4100" spc="10" dirty="0">
                <a:latin typeface="Arial MT"/>
                <a:cs typeface="Arial MT"/>
              </a:rPr>
              <a:t> </a:t>
            </a:r>
            <a:r>
              <a:rPr sz="4100" dirty="0">
                <a:latin typeface="Arial MT"/>
                <a:cs typeface="Arial MT"/>
              </a:rPr>
              <a:t>releases:</a:t>
            </a:r>
            <a:r>
              <a:rPr sz="4100" spc="10" dirty="0">
                <a:latin typeface="Arial MT"/>
                <a:cs typeface="Arial MT"/>
              </a:rPr>
              <a:t> </a:t>
            </a:r>
            <a:r>
              <a:rPr sz="4100" spc="5" dirty="0">
                <a:latin typeface="Arial MT"/>
                <a:cs typeface="Arial MT"/>
              </a:rPr>
              <a:t>0.12.1,</a:t>
            </a:r>
            <a:r>
              <a:rPr sz="4100" spc="10" dirty="0">
                <a:latin typeface="Arial MT"/>
                <a:cs typeface="Arial MT"/>
              </a:rPr>
              <a:t> </a:t>
            </a:r>
            <a:r>
              <a:rPr sz="4100" spc="5" dirty="0">
                <a:latin typeface="Arial MT"/>
                <a:cs typeface="Arial MT"/>
              </a:rPr>
              <a:t>0.12.2,</a:t>
            </a:r>
            <a:r>
              <a:rPr sz="4100" spc="10" dirty="0">
                <a:latin typeface="Arial MT"/>
                <a:cs typeface="Arial MT"/>
              </a:rPr>
              <a:t> </a:t>
            </a:r>
            <a:r>
              <a:rPr sz="4100" spc="85" dirty="0">
                <a:latin typeface="Arial MT"/>
                <a:cs typeface="Arial MT"/>
              </a:rPr>
              <a:t>etc</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0" dirty="0">
                <a:latin typeface="Arial MT"/>
                <a:cs typeface="Arial MT"/>
              </a:rPr>
              <a:t>Terraform</a:t>
            </a:r>
            <a:r>
              <a:rPr sz="4100" spc="10" dirty="0">
                <a:latin typeface="Arial MT"/>
                <a:cs typeface="Arial MT"/>
              </a:rPr>
              <a:t> </a:t>
            </a:r>
            <a:r>
              <a:rPr sz="4100" spc="55" dirty="0">
                <a:latin typeface="Arial MT"/>
                <a:cs typeface="Arial MT"/>
              </a:rPr>
              <a:t>provider</a:t>
            </a:r>
            <a:r>
              <a:rPr sz="4100" spc="10" dirty="0">
                <a:latin typeface="Arial MT"/>
                <a:cs typeface="Arial MT"/>
              </a:rPr>
              <a:t> </a:t>
            </a:r>
            <a:r>
              <a:rPr sz="4100" spc="30" dirty="0">
                <a:latin typeface="Arial MT"/>
                <a:cs typeface="Arial MT"/>
              </a:rPr>
              <a:t>versioning</a:t>
            </a:r>
            <a:r>
              <a:rPr sz="4100" spc="10" dirty="0">
                <a:latin typeface="Arial MT"/>
                <a:cs typeface="Arial MT"/>
              </a:rPr>
              <a:t> </a:t>
            </a:r>
            <a:r>
              <a:rPr sz="4100" spc="5" dirty="0">
                <a:latin typeface="Arial MT"/>
                <a:cs typeface="Arial MT"/>
              </a:rPr>
              <a:t>follows</a:t>
            </a:r>
            <a:r>
              <a:rPr sz="4100" spc="15" dirty="0">
                <a:latin typeface="Arial MT"/>
                <a:cs typeface="Arial MT"/>
              </a:rPr>
              <a:t> </a:t>
            </a:r>
            <a:r>
              <a:rPr sz="4100" b="1" spc="10" dirty="0">
                <a:latin typeface="Arial"/>
                <a:cs typeface="Arial"/>
              </a:rPr>
              <a:t>semantic </a:t>
            </a:r>
            <a:r>
              <a:rPr sz="4100" b="1" spc="5" dirty="0">
                <a:latin typeface="Arial"/>
                <a:cs typeface="Arial"/>
              </a:rPr>
              <a:t>versioning</a:t>
            </a:r>
            <a:r>
              <a:rPr sz="4100" spc="5"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80" dirty="0">
                <a:latin typeface="Arial MT"/>
                <a:cs typeface="Arial MT"/>
              </a:rPr>
              <a:t>MAJOR.MINOR.PATCH</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2000250" lvl="2" indent="-509905">
              <a:lnSpc>
                <a:spcPct val="100000"/>
              </a:lnSpc>
              <a:spcBef>
                <a:spcPts val="5"/>
              </a:spcBef>
              <a:buSzPct val="75609"/>
              <a:buChar char="•"/>
              <a:tabLst>
                <a:tab pos="2000250" algn="l"/>
                <a:tab pos="2000885" algn="l"/>
              </a:tabLst>
            </a:pPr>
            <a:r>
              <a:rPr sz="4100" spc="-215" dirty="0">
                <a:latin typeface="Arial MT"/>
                <a:cs typeface="Arial MT"/>
              </a:rPr>
              <a:t>PATCH</a:t>
            </a:r>
            <a:r>
              <a:rPr sz="4100" spc="-5" dirty="0">
                <a:latin typeface="Arial MT"/>
                <a:cs typeface="Arial MT"/>
              </a:rPr>
              <a:t> </a:t>
            </a:r>
            <a:r>
              <a:rPr sz="4100" spc="325" dirty="0">
                <a:latin typeface="Arial MT"/>
                <a:cs typeface="Arial MT"/>
              </a:rPr>
              <a:t>=</a:t>
            </a:r>
            <a:r>
              <a:rPr sz="4100" spc="-5" dirty="0">
                <a:latin typeface="Arial MT"/>
                <a:cs typeface="Arial MT"/>
              </a:rPr>
              <a:t> </a:t>
            </a:r>
            <a:r>
              <a:rPr sz="4100" spc="160" dirty="0">
                <a:latin typeface="Arial MT"/>
                <a:cs typeface="Arial MT"/>
              </a:rPr>
              <a:t>bug</a:t>
            </a:r>
            <a:r>
              <a:rPr sz="4100" spc="-5" dirty="0">
                <a:latin typeface="Arial MT"/>
                <a:cs typeface="Arial MT"/>
              </a:rPr>
              <a:t> </a:t>
            </a:r>
            <a:r>
              <a:rPr sz="4100" spc="5" dirty="0">
                <a:latin typeface="Arial MT"/>
                <a:cs typeface="Arial MT"/>
              </a:rPr>
              <a:t>fixes</a:t>
            </a:r>
            <a:r>
              <a:rPr sz="4100" spc="-5" dirty="0">
                <a:latin typeface="Arial MT"/>
                <a:cs typeface="Arial MT"/>
              </a:rPr>
              <a:t> </a:t>
            </a:r>
            <a:r>
              <a:rPr sz="4100" spc="5" dirty="0">
                <a:latin typeface="Arial MT"/>
                <a:cs typeface="Arial MT"/>
              </a:rPr>
              <a:t>only</a:t>
            </a:r>
            <a:endParaRPr sz="4100">
              <a:latin typeface="Arial MT"/>
              <a:cs typeface="Arial MT"/>
            </a:endParaRPr>
          </a:p>
          <a:p>
            <a:pPr lvl="2">
              <a:lnSpc>
                <a:spcPct val="100000"/>
              </a:lnSpc>
              <a:spcBef>
                <a:spcPts val="5"/>
              </a:spcBef>
              <a:buFont typeface="Arial MT"/>
              <a:buChar char="•"/>
            </a:pPr>
            <a:endParaRPr sz="4250">
              <a:latin typeface="Arial MT"/>
              <a:cs typeface="Arial MT"/>
            </a:endParaRPr>
          </a:p>
          <a:p>
            <a:pPr marL="2000250" lvl="2" indent="-509905">
              <a:lnSpc>
                <a:spcPct val="100000"/>
              </a:lnSpc>
              <a:spcBef>
                <a:spcPts val="5"/>
              </a:spcBef>
              <a:buSzPct val="75609"/>
              <a:buChar char="•"/>
              <a:tabLst>
                <a:tab pos="2000250" algn="l"/>
                <a:tab pos="2000885" algn="l"/>
              </a:tabLst>
            </a:pPr>
            <a:r>
              <a:rPr sz="4100" spc="-35" dirty="0">
                <a:latin typeface="Arial MT"/>
                <a:cs typeface="Arial MT"/>
              </a:rPr>
              <a:t>MINOR</a:t>
            </a:r>
            <a:r>
              <a:rPr sz="4100" spc="-10" dirty="0">
                <a:latin typeface="Arial MT"/>
                <a:cs typeface="Arial MT"/>
              </a:rPr>
              <a:t> </a:t>
            </a:r>
            <a:r>
              <a:rPr sz="4100" spc="325" dirty="0">
                <a:latin typeface="Arial MT"/>
                <a:cs typeface="Arial MT"/>
              </a:rPr>
              <a:t>=</a:t>
            </a:r>
            <a:r>
              <a:rPr sz="4100" spc="-10" dirty="0">
                <a:latin typeface="Arial MT"/>
                <a:cs typeface="Arial MT"/>
              </a:rPr>
              <a:t> </a:t>
            </a:r>
            <a:r>
              <a:rPr sz="4100" spc="10" dirty="0">
                <a:latin typeface="Arial MT"/>
                <a:cs typeface="Arial MT"/>
              </a:rPr>
              <a:t>new</a:t>
            </a:r>
            <a:r>
              <a:rPr sz="4100" spc="-10" dirty="0">
                <a:latin typeface="Arial MT"/>
                <a:cs typeface="Arial MT"/>
              </a:rPr>
              <a:t> </a:t>
            </a:r>
            <a:r>
              <a:rPr sz="4100" dirty="0">
                <a:latin typeface="Arial MT"/>
                <a:cs typeface="Arial MT"/>
              </a:rPr>
              <a:t>features</a:t>
            </a:r>
            <a:endParaRPr sz="4100">
              <a:latin typeface="Arial MT"/>
              <a:cs typeface="Arial MT"/>
            </a:endParaRPr>
          </a:p>
          <a:p>
            <a:pPr lvl="2">
              <a:lnSpc>
                <a:spcPct val="100000"/>
              </a:lnSpc>
              <a:spcBef>
                <a:spcPts val="5"/>
              </a:spcBef>
              <a:buFont typeface="Arial MT"/>
              <a:buChar char="•"/>
            </a:pPr>
            <a:endParaRPr sz="4250">
              <a:latin typeface="Arial MT"/>
              <a:cs typeface="Arial MT"/>
            </a:endParaRPr>
          </a:p>
          <a:p>
            <a:pPr marL="2000250" lvl="2" indent="-509905">
              <a:lnSpc>
                <a:spcPct val="100000"/>
              </a:lnSpc>
              <a:buSzPct val="75609"/>
              <a:buChar char="•"/>
              <a:tabLst>
                <a:tab pos="2000250" algn="l"/>
                <a:tab pos="2000885" algn="l"/>
              </a:tabLst>
            </a:pPr>
            <a:r>
              <a:rPr sz="4100" spc="-30" dirty="0">
                <a:latin typeface="Arial MT"/>
                <a:cs typeface="Arial MT"/>
              </a:rPr>
              <a:t>MAJOR</a:t>
            </a:r>
            <a:r>
              <a:rPr sz="4100" spc="-5" dirty="0">
                <a:latin typeface="Arial MT"/>
                <a:cs typeface="Arial MT"/>
              </a:rPr>
              <a:t> </a:t>
            </a:r>
            <a:r>
              <a:rPr sz="4100" spc="325" dirty="0">
                <a:latin typeface="Arial MT"/>
                <a:cs typeface="Arial MT"/>
              </a:rPr>
              <a:t>=</a:t>
            </a:r>
            <a:r>
              <a:rPr sz="4100" spc="-5" dirty="0">
                <a:latin typeface="Arial MT"/>
                <a:cs typeface="Arial MT"/>
              </a:rPr>
              <a:t> </a:t>
            </a:r>
            <a:r>
              <a:rPr sz="4100" spc="65" dirty="0">
                <a:latin typeface="Arial MT"/>
                <a:cs typeface="Arial MT"/>
              </a:rPr>
              <a:t>possible</a:t>
            </a:r>
            <a:r>
              <a:rPr sz="4100" spc="-5" dirty="0">
                <a:latin typeface="Arial MT"/>
                <a:cs typeface="Arial MT"/>
              </a:rPr>
              <a:t> </a:t>
            </a:r>
            <a:r>
              <a:rPr sz="4100" spc="55" dirty="0">
                <a:latin typeface="Arial MT"/>
                <a:cs typeface="Arial MT"/>
              </a:rPr>
              <a:t>breaking</a:t>
            </a:r>
            <a:r>
              <a:rPr sz="4100" spc="-5" dirty="0">
                <a:latin typeface="Arial MT"/>
                <a:cs typeface="Arial MT"/>
              </a:rPr>
              <a:t> </a:t>
            </a:r>
            <a:r>
              <a:rPr sz="4100" spc="75" dirty="0">
                <a:latin typeface="Arial MT"/>
                <a:cs typeface="Arial MT"/>
              </a:rPr>
              <a:t>changes</a:t>
            </a:r>
            <a:endParaRPr sz="4100">
              <a:latin typeface="Arial MT"/>
              <a:cs typeface="Arial MT"/>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sp>
        <p:nvSpPr>
          <p:cNvPr id="3" name="object 3"/>
          <p:cNvSpPr txBox="1"/>
          <p:nvPr/>
        </p:nvSpPr>
        <p:spPr>
          <a:xfrm>
            <a:off x="856939" y="2160226"/>
            <a:ext cx="1797431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70" dirty="0">
                <a:latin typeface="Arial MT"/>
                <a:cs typeface="Arial MT"/>
              </a:rPr>
              <a:t>Once</a:t>
            </a:r>
            <a:r>
              <a:rPr sz="4100" spc="10" dirty="0">
                <a:latin typeface="Arial MT"/>
                <a:cs typeface="Arial MT"/>
              </a:rPr>
              <a:t> you </a:t>
            </a:r>
            <a:r>
              <a:rPr sz="4100" spc="-15" dirty="0">
                <a:latin typeface="Arial MT"/>
                <a:cs typeface="Arial MT"/>
              </a:rPr>
              <a:t>are</a:t>
            </a:r>
            <a:r>
              <a:rPr sz="4100" spc="10" dirty="0">
                <a:latin typeface="Arial MT"/>
                <a:cs typeface="Arial MT"/>
              </a:rPr>
              <a:t> </a:t>
            </a:r>
            <a:r>
              <a:rPr sz="4100" spc="55" dirty="0">
                <a:latin typeface="Arial MT"/>
                <a:cs typeface="Arial MT"/>
              </a:rPr>
              <a:t>using</a:t>
            </a:r>
            <a:r>
              <a:rPr sz="4100" spc="10" dirty="0">
                <a:latin typeface="Arial MT"/>
                <a:cs typeface="Arial MT"/>
              </a:rPr>
              <a:t> a </a:t>
            </a:r>
            <a:r>
              <a:rPr sz="4100" spc="5" dirty="0">
                <a:latin typeface="Arial MT"/>
                <a:cs typeface="Arial MT"/>
              </a:rPr>
              <a:t>provider,</a:t>
            </a:r>
            <a:r>
              <a:rPr sz="4100" spc="15" dirty="0">
                <a:latin typeface="Arial MT"/>
                <a:cs typeface="Arial MT"/>
              </a:rPr>
              <a:t> </a:t>
            </a:r>
            <a:r>
              <a:rPr sz="4100" spc="10" dirty="0">
                <a:latin typeface="Arial MT"/>
                <a:cs typeface="Arial MT"/>
              </a:rPr>
              <a:t>you </a:t>
            </a:r>
            <a:r>
              <a:rPr sz="4100" spc="85" dirty="0">
                <a:latin typeface="Arial MT"/>
                <a:cs typeface="Arial MT"/>
              </a:rPr>
              <a:t>can</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75" dirty="0">
                <a:latin typeface="Arial MT"/>
                <a:cs typeface="Arial MT"/>
              </a:rPr>
              <a:t>specify</a:t>
            </a:r>
            <a:r>
              <a:rPr sz="4100" spc="10" dirty="0">
                <a:latin typeface="Arial MT"/>
                <a:cs typeface="Arial MT"/>
              </a:rPr>
              <a:t> </a:t>
            </a:r>
            <a:r>
              <a:rPr sz="4100" spc="55" dirty="0">
                <a:latin typeface="Arial MT"/>
                <a:cs typeface="Arial MT"/>
              </a:rPr>
              <a:t>provider</a:t>
            </a:r>
            <a:r>
              <a:rPr sz="4100" spc="15" dirty="0">
                <a:latin typeface="Arial MT"/>
                <a:cs typeface="Arial MT"/>
              </a:rPr>
              <a:t> </a:t>
            </a:r>
            <a:r>
              <a:rPr sz="4100" spc="40" dirty="0">
                <a:latin typeface="Arial MT"/>
                <a:cs typeface="Arial MT"/>
              </a:rPr>
              <a:t>configuration</a:t>
            </a:r>
            <a:endParaRPr sz="4100">
              <a:latin typeface="Arial MT"/>
              <a:cs typeface="Arial MT"/>
            </a:endParaRPr>
          </a:p>
        </p:txBody>
      </p:sp>
      <p:pic>
        <p:nvPicPr>
          <p:cNvPr id="4" name="object 4"/>
          <p:cNvPicPr/>
          <p:nvPr/>
        </p:nvPicPr>
        <p:blipFill>
          <a:blip r:embed="rId2" cstate="print"/>
          <a:stretch>
            <a:fillRect/>
          </a:stretch>
        </p:blipFill>
        <p:spPr>
          <a:xfrm>
            <a:off x="1073813" y="3475362"/>
            <a:ext cx="17310268" cy="1970731"/>
          </a:xfrm>
          <a:prstGeom prst="rect">
            <a:avLst/>
          </a:prstGeom>
        </p:spPr>
      </p:pic>
      <p:sp>
        <p:nvSpPr>
          <p:cNvPr id="5" name="object 5"/>
          <p:cNvSpPr txBox="1"/>
          <p:nvPr/>
        </p:nvSpPr>
        <p:spPr>
          <a:xfrm>
            <a:off x="1120932" y="3501539"/>
            <a:ext cx="17216120" cy="1877060"/>
          </a:xfrm>
          <a:prstGeom prst="rect">
            <a:avLst/>
          </a:prstGeom>
          <a:solidFill>
            <a:srgbClr val="DCDEE0"/>
          </a:solidFill>
          <a:ln w="10470">
            <a:solidFill>
              <a:srgbClr val="A6AAA9"/>
            </a:solidFill>
          </a:ln>
        </p:spPr>
        <p:txBody>
          <a:bodyPr vert="horz" wrap="square" lIns="0" tIns="1905" rIns="0" bIns="0" rtlCol="0">
            <a:spAutoFit/>
          </a:bodyPr>
          <a:lstStyle/>
          <a:p>
            <a:pPr>
              <a:lnSpc>
                <a:spcPct val="100000"/>
              </a:lnSpc>
              <a:spcBef>
                <a:spcPts val="15"/>
              </a:spcBef>
            </a:pPr>
            <a:endParaRPr sz="2100">
              <a:latin typeface="Times New Roman"/>
              <a:cs typeface="Times New Roman"/>
            </a:endParaRPr>
          </a:p>
          <a:p>
            <a:pPr marL="585470" marR="13343890" indent="-328295">
              <a:lnSpc>
                <a:spcPts val="2470"/>
              </a:lnSpc>
              <a:spcBef>
                <a:spcPts val="5"/>
              </a:spcBef>
            </a:pPr>
            <a:r>
              <a:rPr sz="2150" dirty="0">
                <a:latin typeface="Courier New"/>
                <a:cs typeface="Courier New"/>
              </a:rPr>
              <a:t>provider</a:t>
            </a:r>
            <a:r>
              <a:rPr sz="2150" spc="10" dirty="0">
                <a:latin typeface="Courier New"/>
                <a:cs typeface="Courier New"/>
              </a:rPr>
              <a:t> </a:t>
            </a:r>
            <a:r>
              <a:rPr sz="2150" dirty="0">
                <a:latin typeface="Courier New"/>
                <a:cs typeface="Courier New"/>
              </a:rPr>
              <a:t>"aws"</a:t>
            </a:r>
            <a:r>
              <a:rPr sz="2150" spc="15" dirty="0">
                <a:latin typeface="Courier New"/>
                <a:cs typeface="Courier New"/>
              </a:rPr>
              <a:t> </a:t>
            </a:r>
            <a:r>
              <a:rPr sz="2150" dirty="0">
                <a:latin typeface="Courier New"/>
                <a:cs typeface="Courier New"/>
              </a:rPr>
              <a:t>{ </a:t>
            </a:r>
            <a:r>
              <a:rPr sz="2150" spc="5" dirty="0">
                <a:latin typeface="Courier New"/>
                <a:cs typeface="Courier New"/>
              </a:rPr>
              <a:t> </a:t>
            </a:r>
            <a:r>
              <a:rPr sz="2150" dirty="0">
                <a:latin typeface="Courier New"/>
                <a:cs typeface="Courier New"/>
              </a:rPr>
              <a:t>region</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"us-east-1"</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142969"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spc="-5" dirty="0"/>
              <a:t> </a:t>
            </a:r>
            <a:r>
              <a:rPr spc="30" dirty="0"/>
              <a:t>terraform</a:t>
            </a:r>
            <a:r>
              <a:rPr dirty="0"/>
              <a:t> </a:t>
            </a:r>
            <a:r>
              <a:rPr spc="220" dirty="0"/>
              <a:t>basic</a:t>
            </a:r>
          </a:p>
        </p:txBody>
      </p:sp>
      <p:sp>
        <p:nvSpPr>
          <p:cNvPr id="3" name="object 3"/>
          <p:cNvSpPr txBox="1"/>
          <p:nvPr/>
        </p:nvSpPr>
        <p:spPr>
          <a:xfrm>
            <a:off x="856939" y="2160226"/>
            <a:ext cx="1615948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5" dirty="0">
                <a:latin typeface="Arial MT"/>
                <a:cs typeface="Arial MT"/>
              </a:rPr>
              <a:t> </a:t>
            </a:r>
            <a:r>
              <a:rPr sz="4100" spc="5" dirty="0">
                <a:latin typeface="Arial MT"/>
                <a:cs typeface="Arial MT"/>
              </a:rPr>
              <a:t>also</a:t>
            </a:r>
            <a:r>
              <a:rPr sz="4100" spc="15" dirty="0">
                <a:latin typeface="Arial MT"/>
                <a:cs typeface="Arial MT"/>
              </a:rPr>
              <a:t> </a:t>
            </a:r>
            <a:r>
              <a:rPr sz="4100" spc="10" dirty="0">
                <a:latin typeface="Arial MT"/>
                <a:cs typeface="Arial MT"/>
              </a:rPr>
              <a:t>use</a:t>
            </a:r>
            <a:r>
              <a:rPr sz="4100" spc="15" dirty="0">
                <a:latin typeface="Arial MT"/>
                <a:cs typeface="Arial MT"/>
              </a:rPr>
              <a:t> </a:t>
            </a:r>
            <a:r>
              <a:rPr sz="4100" spc="35" dirty="0">
                <a:latin typeface="Arial MT"/>
                <a:cs typeface="Arial MT"/>
              </a:rPr>
              <a:t>multiple</a:t>
            </a:r>
            <a:r>
              <a:rPr sz="4100" spc="10" dirty="0">
                <a:latin typeface="Arial MT"/>
                <a:cs typeface="Arial MT"/>
              </a:rPr>
              <a:t> </a:t>
            </a:r>
            <a:r>
              <a:rPr sz="4100" spc="45" dirty="0">
                <a:latin typeface="Arial MT"/>
                <a:cs typeface="Arial MT"/>
              </a:rPr>
              <a:t>providers,</a:t>
            </a:r>
            <a:r>
              <a:rPr sz="4100" spc="15" dirty="0">
                <a:latin typeface="Arial MT"/>
                <a:cs typeface="Arial MT"/>
              </a:rPr>
              <a:t> </a:t>
            </a:r>
            <a:r>
              <a:rPr sz="4100" spc="5" dirty="0">
                <a:latin typeface="Arial MT"/>
                <a:cs typeface="Arial MT"/>
              </a:rPr>
              <a:t>with</a:t>
            </a:r>
            <a:r>
              <a:rPr sz="4100" spc="15" dirty="0">
                <a:latin typeface="Arial MT"/>
                <a:cs typeface="Arial MT"/>
              </a:rPr>
              <a:t> </a:t>
            </a:r>
            <a:r>
              <a:rPr sz="4100" spc="10" dirty="0">
                <a:latin typeface="Arial MT"/>
                <a:cs typeface="Arial MT"/>
              </a:rPr>
              <a:t>the</a:t>
            </a:r>
            <a:r>
              <a:rPr sz="4100" spc="15" dirty="0">
                <a:latin typeface="Arial MT"/>
                <a:cs typeface="Arial MT"/>
              </a:rPr>
              <a:t> </a:t>
            </a:r>
            <a:r>
              <a:rPr sz="4100" spc="-85" dirty="0">
                <a:latin typeface="Arial MT"/>
                <a:cs typeface="Arial MT"/>
              </a:rPr>
              <a:t>"alias"</a:t>
            </a:r>
            <a:r>
              <a:rPr sz="4100" spc="15" dirty="0">
                <a:latin typeface="Arial MT"/>
                <a:cs typeface="Arial MT"/>
              </a:rPr>
              <a:t> </a:t>
            </a:r>
            <a:r>
              <a:rPr sz="4100" spc="25" dirty="0">
                <a:latin typeface="Arial MT"/>
                <a:cs typeface="Arial MT"/>
              </a:rPr>
              <a:t>meta-argument</a:t>
            </a:r>
            <a:endParaRPr sz="4100">
              <a:latin typeface="Arial MT"/>
              <a:cs typeface="Arial MT"/>
            </a:endParaRPr>
          </a:p>
        </p:txBody>
      </p:sp>
      <p:pic>
        <p:nvPicPr>
          <p:cNvPr id="4" name="object 4"/>
          <p:cNvPicPr/>
          <p:nvPr/>
        </p:nvPicPr>
        <p:blipFill>
          <a:blip r:embed="rId2" cstate="print"/>
          <a:stretch>
            <a:fillRect/>
          </a:stretch>
        </p:blipFill>
        <p:spPr>
          <a:xfrm>
            <a:off x="1056808" y="3667862"/>
            <a:ext cx="17310268" cy="6652586"/>
          </a:xfrm>
          <a:prstGeom prst="rect">
            <a:avLst/>
          </a:prstGeom>
        </p:spPr>
      </p:pic>
      <p:sp>
        <p:nvSpPr>
          <p:cNvPr id="5" name="object 5"/>
          <p:cNvSpPr txBox="1"/>
          <p:nvPr/>
        </p:nvSpPr>
        <p:spPr>
          <a:xfrm>
            <a:off x="1103927" y="3694039"/>
            <a:ext cx="17216120" cy="6558915"/>
          </a:xfrm>
          <a:prstGeom prst="rect">
            <a:avLst/>
          </a:prstGeom>
          <a:solidFill>
            <a:srgbClr val="DCDEE0"/>
          </a:solidFill>
          <a:ln w="10470">
            <a:solidFill>
              <a:srgbClr val="A6AAA9"/>
            </a:solidFill>
          </a:ln>
        </p:spPr>
        <p:txBody>
          <a:bodyPr vert="horz" wrap="square" lIns="0" tIns="130810" rIns="0" bIns="0" rtlCol="0">
            <a:spAutoFit/>
          </a:bodyPr>
          <a:lstStyle/>
          <a:p>
            <a:pPr marL="585470" marR="13343890" indent="-328295">
              <a:lnSpc>
                <a:spcPts val="2470"/>
              </a:lnSpc>
              <a:spcBef>
                <a:spcPts val="1030"/>
              </a:spcBef>
            </a:pPr>
            <a:r>
              <a:rPr sz="2150" dirty="0">
                <a:latin typeface="Courier New"/>
                <a:cs typeface="Courier New"/>
              </a:rPr>
              <a:t>provider</a:t>
            </a:r>
            <a:r>
              <a:rPr sz="2150" spc="10" dirty="0">
                <a:latin typeface="Courier New"/>
                <a:cs typeface="Courier New"/>
              </a:rPr>
              <a:t> </a:t>
            </a:r>
            <a:r>
              <a:rPr sz="2150" dirty="0">
                <a:latin typeface="Courier New"/>
                <a:cs typeface="Courier New"/>
              </a:rPr>
              <a:t>"aws"</a:t>
            </a:r>
            <a:r>
              <a:rPr sz="2150" spc="15" dirty="0">
                <a:latin typeface="Courier New"/>
                <a:cs typeface="Courier New"/>
              </a:rPr>
              <a:t> </a:t>
            </a:r>
            <a:r>
              <a:rPr sz="2150" dirty="0">
                <a:latin typeface="Courier New"/>
                <a:cs typeface="Courier New"/>
              </a:rPr>
              <a:t>{ </a:t>
            </a:r>
            <a:r>
              <a:rPr sz="2150" spc="5" dirty="0">
                <a:latin typeface="Courier New"/>
                <a:cs typeface="Courier New"/>
              </a:rPr>
              <a:t> </a:t>
            </a:r>
            <a:r>
              <a:rPr sz="2150" dirty="0">
                <a:latin typeface="Courier New"/>
                <a:cs typeface="Courier New"/>
              </a:rPr>
              <a:t>region</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"us-east-1"</a:t>
            </a:r>
            <a:endParaRPr sz="2150">
              <a:latin typeface="Courier New"/>
              <a:cs typeface="Courier New"/>
            </a:endParaRPr>
          </a:p>
          <a:p>
            <a:pPr marL="257810">
              <a:lnSpc>
                <a:spcPts val="2360"/>
              </a:lnSpc>
            </a:pPr>
            <a:r>
              <a:rPr sz="2150" dirty="0">
                <a:latin typeface="Courier New"/>
                <a:cs typeface="Courier New"/>
              </a:rPr>
              <a:t>}</a:t>
            </a:r>
            <a:endParaRPr sz="2150">
              <a:latin typeface="Courier New"/>
              <a:cs typeface="Courier New"/>
            </a:endParaRPr>
          </a:p>
          <a:p>
            <a:pPr marL="610235" marR="14327505" indent="-352425">
              <a:lnSpc>
                <a:spcPts val="2470"/>
              </a:lnSpc>
              <a:spcBef>
                <a:spcPts val="120"/>
              </a:spcBef>
              <a:tabLst>
                <a:tab pos="1757045" algn="l"/>
              </a:tabLst>
            </a:pPr>
            <a:r>
              <a:rPr sz="2150" dirty="0">
                <a:latin typeface="Courier New"/>
                <a:cs typeface="Courier New"/>
              </a:rPr>
              <a:t>provider</a:t>
            </a:r>
            <a:r>
              <a:rPr sz="2150" spc="-50" dirty="0">
                <a:latin typeface="Courier New"/>
                <a:cs typeface="Courier New"/>
              </a:rPr>
              <a:t> </a:t>
            </a:r>
            <a:r>
              <a:rPr sz="2150" dirty="0">
                <a:latin typeface="Courier New"/>
                <a:cs typeface="Courier New"/>
              </a:rPr>
              <a:t>"aws"</a:t>
            </a:r>
            <a:r>
              <a:rPr sz="2150" spc="-4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alias	=</a:t>
            </a:r>
            <a:r>
              <a:rPr sz="2150" spc="-55" dirty="0">
                <a:latin typeface="Courier New"/>
                <a:cs typeface="Courier New"/>
              </a:rPr>
              <a:t> </a:t>
            </a:r>
            <a:r>
              <a:rPr sz="2150" dirty="0">
                <a:latin typeface="Courier New"/>
                <a:cs typeface="Courier New"/>
              </a:rPr>
              <a:t>"eu"</a:t>
            </a:r>
            <a:endParaRPr sz="2150">
              <a:latin typeface="Courier New"/>
              <a:cs typeface="Courier New"/>
            </a:endParaRPr>
          </a:p>
          <a:p>
            <a:pPr marL="585470">
              <a:lnSpc>
                <a:spcPts val="2360"/>
              </a:lnSpc>
            </a:pPr>
            <a:r>
              <a:rPr sz="2150" dirty="0">
                <a:latin typeface="Courier New"/>
                <a:cs typeface="Courier New"/>
              </a:rPr>
              <a:t>region</a:t>
            </a:r>
            <a:r>
              <a:rPr sz="2150" spc="-40"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"eu-west-1"</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50"/>
              </a:spcBef>
            </a:pPr>
            <a:endParaRPr sz="2200">
              <a:latin typeface="Courier New"/>
              <a:cs typeface="Courier New"/>
            </a:endParaRPr>
          </a:p>
          <a:p>
            <a:pPr marL="585470" marR="10721975" indent="-328295">
              <a:lnSpc>
                <a:spcPts val="2470"/>
              </a:lnSpc>
            </a:pPr>
            <a:r>
              <a:rPr sz="2150" dirty="0">
                <a:latin typeface="Courier New"/>
                <a:cs typeface="Courier New"/>
              </a:rPr>
              <a:t>resource</a:t>
            </a:r>
            <a:r>
              <a:rPr sz="2150" spc="-30" dirty="0">
                <a:latin typeface="Courier New"/>
                <a:cs typeface="Courier New"/>
              </a:rPr>
              <a:t> </a:t>
            </a:r>
            <a:r>
              <a:rPr sz="2150" dirty="0">
                <a:latin typeface="Courier New"/>
                <a:cs typeface="Courier New"/>
              </a:rPr>
              <a:t>"aws_instance"</a:t>
            </a:r>
            <a:r>
              <a:rPr sz="2150" spc="-30" dirty="0">
                <a:latin typeface="Courier New"/>
                <a:cs typeface="Courier New"/>
              </a:rPr>
              <a:t> </a:t>
            </a:r>
            <a:r>
              <a:rPr sz="2150" dirty="0">
                <a:latin typeface="Courier New"/>
                <a:cs typeface="Courier New"/>
              </a:rPr>
              <a:t>"myinstance"</a:t>
            </a:r>
            <a:r>
              <a:rPr sz="2150" spc="-30"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provider</a:t>
            </a:r>
            <a:r>
              <a:rPr sz="2150" spc="-5"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aws.eu</a:t>
            </a:r>
            <a:endParaRPr sz="2150">
              <a:latin typeface="Courier New"/>
              <a:cs typeface="Courier New"/>
            </a:endParaRPr>
          </a:p>
          <a:p>
            <a:pPr marL="585470">
              <a:lnSpc>
                <a:spcPts val="2360"/>
              </a:lnSpc>
            </a:pPr>
            <a:r>
              <a:rPr sz="2150" dirty="0">
                <a:latin typeface="Courier New"/>
                <a:cs typeface="Courier New"/>
              </a:rPr>
              <a:t>[…]</a:t>
            </a:r>
            <a:endParaRPr sz="2150">
              <a:latin typeface="Courier New"/>
              <a:cs typeface="Courier New"/>
            </a:endParaRPr>
          </a:p>
          <a:p>
            <a:pPr marL="257810">
              <a:lnSpc>
                <a:spcPts val="2475"/>
              </a:lnSpc>
            </a:pPr>
            <a:r>
              <a:rPr sz="2150" dirty="0">
                <a:latin typeface="Courier New"/>
                <a:cs typeface="Courier New"/>
              </a:rPr>
              <a:t>}</a:t>
            </a:r>
            <a:endParaRPr sz="2150">
              <a:latin typeface="Courier New"/>
              <a:cs typeface="Courier New"/>
            </a:endParaRPr>
          </a:p>
          <a:p>
            <a:pPr marL="585470" marR="13180060" indent="-328295">
              <a:lnSpc>
                <a:spcPts val="2470"/>
              </a:lnSpc>
              <a:spcBef>
                <a:spcPts val="120"/>
              </a:spcBef>
            </a:pPr>
            <a:r>
              <a:rPr sz="2150" dirty="0">
                <a:latin typeface="Courier New"/>
                <a:cs typeface="Courier New"/>
              </a:rPr>
              <a:t>module "mymodule" { </a:t>
            </a:r>
            <a:r>
              <a:rPr sz="2150" spc="5" dirty="0">
                <a:latin typeface="Courier New"/>
                <a:cs typeface="Courier New"/>
              </a:rPr>
              <a:t> </a:t>
            </a:r>
            <a:r>
              <a:rPr sz="2150" dirty="0">
                <a:latin typeface="Courier New"/>
                <a:cs typeface="Courier New"/>
              </a:rPr>
              <a:t>source</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"./mymodule" </a:t>
            </a:r>
            <a:r>
              <a:rPr sz="2150" spc="-1275" dirty="0">
                <a:latin typeface="Courier New"/>
                <a:cs typeface="Courier New"/>
              </a:rPr>
              <a:t> </a:t>
            </a:r>
            <a:r>
              <a:rPr sz="2150" dirty="0">
                <a:latin typeface="Courier New"/>
                <a:cs typeface="Courier New"/>
              </a:rPr>
              <a:t>providers</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a:t>
            </a:r>
            <a:endParaRPr sz="2150">
              <a:latin typeface="Courier New"/>
              <a:cs typeface="Courier New"/>
            </a:endParaRPr>
          </a:p>
          <a:p>
            <a:pPr marL="913130">
              <a:lnSpc>
                <a:spcPts val="2365"/>
              </a:lnSpc>
            </a:pPr>
            <a:r>
              <a:rPr sz="2150" dirty="0">
                <a:latin typeface="Courier New"/>
                <a:cs typeface="Courier New"/>
              </a:rPr>
              <a:t>aws</a:t>
            </a:r>
            <a:r>
              <a:rPr sz="2150" spc="-40"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aws.eu</a:t>
            </a:r>
            <a:endParaRPr sz="2150">
              <a:latin typeface="Courier New"/>
              <a:cs typeface="Courier New"/>
            </a:endParaRPr>
          </a:p>
          <a:p>
            <a:pPr marL="585470">
              <a:lnSpc>
                <a:spcPts val="247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393920"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20" dirty="0">
                <a:latin typeface="Arial MT"/>
                <a:cs typeface="Arial MT"/>
              </a:rPr>
              <a:t>Infrastructure</a:t>
            </a:r>
            <a:r>
              <a:rPr sz="4100" spc="-20" dirty="0">
                <a:latin typeface="Arial MT"/>
                <a:cs typeface="Arial MT"/>
              </a:rPr>
              <a:t> </a:t>
            </a:r>
            <a:r>
              <a:rPr sz="4100" spc="10" dirty="0">
                <a:latin typeface="Arial MT"/>
                <a:cs typeface="Arial MT"/>
              </a:rPr>
              <a:t>as</a:t>
            </a:r>
            <a:r>
              <a:rPr sz="4100" spc="-20" dirty="0">
                <a:latin typeface="Arial MT"/>
                <a:cs typeface="Arial MT"/>
              </a:rPr>
              <a:t> </a:t>
            </a:r>
            <a:r>
              <a:rPr sz="4100" b="1" spc="10" dirty="0">
                <a:latin typeface="Arial"/>
                <a:cs typeface="Arial"/>
              </a:rPr>
              <a:t>code</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Font typeface="Arial MT"/>
              <a:buChar char="•"/>
              <a:tabLst>
                <a:tab pos="534035" algn="l"/>
                <a:tab pos="534670" algn="l"/>
              </a:tabLst>
            </a:pPr>
            <a:r>
              <a:rPr sz="4100" b="1" spc="10" dirty="0">
                <a:latin typeface="Arial"/>
                <a:cs typeface="Arial"/>
              </a:rPr>
              <a:t>Automation</a:t>
            </a:r>
            <a:r>
              <a:rPr sz="4100" b="1" spc="-15" dirty="0">
                <a:latin typeface="Arial"/>
                <a:cs typeface="Arial"/>
              </a:rPr>
              <a:t> </a:t>
            </a:r>
            <a:r>
              <a:rPr sz="4100" spc="5" dirty="0">
                <a:latin typeface="Arial MT"/>
                <a:cs typeface="Arial MT"/>
              </a:rPr>
              <a:t>of</a:t>
            </a:r>
            <a:r>
              <a:rPr sz="4100" spc="-15" dirty="0">
                <a:latin typeface="Arial MT"/>
                <a:cs typeface="Arial MT"/>
              </a:rPr>
              <a:t> </a:t>
            </a:r>
            <a:r>
              <a:rPr sz="4100" spc="10" dirty="0">
                <a:latin typeface="Arial MT"/>
                <a:cs typeface="Arial MT"/>
              </a:rPr>
              <a:t>your</a:t>
            </a:r>
            <a:r>
              <a:rPr sz="4100" spc="-15" dirty="0">
                <a:latin typeface="Arial MT"/>
                <a:cs typeface="Arial MT"/>
              </a:rPr>
              <a:t> </a:t>
            </a:r>
            <a:r>
              <a:rPr sz="4100" spc="20" dirty="0">
                <a:latin typeface="Arial MT"/>
                <a:cs typeface="Arial MT"/>
              </a:rPr>
              <a:t>infrastructure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Keep</a:t>
            </a:r>
            <a:r>
              <a:rPr sz="4100" dirty="0">
                <a:latin typeface="Arial MT"/>
                <a:cs typeface="Arial MT"/>
              </a:rPr>
              <a:t> </a:t>
            </a:r>
            <a:r>
              <a:rPr sz="4100" spc="10" dirty="0">
                <a:latin typeface="Arial MT"/>
                <a:cs typeface="Arial MT"/>
              </a:rPr>
              <a:t>your</a:t>
            </a:r>
            <a:r>
              <a:rPr sz="4100" dirty="0">
                <a:latin typeface="Arial MT"/>
                <a:cs typeface="Arial MT"/>
              </a:rPr>
              <a:t> </a:t>
            </a:r>
            <a:r>
              <a:rPr sz="4100" spc="20" dirty="0">
                <a:latin typeface="Arial MT"/>
                <a:cs typeface="Arial MT"/>
              </a:rPr>
              <a:t>infrastructure</a:t>
            </a:r>
            <a:r>
              <a:rPr sz="4100" dirty="0">
                <a:latin typeface="Arial MT"/>
                <a:cs typeface="Arial MT"/>
              </a:rPr>
              <a:t> </a:t>
            </a:r>
            <a:r>
              <a:rPr sz="4100" spc="5" dirty="0">
                <a:latin typeface="Arial MT"/>
                <a:cs typeface="Arial MT"/>
              </a:rPr>
              <a:t>in</a:t>
            </a:r>
            <a:r>
              <a:rPr sz="4100" dirty="0">
                <a:latin typeface="Arial MT"/>
                <a:cs typeface="Arial MT"/>
              </a:rPr>
              <a:t> </a:t>
            </a:r>
            <a:r>
              <a:rPr sz="4100" spc="10" dirty="0">
                <a:latin typeface="Arial MT"/>
                <a:cs typeface="Arial MT"/>
              </a:rPr>
              <a:t>a</a:t>
            </a:r>
            <a:r>
              <a:rPr sz="4100" dirty="0">
                <a:latin typeface="Arial MT"/>
                <a:cs typeface="Arial MT"/>
              </a:rPr>
              <a:t> </a:t>
            </a:r>
            <a:r>
              <a:rPr sz="4100" spc="50" dirty="0">
                <a:latin typeface="Arial MT"/>
                <a:cs typeface="Arial MT"/>
              </a:rPr>
              <a:t>certain</a:t>
            </a:r>
            <a:r>
              <a:rPr sz="4100" dirty="0">
                <a:latin typeface="Arial MT"/>
                <a:cs typeface="Arial MT"/>
              </a:rPr>
              <a:t> </a:t>
            </a:r>
            <a:r>
              <a:rPr sz="4100" b="1" spc="10" dirty="0">
                <a:latin typeface="Arial"/>
                <a:cs typeface="Arial"/>
              </a:rPr>
              <a:t>state</a:t>
            </a:r>
            <a:r>
              <a:rPr sz="4100" b="1" spc="5" dirty="0">
                <a:latin typeface="Arial"/>
                <a:cs typeface="Arial"/>
              </a:rPr>
              <a:t> </a:t>
            </a:r>
            <a:r>
              <a:rPr sz="4100" spc="50" dirty="0">
                <a:latin typeface="Arial MT"/>
                <a:cs typeface="Arial MT"/>
              </a:rPr>
              <a:t>(compliant)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e.g.</a:t>
            </a:r>
            <a:r>
              <a:rPr sz="4100" dirty="0">
                <a:latin typeface="Arial MT"/>
                <a:cs typeface="Arial MT"/>
              </a:rPr>
              <a:t> </a:t>
            </a:r>
            <a:r>
              <a:rPr sz="4100" spc="10" dirty="0">
                <a:latin typeface="Arial MT"/>
                <a:cs typeface="Arial MT"/>
              </a:rPr>
              <a:t>2</a:t>
            </a:r>
            <a:r>
              <a:rPr sz="4100" spc="5" dirty="0">
                <a:latin typeface="Arial MT"/>
                <a:cs typeface="Arial MT"/>
              </a:rPr>
              <a:t> </a:t>
            </a:r>
            <a:r>
              <a:rPr sz="4100" spc="85" dirty="0">
                <a:latin typeface="Arial MT"/>
                <a:cs typeface="Arial MT"/>
              </a:rPr>
              <a:t>web</a:t>
            </a:r>
            <a:r>
              <a:rPr sz="4100" spc="5" dirty="0">
                <a:latin typeface="Arial MT"/>
                <a:cs typeface="Arial MT"/>
              </a:rPr>
              <a:t> </a:t>
            </a:r>
            <a:r>
              <a:rPr sz="4100" spc="35" dirty="0">
                <a:latin typeface="Arial MT"/>
                <a:cs typeface="Arial MT"/>
              </a:rPr>
              <a:t>instances</a:t>
            </a:r>
            <a:r>
              <a:rPr sz="4100" spc="5" dirty="0">
                <a:latin typeface="Arial MT"/>
                <a:cs typeface="Arial MT"/>
              </a:rPr>
              <a:t> with</a:t>
            </a:r>
            <a:r>
              <a:rPr sz="4100" dirty="0">
                <a:latin typeface="Arial MT"/>
                <a:cs typeface="Arial MT"/>
              </a:rPr>
              <a:t> </a:t>
            </a:r>
            <a:r>
              <a:rPr sz="4100" spc="10" dirty="0">
                <a:latin typeface="Arial MT"/>
                <a:cs typeface="Arial MT"/>
              </a:rPr>
              <a:t>2</a:t>
            </a:r>
            <a:r>
              <a:rPr sz="4100" spc="5" dirty="0">
                <a:latin typeface="Arial MT"/>
                <a:cs typeface="Arial MT"/>
              </a:rPr>
              <a:t> </a:t>
            </a:r>
            <a:r>
              <a:rPr sz="4100" spc="10" dirty="0">
                <a:latin typeface="Arial MT"/>
                <a:cs typeface="Arial MT"/>
              </a:rPr>
              <a:t>volumes,</a:t>
            </a:r>
            <a:r>
              <a:rPr sz="4100" spc="5" dirty="0">
                <a:latin typeface="Arial MT"/>
                <a:cs typeface="Arial MT"/>
              </a:rPr>
              <a:t> </a:t>
            </a:r>
            <a:r>
              <a:rPr sz="4100" spc="85" dirty="0">
                <a:latin typeface="Arial MT"/>
                <a:cs typeface="Arial MT"/>
              </a:rPr>
              <a:t>and</a:t>
            </a:r>
            <a:r>
              <a:rPr sz="4100" spc="5" dirty="0">
                <a:latin typeface="Arial MT"/>
                <a:cs typeface="Arial MT"/>
              </a:rPr>
              <a:t> </a:t>
            </a:r>
            <a:r>
              <a:rPr sz="4100" spc="10" dirty="0">
                <a:latin typeface="Arial MT"/>
                <a:cs typeface="Arial MT"/>
              </a:rPr>
              <a:t>1</a:t>
            </a:r>
            <a:r>
              <a:rPr sz="4100" spc="5" dirty="0">
                <a:latin typeface="Arial MT"/>
                <a:cs typeface="Arial MT"/>
              </a:rPr>
              <a:t> </a:t>
            </a:r>
            <a:r>
              <a:rPr sz="4100" spc="65" dirty="0">
                <a:latin typeface="Arial MT"/>
                <a:cs typeface="Arial MT"/>
              </a:rPr>
              <a:t>load</a:t>
            </a:r>
            <a:r>
              <a:rPr sz="4100" dirty="0">
                <a:latin typeface="Arial MT"/>
                <a:cs typeface="Arial MT"/>
              </a:rPr>
              <a:t> </a:t>
            </a:r>
            <a:r>
              <a:rPr sz="4100" spc="65" dirty="0">
                <a:latin typeface="Arial MT"/>
                <a:cs typeface="Arial MT"/>
              </a:rPr>
              <a:t>balancer</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Make</a:t>
            </a:r>
            <a:r>
              <a:rPr sz="4100" spc="-10" dirty="0">
                <a:latin typeface="Arial MT"/>
                <a:cs typeface="Arial MT"/>
              </a:rPr>
              <a:t> </a:t>
            </a:r>
            <a:r>
              <a:rPr sz="4100" spc="10" dirty="0">
                <a:latin typeface="Arial MT"/>
                <a:cs typeface="Arial MT"/>
              </a:rPr>
              <a:t>your</a:t>
            </a:r>
            <a:r>
              <a:rPr sz="4100" spc="-5" dirty="0">
                <a:latin typeface="Arial MT"/>
                <a:cs typeface="Arial MT"/>
              </a:rPr>
              <a:t> </a:t>
            </a:r>
            <a:r>
              <a:rPr sz="4100" spc="20" dirty="0">
                <a:latin typeface="Arial MT"/>
                <a:cs typeface="Arial MT"/>
              </a:rPr>
              <a:t>infrastructure</a:t>
            </a:r>
            <a:r>
              <a:rPr sz="4100" spc="-10" dirty="0">
                <a:latin typeface="Arial MT"/>
                <a:cs typeface="Arial MT"/>
              </a:rPr>
              <a:t> </a:t>
            </a:r>
            <a:r>
              <a:rPr sz="4100" b="1" spc="5" dirty="0">
                <a:latin typeface="Arial"/>
                <a:cs typeface="Arial"/>
              </a:rPr>
              <a:t>auditable</a:t>
            </a:r>
            <a:endParaRPr sz="4100">
              <a:latin typeface="Arial"/>
              <a:cs typeface="Arial"/>
            </a:endParaRPr>
          </a:p>
          <a:p>
            <a:pPr>
              <a:lnSpc>
                <a:spcPct val="100000"/>
              </a:lnSpc>
              <a:spcBef>
                <a:spcPts val="5"/>
              </a:spcBef>
              <a:buFont typeface="Arial MT"/>
              <a:buChar char="•"/>
            </a:pPr>
            <a:endParaRPr sz="4250">
              <a:latin typeface="Arial"/>
              <a:cs typeface="Arial"/>
            </a:endParaRPr>
          </a:p>
          <a:p>
            <a:pPr marL="1266825" lvl="1" indent="-509270">
              <a:lnSpc>
                <a:spcPct val="100000"/>
              </a:lnSpc>
              <a:spcBef>
                <a:spcPts val="5"/>
              </a:spcBef>
              <a:buSzPct val="75609"/>
              <a:buChar char="•"/>
              <a:tabLst>
                <a:tab pos="1266825" algn="l"/>
                <a:tab pos="126746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65" dirty="0">
                <a:latin typeface="Arial MT"/>
                <a:cs typeface="Arial MT"/>
              </a:rPr>
              <a:t>keep</a:t>
            </a:r>
            <a:r>
              <a:rPr sz="4100" spc="10" dirty="0">
                <a:latin typeface="Arial MT"/>
                <a:cs typeface="Arial MT"/>
              </a:rPr>
              <a:t> your </a:t>
            </a:r>
            <a:r>
              <a:rPr sz="4100" spc="20" dirty="0">
                <a:latin typeface="Arial MT"/>
                <a:cs typeface="Arial MT"/>
              </a:rPr>
              <a:t>infrastructure</a:t>
            </a:r>
            <a:r>
              <a:rPr sz="4100" spc="10" dirty="0">
                <a:latin typeface="Arial MT"/>
                <a:cs typeface="Arial MT"/>
              </a:rPr>
              <a:t> </a:t>
            </a:r>
            <a:r>
              <a:rPr sz="4100" spc="85" dirty="0">
                <a:latin typeface="Arial MT"/>
                <a:cs typeface="Arial MT"/>
              </a:rPr>
              <a:t>change</a:t>
            </a:r>
            <a:r>
              <a:rPr sz="4100" spc="15" dirty="0">
                <a:latin typeface="Arial MT"/>
                <a:cs typeface="Arial MT"/>
              </a:rPr>
              <a:t> history</a:t>
            </a:r>
            <a:r>
              <a:rPr sz="4100" spc="10" dirty="0">
                <a:latin typeface="Arial MT"/>
                <a:cs typeface="Arial MT"/>
              </a:rPr>
              <a:t> </a:t>
            </a:r>
            <a:r>
              <a:rPr sz="4100" spc="5" dirty="0">
                <a:latin typeface="Arial MT"/>
                <a:cs typeface="Arial MT"/>
              </a:rPr>
              <a:t>in</a:t>
            </a:r>
            <a:r>
              <a:rPr sz="4100" spc="10" dirty="0">
                <a:latin typeface="Arial MT"/>
                <a:cs typeface="Arial MT"/>
              </a:rPr>
              <a:t> a </a:t>
            </a:r>
            <a:r>
              <a:rPr sz="4100" b="1" spc="5" dirty="0">
                <a:latin typeface="Arial"/>
                <a:cs typeface="Arial"/>
              </a:rPr>
              <a:t>version</a:t>
            </a:r>
            <a:r>
              <a:rPr sz="4100" b="1" spc="10" dirty="0">
                <a:latin typeface="Arial"/>
                <a:cs typeface="Arial"/>
              </a:rPr>
              <a:t> </a:t>
            </a:r>
            <a:r>
              <a:rPr sz="4100" b="1" spc="5" dirty="0">
                <a:latin typeface="Arial"/>
                <a:cs typeface="Arial"/>
              </a:rPr>
              <a:t>control</a:t>
            </a:r>
            <a:endParaRPr sz="4100">
              <a:latin typeface="Arial"/>
              <a:cs typeface="Arial"/>
            </a:endParaRPr>
          </a:p>
          <a:p>
            <a:pPr marL="1266825">
              <a:lnSpc>
                <a:spcPct val="100000"/>
              </a:lnSpc>
              <a:spcBef>
                <a:spcPts val="25"/>
              </a:spcBef>
            </a:pPr>
            <a:r>
              <a:rPr sz="4100" spc="10" dirty="0">
                <a:latin typeface="Arial MT"/>
                <a:cs typeface="Arial MT"/>
              </a:rPr>
              <a:t>system</a:t>
            </a:r>
            <a:r>
              <a:rPr sz="4100" spc="-20" dirty="0">
                <a:latin typeface="Arial MT"/>
                <a:cs typeface="Arial MT"/>
              </a:rPr>
              <a:t> </a:t>
            </a:r>
            <a:r>
              <a:rPr sz="4100" spc="5" dirty="0">
                <a:latin typeface="Arial MT"/>
                <a:cs typeface="Arial MT"/>
              </a:rPr>
              <a:t>like</a:t>
            </a:r>
            <a:r>
              <a:rPr sz="4100" spc="-15" dirty="0">
                <a:latin typeface="Arial MT"/>
                <a:cs typeface="Arial MT"/>
              </a:rPr>
              <a:t> </a:t>
            </a:r>
            <a:r>
              <a:rPr sz="4100" spc="-65" dirty="0">
                <a:latin typeface="Arial MT"/>
                <a:cs typeface="Arial MT"/>
              </a:rPr>
              <a:t>GIT</a:t>
            </a:r>
            <a:endParaRPr sz="4100">
              <a:latin typeface="Arial MT"/>
              <a:cs typeface="Arial MT"/>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624" y="4299473"/>
            <a:ext cx="14195425" cy="1348740"/>
          </a:xfrm>
          <a:prstGeom prst="rect">
            <a:avLst/>
          </a:prstGeom>
        </p:spPr>
        <p:txBody>
          <a:bodyPr vert="horz" wrap="square" lIns="0" tIns="16510" rIns="0" bIns="0" rtlCol="0">
            <a:spAutoFit/>
          </a:bodyPr>
          <a:lstStyle/>
          <a:p>
            <a:pPr marL="12700">
              <a:lnSpc>
                <a:spcPct val="100000"/>
              </a:lnSpc>
              <a:spcBef>
                <a:spcPts val="130"/>
              </a:spcBef>
            </a:pPr>
            <a:r>
              <a:rPr sz="8650" spc="110" dirty="0">
                <a:latin typeface="Arial MT"/>
                <a:cs typeface="Arial MT"/>
              </a:rPr>
              <a:t>Understand</a:t>
            </a:r>
            <a:r>
              <a:rPr sz="8650" spc="-30" dirty="0">
                <a:latin typeface="Arial MT"/>
                <a:cs typeface="Arial MT"/>
              </a:rPr>
              <a:t> </a:t>
            </a:r>
            <a:r>
              <a:rPr sz="8650" spc="30" dirty="0">
                <a:latin typeface="Arial MT"/>
                <a:cs typeface="Arial MT"/>
              </a:rPr>
              <a:t>terraform</a:t>
            </a:r>
            <a:r>
              <a:rPr sz="8650" spc="-30" dirty="0">
                <a:latin typeface="Arial MT"/>
                <a:cs typeface="Arial MT"/>
              </a:rPr>
              <a:t> </a:t>
            </a:r>
            <a:r>
              <a:rPr sz="8650" spc="170" dirty="0">
                <a:latin typeface="Arial MT"/>
                <a:cs typeface="Arial MT"/>
              </a:rPr>
              <a:t>basics</a:t>
            </a:r>
            <a:endParaRPr sz="8650">
              <a:latin typeface="Arial MT"/>
              <a:cs typeface="Arial MT"/>
            </a:endParaRPr>
          </a:p>
        </p:txBody>
      </p:sp>
      <p:sp>
        <p:nvSpPr>
          <p:cNvPr id="3" name="object 3"/>
          <p:cNvSpPr txBox="1"/>
          <p:nvPr/>
        </p:nvSpPr>
        <p:spPr>
          <a:xfrm>
            <a:off x="8789189" y="6086317"/>
            <a:ext cx="2526030" cy="578485"/>
          </a:xfrm>
          <a:prstGeom prst="rect">
            <a:avLst/>
          </a:prstGeom>
        </p:spPr>
        <p:txBody>
          <a:bodyPr vert="horz" wrap="square" lIns="0" tIns="15875" rIns="0" bIns="0" rtlCol="0">
            <a:spAutoFit/>
          </a:bodyPr>
          <a:lstStyle/>
          <a:p>
            <a:pPr marL="12700">
              <a:lnSpc>
                <a:spcPct val="100000"/>
              </a:lnSpc>
              <a:spcBef>
                <a:spcPts val="125"/>
              </a:spcBef>
            </a:pPr>
            <a:r>
              <a:rPr sz="3600" spc="-15" dirty="0">
                <a:latin typeface="Arial MT"/>
                <a:cs typeface="Arial MT"/>
              </a:rPr>
              <a:t>Provisioners</a:t>
            </a:r>
            <a:endParaRPr sz="3600">
              <a:latin typeface="Arial MT"/>
              <a:cs typeface="Arial MT"/>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729075"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dirty="0"/>
              <a:t> </a:t>
            </a:r>
            <a:r>
              <a:rPr spc="30" dirty="0"/>
              <a:t>terraform</a:t>
            </a:r>
            <a:r>
              <a:rPr dirty="0"/>
              <a:t> </a:t>
            </a:r>
            <a:r>
              <a:rPr spc="185" dirty="0"/>
              <a:t>basics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411700" cy="626872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In </a:t>
            </a:r>
            <a:r>
              <a:rPr sz="4100" spc="10" dirty="0">
                <a:latin typeface="Arial MT"/>
                <a:cs typeface="Arial MT"/>
              </a:rPr>
              <a:t>the </a:t>
            </a:r>
            <a:r>
              <a:rPr sz="4100" spc="45" dirty="0">
                <a:latin typeface="Arial MT"/>
                <a:cs typeface="Arial MT"/>
              </a:rPr>
              <a:t>course</a:t>
            </a:r>
            <a:r>
              <a:rPr sz="4100" spc="5" dirty="0">
                <a:latin typeface="Arial MT"/>
                <a:cs typeface="Arial MT"/>
              </a:rPr>
              <a:t> </a:t>
            </a:r>
            <a:r>
              <a:rPr sz="4100" spc="10" dirty="0">
                <a:latin typeface="Arial MT"/>
                <a:cs typeface="Arial MT"/>
              </a:rPr>
              <a:t>we went over</a:t>
            </a:r>
            <a:r>
              <a:rPr sz="4100" spc="5" dirty="0">
                <a:latin typeface="Arial MT"/>
                <a:cs typeface="Arial MT"/>
              </a:rPr>
              <a:t> </a:t>
            </a:r>
            <a:r>
              <a:rPr sz="4100" b="1" spc="5" dirty="0">
                <a:latin typeface="Arial"/>
                <a:cs typeface="Arial"/>
              </a:rPr>
              <a:t>multiple</a:t>
            </a:r>
            <a:r>
              <a:rPr sz="4100" b="1" spc="10" dirty="0">
                <a:latin typeface="Arial"/>
                <a:cs typeface="Arial"/>
              </a:rPr>
              <a:t> ways </a:t>
            </a:r>
            <a:r>
              <a:rPr sz="4100" b="1" spc="5" dirty="0">
                <a:latin typeface="Arial"/>
                <a:cs typeface="Arial"/>
              </a:rPr>
              <a:t>of provisioning</a:t>
            </a:r>
            <a:r>
              <a:rPr sz="4100" b="1" spc="10" dirty="0">
                <a:latin typeface="Arial"/>
                <a:cs typeface="Arial"/>
              </a:rPr>
              <a:t> VMs</a:t>
            </a:r>
            <a:r>
              <a:rPr sz="4100" spc="10"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0" dirty="0">
                <a:latin typeface="Arial MT"/>
                <a:cs typeface="Arial MT"/>
              </a:rPr>
              <a:t>Local-provisioner</a:t>
            </a:r>
            <a:r>
              <a:rPr sz="4100" spc="5" dirty="0">
                <a:latin typeface="Arial MT"/>
                <a:cs typeface="Arial MT"/>
              </a:rPr>
              <a:t> </a:t>
            </a:r>
            <a:r>
              <a:rPr sz="4100" spc="35" dirty="0">
                <a:latin typeface="Arial MT"/>
                <a:cs typeface="Arial MT"/>
              </a:rPr>
              <a:t>(execute</a:t>
            </a:r>
            <a:r>
              <a:rPr sz="4100" spc="10" dirty="0">
                <a:latin typeface="Arial MT"/>
                <a:cs typeface="Arial MT"/>
              </a:rPr>
              <a:t> </a:t>
            </a:r>
            <a:r>
              <a:rPr sz="4100" spc="35" dirty="0">
                <a:latin typeface="Arial MT"/>
                <a:cs typeface="Arial MT"/>
              </a:rPr>
              <a:t>something</a:t>
            </a:r>
            <a:r>
              <a:rPr sz="4100" spc="10" dirty="0">
                <a:latin typeface="Arial MT"/>
                <a:cs typeface="Arial MT"/>
              </a:rPr>
              <a:t> </a:t>
            </a:r>
            <a:r>
              <a:rPr sz="4100" spc="40" dirty="0">
                <a:latin typeface="Arial MT"/>
                <a:cs typeface="Arial MT"/>
              </a:rPr>
              <a:t>locally</a:t>
            </a:r>
            <a:r>
              <a:rPr sz="4100" spc="5" dirty="0">
                <a:latin typeface="Arial MT"/>
                <a:cs typeface="Arial MT"/>
              </a:rPr>
              <a:t> after</a:t>
            </a:r>
            <a:r>
              <a:rPr sz="4100" spc="10" dirty="0">
                <a:latin typeface="Arial MT"/>
                <a:cs typeface="Arial MT"/>
              </a:rPr>
              <a:t> </a:t>
            </a:r>
            <a:r>
              <a:rPr sz="4100" spc="65" dirty="0">
                <a:latin typeface="Arial MT"/>
                <a:cs typeface="Arial MT"/>
              </a:rPr>
              <a:t>spinning</a:t>
            </a:r>
            <a:r>
              <a:rPr sz="4100" spc="10" dirty="0">
                <a:latin typeface="Arial MT"/>
                <a:cs typeface="Arial MT"/>
              </a:rPr>
              <a:t> </a:t>
            </a:r>
            <a:r>
              <a:rPr sz="4100" spc="125" dirty="0">
                <a:latin typeface="Arial MT"/>
                <a:cs typeface="Arial MT"/>
              </a:rPr>
              <a:t>up</a:t>
            </a:r>
            <a:r>
              <a:rPr sz="4100" spc="10" dirty="0">
                <a:latin typeface="Arial MT"/>
                <a:cs typeface="Arial MT"/>
              </a:rPr>
              <a:t> a</a:t>
            </a:r>
            <a:r>
              <a:rPr sz="4100" spc="5" dirty="0">
                <a:latin typeface="Arial MT"/>
                <a:cs typeface="Arial MT"/>
              </a:rPr>
              <a:t> </a:t>
            </a:r>
            <a:r>
              <a:rPr sz="4100" spc="-65" dirty="0">
                <a:latin typeface="Arial MT"/>
                <a:cs typeface="Arial MT"/>
              </a:rPr>
              <a:t>VM)</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Remote-provisioner </a:t>
            </a:r>
            <a:r>
              <a:rPr sz="4100" spc="35" dirty="0">
                <a:latin typeface="Arial MT"/>
                <a:cs typeface="Arial MT"/>
              </a:rPr>
              <a:t>(execute</a:t>
            </a:r>
            <a:r>
              <a:rPr sz="4100" spc="5" dirty="0">
                <a:latin typeface="Arial MT"/>
                <a:cs typeface="Arial MT"/>
              </a:rPr>
              <a:t> </a:t>
            </a:r>
            <a:r>
              <a:rPr sz="4100" spc="35" dirty="0">
                <a:latin typeface="Arial MT"/>
                <a:cs typeface="Arial MT"/>
              </a:rPr>
              <a:t>something</a:t>
            </a:r>
            <a:r>
              <a:rPr sz="4100" spc="5" dirty="0">
                <a:latin typeface="Arial MT"/>
                <a:cs typeface="Arial MT"/>
              </a:rPr>
              <a:t> </a:t>
            </a:r>
            <a:r>
              <a:rPr sz="4100" spc="-5" dirty="0">
                <a:latin typeface="Arial MT"/>
                <a:cs typeface="Arial MT"/>
              </a:rPr>
              <a:t>remote</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65" dirty="0">
                <a:latin typeface="Arial MT"/>
                <a:cs typeface="Arial MT"/>
              </a:rPr>
              <a:t>VM)</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Packer</a:t>
            </a:r>
            <a:r>
              <a:rPr sz="4100" dirty="0">
                <a:latin typeface="Arial MT"/>
                <a:cs typeface="Arial MT"/>
              </a:rPr>
              <a:t> </a:t>
            </a:r>
            <a:r>
              <a:rPr sz="4100" spc="80" dirty="0">
                <a:latin typeface="Arial MT"/>
                <a:cs typeface="Arial MT"/>
              </a:rPr>
              <a:t>(build</a:t>
            </a:r>
            <a:r>
              <a:rPr sz="4100" dirty="0">
                <a:latin typeface="Arial MT"/>
                <a:cs typeface="Arial MT"/>
              </a:rPr>
              <a:t> </a:t>
            </a:r>
            <a:r>
              <a:rPr sz="4100" spc="10" dirty="0">
                <a:latin typeface="Arial MT"/>
                <a:cs typeface="Arial MT"/>
              </a:rPr>
              <a:t>AMI,</a:t>
            </a:r>
            <a:r>
              <a:rPr sz="4100" dirty="0">
                <a:latin typeface="Arial MT"/>
                <a:cs typeface="Arial MT"/>
              </a:rPr>
              <a:t> </a:t>
            </a:r>
            <a:r>
              <a:rPr sz="4100" spc="10" dirty="0">
                <a:latin typeface="Arial MT"/>
                <a:cs typeface="Arial MT"/>
              </a:rPr>
              <a:t>then</a:t>
            </a:r>
            <a:r>
              <a:rPr sz="4100" dirty="0">
                <a:latin typeface="Arial MT"/>
                <a:cs typeface="Arial MT"/>
              </a:rPr>
              <a:t> </a:t>
            </a:r>
            <a:r>
              <a:rPr sz="4100" spc="45" dirty="0">
                <a:latin typeface="Arial MT"/>
                <a:cs typeface="Arial MT"/>
              </a:rPr>
              <a:t>launch</a:t>
            </a:r>
            <a:r>
              <a:rPr sz="4100" dirty="0">
                <a:latin typeface="Arial MT"/>
                <a:cs typeface="Arial MT"/>
              </a:rPr>
              <a:t> </a:t>
            </a:r>
            <a:r>
              <a:rPr sz="4100" spc="10" dirty="0">
                <a:latin typeface="Arial MT"/>
                <a:cs typeface="Arial MT"/>
              </a:rPr>
              <a:t>AMI)</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7780" lvl="1" indent="-509270">
              <a:lnSpc>
                <a:spcPct val="100499"/>
              </a:lnSpc>
              <a:buSzPct val="75609"/>
              <a:buChar char="•"/>
              <a:tabLst>
                <a:tab pos="1266825" algn="l"/>
                <a:tab pos="1267460" algn="l"/>
              </a:tabLst>
            </a:pPr>
            <a:r>
              <a:rPr sz="4100" spc="55" dirty="0">
                <a:latin typeface="Arial MT"/>
                <a:cs typeface="Arial MT"/>
              </a:rPr>
              <a:t>Cloud</a:t>
            </a:r>
            <a:r>
              <a:rPr sz="4100" spc="5" dirty="0">
                <a:latin typeface="Arial MT"/>
                <a:cs typeface="Arial MT"/>
              </a:rPr>
              <a:t> init</a:t>
            </a:r>
            <a:r>
              <a:rPr sz="4100" spc="10" dirty="0">
                <a:latin typeface="Arial MT"/>
                <a:cs typeface="Arial MT"/>
              </a:rPr>
              <a:t> </a:t>
            </a:r>
            <a:r>
              <a:rPr sz="4100" spc="45" dirty="0">
                <a:latin typeface="Arial MT"/>
                <a:cs typeface="Arial MT"/>
              </a:rPr>
              <a:t>(using</a:t>
            </a:r>
            <a:r>
              <a:rPr sz="4100" spc="10" dirty="0">
                <a:latin typeface="Arial MT"/>
                <a:cs typeface="Arial MT"/>
              </a:rPr>
              <a:t> </a:t>
            </a:r>
            <a:r>
              <a:rPr sz="4100" spc="5" dirty="0">
                <a:latin typeface="Arial MT"/>
                <a:cs typeface="Arial MT"/>
              </a:rPr>
              <a:t>user_data, </a:t>
            </a:r>
            <a:r>
              <a:rPr sz="4100" spc="65" dirty="0">
                <a:latin typeface="Arial MT"/>
                <a:cs typeface="Arial MT"/>
              </a:rPr>
              <a:t>pass</a:t>
            </a:r>
            <a:r>
              <a:rPr sz="4100" spc="10" dirty="0">
                <a:latin typeface="Arial MT"/>
                <a:cs typeface="Arial MT"/>
              </a:rPr>
              <a:t> </a:t>
            </a:r>
            <a:r>
              <a:rPr sz="4100" spc="40" dirty="0">
                <a:latin typeface="Arial MT"/>
                <a:cs typeface="Arial MT"/>
              </a:rPr>
              <a:t>provisioning</a:t>
            </a:r>
            <a:r>
              <a:rPr sz="4100" spc="10" dirty="0">
                <a:latin typeface="Arial MT"/>
                <a:cs typeface="Arial MT"/>
              </a:rPr>
              <a:t> </a:t>
            </a:r>
            <a:r>
              <a:rPr sz="4100" spc="5" dirty="0">
                <a:latin typeface="Arial MT"/>
                <a:cs typeface="Arial MT"/>
              </a:rPr>
              <a:t>to </a:t>
            </a:r>
            <a:r>
              <a:rPr sz="4100" spc="-190" dirty="0">
                <a:latin typeface="Arial MT"/>
                <a:cs typeface="Arial MT"/>
              </a:rPr>
              <a:t>AWS</a:t>
            </a:r>
            <a:r>
              <a:rPr sz="4100" spc="10" dirty="0">
                <a:latin typeface="Arial MT"/>
                <a:cs typeface="Arial MT"/>
              </a:rPr>
              <a:t> </a:t>
            </a:r>
            <a:r>
              <a:rPr sz="4100" spc="-65" dirty="0">
                <a:latin typeface="Arial MT"/>
                <a:cs typeface="Arial MT"/>
              </a:rPr>
              <a:t>API</a:t>
            </a:r>
            <a:r>
              <a:rPr sz="4100" spc="10" dirty="0">
                <a:latin typeface="Arial MT"/>
                <a:cs typeface="Arial MT"/>
              </a:rPr>
              <a:t> so </a:t>
            </a:r>
            <a:r>
              <a:rPr sz="4100" spc="-100" dirty="0">
                <a:latin typeface="Arial MT"/>
                <a:cs typeface="Arial MT"/>
              </a:rPr>
              <a:t>VM</a:t>
            </a:r>
            <a:r>
              <a:rPr sz="4100" spc="5" dirty="0">
                <a:latin typeface="Arial MT"/>
                <a:cs typeface="Arial MT"/>
              </a:rPr>
              <a:t> </a:t>
            </a:r>
            <a:r>
              <a:rPr sz="4100" spc="85" dirty="0">
                <a:latin typeface="Arial MT"/>
                <a:cs typeface="Arial MT"/>
              </a:rPr>
              <a:t>can </a:t>
            </a:r>
            <a:r>
              <a:rPr sz="4100" spc="-1125" dirty="0">
                <a:latin typeface="Arial MT"/>
                <a:cs typeface="Arial MT"/>
              </a:rPr>
              <a:t> </a:t>
            </a:r>
            <a:r>
              <a:rPr sz="4100" spc="25" dirty="0">
                <a:latin typeface="Arial MT"/>
                <a:cs typeface="Arial MT"/>
              </a:rPr>
              <a:t>provision</a:t>
            </a:r>
            <a:r>
              <a:rPr sz="4100" dirty="0">
                <a:latin typeface="Arial MT"/>
                <a:cs typeface="Arial MT"/>
              </a:rPr>
              <a:t> </a:t>
            </a:r>
            <a:r>
              <a:rPr sz="4100" spc="5" dirty="0">
                <a:latin typeface="Arial MT"/>
                <a:cs typeface="Arial MT"/>
              </a:rPr>
              <a:t>at </a:t>
            </a:r>
            <a:r>
              <a:rPr sz="4100" spc="25" dirty="0">
                <a:latin typeface="Arial MT"/>
                <a:cs typeface="Arial MT"/>
              </a:rPr>
              <a:t>creation)</a:t>
            </a:r>
            <a:endParaRPr sz="4100">
              <a:latin typeface="Arial MT"/>
              <a:cs typeface="Arial MT"/>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729075"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dirty="0"/>
              <a:t> </a:t>
            </a:r>
            <a:r>
              <a:rPr spc="30" dirty="0"/>
              <a:t>terraform</a:t>
            </a:r>
            <a:r>
              <a:rPr dirty="0"/>
              <a:t> </a:t>
            </a:r>
            <a:r>
              <a:rPr spc="185" dirty="0"/>
              <a:t>basics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685385" cy="6906895"/>
          </a:xfrm>
          <a:prstGeom prst="rect">
            <a:avLst/>
          </a:prstGeom>
        </p:spPr>
        <p:txBody>
          <a:bodyPr vert="horz" wrap="square" lIns="0" tIns="12065" rIns="0" bIns="0" rtlCol="0">
            <a:spAutoFit/>
          </a:bodyPr>
          <a:lstStyle/>
          <a:p>
            <a:pPr marL="534035" marR="255270" indent="-509270">
              <a:lnSpc>
                <a:spcPct val="100499"/>
              </a:lnSpc>
              <a:spcBef>
                <a:spcPts val="95"/>
              </a:spcBef>
              <a:buSzPct val="75609"/>
              <a:buFont typeface="Arial MT"/>
              <a:buChar char="•"/>
              <a:tabLst>
                <a:tab pos="534035" algn="l"/>
                <a:tab pos="534670" algn="l"/>
              </a:tabLst>
            </a:pPr>
            <a:r>
              <a:rPr sz="4100" b="1" spc="5" dirty="0">
                <a:latin typeface="Arial"/>
                <a:cs typeface="Arial"/>
              </a:rPr>
              <a:t>Provisioners</a:t>
            </a:r>
            <a:r>
              <a:rPr sz="4100" b="1" spc="15" dirty="0">
                <a:latin typeface="Arial"/>
                <a:cs typeface="Arial"/>
              </a:rPr>
              <a:t> </a:t>
            </a:r>
            <a:r>
              <a:rPr sz="4100" spc="50" dirty="0">
                <a:latin typeface="Arial MT"/>
                <a:cs typeface="Arial MT"/>
              </a:rPr>
              <a:t>(local-exec</a:t>
            </a:r>
            <a:r>
              <a:rPr sz="4100" spc="15" dirty="0">
                <a:latin typeface="Arial MT"/>
                <a:cs typeface="Arial MT"/>
              </a:rPr>
              <a:t> </a:t>
            </a:r>
            <a:r>
              <a:rPr sz="4100" spc="5" dirty="0">
                <a:latin typeface="Arial MT"/>
                <a:cs typeface="Arial MT"/>
              </a:rPr>
              <a:t>/</a:t>
            </a:r>
            <a:r>
              <a:rPr sz="4100" spc="15" dirty="0">
                <a:latin typeface="Arial MT"/>
                <a:cs typeface="Arial MT"/>
              </a:rPr>
              <a:t> </a:t>
            </a:r>
            <a:r>
              <a:rPr sz="4100" spc="20" dirty="0">
                <a:latin typeface="Arial MT"/>
                <a:cs typeface="Arial MT"/>
              </a:rPr>
              <a:t>remote-exec)</a:t>
            </a:r>
            <a:r>
              <a:rPr sz="4100" spc="15" dirty="0">
                <a:latin typeface="Arial MT"/>
                <a:cs typeface="Arial MT"/>
              </a:rPr>
              <a:t> </a:t>
            </a:r>
            <a:r>
              <a:rPr sz="4100" spc="-15" dirty="0">
                <a:latin typeface="Arial MT"/>
                <a:cs typeface="Arial MT"/>
              </a:rPr>
              <a:t>are</a:t>
            </a:r>
            <a:r>
              <a:rPr sz="4100" spc="15" dirty="0">
                <a:latin typeface="Arial MT"/>
                <a:cs typeface="Arial MT"/>
              </a:rPr>
              <a:t> </a:t>
            </a:r>
            <a:r>
              <a:rPr sz="4100" b="1" spc="10" dirty="0">
                <a:latin typeface="Arial"/>
                <a:cs typeface="Arial"/>
              </a:rPr>
              <a:t>separate</a:t>
            </a:r>
            <a:r>
              <a:rPr sz="4100" b="1" spc="20" dirty="0">
                <a:latin typeface="Arial"/>
                <a:cs typeface="Arial"/>
              </a:rPr>
              <a:t> </a:t>
            </a:r>
            <a:r>
              <a:rPr sz="4100" b="1" spc="5" dirty="0">
                <a:latin typeface="Arial"/>
                <a:cs typeface="Arial"/>
              </a:rPr>
              <a:t>flows</a:t>
            </a:r>
            <a:r>
              <a:rPr sz="4100" b="1" spc="15" dirty="0">
                <a:latin typeface="Arial"/>
                <a:cs typeface="Arial"/>
              </a:rPr>
              <a:t> </a:t>
            </a:r>
            <a:r>
              <a:rPr sz="4100" spc="5" dirty="0">
                <a:latin typeface="Arial MT"/>
                <a:cs typeface="Arial MT"/>
              </a:rPr>
              <a:t>that</a:t>
            </a:r>
            <a:r>
              <a:rPr sz="4100" spc="15" dirty="0">
                <a:latin typeface="Arial MT"/>
                <a:cs typeface="Arial MT"/>
              </a:rPr>
              <a:t> </a:t>
            </a:r>
            <a:r>
              <a:rPr sz="4100" spc="45" dirty="0">
                <a:latin typeface="Arial MT"/>
                <a:cs typeface="Arial MT"/>
              </a:rPr>
              <a:t>cannot </a:t>
            </a:r>
            <a:r>
              <a:rPr sz="4100" spc="-1125" dirty="0">
                <a:latin typeface="Arial MT"/>
                <a:cs typeface="Arial MT"/>
              </a:rPr>
              <a:t> </a:t>
            </a:r>
            <a:r>
              <a:rPr sz="4100" spc="125" dirty="0">
                <a:latin typeface="Arial MT"/>
                <a:cs typeface="Arial MT"/>
              </a:rPr>
              <a:t>be</a:t>
            </a:r>
            <a:r>
              <a:rPr sz="4100" dirty="0">
                <a:latin typeface="Arial MT"/>
                <a:cs typeface="Arial MT"/>
              </a:rPr>
              <a:t> </a:t>
            </a:r>
            <a:r>
              <a:rPr sz="4100" spc="5" dirty="0">
                <a:latin typeface="Arial MT"/>
                <a:cs typeface="Arial MT"/>
              </a:rPr>
              <a:t>fully </a:t>
            </a:r>
            <a:r>
              <a:rPr sz="4100" spc="45" dirty="0">
                <a:latin typeface="Arial MT"/>
                <a:cs typeface="Arial MT"/>
              </a:rPr>
              <a:t>controlled</a:t>
            </a:r>
            <a:r>
              <a:rPr sz="4100" spc="5" dirty="0">
                <a:latin typeface="Arial MT"/>
                <a:cs typeface="Arial MT"/>
              </a:rPr>
              <a:t> </a:t>
            </a:r>
            <a:r>
              <a:rPr sz="4100" spc="120" dirty="0">
                <a:latin typeface="Arial MT"/>
                <a:cs typeface="Arial MT"/>
              </a:rPr>
              <a:t>by</a:t>
            </a:r>
            <a:r>
              <a:rPr sz="4100" spc="5" dirty="0">
                <a:latin typeface="Arial MT"/>
                <a:cs typeface="Arial MT"/>
              </a:rPr>
              <a:t> </a:t>
            </a:r>
            <a:r>
              <a:rPr sz="4100" spc="15" dirty="0">
                <a:latin typeface="Arial MT"/>
                <a:cs typeface="Arial MT"/>
              </a:rPr>
              <a:t>terraform</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1266825" marR="2424430" lvl="1" indent="-509270">
              <a:lnSpc>
                <a:spcPct val="100499"/>
              </a:lnSpc>
              <a:buSzPct val="75609"/>
              <a:buChar char="•"/>
              <a:tabLst>
                <a:tab pos="1266825" algn="l"/>
                <a:tab pos="1267460" algn="l"/>
              </a:tabLst>
            </a:pPr>
            <a:r>
              <a:rPr sz="4100" spc="-20" dirty="0">
                <a:latin typeface="Arial MT"/>
                <a:cs typeface="Arial MT"/>
              </a:rPr>
              <a:t>Provisioners</a:t>
            </a:r>
            <a:r>
              <a:rPr sz="4100" spc="10" dirty="0">
                <a:latin typeface="Arial MT"/>
                <a:cs typeface="Arial MT"/>
              </a:rPr>
              <a:t> </a:t>
            </a:r>
            <a:r>
              <a:rPr sz="4100" spc="160" dirty="0">
                <a:latin typeface="Arial MT"/>
                <a:cs typeface="Arial MT"/>
              </a:rPr>
              <a:t>add</a:t>
            </a:r>
            <a:r>
              <a:rPr sz="4100" spc="15" dirty="0">
                <a:latin typeface="Arial MT"/>
                <a:cs typeface="Arial MT"/>
              </a:rPr>
              <a:t> </a:t>
            </a:r>
            <a:r>
              <a:rPr sz="4100" spc="10" dirty="0">
                <a:latin typeface="Arial MT"/>
                <a:cs typeface="Arial MT"/>
              </a:rPr>
              <a:t>a</a:t>
            </a:r>
            <a:r>
              <a:rPr sz="4100" spc="15" dirty="0">
                <a:latin typeface="Arial MT"/>
                <a:cs typeface="Arial MT"/>
              </a:rPr>
              <a:t> </a:t>
            </a:r>
            <a:r>
              <a:rPr sz="4100" spc="65" dirty="0">
                <a:latin typeface="Arial MT"/>
                <a:cs typeface="Arial MT"/>
              </a:rPr>
              <a:t>considerable</a:t>
            </a:r>
            <a:r>
              <a:rPr sz="4100" spc="15" dirty="0">
                <a:latin typeface="Arial MT"/>
                <a:cs typeface="Arial MT"/>
              </a:rPr>
              <a:t> </a:t>
            </a:r>
            <a:r>
              <a:rPr sz="4100" spc="10" dirty="0">
                <a:latin typeface="Arial MT"/>
                <a:cs typeface="Arial MT"/>
              </a:rPr>
              <a:t>amount </a:t>
            </a:r>
            <a:r>
              <a:rPr sz="4100" spc="5" dirty="0">
                <a:latin typeface="Arial MT"/>
                <a:cs typeface="Arial MT"/>
              </a:rPr>
              <a:t>of</a:t>
            </a:r>
            <a:r>
              <a:rPr sz="4100" spc="15" dirty="0">
                <a:latin typeface="Arial MT"/>
                <a:cs typeface="Arial MT"/>
              </a:rPr>
              <a:t> </a:t>
            </a:r>
            <a:r>
              <a:rPr sz="4100" b="1" spc="5" dirty="0">
                <a:latin typeface="Arial"/>
                <a:cs typeface="Arial"/>
              </a:rPr>
              <a:t>complexity</a:t>
            </a:r>
            <a:r>
              <a:rPr sz="4100" b="1" spc="15" dirty="0">
                <a:latin typeface="Arial"/>
                <a:cs typeface="Arial"/>
              </a:rPr>
              <a:t> </a:t>
            </a:r>
            <a:r>
              <a:rPr sz="4100" b="1" spc="10" dirty="0">
                <a:latin typeface="Arial"/>
                <a:cs typeface="Arial"/>
              </a:rPr>
              <a:t>and </a:t>
            </a:r>
            <a:r>
              <a:rPr sz="4100" b="1" spc="-1125" dirty="0">
                <a:latin typeface="Arial"/>
                <a:cs typeface="Arial"/>
              </a:rPr>
              <a:t> </a:t>
            </a:r>
            <a:r>
              <a:rPr sz="4100" b="1" spc="5" dirty="0">
                <a:latin typeface="Arial"/>
                <a:cs typeface="Arial"/>
              </a:rPr>
              <a:t>uncertainty</a:t>
            </a:r>
            <a:endParaRPr sz="4100">
              <a:latin typeface="Arial"/>
              <a:cs typeface="Arial"/>
            </a:endParaRPr>
          </a:p>
          <a:p>
            <a:pPr lvl="1">
              <a:lnSpc>
                <a:spcPct val="100000"/>
              </a:lnSpc>
              <a:spcBef>
                <a:spcPts val="40"/>
              </a:spcBef>
              <a:buFont typeface="Arial MT"/>
              <a:buChar char="•"/>
            </a:pPr>
            <a:endParaRPr sz="4200">
              <a:latin typeface="Arial"/>
              <a:cs typeface="Arial"/>
            </a:endParaRPr>
          </a:p>
          <a:p>
            <a:pPr marL="1266825" marR="17780" lvl="1" indent="-509270">
              <a:lnSpc>
                <a:spcPct val="100499"/>
              </a:lnSpc>
              <a:buSzPct val="75609"/>
              <a:buChar char="•"/>
              <a:tabLst>
                <a:tab pos="1266825" algn="l"/>
                <a:tab pos="1267460" algn="l"/>
              </a:tabLst>
            </a:pPr>
            <a:r>
              <a:rPr sz="4100" spc="-10" dirty="0">
                <a:latin typeface="Arial MT"/>
                <a:cs typeface="Arial MT"/>
              </a:rPr>
              <a:t>More</a:t>
            </a:r>
            <a:r>
              <a:rPr sz="4100" spc="10" dirty="0">
                <a:latin typeface="Arial MT"/>
                <a:cs typeface="Arial MT"/>
              </a:rPr>
              <a:t> </a:t>
            </a:r>
            <a:r>
              <a:rPr sz="4100" spc="40" dirty="0">
                <a:latin typeface="Arial MT"/>
                <a:cs typeface="Arial MT"/>
              </a:rPr>
              <a:t>coordination</a:t>
            </a:r>
            <a:r>
              <a:rPr sz="4100" spc="10" dirty="0">
                <a:latin typeface="Arial MT"/>
                <a:cs typeface="Arial MT"/>
              </a:rPr>
              <a:t> </a:t>
            </a:r>
            <a:r>
              <a:rPr sz="4100" spc="40" dirty="0">
                <a:latin typeface="Arial MT"/>
                <a:cs typeface="Arial MT"/>
              </a:rPr>
              <a:t>required:</a:t>
            </a:r>
            <a:r>
              <a:rPr sz="4100" spc="10" dirty="0">
                <a:latin typeface="Arial MT"/>
                <a:cs typeface="Arial MT"/>
              </a:rPr>
              <a:t> </a:t>
            </a:r>
            <a:r>
              <a:rPr sz="4100" spc="35" dirty="0">
                <a:latin typeface="Arial MT"/>
                <a:cs typeface="Arial MT"/>
              </a:rPr>
              <a:t>security</a:t>
            </a:r>
            <a:r>
              <a:rPr sz="4100" spc="10" dirty="0">
                <a:latin typeface="Arial MT"/>
                <a:cs typeface="Arial MT"/>
              </a:rPr>
              <a:t> </a:t>
            </a:r>
            <a:r>
              <a:rPr sz="4100" spc="70" dirty="0">
                <a:latin typeface="Arial MT"/>
                <a:cs typeface="Arial MT"/>
              </a:rPr>
              <a:t>groups</a:t>
            </a:r>
            <a:r>
              <a:rPr sz="4100" spc="10" dirty="0">
                <a:latin typeface="Arial MT"/>
                <a:cs typeface="Arial MT"/>
              </a:rPr>
              <a:t> </a:t>
            </a:r>
            <a:r>
              <a:rPr sz="4100" spc="65" dirty="0">
                <a:latin typeface="Arial MT"/>
                <a:cs typeface="Arial MT"/>
              </a:rPr>
              <a:t>need</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55" dirty="0">
                <a:latin typeface="Arial MT"/>
                <a:cs typeface="Arial MT"/>
              </a:rPr>
              <a:t>open,</a:t>
            </a:r>
            <a:r>
              <a:rPr sz="4100" spc="10" dirty="0">
                <a:latin typeface="Arial MT"/>
                <a:cs typeface="Arial MT"/>
              </a:rPr>
              <a:t> network </a:t>
            </a:r>
            <a:r>
              <a:rPr sz="4100" spc="-1120" dirty="0">
                <a:latin typeface="Arial MT"/>
                <a:cs typeface="Arial MT"/>
              </a:rPr>
              <a:t> </a:t>
            </a:r>
            <a:r>
              <a:rPr sz="4100" spc="85" dirty="0">
                <a:latin typeface="Arial MT"/>
                <a:cs typeface="Arial MT"/>
              </a:rPr>
              <a:t>access</a:t>
            </a:r>
            <a:r>
              <a:rPr sz="4100" dirty="0">
                <a:latin typeface="Arial MT"/>
                <a:cs typeface="Arial MT"/>
              </a:rPr>
              <a:t> </a:t>
            </a:r>
            <a:r>
              <a:rPr sz="4100" spc="5" dirty="0">
                <a:latin typeface="Arial MT"/>
                <a:cs typeface="Arial MT"/>
              </a:rPr>
              <a:t>to </a:t>
            </a:r>
            <a:r>
              <a:rPr sz="4100" spc="10" dirty="0">
                <a:latin typeface="Arial MT"/>
                <a:cs typeface="Arial MT"/>
              </a:rPr>
              <a:t>the</a:t>
            </a:r>
            <a:r>
              <a:rPr sz="4100" spc="5" dirty="0">
                <a:latin typeface="Arial MT"/>
                <a:cs typeface="Arial MT"/>
              </a:rPr>
              <a:t> </a:t>
            </a:r>
            <a:r>
              <a:rPr sz="4100" spc="35" dirty="0">
                <a:latin typeface="Arial MT"/>
                <a:cs typeface="Arial MT"/>
              </a:rPr>
              <a:t>instances</a:t>
            </a:r>
            <a:r>
              <a:rPr sz="4100" spc="5" dirty="0">
                <a:latin typeface="Arial MT"/>
                <a:cs typeface="Arial MT"/>
              </a:rPr>
              <a:t> to </a:t>
            </a:r>
            <a:r>
              <a:rPr sz="4100" spc="10" dirty="0">
                <a:latin typeface="Arial MT"/>
                <a:cs typeface="Arial MT"/>
              </a:rPr>
              <a:t>run</a:t>
            </a:r>
            <a:r>
              <a:rPr sz="4100" spc="5" dirty="0">
                <a:latin typeface="Arial MT"/>
                <a:cs typeface="Arial MT"/>
              </a:rPr>
              <a:t> </a:t>
            </a:r>
            <a:r>
              <a:rPr sz="4100" spc="40" dirty="0">
                <a:latin typeface="Arial MT"/>
                <a:cs typeface="Arial MT"/>
              </a:rPr>
              <a:t>provisioning</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730250" indent="-509270">
              <a:lnSpc>
                <a:spcPct val="100499"/>
              </a:lnSpc>
              <a:spcBef>
                <a:spcPts val="5"/>
              </a:spcBef>
              <a:buSzPct val="75609"/>
              <a:buChar char="•"/>
              <a:tabLst>
                <a:tab pos="534035" algn="l"/>
                <a:tab pos="534670" algn="l"/>
              </a:tabLst>
            </a:pPr>
            <a:r>
              <a:rPr sz="4100" spc="-30" dirty="0">
                <a:latin typeface="Arial MT"/>
                <a:cs typeface="Arial MT"/>
              </a:rPr>
              <a:t>Therefore,</a:t>
            </a:r>
            <a:r>
              <a:rPr sz="4100" spc="10" dirty="0">
                <a:latin typeface="Arial MT"/>
                <a:cs typeface="Arial MT"/>
              </a:rPr>
              <a:t> you </a:t>
            </a:r>
            <a:r>
              <a:rPr sz="4100" spc="45" dirty="0">
                <a:latin typeface="Arial MT"/>
                <a:cs typeface="Arial MT"/>
              </a:rPr>
              <a:t>should</a:t>
            </a:r>
            <a:r>
              <a:rPr sz="4100" spc="10" dirty="0">
                <a:latin typeface="Arial MT"/>
                <a:cs typeface="Arial MT"/>
              </a:rPr>
              <a:t> </a:t>
            </a:r>
            <a:r>
              <a:rPr sz="4100" spc="5" dirty="0">
                <a:latin typeface="Arial MT"/>
                <a:cs typeface="Arial MT"/>
              </a:rPr>
              <a:t>only</a:t>
            </a:r>
            <a:r>
              <a:rPr sz="4100" spc="10" dirty="0">
                <a:latin typeface="Arial MT"/>
                <a:cs typeface="Arial MT"/>
              </a:rPr>
              <a:t> use </a:t>
            </a:r>
            <a:r>
              <a:rPr sz="4100" spc="20" dirty="0">
                <a:latin typeface="Arial MT"/>
                <a:cs typeface="Arial MT"/>
              </a:rPr>
              <a:t>provisioners</a:t>
            </a:r>
            <a:r>
              <a:rPr sz="4100" spc="10" dirty="0">
                <a:latin typeface="Arial MT"/>
                <a:cs typeface="Arial MT"/>
              </a:rPr>
              <a:t> as </a:t>
            </a:r>
            <a:r>
              <a:rPr sz="4100" b="1" spc="5" dirty="0">
                <a:latin typeface="Arial"/>
                <a:cs typeface="Arial"/>
              </a:rPr>
              <a:t>last</a:t>
            </a:r>
            <a:r>
              <a:rPr sz="4100" b="1" spc="10" dirty="0">
                <a:latin typeface="Arial"/>
                <a:cs typeface="Arial"/>
              </a:rPr>
              <a:t> </a:t>
            </a:r>
            <a:r>
              <a:rPr sz="4100" b="1" spc="5" dirty="0">
                <a:latin typeface="Arial"/>
                <a:cs typeface="Arial"/>
              </a:rPr>
              <a:t>resort</a:t>
            </a:r>
            <a:r>
              <a:rPr sz="4100" spc="5" dirty="0">
                <a:latin typeface="Arial MT"/>
                <a:cs typeface="Arial MT"/>
              </a:rPr>
              <a:t>,</a:t>
            </a:r>
            <a:r>
              <a:rPr sz="4100" spc="10" dirty="0">
                <a:latin typeface="Arial MT"/>
                <a:cs typeface="Arial MT"/>
              </a:rPr>
              <a:t> when other </a:t>
            </a:r>
            <a:r>
              <a:rPr sz="4100" spc="-1120" dirty="0">
                <a:latin typeface="Arial MT"/>
                <a:cs typeface="Arial MT"/>
              </a:rPr>
              <a:t> </a:t>
            </a:r>
            <a:r>
              <a:rPr sz="4100" spc="70" dirty="0">
                <a:latin typeface="Arial MT"/>
                <a:cs typeface="Arial MT"/>
              </a:rPr>
              <a:t>approaches</a:t>
            </a:r>
            <a:r>
              <a:rPr sz="4100"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not</a:t>
            </a:r>
            <a:r>
              <a:rPr sz="4100" spc="5" dirty="0">
                <a:latin typeface="Arial MT"/>
                <a:cs typeface="Arial MT"/>
              </a:rPr>
              <a:t> </a:t>
            </a:r>
            <a:r>
              <a:rPr sz="4100" spc="65" dirty="0">
                <a:latin typeface="Arial MT"/>
                <a:cs typeface="Arial MT"/>
              </a:rPr>
              <a:t>possible</a:t>
            </a:r>
            <a:endParaRPr sz="4100">
              <a:latin typeface="Arial MT"/>
              <a:cs typeface="Arial MT"/>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729075" cy="1433195"/>
          </a:xfrm>
          <a:prstGeom prst="rect">
            <a:avLst/>
          </a:prstGeom>
        </p:spPr>
        <p:txBody>
          <a:bodyPr vert="horz" wrap="square" lIns="0" tIns="17145" rIns="0" bIns="0" rtlCol="0">
            <a:spAutoFit/>
          </a:bodyPr>
          <a:lstStyle/>
          <a:p>
            <a:pPr marL="12700">
              <a:lnSpc>
                <a:spcPct val="100000"/>
              </a:lnSpc>
              <a:spcBef>
                <a:spcPts val="135"/>
              </a:spcBef>
            </a:pPr>
            <a:r>
              <a:rPr spc="130" dirty="0"/>
              <a:t>Understanding</a:t>
            </a:r>
            <a:r>
              <a:rPr dirty="0"/>
              <a:t> </a:t>
            </a:r>
            <a:r>
              <a:rPr spc="30" dirty="0"/>
              <a:t>terraform</a:t>
            </a:r>
            <a:r>
              <a:rPr dirty="0"/>
              <a:t> </a:t>
            </a:r>
            <a:r>
              <a:rPr spc="185" dirty="0"/>
              <a:t>basics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966690" cy="815403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10" dirty="0">
                <a:latin typeface="Arial MT"/>
                <a:cs typeface="Arial MT"/>
              </a:rPr>
              <a:t>most</a:t>
            </a:r>
            <a:r>
              <a:rPr sz="4100" spc="5" dirty="0">
                <a:latin typeface="Arial MT"/>
                <a:cs typeface="Arial MT"/>
              </a:rPr>
              <a:t> </a:t>
            </a:r>
            <a:r>
              <a:rPr sz="4100" spc="10" dirty="0">
                <a:latin typeface="Arial MT"/>
                <a:cs typeface="Arial MT"/>
              </a:rPr>
              <a:t>use</a:t>
            </a:r>
            <a:r>
              <a:rPr sz="4100" spc="5" dirty="0">
                <a:latin typeface="Arial MT"/>
                <a:cs typeface="Arial MT"/>
              </a:rPr>
              <a:t> </a:t>
            </a:r>
            <a:r>
              <a:rPr sz="4100" spc="45" dirty="0">
                <a:latin typeface="Arial MT"/>
                <a:cs typeface="Arial MT"/>
              </a:rPr>
              <a:t>cases,</a:t>
            </a:r>
            <a:r>
              <a:rPr sz="4100" spc="5" dirty="0">
                <a:latin typeface="Arial MT"/>
                <a:cs typeface="Arial MT"/>
              </a:rPr>
              <a:t> you’ll </a:t>
            </a:r>
            <a:r>
              <a:rPr sz="4100" spc="125" dirty="0">
                <a:latin typeface="Arial MT"/>
                <a:cs typeface="Arial MT"/>
              </a:rPr>
              <a:t>be</a:t>
            </a:r>
            <a:r>
              <a:rPr sz="4100" spc="5" dirty="0">
                <a:latin typeface="Arial MT"/>
                <a:cs typeface="Arial MT"/>
              </a:rPr>
              <a:t> </a:t>
            </a:r>
            <a:r>
              <a:rPr sz="4100" spc="65" dirty="0">
                <a:latin typeface="Arial MT"/>
                <a:cs typeface="Arial MT"/>
              </a:rPr>
              <a:t>able</a:t>
            </a:r>
            <a:r>
              <a:rPr sz="4100" spc="5" dirty="0">
                <a:latin typeface="Arial MT"/>
                <a:cs typeface="Arial MT"/>
              </a:rPr>
              <a:t> to </a:t>
            </a:r>
            <a:r>
              <a:rPr sz="4100" spc="10" dirty="0">
                <a:latin typeface="Arial MT"/>
                <a:cs typeface="Arial MT"/>
              </a:rPr>
              <a:t>use </a:t>
            </a:r>
            <a:r>
              <a:rPr sz="4100" b="1" spc="5" dirty="0">
                <a:latin typeface="Arial"/>
                <a:cs typeface="Arial"/>
              </a:rPr>
              <a:t>cloud init</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542925" lvl="1" indent="-509270">
              <a:lnSpc>
                <a:spcPct val="100499"/>
              </a:lnSpc>
              <a:spcBef>
                <a:spcPts val="5"/>
              </a:spcBef>
              <a:buSzPct val="75609"/>
              <a:buChar char="•"/>
              <a:tabLst>
                <a:tab pos="1266825" algn="l"/>
                <a:tab pos="1267460" algn="l"/>
              </a:tabLst>
            </a:pPr>
            <a:r>
              <a:rPr sz="4100" spc="55" dirty="0">
                <a:latin typeface="Arial MT"/>
                <a:cs typeface="Arial MT"/>
              </a:rPr>
              <a:t>Cloud </a:t>
            </a:r>
            <a:r>
              <a:rPr sz="4100" spc="5" dirty="0">
                <a:latin typeface="Arial MT"/>
                <a:cs typeface="Arial MT"/>
              </a:rPr>
              <a:t>init </a:t>
            </a:r>
            <a:r>
              <a:rPr sz="4100" spc="10" dirty="0">
                <a:latin typeface="Arial MT"/>
                <a:cs typeface="Arial MT"/>
              </a:rPr>
              <a:t>(user_data </a:t>
            </a:r>
            <a:r>
              <a:rPr sz="4100" spc="5" dirty="0">
                <a:latin typeface="Arial MT"/>
                <a:cs typeface="Arial MT"/>
              </a:rPr>
              <a:t>in </a:t>
            </a:r>
            <a:r>
              <a:rPr sz="4100" spc="10" dirty="0">
                <a:latin typeface="Arial MT"/>
                <a:cs typeface="Arial MT"/>
              </a:rPr>
              <a:t>aws_instance), </a:t>
            </a:r>
            <a:r>
              <a:rPr sz="4100" spc="5" dirty="0">
                <a:latin typeface="Arial MT"/>
                <a:cs typeface="Arial MT"/>
              </a:rPr>
              <a:t>will </a:t>
            </a:r>
            <a:r>
              <a:rPr sz="4100" spc="10" dirty="0">
                <a:latin typeface="Arial MT"/>
                <a:cs typeface="Arial MT"/>
              </a:rPr>
              <a:t>run </a:t>
            </a:r>
            <a:r>
              <a:rPr sz="4100" spc="5" dirty="0">
                <a:latin typeface="Arial MT"/>
                <a:cs typeface="Arial MT"/>
              </a:rPr>
              <a:t>after </a:t>
            </a:r>
            <a:r>
              <a:rPr sz="4100" spc="10" dirty="0">
                <a:latin typeface="Arial MT"/>
                <a:cs typeface="Arial MT"/>
              </a:rPr>
              <a:t>the </a:t>
            </a:r>
            <a:r>
              <a:rPr sz="4100" spc="-65" dirty="0">
                <a:latin typeface="Arial MT"/>
                <a:cs typeface="Arial MT"/>
              </a:rPr>
              <a:t>EC2 </a:t>
            </a:r>
            <a:r>
              <a:rPr sz="4100" spc="35" dirty="0">
                <a:latin typeface="Arial MT"/>
                <a:cs typeface="Arial MT"/>
              </a:rPr>
              <a:t>instance </a:t>
            </a:r>
            <a:r>
              <a:rPr sz="4100" spc="-1125" dirty="0">
                <a:latin typeface="Arial MT"/>
                <a:cs typeface="Arial MT"/>
              </a:rPr>
              <a:t> </a:t>
            </a:r>
            <a:r>
              <a:rPr sz="4100" spc="5" dirty="0">
                <a:latin typeface="Arial MT"/>
                <a:cs typeface="Arial MT"/>
              </a:rPr>
              <a:t>will</a:t>
            </a:r>
            <a:r>
              <a:rPr sz="4100" dirty="0">
                <a:latin typeface="Arial MT"/>
                <a:cs typeface="Arial MT"/>
              </a:rPr>
              <a:t> </a:t>
            </a:r>
            <a:r>
              <a:rPr sz="4100" spc="45" dirty="0">
                <a:latin typeface="Arial MT"/>
                <a:cs typeface="Arial MT"/>
              </a:rPr>
              <a:t>launch</a:t>
            </a:r>
            <a:r>
              <a:rPr sz="4100" spc="5" dirty="0">
                <a:latin typeface="Arial MT"/>
                <a:cs typeface="Arial MT"/>
              </a:rPr>
              <a:t> for </a:t>
            </a:r>
            <a:r>
              <a:rPr sz="4100" spc="10" dirty="0">
                <a:latin typeface="Arial MT"/>
                <a:cs typeface="Arial MT"/>
              </a:rPr>
              <a:t>the</a:t>
            </a:r>
            <a:r>
              <a:rPr sz="4100" spc="5" dirty="0">
                <a:latin typeface="Arial MT"/>
                <a:cs typeface="Arial MT"/>
              </a:rPr>
              <a:t> first </a:t>
            </a:r>
            <a:r>
              <a:rPr sz="4100" spc="10" dirty="0">
                <a:latin typeface="Arial MT"/>
                <a:cs typeface="Arial MT"/>
              </a:rPr>
              <a:t>time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231900" lvl="1" indent="-509270">
              <a:lnSpc>
                <a:spcPct val="100499"/>
              </a:lnSpc>
              <a:buSzPct val="75609"/>
              <a:buChar char="•"/>
              <a:tabLst>
                <a:tab pos="1266825" algn="l"/>
                <a:tab pos="1267460" algn="l"/>
              </a:tabLst>
            </a:pPr>
            <a:r>
              <a:rPr sz="4100" spc="10" dirty="0">
                <a:latin typeface="Arial MT"/>
                <a:cs typeface="Arial MT"/>
              </a:rPr>
              <a:t>Other</a:t>
            </a:r>
            <a:r>
              <a:rPr sz="4100" spc="5" dirty="0">
                <a:latin typeface="Arial MT"/>
                <a:cs typeface="Arial MT"/>
              </a:rPr>
              <a:t> </a:t>
            </a:r>
            <a:r>
              <a:rPr sz="4100" spc="100" dirty="0">
                <a:latin typeface="Arial MT"/>
                <a:cs typeface="Arial MT"/>
              </a:rPr>
              <a:t>cloud</a:t>
            </a:r>
            <a:r>
              <a:rPr sz="4100" spc="5" dirty="0">
                <a:latin typeface="Arial MT"/>
                <a:cs typeface="Arial MT"/>
              </a:rPr>
              <a:t> </a:t>
            </a:r>
            <a:r>
              <a:rPr sz="4100" spc="50" dirty="0">
                <a:latin typeface="Arial MT"/>
                <a:cs typeface="Arial MT"/>
              </a:rPr>
              <a:t>providers</a:t>
            </a:r>
            <a:r>
              <a:rPr sz="4100" spc="10" dirty="0">
                <a:latin typeface="Arial MT"/>
                <a:cs typeface="Arial MT"/>
              </a:rPr>
              <a:t> have</a:t>
            </a:r>
            <a:r>
              <a:rPr sz="4100" spc="5" dirty="0">
                <a:latin typeface="Arial MT"/>
                <a:cs typeface="Arial MT"/>
              </a:rPr>
              <a:t> </a:t>
            </a:r>
            <a:r>
              <a:rPr sz="4100" spc="10" dirty="0">
                <a:latin typeface="Arial MT"/>
                <a:cs typeface="Arial MT"/>
              </a:rPr>
              <a:t>a </a:t>
            </a:r>
            <a:r>
              <a:rPr sz="4100" spc="5" dirty="0">
                <a:latin typeface="Arial MT"/>
                <a:cs typeface="Arial MT"/>
              </a:rPr>
              <a:t>similar </a:t>
            </a:r>
            <a:r>
              <a:rPr sz="4100" spc="85" dirty="0">
                <a:latin typeface="Arial MT"/>
                <a:cs typeface="Arial MT"/>
              </a:rPr>
              <a:t>approach</a:t>
            </a:r>
            <a:r>
              <a:rPr sz="4100" spc="10" dirty="0">
                <a:latin typeface="Arial MT"/>
                <a:cs typeface="Arial MT"/>
              </a:rPr>
              <a:t> </a:t>
            </a:r>
            <a:r>
              <a:rPr sz="4100" spc="40" dirty="0">
                <a:latin typeface="Arial MT"/>
                <a:cs typeface="Arial MT"/>
              </a:rPr>
              <a:t>(Google</a:t>
            </a:r>
            <a:r>
              <a:rPr sz="4100" spc="5" dirty="0">
                <a:latin typeface="Arial MT"/>
                <a:cs typeface="Arial MT"/>
              </a:rPr>
              <a:t> </a:t>
            </a:r>
            <a:r>
              <a:rPr sz="4100" spc="55" dirty="0">
                <a:latin typeface="Arial MT"/>
                <a:cs typeface="Arial MT"/>
              </a:rPr>
              <a:t>Cloud</a:t>
            </a:r>
            <a:r>
              <a:rPr sz="4100" spc="10" dirty="0">
                <a:latin typeface="Arial MT"/>
                <a:cs typeface="Arial MT"/>
              </a:rPr>
              <a:t> has </a:t>
            </a:r>
            <a:r>
              <a:rPr sz="4100" spc="-1125" dirty="0">
                <a:latin typeface="Arial MT"/>
                <a:cs typeface="Arial MT"/>
              </a:rPr>
              <a:t> </a:t>
            </a:r>
            <a:r>
              <a:rPr sz="4100" spc="35" dirty="0">
                <a:latin typeface="Arial MT"/>
                <a:cs typeface="Arial MT"/>
              </a:rPr>
              <a:t>metadata,</a:t>
            </a:r>
            <a:r>
              <a:rPr sz="4100" spc="5" dirty="0">
                <a:latin typeface="Arial MT"/>
                <a:cs typeface="Arial MT"/>
              </a:rPr>
              <a:t> </a:t>
            </a:r>
            <a:r>
              <a:rPr sz="4100" spc="25" dirty="0">
                <a:latin typeface="Arial MT"/>
                <a:cs typeface="Arial MT"/>
              </a:rPr>
              <a:t>Microsoft</a:t>
            </a:r>
            <a:r>
              <a:rPr sz="4100" spc="5" dirty="0">
                <a:latin typeface="Arial MT"/>
                <a:cs typeface="Arial MT"/>
              </a:rPr>
              <a:t> </a:t>
            </a:r>
            <a:r>
              <a:rPr sz="4100" spc="-5" dirty="0">
                <a:latin typeface="Arial MT"/>
                <a:cs typeface="Arial MT"/>
              </a:rPr>
              <a:t>Azure</a:t>
            </a:r>
            <a:r>
              <a:rPr sz="4100" spc="5" dirty="0">
                <a:latin typeface="Arial MT"/>
                <a:cs typeface="Arial MT"/>
              </a:rPr>
              <a:t> </a:t>
            </a:r>
            <a:r>
              <a:rPr sz="4100" spc="25" dirty="0">
                <a:latin typeface="Arial MT"/>
                <a:cs typeface="Arial MT"/>
              </a:rPr>
              <a:t>custom_data,</a:t>
            </a:r>
            <a:r>
              <a:rPr sz="4100" spc="5" dirty="0">
                <a:latin typeface="Arial MT"/>
                <a:cs typeface="Arial MT"/>
              </a:rPr>
              <a:t> </a:t>
            </a:r>
            <a:r>
              <a:rPr sz="4100" spc="65" dirty="0">
                <a:latin typeface="Arial MT"/>
                <a:cs typeface="Arial MT"/>
              </a:rPr>
              <a:t>etc)</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180340" indent="-509270">
              <a:lnSpc>
                <a:spcPct val="100499"/>
              </a:lnSpc>
              <a:spcBef>
                <a:spcPts val="5"/>
              </a:spcBef>
              <a:buSzPct val="75609"/>
              <a:buChar char="•"/>
              <a:tabLst>
                <a:tab pos="534035" algn="l"/>
                <a:tab pos="534670" algn="l"/>
              </a:tabLst>
            </a:pPr>
            <a:r>
              <a:rPr sz="4100" spc="10" dirty="0">
                <a:latin typeface="Arial MT"/>
                <a:cs typeface="Arial MT"/>
              </a:rPr>
              <a:t>Since </a:t>
            </a:r>
            <a:r>
              <a:rPr sz="4100" b="1" spc="10" dirty="0">
                <a:latin typeface="Arial"/>
                <a:cs typeface="Arial"/>
              </a:rPr>
              <a:t>Kubernetes </a:t>
            </a:r>
            <a:r>
              <a:rPr sz="4100" spc="15" dirty="0">
                <a:latin typeface="Arial MT"/>
                <a:cs typeface="Arial MT"/>
              </a:rPr>
              <a:t>&amp;</a:t>
            </a:r>
            <a:r>
              <a:rPr sz="4100" spc="10" dirty="0">
                <a:latin typeface="Arial MT"/>
                <a:cs typeface="Arial MT"/>
              </a:rPr>
              <a:t> other </a:t>
            </a:r>
            <a:r>
              <a:rPr sz="4100" b="1" spc="5" dirty="0">
                <a:latin typeface="Arial"/>
                <a:cs typeface="Arial"/>
              </a:rPr>
              <a:t>container</a:t>
            </a:r>
            <a:r>
              <a:rPr sz="4100" b="1" spc="10" dirty="0">
                <a:latin typeface="Arial"/>
                <a:cs typeface="Arial"/>
              </a:rPr>
              <a:t> </a:t>
            </a:r>
            <a:r>
              <a:rPr sz="4100" b="1" spc="5" dirty="0">
                <a:latin typeface="Arial"/>
                <a:cs typeface="Arial"/>
              </a:rPr>
              <a:t>orchestrators</a:t>
            </a:r>
            <a:r>
              <a:rPr sz="4100" b="1" spc="10" dirty="0">
                <a:latin typeface="Arial"/>
                <a:cs typeface="Arial"/>
              </a:rPr>
              <a:t> </a:t>
            </a:r>
            <a:r>
              <a:rPr sz="4100" spc="5" dirty="0">
                <a:latin typeface="Arial MT"/>
                <a:cs typeface="Arial MT"/>
              </a:rPr>
              <a:t>like</a:t>
            </a:r>
            <a:r>
              <a:rPr sz="4100" spc="10" dirty="0">
                <a:latin typeface="Arial MT"/>
                <a:cs typeface="Arial MT"/>
              </a:rPr>
              <a:t> </a:t>
            </a:r>
            <a:r>
              <a:rPr sz="4100" spc="-140" dirty="0">
                <a:latin typeface="Arial MT"/>
                <a:cs typeface="Arial MT"/>
              </a:rPr>
              <a:t>ECS</a:t>
            </a:r>
            <a:r>
              <a:rPr sz="4100" spc="10" dirty="0">
                <a:latin typeface="Arial MT"/>
                <a:cs typeface="Arial MT"/>
              </a:rPr>
              <a:t> </a:t>
            </a:r>
            <a:r>
              <a:rPr sz="4100" spc="-15" dirty="0">
                <a:latin typeface="Arial MT"/>
                <a:cs typeface="Arial MT"/>
              </a:rPr>
              <a:t>are</a:t>
            </a:r>
            <a:r>
              <a:rPr sz="4100" spc="10" dirty="0">
                <a:latin typeface="Arial MT"/>
                <a:cs typeface="Arial MT"/>
              </a:rPr>
              <a:t> </a:t>
            </a:r>
            <a:r>
              <a:rPr sz="4100" spc="65" dirty="0">
                <a:latin typeface="Arial MT"/>
                <a:cs typeface="Arial MT"/>
              </a:rPr>
              <a:t>used</a:t>
            </a:r>
            <a:r>
              <a:rPr sz="4100" spc="10" dirty="0">
                <a:latin typeface="Arial MT"/>
                <a:cs typeface="Arial MT"/>
              </a:rPr>
              <a:t> </a:t>
            </a:r>
            <a:r>
              <a:rPr sz="4100" spc="5" dirty="0">
                <a:latin typeface="Arial MT"/>
                <a:cs typeface="Arial MT"/>
              </a:rPr>
              <a:t>for </a:t>
            </a:r>
            <a:r>
              <a:rPr sz="4100" spc="-1125" dirty="0">
                <a:latin typeface="Arial MT"/>
                <a:cs typeface="Arial MT"/>
              </a:rPr>
              <a:t> </a:t>
            </a:r>
            <a:r>
              <a:rPr sz="4100" spc="35" dirty="0">
                <a:latin typeface="Arial MT"/>
                <a:cs typeface="Arial MT"/>
              </a:rPr>
              <a:t>provisioning,</a:t>
            </a:r>
            <a:r>
              <a:rPr sz="4100" spc="5" dirty="0">
                <a:latin typeface="Arial MT"/>
                <a:cs typeface="Arial MT"/>
              </a:rPr>
              <a:t> </a:t>
            </a:r>
            <a:r>
              <a:rPr sz="4100" b="1" spc="5" dirty="0">
                <a:latin typeface="Arial"/>
                <a:cs typeface="Arial"/>
              </a:rPr>
              <a:t>instance</a:t>
            </a:r>
            <a:r>
              <a:rPr sz="4100" b="1" spc="10" dirty="0">
                <a:latin typeface="Arial"/>
                <a:cs typeface="Arial"/>
              </a:rPr>
              <a:t> </a:t>
            </a:r>
            <a:r>
              <a:rPr sz="4100" b="1" spc="5" dirty="0">
                <a:latin typeface="Arial"/>
                <a:cs typeface="Arial"/>
              </a:rPr>
              <a:t>provisioning</a:t>
            </a:r>
            <a:r>
              <a:rPr sz="4100" b="1" spc="10" dirty="0">
                <a:latin typeface="Arial"/>
                <a:cs typeface="Arial"/>
              </a:rPr>
              <a:t> </a:t>
            </a:r>
            <a:r>
              <a:rPr sz="4100" spc="75" dirty="0">
                <a:latin typeface="Arial MT"/>
                <a:cs typeface="Arial MT"/>
              </a:rPr>
              <a:t>becomes</a:t>
            </a:r>
            <a:r>
              <a:rPr sz="4100" spc="10" dirty="0">
                <a:latin typeface="Arial MT"/>
                <a:cs typeface="Arial MT"/>
              </a:rPr>
              <a:t> </a:t>
            </a:r>
            <a:r>
              <a:rPr sz="4100" b="1" spc="5" dirty="0">
                <a:latin typeface="Arial"/>
                <a:cs typeface="Arial"/>
              </a:rPr>
              <a:t>less of</a:t>
            </a:r>
            <a:r>
              <a:rPr sz="4100" b="1" spc="10" dirty="0">
                <a:latin typeface="Arial"/>
                <a:cs typeface="Arial"/>
              </a:rPr>
              <a:t> an </a:t>
            </a:r>
            <a:r>
              <a:rPr sz="4100" b="1" spc="5" dirty="0">
                <a:latin typeface="Arial"/>
                <a:cs typeface="Arial"/>
              </a:rPr>
              <a:t>issue</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7780" lvl="1" indent="-509270">
              <a:lnSpc>
                <a:spcPct val="100499"/>
              </a:lnSpc>
              <a:buSzPct val="75609"/>
              <a:buChar char="•"/>
              <a:tabLst>
                <a:tab pos="1266825" algn="l"/>
                <a:tab pos="1267460" algn="l"/>
              </a:tabLst>
            </a:pPr>
            <a:r>
              <a:rPr sz="4100" dirty="0">
                <a:latin typeface="Arial MT"/>
                <a:cs typeface="Arial MT"/>
              </a:rPr>
              <a:t>Provisioning</a:t>
            </a:r>
            <a:r>
              <a:rPr sz="4100" spc="10" dirty="0">
                <a:latin typeface="Arial MT"/>
                <a:cs typeface="Arial MT"/>
              </a:rPr>
              <a:t> </a:t>
            </a:r>
            <a:r>
              <a:rPr sz="4100" spc="75" dirty="0">
                <a:latin typeface="Arial MT"/>
                <a:cs typeface="Arial MT"/>
              </a:rPr>
              <a:t>happens</a:t>
            </a:r>
            <a:r>
              <a:rPr sz="4100" spc="10" dirty="0">
                <a:latin typeface="Arial MT"/>
                <a:cs typeface="Arial MT"/>
              </a:rPr>
              <a:t> when </a:t>
            </a:r>
            <a:r>
              <a:rPr sz="4100" spc="90" dirty="0">
                <a:latin typeface="Arial MT"/>
                <a:cs typeface="Arial MT"/>
              </a:rPr>
              <a:t>building</a:t>
            </a:r>
            <a:r>
              <a:rPr sz="4100" spc="10" dirty="0">
                <a:latin typeface="Arial MT"/>
                <a:cs typeface="Arial MT"/>
              </a:rPr>
              <a:t> the </a:t>
            </a:r>
            <a:r>
              <a:rPr sz="4100" spc="-10" dirty="0">
                <a:latin typeface="Arial MT"/>
                <a:cs typeface="Arial MT"/>
              </a:rPr>
              <a:t>container,</a:t>
            </a:r>
            <a:r>
              <a:rPr sz="4100" spc="10" dirty="0">
                <a:latin typeface="Arial MT"/>
                <a:cs typeface="Arial MT"/>
              </a:rPr>
              <a:t> then</a:t>
            </a:r>
            <a:r>
              <a:rPr sz="4100" spc="15" dirty="0">
                <a:latin typeface="Arial MT"/>
                <a:cs typeface="Arial MT"/>
              </a:rPr>
              <a:t> </a:t>
            </a:r>
            <a:r>
              <a:rPr sz="4100" spc="10" dirty="0">
                <a:latin typeface="Arial MT"/>
                <a:cs typeface="Arial MT"/>
              </a:rPr>
              <a:t>the </a:t>
            </a:r>
            <a:r>
              <a:rPr sz="4100" spc="35" dirty="0">
                <a:latin typeface="Arial MT"/>
                <a:cs typeface="Arial MT"/>
              </a:rPr>
              <a:t>container</a:t>
            </a:r>
            <a:r>
              <a:rPr sz="4100" spc="10" dirty="0">
                <a:latin typeface="Arial MT"/>
                <a:cs typeface="Arial MT"/>
              </a:rPr>
              <a:t> </a:t>
            </a:r>
            <a:r>
              <a:rPr sz="4100" spc="5" dirty="0">
                <a:latin typeface="Arial MT"/>
                <a:cs typeface="Arial MT"/>
              </a:rPr>
              <a:t>is </a:t>
            </a:r>
            <a:r>
              <a:rPr sz="4100" spc="-1125" dirty="0">
                <a:latin typeface="Arial MT"/>
                <a:cs typeface="Arial MT"/>
              </a:rPr>
              <a:t> </a:t>
            </a:r>
            <a:r>
              <a:rPr sz="4100" spc="65" dirty="0">
                <a:latin typeface="Arial MT"/>
                <a:cs typeface="Arial MT"/>
              </a:rPr>
              <a:t>launched</a:t>
            </a:r>
            <a:r>
              <a:rPr sz="4100"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35" dirty="0">
                <a:latin typeface="Arial MT"/>
                <a:cs typeface="Arial MT"/>
              </a:rPr>
              <a:t>container</a:t>
            </a:r>
            <a:r>
              <a:rPr sz="4100" spc="5" dirty="0">
                <a:latin typeface="Arial MT"/>
                <a:cs typeface="Arial MT"/>
              </a:rPr>
              <a:t> </a:t>
            </a:r>
            <a:r>
              <a:rPr sz="4100" spc="45" dirty="0">
                <a:latin typeface="Arial MT"/>
                <a:cs typeface="Arial MT"/>
              </a:rPr>
              <a:t>platform</a:t>
            </a:r>
            <a:endParaRPr sz="4100">
              <a:latin typeface="Arial MT"/>
              <a:cs typeface="Arial MT"/>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5294" y="4212926"/>
            <a:ext cx="10342245" cy="1433195"/>
          </a:xfrm>
          <a:prstGeom prst="rect">
            <a:avLst/>
          </a:prstGeom>
        </p:spPr>
        <p:txBody>
          <a:bodyPr vert="horz" wrap="square" lIns="0" tIns="17145" rIns="0" bIns="0" rtlCol="0">
            <a:spAutoFit/>
          </a:bodyPr>
          <a:lstStyle/>
          <a:p>
            <a:pPr marL="12700">
              <a:lnSpc>
                <a:spcPct val="100000"/>
              </a:lnSpc>
              <a:spcBef>
                <a:spcPts val="135"/>
              </a:spcBef>
            </a:pPr>
            <a:r>
              <a:rPr spc="114" dirty="0"/>
              <a:t>Using</a:t>
            </a:r>
            <a:r>
              <a:rPr spc="-15" dirty="0"/>
              <a:t> </a:t>
            </a:r>
            <a:r>
              <a:rPr spc="30" dirty="0"/>
              <a:t>terraform</a:t>
            </a:r>
            <a:r>
              <a:rPr spc="-15" dirty="0"/>
              <a:t> </a:t>
            </a:r>
            <a:r>
              <a:rPr spc="15" dirty="0"/>
              <a:t>CLI</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56939" y="2160233"/>
            <a:ext cx="17545050" cy="1910714"/>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65" dirty="0">
                <a:latin typeface="Arial MT"/>
                <a:cs typeface="Arial MT"/>
              </a:rPr>
              <a:t>For </a:t>
            </a:r>
            <a:r>
              <a:rPr sz="4100" spc="10" dirty="0">
                <a:latin typeface="Arial MT"/>
                <a:cs typeface="Arial MT"/>
              </a:rPr>
              <a:t>the </a:t>
            </a:r>
            <a:r>
              <a:rPr sz="4100" spc="45" dirty="0">
                <a:latin typeface="Arial MT"/>
                <a:cs typeface="Arial MT"/>
              </a:rPr>
              <a:t>certification, </a:t>
            </a:r>
            <a:r>
              <a:rPr sz="4100" spc="10" dirty="0">
                <a:latin typeface="Arial MT"/>
                <a:cs typeface="Arial MT"/>
              </a:rPr>
              <a:t>you </a:t>
            </a:r>
            <a:r>
              <a:rPr sz="4100" spc="65" dirty="0">
                <a:latin typeface="Arial MT"/>
                <a:cs typeface="Arial MT"/>
              </a:rPr>
              <a:t>need </a:t>
            </a:r>
            <a:r>
              <a:rPr sz="4100" spc="5" dirty="0">
                <a:latin typeface="Arial MT"/>
                <a:cs typeface="Arial MT"/>
              </a:rPr>
              <a:t>to </a:t>
            </a:r>
            <a:r>
              <a:rPr sz="4100" spc="10" dirty="0">
                <a:latin typeface="Arial MT"/>
                <a:cs typeface="Arial MT"/>
              </a:rPr>
              <a:t>know </a:t>
            </a:r>
            <a:r>
              <a:rPr sz="4100" spc="55" dirty="0">
                <a:latin typeface="Arial MT"/>
                <a:cs typeface="Arial MT"/>
              </a:rPr>
              <a:t>about </a:t>
            </a:r>
            <a:r>
              <a:rPr sz="4100" spc="10" dirty="0">
                <a:latin typeface="Arial MT"/>
                <a:cs typeface="Arial MT"/>
              </a:rPr>
              <a:t>a few </a:t>
            </a:r>
            <a:r>
              <a:rPr sz="4100" b="1" spc="5" dirty="0">
                <a:latin typeface="Arial"/>
                <a:cs typeface="Arial"/>
              </a:rPr>
              <a:t>CLI </a:t>
            </a:r>
            <a:r>
              <a:rPr sz="4100" b="1" spc="10" dirty="0">
                <a:latin typeface="Arial"/>
                <a:cs typeface="Arial"/>
              </a:rPr>
              <a:t>commands </a:t>
            </a:r>
            <a:r>
              <a:rPr sz="4100" b="1" spc="15" dirty="0">
                <a:latin typeface="Arial"/>
                <a:cs typeface="Arial"/>
              </a:rPr>
              <a:t> </a:t>
            </a:r>
            <a:r>
              <a:rPr sz="4100" spc="65" dirty="0">
                <a:latin typeface="Arial MT"/>
                <a:cs typeface="Arial MT"/>
              </a:rPr>
              <a:t>(besides</a:t>
            </a:r>
            <a:r>
              <a:rPr sz="4100" spc="5" dirty="0">
                <a:latin typeface="Arial MT"/>
                <a:cs typeface="Arial MT"/>
              </a:rPr>
              <a:t> init / </a:t>
            </a:r>
            <a:r>
              <a:rPr sz="4100" spc="65" dirty="0">
                <a:latin typeface="Arial MT"/>
                <a:cs typeface="Arial MT"/>
              </a:rPr>
              <a:t>plan</a:t>
            </a:r>
            <a:r>
              <a:rPr sz="4100" spc="10" dirty="0">
                <a:latin typeface="Arial MT"/>
                <a:cs typeface="Arial MT"/>
              </a:rPr>
              <a:t> </a:t>
            </a:r>
            <a:r>
              <a:rPr sz="4100" spc="5" dirty="0">
                <a:latin typeface="Arial MT"/>
                <a:cs typeface="Arial MT"/>
              </a:rPr>
              <a:t>/ </a:t>
            </a:r>
            <a:r>
              <a:rPr sz="4100" spc="70" dirty="0">
                <a:latin typeface="Arial MT"/>
                <a:cs typeface="Arial MT"/>
              </a:rPr>
              <a:t>apply).</a:t>
            </a:r>
            <a:r>
              <a:rPr sz="4100" spc="5" dirty="0">
                <a:latin typeface="Arial MT"/>
                <a:cs typeface="Arial MT"/>
              </a:rPr>
              <a:t> </a:t>
            </a:r>
            <a:r>
              <a:rPr sz="4100" spc="-55" dirty="0">
                <a:latin typeface="Arial MT"/>
                <a:cs typeface="Arial MT"/>
              </a:rPr>
              <a:t>Let’s</a:t>
            </a:r>
            <a:r>
              <a:rPr sz="4100" spc="5" dirty="0">
                <a:latin typeface="Arial MT"/>
                <a:cs typeface="Arial MT"/>
              </a:rPr>
              <a:t> </a:t>
            </a:r>
            <a:r>
              <a:rPr sz="4100" spc="10" dirty="0">
                <a:latin typeface="Arial MT"/>
                <a:cs typeface="Arial MT"/>
              </a:rPr>
              <a:t>summarize a</a:t>
            </a:r>
            <a:r>
              <a:rPr sz="4100" spc="5" dirty="0">
                <a:latin typeface="Arial MT"/>
                <a:cs typeface="Arial MT"/>
              </a:rPr>
              <a:t> </a:t>
            </a:r>
            <a:r>
              <a:rPr sz="4100" spc="10" dirty="0">
                <a:latin typeface="Arial MT"/>
                <a:cs typeface="Arial MT"/>
              </a:rPr>
              <a:t>few</a:t>
            </a:r>
            <a:r>
              <a:rPr sz="4100" spc="5" dirty="0">
                <a:latin typeface="Arial MT"/>
                <a:cs typeface="Arial MT"/>
              </a:rPr>
              <a:t> of</a:t>
            </a:r>
            <a:r>
              <a:rPr sz="4100" spc="10" dirty="0">
                <a:latin typeface="Arial MT"/>
                <a:cs typeface="Arial MT"/>
              </a:rPr>
              <a:t> these</a:t>
            </a:r>
            <a:r>
              <a:rPr sz="4100" spc="5" dirty="0">
                <a:latin typeface="Arial MT"/>
                <a:cs typeface="Arial MT"/>
              </a:rPr>
              <a:t> </a:t>
            </a:r>
            <a:r>
              <a:rPr sz="4100" spc="70" dirty="0">
                <a:latin typeface="Arial MT"/>
                <a:cs typeface="Arial MT"/>
              </a:rPr>
              <a:t>commands</a:t>
            </a:r>
            <a:r>
              <a:rPr sz="4100" spc="5" dirty="0">
                <a:latin typeface="Arial MT"/>
                <a:cs typeface="Arial MT"/>
              </a:rPr>
              <a:t> in </a:t>
            </a:r>
            <a:r>
              <a:rPr sz="4100" spc="-1125" dirty="0">
                <a:latin typeface="Arial MT"/>
                <a:cs typeface="Arial MT"/>
              </a:rPr>
              <a:t> </a:t>
            </a:r>
            <a:r>
              <a:rPr sz="4100" spc="5" dirty="0">
                <a:latin typeface="Arial MT"/>
                <a:cs typeface="Arial MT"/>
              </a:rPr>
              <a:t>this</a:t>
            </a:r>
            <a:r>
              <a:rPr sz="4100" dirty="0">
                <a:latin typeface="Arial MT"/>
                <a:cs typeface="Arial MT"/>
              </a:rPr>
              <a:t> </a:t>
            </a:r>
            <a:r>
              <a:rPr sz="4100" spc="30" dirty="0">
                <a:latin typeface="Arial MT"/>
                <a:cs typeface="Arial MT"/>
              </a:rPr>
              <a:t>lecture</a:t>
            </a:r>
            <a:endParaRPr sz="4100">
              <a:latin typeface="Arial MT"/>
              <a:cs typeface="Arial MT"/>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3" name="object 3"/>
          <p:cNvSpPr/>
          <p:nvPr/>
        </p:nvSpPr>
        <p:spPr>
          <a:xfrm>
            <a:off x="806246" y="4747304"/>
            <a:ext cx="18009870" cy="1437005"/>
          </a:xfrm>
          <a:custGeom>
            <a:avLst/>
            <a:gdLst/>
            <a:ahLst/>
            <a:cxnLst/>
            <a:rect l="l" t="t" r="r" b="b"/>
            <a:pathLst>
              <a:path w="18009870" h="1437004">
                <a:moveTo>
                  <a:pt x="18009743" y="0"/>
                </a:moveTo>
                <a:lnTo>
                  <a:pt x="5001895" y="0"/>
                </a:lnTo>
                <a:lnTo>
                  <a:pt x="0" y="0"/>
                </a:lnTo>
                <a:lnTo>
                  <a:pt x="0" y="1436497"/>
                </a:lnTo>
                <a:lnTo>
                  <a:pt x="5001895" y="1436497"/>
                </a:lnTo>
                <a:lnTo>
                  <a:pt x="18009743" y="1436497"/>
                </a:lnTo>
                <a:lnTo>
                  <a:pt x="18009743" y="0"/>
                </a:lnTo>
                <a:close/>
              </a:path>
            </a:pathLst>
          </a:custGeom>
          <a:solidFill>
            <a:srgbClr val="E3E5E8"/>
          </a:solidFill>
        </p:spPr>
        <p:txBody>
          <a:bodyPr wrap="square" lIns="0" tIns="0" rIns="0" bIns="0" rtlCol="0"/>
          <a:lstStyle/>
          <a:p>
            <a:endParaRPr/>
          </a:p>
        </p:txBody>
      </p:sp>
      <p:sp>
        <p:nvSpPr>
          <p:cNvPr id="4" name="object 4"/>
          <p:cNvSpPr txBox="1"/>
          <p:nvPr/>
        </p:nvSpPr>
        <p:spPr>
          <a:xfrm>
            <a:off x="806258" y="1874288"/>
            <a:ext cx="18009870" cy="1437005"/>
          </a:xfrm>
          <a:prstGeom prst="rect">
            <a:avLst/>
          </a:prstGeom>
          <a:solidFill>
            <a:srgbClr val="0365C0"/>
          </a:solidFill>
        </p:spPr>
        <p:txBody>
          <a:bodyPr vert="horz" wrap="square" lIns="0" tIns="6350" rIns="0" bIns="0" rtlCol="0">
            <a:spAutoFit/>
          </a:bodyPr>
          <a:lstStyle/>
          <a:p>
            <a:pPr>
              <a:lnSpc>
                <a:spcPct val="100000"/>
              </a:lnSpc>
              <a:spcBef>
                <a:spcPts val="50"/>
              </a:spcBef>
            </a:pPr>
            <a:endParaRPr sz="3250">
              <a:latin typeface="Times New Roman"/>
              <a:cs typeface="Times New Roman"/>
            </a:endParaRPr>
          </a:p>
          <a:p>
            <a:pPr marL="1579245">
              <a:lnSpc>
                <a:spcPct val="100000"/>
              </a:lnSpc>
              <a:tabLst>
                <a:tab pos="10468610" algn="l"/>
              </a:tabLst>
            </a:pPr>
            <a:r>
              <a:rPr sz="2950" b="1" spc="10" dirty="0">
                <a:solidFill>
                  <a:srgbClr val="FFFFFF"/>
                </a:solidFill>
                <a:latin typeface="Arial"/>
                <a:cs typeface="Arial"/>
              </a:rPr>
              <a:t>Command	</a:t>
            </a:r>
            <a:r>
              <a:rPr sz="2950" b="1" spc="5" dirty="0">
                <a:solidFill>
                  <a:srgbClr val="FFFFFF"/>
                </a:solidFill>
                <a:latin typeface="Arial"/>
                <a:cs typeface="Arial"/>
              </a:rPr>
              <a:t>Description</a:t>
            </a:r>
            <a:endParaRPr sz="295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2212463" y="3782057"/>
            <a:ext cx="16313150" cy="478155"/>
          </a:xfrm>
          <a:prstGeom prst="rect">
            <a:avLst/>
          </a:prstGeom>
        </p:spPr>
        <p:txBody>
          <a:bodyPr vert="horz" wrap="square" lIns="0" tIns="14604" rIns="0" bIns="0" rtlCol="0">
            <a:spAutoFit/>
          </a:bodyPr>
          <a:lstStyle/>
          <a:p>
            <a:pPr marL="12700">
              <a:lnSpc>
                <a:spcPct val="100000"/>
              </a:lnSpc>
              <a:spcBef>
                <a:spcPts val="114"/>
              </a:spcBef>
              <a:tabLst>
                <a:tab pos="3898900" algn="l"/>
              </a:tabLst>
            </a:pPr>
            <a:r>
              <a:rPr sz="2950" spc="10" dirty="0">
                <a:latin typeface="Arial MT"/>
                <a:cs typeface="Arial MT"/>
              </a:rPr>
              <a:t>terraform</a:t>
            </a:r>
            <a:r>
              <a:rPr sz="2950" spc="15" dirty="0">
                <a:latin typeface="Arial MT"/>
                <a:cs typeface="Arial MT"/>
              </a:rPr>
              <a:t> </a:t>
            </a:r>
            <a:r>
              <a:rPr sz="2950" spc="5" dirty="0">
                <a:latin typeface="Arial MT"/>
                <a:cs typeface="Arial MT"/>
              </a:rPr>
              <a:t>fmt	</a:t>
            </a:r>
            <a:r>
              <a:rPr sz="2950" spc="-10" dirty="0">
                <a:latin typeface="Arial MT"/>
                <a:cs typeface="Arial MT"/>
              </a:rPr>
              <a:t>Format</a:t>
            </a:r>
            <a:r>
              <a:rPr sz="2950" spc="10" dirty="0">
                <a:latin typeface="Arial MT"/>
                <a:cs typeface="Arial MT"/>
              </a:rPr>
              <a:t> </a:t>
            </a:r>
            <a:r>
              <a:rPr sz="2950" spc="5" dirty="0">
                <a:latin typeface="Arial MT"/>
                <a:cs typeface="Arial MT"/>
              </a:rPr>
              <a:t>the *.tf files</a:t>
            </a:r>
            <a:r>
              <a:rPr sz="2950" spc="10" dirty="0">
                <a:latin typeface="Arial MT"/>
                <a:cs typeface="Arial MT"/>
              </a:rPr>
              <a:t> </a:t>
            </a:r>
            <a:r>
              <a:rPr sz="2950" spc="90" dirty="0">
                <a:latin typeface="Arial MT"/>
                <a:cs typeface="Arial MT"/>
              </a:rPr>
              <a:t>by</a:t>
            </a:r>
            <a:r>
              <a:rPr sz="2950" spc="5" dirty="0">
                <a:latin typeface="Arial MT"/>
                <a:cs typeface="Arial MT"/>
              </a:rPr>
              <a:t> </a:t>
            </a:r>
            <a:r>
              <a:rPr sz="2950" spc="25" dirty="0">
                <a:latin typeface="Arial MT"/>
                <a:cs typeface="Arial MT"/>
              </a:rPr>
              <a:t>entering</a:t>
            </a:r>
            <a:r>
              <a:rPr sz="2950" spc="5" dirty="0">
                <a:latin typeface="Arial MT"/>
                <a:cs typeface="Arial MT"/>
              </a:rPr>
              <a:t> </a:t>
            </a:r>
            <a:r>
              <a:rPr sz="2950" spc="-10" dirty="0">
                <a:latin typeface="Arial MT"/>
                <a:cs typeface="Arial MT"/>
              </a:rPr>
              <a:t>"terraform</a:t>
            </a:r>
            <a:r>
              <a:rPr sz="2950" spc="5" dirty="0">
                <a:latin typeface="Arial MT"/>
                <a:cs typeface="Arial MT"/>
              </a:rPr>
              <a:t> </a:t>
            </a:r>
            <a:r>
              <a:rPr sz="2950" spc="-50" dirty="0">
                <a:latin typeface="Arial MT"/>
                <a:cs typeface="Arial MT"/>
              </a:rPr>
              <a:t>fmt"</a:t>
            </a:r>
            <a:r>
              <a:rPr sz="2950" spc="10" dirty="0">
                <a:latin typeface="Arial MT"/>
                <a:cs typeface="Arial MT"/>
              </a:rPr>
              <a:t> </a:t>
            </a:r>
            <a:r>
              <a:rPr sz="2950" spc="5" dirty="0">
                <a:latin typeface="Arial MT"/>
                <a:cs typeface="Arial MT"/>
              </a:rPr>
              <a:t>or </a:t>
            </a:r>
            <a:r>
              <a:rPr sz="2950" spc="-10" dirty="0">
                <a:latin typeface="Arial MT"/>
                <a:cs typeface="Arial MT"/>
              </a:rPr>
              <a:t>"terraform</a:t>
            </a:r>
            <a:r>
              <a:rPr sz="2950" spc="5" dirty="0">
                <a:latin typeface="Arial MT"/>
                <a:cs typeface="Arial MT"/>
              </a:rPr>
              <a:t> fmt </a:t>
            </a:r>
            <a:r>
              <a:rPr sz="2950" spc="-15" dirty="0">
                <a:latin typeface="Arial MT"/>
                <a:cs typeface="Arial MT"/>
              </a:rPr>
              <a:t>filename.tf"</a:t>
            </a:r>
            <a:endParaRPr sz="2950">
              <a:latin typeface="Arial MT"/>
              <a:cs typeface="Arial MT"/>
            </a:endParaRPr>
          </a:p>
        </p:txBody>
      </p:sp>
      <p:sp>
        <p:nvSpPr>
          <p:cNvPr id="6" name="object 6"/>
          <p:cNvSpPr txBox="1"/>
          <p:nvPr/>
        </p:nvSpPr>
        <p:spPr>
          <a:xfrm>
            <a:off x="2118037" y="5213324"/>
            <a:ext cx="237871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MT"/>
                <a:cs typeface="Arial MT"/>
              </a:rPr>
              <a:t>terraform</a:t>
            </a:r>
            <a:r>
              <a:rPr sz="2950" spc="-50" dirty="0">
                <a:latin typeface="Arial MT"/>
                <a:cs typeface="Arial MT"/>
              </a:rPr>
              <a:t> </a:t>
            </a:r>
            <a:r>
              <a:rPr sz="2950" spc="5" dirty="0">
                <a:latin typeface="Arial MT"/>
                <a:cs typeface="Arial MT"/>
              </a:rPr>
              <a:t>taint</a:t>
            </a:r>
            <a:endParaRPr sz="2950">
              <a:latin typeface="Arial MT"/>
              <a:cs typeface="Arial MT"/>
            </a:endParaRPr>
          </a:p>
        </p:txBody>
      </p:sp>
      <p:sp>
        <p:nvSpPr>
          <p:cNvPr id="7" name="object 7"/>
          <p:cNvSpPr txBox="1"/>
          <p:nvPr/>
        </p:nvSpPr>
        <p:spPr>
          <a:xfrm>
            <a:off x="5847272" y="4763076"/>
            <a:ext cx="12929870" cy="1378585"/>
          </a:xfrm>
          <a:prstGeom prst="rect">
            <a:avLst/>
          </a:prstGeom>
        </p:spPr>
        <p:txBody>
          <a:bodyPr vert="horz" wrap="square" lIns="0" tIns="14604" rIns="0" bIns="0" rtlCol="0">
            <a:spAutoFit/>
          </a:bodyPr>
          <a:lstStyle/>
          <a:p>
            <a:pPr algn="ctr">
              <a:lnSpc>
                <a:spcPct val="100000"/>
              </a:lnSpc>
              <a:spcBef>
                <a:spcPts val="114"/>
              </a:spcBef>
            </a:pPr>
            <a:r>
              <a:rPr sz="2950" spc="-50" dirty="0">
                <a:latin typeface="Arial MT"/>
                <a:cs typeface="Arial MT"/>
              </a:rPr>
              <a:t>For</a:t>
            </a:r>
            <a:r>
              <a:rPr sz="2950" spc="5" dirty="0">
                <a:latin typeface="Arial MT"/>
                <a:cs typeface="Arial MT"/>
              </a:rPr>
              <a:t> </a:t>
            </a:r>
            <a:r>
              <a:rPr sz="2950" spc="25" dirty="0">
                <a:latin typeface="Arial MT"/>
                <a:cs typeface="Arial MT"/>
              </a:rPr>
              <a:t>example:</a:t>
            </a:r>
            <a:r>
              <a:rPr sz="2950" spc="10" dirty="0">
                <a:latin typeface="Arial MT"/>
                <a:cs typeface="Arial MT"/>
              </a:rPr>
              <a:t> terraform</a:t>
            </a:r>
            <a:r>
              <a:rPr sz="2950" spc="5" dirty="0">
                <a:latin typeface="Arial MT"/>
                <a:cs typeface="Arial MT"/>
              </a:rPr>
              <a:t> taint</a:t>
            </a:r>
            <a:r>
              <a:rPr sz="2950" spc="10" dirty="0">
                <a:latin typeface="Arial MT"/>
                <a:cs typeface="Arial MT"/>
              </a:rPr>
              <a:t> </a:t>
            </a:r>
            <a:r>
              <a:rPr sz="2950" spc="15" dirty="0">
                <a:latin typeface="Arial MT"/>
                <a:cs typeface="Arial MT"/>
              </a:rPr>
              <a:t>aws_instance.myinstance</a:t>
            </a:r>
            <a:endParaRPr sz="2950">
              <a:latin typeface="Arial MT"/>
              <a:cs typeface="Arial MT"/>
            </a:endParaRPr>
          </a:p>
          <a:p>
            <a:pPr marL="12700" marR="5080" algn="ctr">
              <a:lnSpc>
                <a:spcPct val="100000"/>
              </a:lnSpc>
              <a:spcBef>
                <a:spcPts val="5"/>
              </a:spcBef>
            </a:pPr>
            <a:r>
              <a:rPr sz="2950" spc="5" dirty="0">
                <a:latin typeface="Arial MT"/>
                <a:cs typeface="Arial MT"/>
              </a:rPr>
              <a:t>Next</a:t>
            </a:r>
            <a:r>
              <a:rPr sz="2950" spc="15" dirty="0">
                <a:latin typeface="Arial MT"/>
                <a:cs typeface="Arial MT"/>
              </a:rPr>
              <a:t> </a:t>
            </a:r>
            <a:r>
              <a:rPr sz="2950" spc="5" dirty="0">
                <a:latin typeface="Arial MT"/>
                <a:cs typeface="Arial MT"/>
              </a:rPr>
              <a:t>time</a:t>
            </a:r>
            <a:r>
              <a:rPr sz="2950" spc="15" dirty="0">
                <a:latin typeface="Arial MT"/>
                <a:cs typeface="Arial MT"/>
              </a:rPr>
              <a:t> </a:t>
            </a:r>
            <a:r>
              <a:rPr sz="2950" spc="5" dirty="0">
                <a:latin typeface="Arial MT"/>
                <a:cs typeface="Arial MT"/>
              </a:rPr>
              <a:t>you</a:t>
            </a:r>
            <a:r>
              <a:rPr sz="2950" spc="15" dirty="0">
                <a:latin typeface="Arial MT"/>
                <a:cs typeface="Arial MT"/>
              </a:rPr>
              <a:t> </a:t>
            </a:r>
            <a:r>
              <a:rPr sz="2950" spc="5" dirty="0">
                <a:latin typeface="Arial MT"/>
                <a:cs typeface="Arial MT"/>
              </a:rPr>
              <a:t>run</a:t>
            </a:r>
            <a:r>
              <a:rPr sz="2950" spc="15" dirty="0">
                <a:latin typeface="Arial MT"/>
                <a:cs typeface="Arial MT"/>
              </a:rPr>
              <a:t> </a:t>
            </a:r>
            <a:r>
              <a:rPr sz="2950" spc="10" dirty="0">
                <a:latin typeface="Arial MT"/>
                <a:cs typeface="Arial MT"/>
              </a:rPr>
              <a:t>terraform</a:t>
            </a:r>
            <a:r>
              <a:rPr sz="2950" spc="15" dirty="0">
                <a:latin typeface="Arial MT"/>
                <a:cs typeface="Arial MT"/>
              </a:rPr>
              <a:t> </a:t>
            </a:r>
            <a:r>
              <a:rPr sz="2950" spc="70" dirty="0">
                <a:latin typeface="Arial MT"/>
                <a:cs typeface="Arial MT"/>
              </a:rPr>
              <a:t>apply</a:t>
            </a:r>
            <a:r>
              <a:rPr sz="2950" spc="15" dirty="0">
                <a:latin typeface="Arial MT"/>
                <a:cs typeface="Arial MT"/>
              </a:rPr>
              <a:t> </a:t>
            </a:r>
            <a:r>
              <a:rPr sz="2950" spc="5" dirty="0">
                <a:latin typeface="Arial MT"/>
                <a:cs typeface="Arial MT"/>
              </a:rPr>
              <a:t>the</a:t>
            </a:r>
            <a:r>
              <a:rPr sz="2950" spc="15" dirty="0">
                <a:latin typeface="Arial MT"/>
                <a:cs typeface="Arial MT"/>
              </a:rPr>
              <a:t> </a:t>
            </a:r>
            <a:r>
              <a:rPr sz="2950" spc="25" dirty="0">
                <a:latin typeface="Arial MT"/>
                <a:cs typeface="Arial MT"/>
              </a:rPr>
              <a:t>instance</a:t>
            </a:r>
            <a:r>
              <a:rPr sz="2950" spc="15" dirty="0">
                <a:latin typeface="Arial MT"/>
                <a:cs typeface="Arial MT"/>
              </a:rPr>
              <a:t> </a:t>
            </a:r>
            <a:r>
              <a:rPr sz="2950" spc="10" dirty="0">
                <a:latin typeface="Arial MT"/>
                <a:cs typeface="Arial MT"/>
              </a:rPr>
              <a:t>my</a:t>
            </a:r>
            <a:r>
              <a:rPr sz="2950" spc="15" dirty="0">
                <a:latin typeface="Arial MT"/>
                <a:cs typeface="Arial MT"/>
              </a:rPr>
              <a:t> </a:t>
            </a:r>
            <a:r>
              <a:rPr sz="2950" spc="25" dirty="0">
                <a:latin typeface="Arial MT"/>
                <a:cs typeface="Arial MT"/>
              </a:rPr>
              <a:t>instance</a:t>
            </a:r>
            <a:r>
              <a:rPr sz="2950" spc="15" dirty="0">
                <a:latin typeface="Arial MT"/>
                <a:cs typeface="Arial MT"/>
              </a:rPr>
              <a:t> </a:t>
            </a:r>
            <a:r>
              <a:rPr sz="2950" spc="5" dirty="0">
                <a:latin typeface="Arial MT"/>
                <a:cs typeface="Arial MT"/>
              </a:rPr>
              <a:t>will</a:t>
            </a:r>
            <a:r>
              <a:rPr sz="2950" spc="15" dirty="0">
                <a:latin typeface="Arial MT"/>
                <a:cs typeface="Arial MT"/>
              </a:rPr>
              <a:t> </a:t>
            </a:r>
            <a:r>
              <a:rPr sz="2950" spc="90" dirty="0">
                <a:latin typeface="Arial MT"/>
                <a:cs typeface="Arial MT"/>
              </a:rPr>
              <a:t>be</a:t>
            </a:r>
            <a:r>
              <a:rPr sz="2950" spc="15" dirty="0">
                <a:latin typeface="Arial MT"/>
                <a:cs typeface="Arial MT"/>
              </a:rPr>
              <a:t> </a:t>
            </a:r>
            <a:r>
              <a:rPr sz="2950" spc="35" dirty="0">
                <a:latin typeface="Arial MT"/>
                <a:cs typeface="Arial MT"/>
              </a:rPr>
              <a:t>destroyed </a:t>
            </a:r>
            <a:r>
              <a:rPr sz="2950" spc="-805" dirty="0">
                <a:latin typeface="Arial MT"/>
                <a:cs typeface="Arial MT"/>
              </a:rPr>
              <a:t> </a:t>
            </a:r>
            <a:r>
              <a:rPr sz="2950" spc="60" dirty="0">
                <a:latin typeface="Arial MT"/>
                <a:cs typeface="Arial MT"/>
              </a:rPr>
              <a:t>and</a:t>
            </a:r>
            <a:r>
              <a:rPr sz="2950" dirty="0">
                <a:latin typeface="Arial MT"/>
                <a:cs typeface="Arial MT"/>
              </a:rPr>
              <a:t> </a:t>
            </a:r>
            <a:r>
              <a:rPr sz="2950" spc="30" dirty="0">
                <a:latin typeface="Arial MT"/>
                <a:cs typeface="Arial MT"/>
              </a:rPr>
              <a:t>recreated</a:t>
            </a:r>
            <a:endParaRPr sz="2950">
              <a:latin typeface="Arial MT"/>
              <a:cs typeface="Arial MT"/>
            </a:endParaRPr>
          </a:p>
        </p:txBody>
      </p:sp>
      <p:sp>
        <p:nvSpPr>
          <p:cNvPr id="8" name="object 8"/>
          <p:cNvSpPr txBox="1"/>
          <p:nvPr/>
        </p:nvSpPr>
        <p:spPr>
          <a:xfrm>
            <a:off x="1936911" y="6649826"/>
            <a:ext cx="2740660"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MT"/>
                <a:cs typeface="Arial MT"/>
              </a:rPr>
              <a:t>terraform</a:t>
            </a:r>
            <a:r>
              <a:rPr sz="2950" spc="-35" dirty="0">
                <a:latin typeface="Arial MT"/>
                <a:cs typeface="Arial MT"/>
              </a:rPr>
              <a:t> </a:t>
            </a:r>
            <a:r>
              <a:rPr sz="2950" spc="40" dirty="0">
                <a:latin typeface="Arial MT"/>
                <a:cs typeface="Arial MT"/>
              </a:rPr>
              <a:t>import</a:t>
            </a:r>
            <a:endParaRPr sz="2950">
              <a:latin typeface="Arial MT"/>
              <a:cs typeface="Arial MT"/>
            </a:endParaRPr>
          </a:p>
        </p:txBody>
      </p:sp>
      <p:sp>
        <p:nvSpPr>
          <p:cNvPr id="9" name="object 9"/>
          <p:cNvSpPr txBox="1"/>
          <p:nvPr/>
        </p:nvSpPr>
        <p:spPr>
          <a:xfrm>
            <a:off x="6104918" y="6199578"/>
            <a:ext cx="12414885" cy="1378585"/>
          </a:xfrm>
          <a:prstGeom prst="rect">
            <a:avLst/>
          </a:prstGeom>
        </p:spPr>
        <p:txBody>
          <a:bodyPr vert="horz" wrap="square" lIns="0" tIns="14604" rIns="0" bIns="0" rtlCol="0">
            <a:spAutoFit/>
          </a:bodyPr>
          <a:lstStyle/>
          <a:p>
            <a:pPr marL="12700" marR="5080" algn="ctr">
              <a:lnSpc>
                <a:spcPct val="100000"/>
              </a:lnSpc>
              <a:spcBef>
                <a:spcPts val="114"/>
              </a:spcBef>
            </a:pPr>
            <a:r>
              <a:rPr sz="2950" spc="5" dirty="0">
                <a:latin typeface="Arial MT"/>
                <a:cs typeface="Arial MT"/>
              </a:rPr>
              <a:t>If you have </a:t>
            </a:r>
            <a:r>
              <a:rPr sz="2950" spc="20" dirty="0">
                <a:latin typeface="Arial MT"/>
                <a:cs typeface="Arial MT"/>
              </a:rPr>
              <a:t>already </a:t>
            </a:r>
            <a:r>
              <a:rPr sz="2950" spc="10" dirty="0">
                <a:latin typeface="Arial MT"/>
                <a:cs typeface="Arial MT"/>
              </a:rPr>
              <a:t>resources </a:t>
            </a:r>
            <a:r>
              <a:rPr sz="2950" spc="45" dirty="0">
                <a:latin typeface="Arial MT"/>
                <a:cs typeface="Arial MT"/>
              </a:rPr>
              <a:t>created </a:t>
            </a:r>
            <a:r>
              <a:rPr sz="2950" spc="5" dirty="0">
                <a:latin typeface="Arial MT"/>
                <a:cs typeface="Arial MT"/>
              </a:rPr>
              <a:t>manually </a:t>
            </a:r>
            <a:r>
              <a:rPr sz="2950" spc="60" dirty="0">
                <a:latin typeface="Arial MT"/>
                <a:cs typeface="Arial MT"/>
              </a:rPr>
              <a:t>and </a:t>
            </a:r>
            <a:r>
              <a:rPr sz="2950" spc="5" dirty="0">
                <a:latin typeface="Arial MT"/>
                <a:cs typeface="Arial MT"/>
              </a:rPr>
              <a:t>you want to </a:t>
            </a:r>
            <a:r>
              <a:rPr sz="2950" spc="35" dirty="0">
                <a:latin typeface="Arial MT"/>
                <a:cs typeface="Arial MT"/>
              </a:rPr>
              <a:t>manage </a:t>
            </a:r>
            <a:r>
              <a:rPr sz="2950" spc="40" dirty="0">
                <a:latin typeface="Arial MT"/>
                <a:cs typeface="Arial MT"/>
              </a:rPr>
              <a:t> </a:t>
            </a:r>
            <a:r>
              <a:rPr sz="2950" spc="10" dirty="0">
                <a:latin typeface="Arial MT"/>
                <a:cs typeface="Arial MT"/>
              </a:rPr>
              <a:t>them</a:t>
            </a:r>
            <a:r>
              <a:rPr sz="2950" spc="5" dirty="0">
                <a:latin typeface="Arial MT"/>
                <a:cs typeface="Arial MT"/>
              </a:rPr>
              <a:t> in</a:t>
            </a:r>
            <a:r>
              <a:rPr sz="2950" spc="10" dirty="0">
                <a:latin typeface="Arial MT"/>
                <a:cs typeface="Arial MT"/>
              </a:rPr>
              <a:t> terraform, </a:t>
            </a:r>
            <a:r>
              <a:rPr sz="2950" spc="5" dirty="0">
                <a:latin typeface="Arial MT"/>
                <a:cs typeface="Arial MT"/>
              </a:rPr>
              <a:t>then first</a:t>
            </a:r>
            <a:r>
              <a:rPr sz="2950" spc="10" dirty="0">
                <a:latin typeface="Arial MT"/>
                <a:cs typeface="Arial MT"/>
              </a:rPr>
              <a:t> </a:t>
            </a:r>
            <a:r>
              <a:rPr sz="2950" spc="25" dirty="0">
                <a:latin typeface="Arial MT"/>
                <a:cs typeface="Arial MT"/>
              </a:rPr>
              <a:t>create</a:t>
            </a:r>
            <a:r>
              <a:rPr sz="2950" spc="10" dirty="0">
                <a:latin typeface="Arial MT"/>
                <a:cs typeface="Arial MT"/>
              </a:rPr>
              <a:t> </a:t>
            </a:r>
            <a:r>
              <a:rPr sz="2950" spc="5" dirty="0">
                <a:latin typeface="Arial MT"/>
                <a:cs typeface="Arial MT"/>
              </a:rPr>
              <a:t>the </a:t>
            </a:r>
            <a:r>
              <a:rPr sz="2950" spc="10" dirty="0">
                <a:latin typeface="Arial MT"/>
                <a:cs typeface="Arial MT"/>
              </a:rPr>
              <a:t>terraform </a:t>
            </a:r>
            <a:r>
              <a:rPr sz="2950" spc="90" dirty="0">
                <a:latin typeface="Arial MT"/>
                <a:cs typeface="Arial MT"/>
              </a:rPr>
              <a:t>code</a:t>
            </a:r>
            <a:r>
              <a:rPr sz="2950" spc="10" dirty="0">
                <a:latin typeface="Arial MT"/>
                <a:cs typeface="Arial MT"/>
              </a:rPr>
              <a:t> </a:t>
            </a:r>
            <a:r>
              <a:rPr sz="2950" spc="5" dirty="0">
                <a:latin typeface="Arial MT"/>
                <a:cs typeface="Arial MT"/>
              </a:rPr>
              <a:t>in</a:t>
            </a:r>
            <a:r>
              <a:rPr sz="2950" spc="10" dirty="0">
                <a:latin typeface="Arial MT"/>
                <a:cs typeface="Arial MT"/>
              </a:rPr>
              <a:t> </a:t>
            </a:r>
            <a:r>
              <a:rPr sz="2950" spc="5" dirty="0">
                <a:latin typeface="Arial MT"/>
                <a:cs typeface="Arial MT"/>
              </a:rPr>
              <a:t>a *.tf</a:t>
            </a:r>
            <a:r>
              <a:rPr sz="2950" spc="10" dirty="0">
                <a:latin typeface="Arial MT"/>
                <a:cs typeface="Arial MT"/>
              </a:rPr>
              <a:t> </a:t>
            </a:r>
            <a:r>
              <a:rPr sz="2950" spc="5" dirty="0">
                <a:latin typeface="Arial MT"/>
                <a:cs typeface="Arial MT"/>
              </a:rPr>
              <a:t>file,</a:t>
            </a:r>
            <a:r>
              <a:rPr sz="2950" spc="10" dirty="0">
                <a:latin typeface="Arial MT"/>
                <a:cs typeface="Arial MT"/>
              </a:rPr>
              <a:t> </a:t>
            </a:r>
            <a:r>
              <a:rPr sz="2950" spc="5" dirty="0">
                <a:latin typeface="Arial MT"/>
                <a:cs typeface="Arial MT"/>
              </a:rPr>
              <a:t>then run </a:t>
            </a:r>
            <a:r>
              <a:rPr sz="2950" spc="-800" dirty="0">
                <a:latin typeface="Arial MT"/>
                <a:cs typeface="Arial MT"/>
              </a:rPr>
              <a:t> </a:t>
            </a:r>
            <a:r>
              <a:rPr sz="2950" spc="10" dirty="0">
                <a:latin typeface="Arial MT"/>
                <a:cs typeface="Arial MT"/>
              </a:rPr>
              <a:t>terraform</a:t>
            </a:r>
            <a:r>
              <a:rPr sz="2950" spc="5" dirty="0">
                <a:latin typeface="Arial MT"/>
                <a:cs typeface="Arial MT"/>
              </a:rPr>
              <a:t> </a:t>
            </a:r>
            <a:r>
              <a:rPr sz="2950" spc="40" dirty="0">
                <a:latin typeface="Arial MT"/>
                <a:cs typeface="Arial MT"/>
              </a:rPr>
              <a:t>import</a:t>
            </a:r>
            <a:r>
              <a:rPr sz="2950" spc="5" dirty="0">
                <a:latin typeface="Arial MT"/>
                <a:cs typeface="Arial MT"/>
              </a:rPr>
              <a:t> resource_type.resource_name </a:t>
            </a:r>
            <a:r>
              <a:rPr sz="2950" spc="25" dirty="0">
                <a:latin typeface="Arial MT"/>
                <a:cs typeface="Arial MT"/>
              </a:rPr>
              <a:t>unique-identifier</a:t>
            </a:r>
            <a:endParaRPr sz="2950">
              <a:latin typeface="Arial MT"/>
              <a:cs typeface="Arial MT"/>
            </a:endParaRPr>
          </a:p>
        </p:txBody>
      </p:sp>
      <p:sp>
        <p:nvSpPr>
          <p:cNvPr id="10" name="object 10"/>
          <p:cNvSpPr txBox="1"/>
          <p:nvPr/>
        </p:nvSpPr>
        <p:spPr>
          <a:xfrm>
            <a:off x="806258" y="7620299"/>
            <a:ext cx="18009870" cy="1437005"/>
          </a:xfrm>
          <a:prstGeom prst="rect">
            <a:avLst/>
          </a:prstGeom>
          <a:solidFill>
            <a:srgbClr val="E3E5E8"/>
          </a:solidFill>
        </p:spPr>
        <p:txBody>
          <a:bodyPr vert="horz" wrap="square" lIns="0" tIns="6350" rIns="0" bIns="0" rtlCol="0">
            <a:spAutoFit/>
          </a:bodyPr>
          <a:lstStyle/>
          <a:p>
            <a:pPr>
              <a:lnSpc>
                <a:spcPct val="100000"/>
              </a:lnSpc>
              <a:spcBef>
                <a:spcPts val="50"/>
              </a:spcBef>
            </a:pPr>
            <a:endParaRPr sz="3250">
              <a:latin typeface="Times New Roman"/>
              <a:cs typeface="Times New Roman"/>
            </a:endParaRPr>
          </a:p>
          <a:p>
            <a:pPr marL="758825">
              <a:lnSpc>
                <a:spcPct val="100000"/>
              </a:lnSpc>
              <a:tabLst>
                <a:tab pos="6819900" algn="l"/>
              </a:tabLst>
            </a:pPr>
            <a:r>
              <a:rPr sz="2950" spc="10" dirty="0">
                <a:latin typeface="Arial MT"/>
                <a:cs typeface="Arial MT"/>
              </a:rPr>
              <a:t>terraform</a:t>
            </a:r>
            <a:r>
              <a:rPr sz="2950" spc="15" dirty="0">
                <a:latin typeface="Arial MT"/>
                <a:cs typeface="Arial MT"/>
              </a:rPr>
              <a:t> </a:t>
            </a:r>
            <a:r>
              <a:rPr sz="2950" spc="45" dirty="0">
                <a:latin typeface="Arial MT"/>
                <a:cs typeface="Arial MT"/>
              </a:rPr>
              <a:t>workspace	</a:t>
            </a:r>
            <a:r>
              <a:rPr sz="2950" spc="-35" dirty="0">
                <a:latin typeface="Arial MT"/>
                <a:cs typeface="Arial MT"/>
              </a:rPr>
              <a:t>new,</a:t>
            </a:r>
            <a:r>
              <a:rPr sz="2950" spc="5" dirty="0">
                <a:latin typeface="Arial MT"/>
                <a:cs typeface="Arial MT"/>
              </a:rPr>
              <a:t> list, </a:t>
            </a:r>
            <a:r>
              <a:rPr sz="2950" spc="-25" dirty="0">
                <a:latin typeface="Arial MT"/>
                <a:cs typeface="Arial MT"/>
              </a:rPr>
              <a:t>show,</a:t>
            </a:r>
            <a:r>
              <a:rPr sz="2950" spc="5" dirty="0">
                <a:latin typeface="Arial MT"/>
                <a:cs typeface="Arial MT"/>
              </a:rPr>
              <a:t> </a:t>
            </a:r>
            <a:r>
              <a:rPr sz="2950" spc="35" dirty="0">
                <a:latin typeface="Arial MT"/>
                <a:cs typeface="Arial MT"/>
              </a:rPr>
              <a:t>select</a:t>
            </a:r>
            <a:r>
              <a:rPr sz="2950" spc="5" dirty="0">
                <a:latin typeface="Arial MT"/>
                <a:cs typeface="Arial MT"/>
              </a:rPr>
              <a:t> </a:t>
            </a:r>
            <a:r>
              <a:rPr sz="2950" spc="60" dirty="0">
                <a:latin typeface="Arial MT"/>
                <a:cs typeface="Arial MT"/>
              </a:rPr>
              <a:t>and</a:t>
            </a:r>
            <a:r>
              <a:rPr sz="2950" spc="5" dirty="0">
                <a:latin typeface="Arial MT"/>
                <a:cs typeface="Arial MT"/>
              </a:rPr>
              <a:t> </a:t>
            </a:r>
            <a:r>
              <a:rPr sz="2950" spc="35" dirty="0">
                <a:latin typeface="Arial MT"/>
                <a:cs typeface="Arial MT"/>
              </a:rPr>
              <a:t>delete</a:t>
            </a:r>
            <a:r>
              <a:rPr sz="2950" spc="5" dirty="0">
                <a:latin typeface="Arial MT"/>
                <a:cs typeface="Arial MT"/>
              </a:rPr>
              <a:t> </a:t>
            </a:r>
            <a:r>
              <a:rPr sz="2950" spc="-45" dirty="0">
                <a:latin typeface="Arial MT"/>
                <a:cs typeface="Arial MT"/>
              </a:rPr>
              <a:t>Terraform</a:t>
            </a:r>
            <a:r>
              <a:rPr sz="2950" spc="5" dirty="0">
                <a:latin typeface="Arial MT"/>
                <a:cs typeface="Arial MT"/>
              </a:rPr>
              <a:t> </a:t>
            </a:r>
            <a:r>
              <a:rPr sz="2950" spc="40" dirty="0">
                <a:latin typeface="Arial MT"/>
                <a:cs typeface="Arial MT"/>
              </a:rPr>
              <a:t>workspaces</a:t>
            </a:r>
            <a:endParaRPr sz="2950">
              <a:latin typeface="Arial MT"/>
              <a:cs typeface="Arial MT"/>
            </a:endParaRPr>
          </a:p>
        </p:txBody>
      </p:sp>
      <p:sp>
        <p:nvSpPr>
          <p:cNvPr id="11" name="object 11"/>
          <p:cNvSpPr txBox="1"/>
          <p:nvPr/>
        </p:nvSpPr>
        <p:spPr>
          <a:xfrm>
            <a:off x="2065640" y="9522831"/>
            <a:ext cx="2483485" cy="478155"/>
          </a:xfrm>
          <a:prstGeom prst="rect">
            <a:avLst/>
          </a:prstGeom>
        </p:spPr>
        <p:txBody>
          <a:bodyPr vert="horz" wrap="square" lIns="0" tIns="14604" rIns="0" bIns="0" rtlCol="0">
            <a:spAutoFit/>
          </a:bodyPr>
          <a:lstStyle/>
          <a:p>
            <a:pPr marL="12700">
              <a:lnSpc>
                <a:spcPct val="100000"/>
              </a:lnSpc>
              <a:spcBef>
                <a:spcPts val="114"/>
              </a:spcBef>
            </a:pPr>
            <a:r>
              <a:rPr sz="2950" spc="10" dirty="0">
                <a:latin typeface="Arial MT"/>
                <a:cs typeface="Arial MT"/>
              </a:rPr>
              <a:t>terraform</a:t>
            </a:r>
            <a:r>
              <a:rPr sz="2950" spc="-45" dirty="0">
                <a:latin typeface="Arial MT"/>
                <a:cs typeface="Arial MT"/>
              </a:rPr>
              <a:t> </a:t>
            </a:r>
            <a:r>
              <a:rPr sz="2950" spc="5" dirty="0">
                <a:latin typeface="Arial MT"/>
                <a:cs typeface="Arial MT"/>
              </a:rPr>
              <a:t>state</a:t>
            </a:r>
            <a:endParaRPr sz="2950">
              <a:latin typeface="Arial MT"/>
              <a:cs typeface="Arial MT"/>
            </a:endParaRPr>
          </a:p>
        </p:txBody>
      </p:sp>
      <p:sp>
        <p:nvSpPr>
          <p:cNvPr id="12" name="object 12"/>
          <p:cNvSpPr txBox="1"/>
          <p:nvPr/>
        </p:nvSpPr>
        <p:spPr>
          <a:xfrm>
            <a:off x="6238548" y="9302943"/>
            <a:ext cx="12147550" cy="928369"/>
          </a:xfrm>
          <a:prstGeom prst="rect">
            <a:avLst/>
          </a:prstGeom>
        </p:spPr>
        <p:txBody>
          <a:bodyPr vert="horz" wrap="square" lIns="0" tIns="14604" rIns="0" bIns="0" rtlCol="0">
            <a:spAutoFit/>
          </a:bodyPr>
          <a:lstStyle/>
          <a:p>
            <a:pPr marL="737870" marR="5080" indent="-725805">
              <a:lnSpc>
                <a:spcPct val="100000"/>
              </a:lnSpc>
              <a:spcBef>
                <a:spcPts val="114"/>
              </a:spcBef>
            </a:pPr>
            <a:r>
              <a:rPr sz="2950" spc="20" dirty="0">
                <a:latin typeface="Arial MT"/>
                <a:cs typeface="Arial MT"/>
              </a:rPr>
              <a:t>Manipulate</a:t>
            </a:r>
            <a:r>
              <a:rPr sz="2950" spc="10" dirty="0">
                <a:latin typeface="Arial MT"/>
                <a:cs typeface="Arial MT"/>
              </a:rPr>
              <a:t> </a:t>
            </a:r>
            <a:r>
              <a:rPr sz="2950" spc="5" dirty="0">
                <a:latin typeface="Arial MT"/>
                <a:cs typeface="Arial MT"/>
              </a:rPr>
              <a:t>the</a:t>
            </a:r>
            <a:r>
              <a:rPr sz="2950" spc="10" dirty="0">
                <a:latin typeface="Arial MT"/>
                <a:cs typeface="Arial MT"/>
              </a:rPr>
              <a:t> terraform </a:t>
            </a:r>
            <a:r>
              <a:rPr sz="2950" spc="5" dirty="0">
                <a:latin typeface="Arial MT"/>
                <a:cs typeface="Arial MT"/>
              </a:rPr>
              <a:t>state</a:t>
            </a:r>
            <a:r>
              <a:rPr sz="2950" spc="15" dirty="0">
                <a:latin typeface="Arial MT"/>
                <a:cs typeface="Arial MT"/>
              </a:rPr>
              <a:t> </a:t>
            </a:r>
            <a:r>
              <a:rPr sz="2950" spc="5" dirty="0">
                <a:latin typeface="Arial MT"/>
                <a:cs typeface="Arial MT"/>
              </a:rPr>
              <a:t>file.</a:t>
            </a:r>
            <a:r>
              <a:rPr sz="2950" spc="10" dirty="0">
                <a:latin typeface="Arial MT"/>
                <a:cs typeface="Arial MT"/>
              </a:rPr>
              <a:t> </a:t>
            </a:r>
            <a:r>
              <a:rPr sz="2950" spc="-140" dirty="0">
                <a:latin typeface="Arial MT"/>
                <a:cs typeface="Arial MT"/>
              </a:rPr>
              <a:t>You</a:t>
            </a:r>
            <a:r>
              <a:rPr sz="2950" spc="10" dirty="0">
                <a:latin typeface="Arial MT"/>
                <a:cs typeface="Arial MT"/>
              </a:rPr>
              <a:t> </a:t>
            </a:r>
            <a:r>
              <a:rPr sz="2950" spc="60" dirty="0">
                <a:latin typeface="Arial MT"/>
                <a:cs typeface="Arial MT"/>
              </a:rPr>
              <a:t>can</a:t>
            </a:r>
            <a:r>
              <a:rPr sz="2950" spc="15" dirty="0">
                <a:latin typeface="Arial MT"/>
                <a:cs typeface="Arial MT"/>
              </a:rPr>
              <a:t> </a:t>
            </a:r>
            <a:r>
              <a:rPr sz="2950" spc="10" dirty="0">
                <a:latin typeface="Arial MT"/>
                <a:cs typeface="Arial MT"/>
              </a:rPr>
              <a:t>move </a:t>
            </a:r>
            <a:r>
              <a:rPr sz="2950" spc="5" dirty="0">
                <a:latin typeface="Arial MT"/>
                <a:cs typeface="Arial MT"/>
              </a:rPr>
              <a:t>(mv),</a:t>
            </a:r>
            <a:r>
              <a:rPr sz="2950" spc="10" dirty="0">
                <a:latin typeface="Arial MT"/>
                <a:cs typeface="Arial MT"/>
              </a:rPr>
              <a:t> </a:t>
            </a:r>
            <a:r>
              <a:rPr sz="2950" dirty="0">
                <a:latin typeface="Arial MT"/>
                <a:cs typeface="Arial MT"/>
              </a:rPr>
              <a:t>remove</a:t>
            </a:r>
            <a:r>
              <a:rPr sz="2950" spc="15" dirty="0">
                <a:latin typeface="Arial MT"/>
                <a:cs typeface="Arial MT"/>
              </a:rPr>
              <a:t> (rm),</a:t>
            </a:r>
            <a:r>
              <a:rPr sz="2950" spc="10" dirty="0">
                <a:latin typeface="Arial MT"/>
                <a:cs typeface="Arial MT"/>
              </a:rPr>
              <a:t> </a:t>
            </a:r>
            <a:r>
              <a:rPr sz="2950" spc="5" dirty="0">
                <a:latin typeface="Arial MT"/>
                <a:cs typeface="Arial MT"/>
              </a:rPr>
              <a:t>list, </a:t>
            </a:r>
            <a:r>
              <a:rPr sz="2950" spc="-805" dirty="0">
                <a:latin typeface="Arial MT"/>
                <a:cs typeface="Arial MT"/>
              </a:rPr>
              <a:t> </a:t>
            </a:r>
            <a:r>
              <a:rPr sz="2950" spc="35" dirty="0">
                <a:latin typeface="Arial MT"/>
                <a:cs typeface="Arial MT"/>
              </a:rPr>
              <a:t>pull,</a:t>
            </a:r>
            <a:r>
              <a:rPr sz="2950" spc="5" dirty="0">
                <a:latin typeface="Arial MT"/>
                <a:cs typeface="Arial MT"/>
              </a:rPr>
              <a:t> </a:t>
            </a:r>
            <a:r>
              <a:rPr sz="2950" spc="40" dirty="0">
                <a:latin typeface="Arial MT"/>
                <a:cs typeface="Arial MT"/>
              </a:rPr>
              <a:t>push,</a:t>
            </a:r>
            <a:r>
              <a:rPr sz="2950" spc="5" dirty="0">
                <a:latin typeface="Arial MT"/>
                <a:cs typeface="Arial MT"/>
              </a:rPr>
              <a:t> </a:t>
            </a:r>
            <a:r>
              <a:rPr sz="2950" spc="40" dirty="0">
                <a:latin typeface="Arial MT"/>
                <a:cs typeface="Arial MT"/>
              </a:rPr>
              <a:t>replace-provider</a:t>
            </a:r>
            <a:r>
              <a:rPr sz="2950" spc="10" dirty="0">
                <a:latin typeface="Arial MT"/>
                <a:cs typeface="Arial MT"/>
              </a:rPr>
              <a:t> </a:t>
            </a:r>
            <a:r>
              <a:rPr sz="2950" spc="5" dirty="0">
                <a:latin typeface="Arial MT"/>
                <a:cs typeface="Arial MT"/>
              </a:rPr>
              <a:t>within the</a:t>
            </a:r>
            <a:r>
              <a:rPr sz="2950" spc="10" dirty="0">
                <a:latin typeface="Arial MT"/>
                <a:cs typeface="Arial MT"/>
              </a:rPr>
              <a:t> </a:t>
            </a:r>
            <a:r>
              <a:rPr sz="2950" spc="5" dirty="0">
                <a:latin typeface="Arial MT"/>
                <a:cs typeface="Arial MT"/>
              </a:rPr>
              <a:t>state, </a:t>
            </a:r>
            <a:r>
              <a:rPr sz="2950" spc="60" dirty="0">
                <a:latin typeface="Arial MT"/>
                <a:cs typeface="Arial MT"/>
              </a:rPr>
              <a:t>and</a:t>
            </a:r>
            <a:r>
              <a:rPr sz="2950" spc="10" dirty="0">
                <a:latin typeface="Arial MT"/>
                <a:cs typeface="Arial MT"/>
              </a:rPr>
              <a:t> show</a:t>
            </a:r>
            <a:r>
              <a:rPr sz="2950" spc="5" dirty="0">
                <a:latin typeface="Arial MT"/>
                <a:cs typeface="Arial MT"/>
              </a:rPr>
              <a:t> the</a:t>
            </a:r>
            <a:r>
              <a:rPr sz="2950" spc="10" dirty="0">
                <a:latin typeface="Arial MT"/>
                <a:cs typeface="Arial MT"/>
              </a:rPr>
              <a:t> </a:t>
            </a:r>
            <a:r>
              <a:rPr sz="2950" spc="5" dirty="0">
                <a:latin typeface="Arial MT"/>
                <a:cs typeface="Arial MT"/>
              </a:rPr>
              <a:t>state</a:t>
            </a:r>
            <a:endParaRPr sz="2950">
              <a:latin typeface="Arial MT"/>
              <a:cs typeface="Arial MT"/>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3" name="object 3"/>
          <p:cNvSpPr txBox="1"/>
          <p:nvPr/>
        </p:nvSpPr>
        <p:spPr>
          <a:xfrm>
            <a:off x="844239" y="2160233"/>
            <a:ext cx="16311880"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20" dirty="0">
                <a:latin typeface="Arial MT"/>
                <a:cs typeface="Arial MT"/>
              </a:rPr>
              <a:t>starts</a:t>
            </a:r>
            <a:r>
              <a:rPr sz="4100" spc="5" dirty="0">
                <a:latin typeface="Arial MT"/>
                <a:cs typeface="Arial MT"/>
              </a:rPr>
              <a:t> with</a:t>
            </a:r>
            <a:r>
              <a:rPr sz="4100" spc="10" dirty="0">
                <a:latin typeface="Arial MT"/>
                <a:cs typeface="Arial MT"/>
              </a:rPr>
              <a:t> a</a:t>
            </a:r>
            <a:r>
              <a:rPr sz="4100" spc="5" dirty="0">
                <a:latin typeface="Arial MT"/>
                <a:cs typeface="Arial MT"/>
              </a:rPr>
              <a:t> </a:t>
            </a:r>
            <a:r>
              <a:rPr sz="4100" b="1" spc="5" dirty="0">
                <a:latin typeface="Arial"/>
                <a:cs typeface="Arial"/>
              </a:rPr>
              <a:t>single</a:t>
            </a:r>
            <a:r>
              <a:rPr sz="4100" b="1" spc="10" dirty="0">
                <a:latin typeface="Arial"/>
                <a:cs typeface="Arial"/>
              </a:rPr>
              <a:t> workspace</a:t>
            </a:r>
            <a:r>
              <a:rPr sz="4100" b="1" spc="-5" dirty="0">
                <a:latin typeface="Arial"/>
                <a:cs typeface="Arial"/>
              </a:rPr>
              <a:t> </a:t>
            </a:r>
            <a:r>
              <a:rPr sz="4100" spc="-40" dirty="0">
                <a:latin typeface="Arial MT"/>
                <a:cs typeface="Arial MT"/>
              </a:rPr>
              <a:t>"default"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10" dirty="0">
                <a:latin typeface="Arial"/>
                <a:cs typeface="Arial"/>
              </a:rPr>
              <a:t>new </a:t>
            </a:r>
            <a:r>
              <a:rPr sz="4100" b="1" spc="5" dirty="0">
                <a:latin typeface="Arial"/>
                <a:cs typeface="Arial"/>
              </a:rPr>
              <a:t>workspace </a:t>
            </a:r>
            <a:r>
              <a:rPr sz="4100" spc="55" dirty="0">
                <a:latin typeface="Arial MT"/>
                <a:cs typeface="Arial MT"/>
              </a:rPr>
              <a:t>using</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60" dirty="0">
                <a:latin typeface="Arial MT"/>
                <a:cs typeface="Arial MT"/>
              </a:rPr>
              <a:t>workspace</a:t>
            </a:r>
            <a:r>
              <a:rPr sz="4100" spc="10" dirty="0">
                <a:latin typeface="Arial MT"/>
                <a:cs typeface="Arial MT"/>
              </a:rPr>
              <a:t> </a:t>
            </a:r>
            <a:r>
              <a:rPr sz="4100" spc="-70" dirty="0">
                <a:latin typeface="Arial MT"/>
                <a:cs typeface="Arial MT"/>
              </a:rPr>
              <a:t>new"</a:t>
            </a:r>
            <a:endParaRPr sz="4100">
              <a:latin typeface="Arial MT"/>
              <a:cs typeface="Arial MT"/>
            </a:endParaRPr>
          </a:p>
        </p:txBody>
      </p:sp>
      <p:sp>
        <p:nvSpPr>
          <p:cNvPr id="4" name="object 4"/>
          <p:cNvSpPr txBox="1"/>
          <p:nvPr/>
        </p:nvSpPr>
        <p:spPr>
          <a:xfrm>
            <a:off x="856939" y="8393691"/>
            <a:ext cx="1680019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35" dirty="0">
                <a:latin typeface="Arial MT"/>
                <a:cs typeface="Arial MT"/>
              </a:rPr>
              <a:t>Switching</a:t>
            </a:r>
            <a:r>
              <a:rPr sz="4100" spc="5" dirty="0">
                <a:latin typeface="Arial MT"/>
                <a:cs typeface="Arial MT"/>
              </a:rPr>
              <a:t> to </a:t>
            </a:r>
            <a:r>
              <a:rPr sz="4100" spc="10" dirty="0">
                <a:latin typeface="Arial MT"/>
                <a:cs typeface="Arial MT"/>
              </a:rPr>
              <a:t>another </a:t>
            </a:r>
            <a:r>
              <a:rPr sz="4100" spc="60" dirty="0">
                <a:latin typeface="Arial MT"/>
                <a:cs typeface="Arial MT"/>
              </a:rPr>
              <a:t>workspace</a:t>
            </a:r>
            <a:r>
              <a:rPr sz="4100" spc="5" dirty="0">
                <a:latin typeface="Arial MT"/>
                <a:cs typeface="Arial MT"/>
              </a:rPr>
              <a:t> (or</a:t>
            </a:r>
            <a:r>
              <a:rPr sz="4100" spc="10" dirty="0">
                <a:latin typeface="Arial MT"/>
                <a:cs typeface="Arial MT"/>
              </a:rPr>
              <a:t> </a:t>
            </a:r>
            <a:r>
              <a:rPr sz="4100" spc="125" dirty="0">
                <a:latin typeface="Arial MT"/>
                <a:cs typeface="Arial MT"/>
              </a:rPr>
              <a:t>back</a:t>
            </a:r>
            <a:r>
              <a:rPr sz="4100" spc="5" dirty="0">
                <a:latin typeface="Arial MT"/>
                <a:cs typeface="Arial MT"/>
              </a:rPr>
              <a:t> to</a:t>
            </a:r>
            <a:r>
              <a:rPr sz="4100" spc="10" dirty="0">
                <a:latin typeface="Arial MT"/>
                <a:cs typeface="Arial MT"/>
              </a:rPr>
              <a:t> </a:t>
            </a:r>
            <a:r>
              <a:rPr sz="4100" spc="35" dirty="0">
                <a:latin typeface="Arial MT"/>
                <a:cs typeface="Arial MT"/>
              </a:rPr>
              <a:t>default)</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done</a:t>
            </a:r>
            <a:r>
              <a:rPr sz="4100" spc="10" dirty="0">
                <a:latin typeface="Arial MT"/>
                <a:cs typeface="Arial MT"/>
              </a:rPr>
              <a:t> </a:t>
            </a:r>
            <a:r>
              <a:rPr sz="4100" spc="5" dirty="0">
                <a:latin typeface="Arial MT"/>
                <a:cs typeface="Arial MT"/>
              </a:rPr>
              <a:t>with </a:t>
            </a:r>
            <a:r>
              <a:rPr sz="4100" spc="-1125" dirty="0">
                <a:latin typeface="Arial MT"/>
                <a:cs typeface="Arial MT"/>
              </a:rPr>
              <a:t> </a:t>
            </a:r>
            <a:r>
              <a:rPr sz="4100" spc="-15" dirty="0">
                <a:latin typeface="Arial MT"/>
                <a:cs typeface="Arial MT"/>
              </a:rPr>
              <a:t>"terraform</a:t>
            </a:r>
            <a:r>
              <a:rPr sz="4100" spc="5" dirty="0">
                <a:latin typeface="Arial MT"/>
                <a:cs typeface="Arial MT"/>
              </a:rPr>
              <a:t> </a:t>
            </a:r>
            <a:r>
              <a:rPr sz="4100" spc="60" dirty="0">
                <a:latin typeface="Arial MT"/>
                <a:cs typeface="Arial MT"/>
              </a:rPr>
              <a:t>workspace</a:t>
            </a:r>
            <a:r>
              <a:rPr sz="4100" spc="5" dirty="0">
                <a:latin typeface="Arial MT"/>
                <a:cs typeface="Arial MT"/>
              </a:rPr>
              <a:t> </a:t>
            </a:r>
            <a:r>
              <a:rPr sz="4100" spc="45" dirty="0">
                <a:latin typeface="Arial MT"/>
                <a:cs typeface="Arial MT"/>
              </a:rPr>
              <a:t>select</a:t>
            </a:r>
            <a:r>
              <a:rPr sz="4100" spc="5" dirty="0">
                <a:latin typeface="Arial MT"/>
                <a:cs typeface="Arial MT"/>
              </a:rPr>
              <a:t> </a:t>
            </a:r>
            <a:r>
              <a:rPr sz="4100" spc="15" dirty="0">
                <a:latin typeface="Arial MT"/>
                <a:cs typeface="Arial MT"/>
              </a:rPr>
              <a:t>name-of-workspace"</a:t>
            </a:r>
            <a:endParaRPr sz="4100">
              <a:latin typeface="Arial MT"/>
              <a:cs typeface="Arial MT"/>
            </a:endParaRPr>
          </a:p>
        </p:txBody>
      </p:sp>
      <p:pic>
        <p:nvPicPr>
          <p:cNvPr id="5" name="object 5"/>
          <p:cNvPicPr/>
          <p:nvPr/>
        </p:nvPicPr>
        <p:blipFill>
          <a:blip r:embed="rId2" cstate="print"/>
          <a:stretch>
            <a:fillRect/>
          </a:stretch>
        </p:blipFill>
        <p:spPr>
          <a:xfrm>
            <a:off x="1005792" y="4399092"/>
            <a:ext cx="17310268" cy="3521573"/>
          </a:xfrm>
          <a:prstGeom prst="rect">
            <a:avLst/>
          </a:prstGeom>
        </p:spPr>
      </p:pic>
      <p:sp>
        <p:nvSpPr>
          <p:cNvPr id="6" name="object 6"/>
          <p:cNvSpPr txBox="1"/>
          <p:nvPr/>
        </p:nvSpPr>
        <p:spPr>
          <a:xfrm>
            <a:off x="1052911" y="4425269"/>
            <a:ext cx="17216120" cy="3427729"/>
          </a:xfrm>
          <a:prstGeom prst="rect">
            <a:avLst/>
          </a:prstGeom>
          <a:solidFill>
            <a:srgbClr val="DCDEE0"/>
          </a:solidFill>
          <a:ln w="10470">
            <a:solidFill>
              <a:srgbClr val="A6AAA9"/>
            </a:solidFill>
          </a:ln>
        </p:spPr>
        <p:txBody>
          <a:bodyPr vert="horz" wrap="square" lIns="0" tIns="2540" rIns="0" bIns="0" rtlCol="0">
            <a:spAutoFit/>
          </a:bodyPr>
          <a:lstStyle/>
          <a:p>
            <a:pPr>
              <a:lnSpc>
                <a:spcPct val="100000"/>
              </a:lnSpc>
              <a:spcBef>
                <a:spcPts val="20"/>
              </a:spcBef>
            </a:pPr>
            <a:endParaRPr sz="2950">
              <a:latin typeface="Times New Roman"/>
              <a:cs typeface="Times New Roman"/>
            </a:endParaRPr>
          </a:p>
          <a:p>
            <a:pPr marL="257810">
              <a:lnSpc>
                <a:spcPts val="2525"/>
              </a:lnSpc>
            </a:pPr>
            <a:r>
              <a:rPr sz="2150" dirty="0">
                <a:latin typeface="Courier New"/>
                <a:cs typeface="Courier New"/>
              </a:rPr>
              <a:t>$</a:t>
            </a:r>
            <a:r>
              <a:rPr sz="2150" spc="-20" dirty="0">
                <a:latin typeface="Courier New"/>
                <a:cs typeface="Courier New"/>
              </a:rPr>
              <a:t> </a:t>
            </a:r>
            <a:r>
              <a:rPr sz="2150" dirty="0">
                <a:latin typeface="Courier New"/>
                <a:cs typeface="Courier New"/>
              </a:rPr>
              <a:t>terraform</a:t>
            </a:r>
            <a:r>
              <a:rPr sz="2150" spc="-20" dirty="0">
                <a:latin typeface="Courier New"/>
                <a:cs typeface="Courier New"/>
              </a:rPr>
              <a:t> </a:t>
            </a:r>
            <a:r>
              <a:rPr sz="2150" dirty="0">
                <a:latin typeface="Courier New"/>
                <a:cs typeface="Courier New"/>
              </a:rPr>
              <a:t>workspace</a:t>
            </a:r>
            <a:r>
              <a:rPr sz="2150" spc="-20" dirty="0">
                <a:latin typeface="Courier New"/>
                <a:cs typeface="Courier New"/>
              </a:rPr>
              <a:t> </a:t>
            </a:r>
            <a:r>
              <a:rPr sz="2150" dirty="0">
                <a:latin typeface="Courier New"/>
                <a:cs typeface="Courier New"/>
              </a:rPr>
              <a:t>new</a:t>
            </a:r>
            <a:r>
              <a:rPr sz="2150" spc="-20" dirty="0">
                <a:latin typeface="Courier New"/>
                <a:cs typeface="Courier New"/>
              </a:rPr>
              <a:t> </a:t>
            </a:r>
            <a:r>
              <a:rPr sz="2150" dirty="0">
                <a:latin typeface="Courier New"/>
                <a:cs typeface="Courier New"/>
              </a:rPr>
              <a:t>mytestworkspace</a:t>
            </a:r>
            <a:endParaRPr sz="2150">
              <a:latin typeface="Courier New"/>
              <a:cs typeface="Courier New"/>
            </a:endParaRPr>
          </a:p>
          <a:p>
            <a:pPr marL="257810">
              <a:lnSpc>
                <a:spcPts val="2525"/>
              </a:lnSpc>
            </a:pPr>
            <a:r>
              <a:rPr sz="2150" dirty="0">
                <a:latin typeface="Courier New"/>
                <a:cs typeface="Courier New"/>
              </a:rPr>
              <a:t>Created</a:t>
            </a:r>
            <a:r>
              <a:rPr sz="2150" spc="-15" dirty="0">
                <a:latin typeface="Courier New"/>
                <a:cs typeface="Courier New"/>
              </a:rPr>
              <a:t> </a:t>
            </a:r>
            <a:r>
              <a:rPr sz="2150" dirty="0">
                <a:latin typeface="Courier New"/>
                <a:cs typeface="Courier New"/>
              </a:rPr>
              <a:t>and</a:t>
            </a:r>
            <a:r>
              <a:rPr sz="2150" spc="-15" dirty="0">
                <a:latin typeface="Courier New"/>
                <a:cs typeface="Courier New"/>
              </a:rPr>
              <a:t> </a:t>
            </a:r>
            <a:r>
              <a:rPr sz="2150" dirty="0">
                <a:latin typeface="Courier New"/>
                <a:cs typeface="Courier New"/>
              </a:rPr>
              <a:t>switched</a:t>
            </a:r>
            <a:r>
              <a:rPr sz="2150" spc="-15" dirty="0">
                <a:latin typeface="Courier New"/>
                <a:cs typeface="Courier New"/>
              </a:rPr>
              <a:t> </a:t>
            </a:r>
            <a:r>
              <a:rPr sz="2150" dirty="0">
                <a:latin typeface="Courier New"/>
                <a:cs typeface="Courier New"/>
              </a:rPr>
              <a:t>to</a:t>
            </a:r>
            <a:r>
              <a:rPr sz="2150" spc="-15" dirty="0">
                <a:latin typeface="Courier New"/>
                <a:cs typeface="Courier New"/>
              </a:rPr>
              <a:t> </a:t>
            </a:r>
            <a:r>
              <a:rPr sz="2150" dirty="0">
                <a:latin typeface="Courier New"/>
                <a:cs typeface="Courier New"/>
              </a:rPr>
              <a:t>workspace</a:t>
            </a:r>
            <a:r>
              <a:rPr sz="2150" spc="-15" dirty="0">
                <a:latin typeface="Courier New"/>
                <a:cs typeface="Courier New"/>
              </a:rPr>
              <a:t> </a:t>
            </a:r>
            <a:r>
              <a:rPr sz="2150" dirty="0">
                <a:latin typeface="Courier New"/>
                <a:cs typeface="Courier New"/>
              </a:rPr>
              <a:t>"mytestworkspace"!</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You're</a:t>
            </a:r>
            <a:r>
              <a:rPr sz="2150" spc="-10" dirty="0">
                <a:latin typeface="Courier New"/>
                <a:cs typeface="Courier New"/>
              </a:rPr>
              <a:t> </a:t>
            </a:r>
            <a:r>
              <a:rPr sz="2150" dirty="0">
                <a:latin typeface="Courier New"/>
                <a:cs typeface="Courier New"/>
              </a:rPr>
              <a:t>now</a:t>
            </a:r>
            <a:r>
              <a:rPr sz="2150" spc="-5" dirty="0">
                <a:latin typeface="Courier New"/>
                <a:cs typeface="Courier New"/>
              </a:rPr>
              <a:t> </a:t>
            </a:r>
            <a:r>
              <a:rPr sz="2150" dirty="0">
                <a:latin typeface="Courier New"/>
                <a:cs typeface="Courier New"/>
              </a:rPr>
              <a:t>on</a:t>
            </a:r>
            <a:r>
              <a:rPr sz="2150" spc="-10" dirty="0">
                <a:latin typeface="Courier New"/>
                <a:cs typeface="Courier New"/>
              </a:rPr>
              <a:t> </a:t>
            </a:r>
            <a:r>
              <a:rPr sz="2150" dirty="0">
                <a:latin typeface="Courier New"/>
                <a:cs typeface="Courier New"/>
              </a:rPr>
              <a:t>a</a:t>
            </a:r>
            <a:r>
              <a:rPr sz="2150" spc="-5" dirty="0">
                <a:latin typeface="Courier New"/>
                <a:cs typeface="Courier New"/>
              </a:rPr>
              <a:t> </a:t>
            </a:r>
            <a:r>
              <a:rPr sz="2150" dirty="0">
                <a:latin typeface="Courier New"/>
                <a:cs typeface="Courier New"/>
              </a:rPr>
              <a:t>new,</a:t>
            </a:r>
            <a:r>
              <a:rPr sz="2150" spc="-10" dirty="0">
                <a:latin typeface="Courier New"/>
                <a:cs typeface="Courier New"/>
              </a:rPr>
              <a:t> </a:t>
            </a:r>
            <a:r>
              <a:rPr sz="2150" dirty="0">
                <a:latin typeface="Courier New"/>
                <a:cs typeface="Courier New"/>
              </a:rPr>
              <a:t>empty</a:t>
            </a:r>
            <a:r>
              <a:rPr sz="2150" spc="-5" dirty="0">
                <a:latin typeface="Courier New"/>
                <a:cs typeface="Courier New"/>
              </a:rPr>
              <a:t> </a:t>
            </a:r>
            <a:r>
              <a:rPr sz="2150" dirty="0">
                <a:latin typeface="Courier New"/>
                <a:cs typeface="Courier New"/>
              </a:rPr>
              <a:t>workspace.</a:t>
            </a:r>
            <a:r>
              <a:rPr sz="2150" spc="-10" dirty="0">
                <a:latin typeface="Courier New"/>
                <a:cs typeface="Courier New"/>
              </a:rPr>
              <a:t> </a:t>
            </a:r>
            <a:r>
              <a:rPr sz="2150" dirty="0">
                <a:latin typeface="Courier New"/>
                <a:cs typeface="Courier New"/>
              </a:rPr>
              <a:t>Workspaces</a:t>
            </a:r>
            <a:r>
              <a:rPr sz="2150" spc="-5" dirty="0">
                <a:latin typeface="Courier New"/>
                <a:cs typeface="Courier New"/>
              </a:rPr>
              <a:t> </a:t>
            </a:r>
            <a:r>
              <a:rPr sz="2150" dirty="0">
                <a:latin typeface="Courier New"/>
                <a:cs typeface="Courier New"/>
              </a:rPr>
              <a:t>isolate</a:t>
            </a:r>
            <a:r>
              <a:rPr sz="2150" spc="-10" dirty="0">
                <a:latin typeface="Courier New"/>
                <a:cs typeface="Courier New"/>
              </a:rPr>
              <a:t> </a:t>
            </a:r>
            <a:r>
              <a:rPr sz="2150" dirty="0">
                <a:latin typeface="Courier New"/>
                <a:cs typeface="Courier New"/>
              </a:rPr>
              <a:t>their</a:t>
            </a:r>
            <a:r>
              <a:rPr sz="2150" spc="-5" dirty="0">
                <a:latin typeface="Courier New"/>
                <a:cs typeface="Courier New"/>
              </a:rPr>
              <a:t> </a:t>
            </a:r>
            <a:r>
              <a:rPr sz="2150" dirty="0">
                <a:latin typeface="Courier New"/>
                <a:cs typeface="Courier New"/>
              </a:rPr>
              <a:t>state,</a:t>
            </a:r>
            <a:endParaRPr sz="2150">
              <a:latin typeface="Courier New"/>
              <a:cs typeface="Courier New"/>
            </a:endParaRPr>
          </a:p>
          <a:p>
            <a:pPr marL="257810" marR="5149215">
              <a:lnSpc>
                <a:spcPts val="2470"/>
              </a:lnSpc>
              <a:spcBef>
                <a:spcPts val="120"/>
              </a:spcBef>
            </a:pPr>
            <a:r>
              <a:rPr sz="2150" dirty="0">
                <a:latin typeface="Courier New"/>
                <a:cs typeface="Courier New"/>
              </a:rPr>
              <a:t>so</a:t>
            </a:r>
            <a:r>
              <a:rPr sz="2150" spc="-10" dirty="0">
                <a:latin typeface="Courier New"/>
                <a:cs typeface="Courier New"/>
              </a:rPr>
              <a:t> </a:t>
            </a:r>
            <a:r>
              <a:rPr sz="2150" dirty="0">
                <a:latin typeface="Courier New"/>
                <a:cs typeface="Courier New"/>
              </a:rPr>
              <a:t>if</a:t>
            </a:r>
            <a:r>
              <a:rPr sz="2150" spc="-5" dirty="0">
                <a:latin typeface="Courier New"/>
                <a:cs typeface="Courier New"/>
              </a:rPr>
              <a:t> </a:t>
            </a:r>
            <a:r>
              <a:rPr sz="2150" dirty="0">
                <a:latin typeface="Courier New"/>
                <a:cs typeface="Courier New"/>
              </a:rPr>
              <a:t>you</a:t>
            </a:r>
            <a:r>
              <a:rPr sz="2150" spc="-5" dirty="0">
                <a:latin typeface="Courier New"/>
                <a:cs typeface="Courier New"/>
              </a:rPr>
              <a:t> </a:t>
            </a:r>
            <a:r>
              <a:rPr sz="2150" dirty="0">
                <a:latin typeface="Courier New"/>
                <a:cs typeface="Courier New"/>
              </a:rPr>
              <a:t>run</a:t>
            </a:r>
            <a:r>
              <a:rPr sz="2150" spc="-10" dirty="0">
                <a:latin typeface="Courier New"/>
                <a:cs typeface="Courier New"/>
              </a:rPr>
              <a:t> </a:t>
            </a:r>
            <a:r>
              <a:rPr sz="2150" dirty="0">
                <a:latin typeface="Courier New"/>
                <a:cs typeface="Courier New"/>
              </a:rPr>
              <a:t>"terraform</a:t>
            </a:r>
            <a:r>
              <a:rPr sz="2150" spc="-5" dirty="0">
                <a:latin typeface="Courier New"/>
                <a:cs typeface="Courier New"/>
              </a:rPr>
              <a:t> </a:t>
            </a:r>
            <a:r>
              <a:rPr sz="2150" dirty="0">
                <a:latin typeface="Courier New"/>
                <a:cs typeface="Courier New"/>
              </a:rPr>
              <a:t>plan"</a:t>
            </a:r>
            <a:r>
              <a:rPr sz="2150" spc="-5" dirty="0">
                <a:latin typeface="Courier New"/>
                <a:cs typeface="Courier New"/>
              </a:rPr>
              <a:t> </a:t>
            </a:r>
            <a:r>
              <a:rPr sz="2150" dirty="0">
                <a:latin typeface="Courier New"/>
                <a:cs typeface="Courier New"/>
              </a:rPr>
              <a:t>Terraform</a:t>
            </a:r>
            <a:r>
              <a:rPr sz="2150" spc="-10" dirty="0">
                <a:latin typeface="Courier New"/>
                <a:cs typeface="Courier New"/>
              </a:rPr>
              <a:t> </a:t>
            </a:r>
            <a:r>
              <a:rPr sz="2150" dirty="0">
                <a:latin typeface="Courier New"/>
                <a:cs typeface="Courier New"/>
              </a:rPr>
              <a:t>will</a:t>
            </a:r>
            <a:r>
              <a:rPr sz="2150" spc="-5" dirty="0">
                <a:latin typeface="Courier New"/>
                <a:cs typeface="Courier New"/>
              </a:rPr>
              <a:t> </a:t>
            </a:r>
            <a:r>
              <a:rPr sz="2150" dirty="0">
                <a:latin typeface="Courier New"/>
                <a:cs typeface="Courier New"/>
              </a:rPr>
              <a:t>not</a:t>
            </a:r>
            <a:r>
              <a:rPr sz="2150" spc="-5" dirty="0">
                <a:latin typeface="Courier New"/>
                <a:cs typeface="Courier New"/>
              </a:rPr>
              <a:t> </a:t>
            </a:r>
            <a:r>
              <a:rPr sz="2150" dirty="0">
                <a:latin typeface="Courier New"/>
                <a:cs typeface="Courier New"/>
              </a:rPr>
              <a:t>see</a:t>
            </a:r>
            <a:r>
              <a:rPr sz="2150" spc="-5" dirty="0">
                <a:latin typeface="Courier New"/>
                <a:cs typeface="Courier New"/>
              </a:rPr>
              <a:t> </a:t>
            </a:r>
            <a:r>
              <a:rPr sz="2150" dirty="0">
                <a:latin typeface="Courier New"/>
                <a:cs typeface="Courier New"/>
              </a:rPr>
              <a:t>any</a:t>
            </a:r>
            <a:r>
              <a:rPr sz="2150" spc="-10" dirty="0">
                <a:latin typeface="Courier New"/>
                <a:cs typeface="Courier New"/>
              </a:rPr>
              <a:t> </a:t>
            </a:r>
            <a:r>
              <a:rPr sz="2150" dirty="0">
                <a:latin typeface="Courier New"/>
                <a:cs typeface="Courier New"/>
              </a:rPr>
              <a:t>existing</a:t>
            </a:r>
            <a:r>
              <a:rPr sz="2150" spc="-5" dirty="0">
                <a:latin typeface="Courier New"/>
                <a:cs typeface="Courier New"/>
              </a:rPr>
              <a:t> </a:t>
            </a:r>
            <a:r>
              <a:rPr sz="2150" dirty="0">
                <a:latin typeface="Courier New"/>
                <a:cs typeface="Courier New"/>
              </a:rPr>
              <a:t>state </a:t>
            </a:r>
            <a:r>
              <a:rPr sz="2150" spc="-1275" dirty="0">
                <a:latin typeface="Courier New"/>
                <a:cs typeface="Courier New"/>
              </a:rPr>
              <a:t> </a:t>
            </a:r>
            <a:r>
              <a:rPr sz="2150" dirty="0">
                <a:latin typeface="Courier New"/>
                <a:cs typeface="Courier New"/>
              </a:rPr>
              <a:t>for</a:t>
            </a:r>
            <a:r>
              <a:rPr sz="2150" spc="-5" dirty="0">
                <a:latin typeface="Courier New"/>
                <a:cs typeface="Courier New"/>
              </a:rPr>
              <a:t> </a:t>
            </a:r>
            <a:r>
              <a:rPr sz="2150" dirty="0">
                <a:latin typeface="Courier New"/>
                <a:cs typeface="Courier New"/>
              </a:rPr>
              <a:t>this configuration.</a:t>
            </a:r>
            <a:endParaRPr sz="2150">
              <a:latin typeface="Courier New"/>
              <a:cs typeface="Courier New"/>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58610"/>
            <a:ext cx="18157190" cy="7900670"/>
          </a:xfrm>
          <a:prstGeom prst="rect">
            <a:avLst/>
          </a:prstGeom>
        </p:spPr>
        <p:txBody>
          <a:bodyPr vert="horz" wrap="square" lIns="0" tIns="12065" rIns="0" bIns="0" rtlCol="0">
            <a:spAutoFit/>
          </a:bodyPr>
          <a:lstStyle/>
          <a:p>
            <a:pPr marL="518795" indent="-494030">
              <a:lnSpc>
                <a:spcPct val="100000"/>
              </a:lnSpc>
              <a:spcBef>
                <a:spcPts val="95"/>
              </a:spcBef>
              <a:buSzPct val="75000"/>
              <a:buChar char="•"/>
              <a:tabLst>
                <a:tab pos="518795" algn="l"/>
                <a:tab pos="519430" algn="l"/>
                <a:tab pos="5985510" algn="l"/>
              </a:tabLst>
            </a:pPr>
            <a:r>
              <a:rPr sz="4000" spc="55" dirty="0">
                <a:latin typeface="Arial MT"/>
                <a:cs typeface="Arial MT"/>
              </a:rPr>
              <a:t>Once</a:t>
            </a:r>
            <a:r>
              <a:rPr sz="4000" spc="10" dirty="0">
                <a:latin typeface="Arial MT"/>
                <a:cs typeface="Arial MT"/>
              </a:rPr>
              <a:t> </a:t>
            </a:r>
            <a:r>
              <a:rPr sz="4000" spc="-5" dirty="0">
                <a:latin typeface="Arial MT"/>
                <a:cs typeface="Arial MT"/>
              </a:rPr>
              <a:t>your</a:t>
            </a:r>
            <a:r>
              <a:rPr sz="4000" spc="10" dirty="0">
                <a:latin typeface="Arial MT"/>
                <a:cs typeface="Arial MT"/>
              </a:rPr>
              <a:t> </a:t>
            </a:r>
            <a:r>
              <a:rPr sz="4000" spc="-30" dirty="0">
                <a:latin typeface="Arial MT"/>
                <a:cs typeface="Arial MT"/>
              </a:rPr>
              <a:t>are</a:t>
            </a:r>
            <a:r>
              <a:rPr sz="4000" spc="10" dirty="0">
                <a:latin typeface="Arial MT"/>
                <a:cs typeface="Arial MT"/>
              </a:rPr>
              <a:t> </a:t>
            </a:r>
            <a:r>
              <a:rPr sz="4000" spc="-5" dirty="0">
                <a:latin typeface="Arial MT"/>
                <a:cs typeface="Arial MT"/>
              </a:rPr>
              <a:t>in</a:t>
            </a:r>
            <a:r>
              <a:rPr sz="4000" spc="10" dirty="0">
                <a:latin typeface="Arial MT"/>
                <a:cs typeface="Arial MT"/>
              </a:rPr>
              <a:t> </a:t>
            </a:r>
            <a:r>
              <a:rPr sz="4000" spc="-5" dirty="0">
                <a:latin typeface="Arial MT"/>
                <a:cs typeface="Arial MT"/>
              </a:rPr>
              <a:t>a</a:t>
            </a:r>
            <a:r>
              <a:rPr sz="4000" spc="10" dirty="0">
                <a:latin typeface="Arial MT"/>
                <a:cs typeface="Arial MT"/>
              </a:rPr>
              <a:t> </a:t>
            </a:r>
            <a:r>
              <a:rPr sz="4000" b="1" spc="-5" dirty="0">
                <a:latin typeface="Arial"/>
                <a:cs typeface="Arial"/>
              </a:rPr>
              <a:t>new	</a:t>
            </a:r>
            <a:r>
              <a:rPr sz="4000" b="1" spc="-10" dirty="0">
                <a:latin typeface="Arial"/>
                <a:cs typeface="Arial"/>
              </a:rPr>
              <a:t>workspace</a:t>
            </a:r>
            <a:r>
              <a:rPr sz="4000" spc="-10" dirty="0">
                <a:latin typeface="Arial MT"/>
                <a:cs typeface="Arial MT"/>
              </a:rPr>
              <a:t>,</a:t>
            </a:r>
            <a:r>
              <a:rPr sz="4000" spc="5" dirty="0">
                <a:latin typeface="Arial MT"/>
                <a:cs typeface="Arial MT"/>
              </a:rPr>
              <a:t> </a:t>
            </a:r>
            <a:r>
              <a:rPr sz="4000" spc="-5" dirty="0">
                <a:latin typeface="Arial MT"/>
                <a:cs typeface="Arial MT"/>
              </a:rPr>
              <a:t>you’ll</a:t>
            </a:r>
            <a:r>
              <a:rPr sz="4000" spc="5" dirty="0">
                <a:latin typeface="Arial MT"/>
                <a:cs typeface="Arial MT"/>
              </a:rPr>
              <a:t> </a:t>
            </a:r>
            <a:r>
              <a:rPr sz="4000" spc="-5" dirty="0">
                <a:latin typeface="Arial MT"/>
                <a:cs typeface="Arial MT"/>
              </a:rPr>
              <a:t>have</a:t>
            </a:r>
            <a:r>
              <a:rPr sz="4000" spc="10" dirty="0">
                <a:latin typeface="Arial MT"/>
                <a:cs typeface="Arial MT"/>
              </a:rPr>
              <a:t> </a:t>
            </a:r>
            <a:r>
              <a:rPr sz="4000" spc="-5" dirty="0">
                <a:latin typeface="Arial MT"/>
                <a:cs typeface="Arial MT"/>
              </a:rPr>
              <a:t>an</a:t>
            </a:r>
            <a:r>
              <a:rPr sz="4000" spc="5" dirty="0">
                <a:latin typeface="Arial MT"/>
                <a:cs typeface="Arial MT"/>
              </a:rPr>
              <a:t> </a:t>
            </a:r>
            <a:r>
              <a:rPr sz="4000" spc="-60" dirty="0">
                <a:latin typeface="Arial MT"/>
                <a:cs typeface="Arial MT"/>
              </a:rPr>
              <a:t>"empty"</a:t>
            </a:r>
            <a:r>
              <a:rPr sz="4000" spc="5" dirty="0">
                <a:latin typeface="Arial MT"/>
                <a:cs typeface="Arial MT"/>
              </a:rPr>
              <a:t> </a:t>
            </a:r>
            <a:r>
              <a:rPr sz="4000" spc="-5" dirty="0">
                <a:latin typeface="Arial MT"/>
                <a:cs typeface="Arial MT"/>
              </a:rPr>
              <a:t>state</a:t>
            </a:r>
            <a:endParaRPr sz="4000">
              <a:latin typeface="Arial MT"/>
              <a:cs typeface="Arial MT"/>
            </a:endParaRPr>
          </a:p>
          <a:p>
            <a:pPr>
              <a:lnSpc>
                <a:spcPct val="100000"/>
              </a:lnSpc>
              <a:spcBef>
                <a:spcPts val="55"/>
              </a:spcBef>
              <a:buFont typeface="Arial MT"/>
              <a:buChar char="•"/>
            </a:pPr>
            <a:endParaRPr sz="4200">
              <a:latin typeface="Arial MT"/>
              <a:cs typeface="Arial MT"/>
            </a:endParaRPr>
          </a:p>
          <a:p>
            <a:pPr marL="518795" marR="1033780" indent="-494030">
              <a:lnSpc>
                <a:spcPts val="4780"/>
              </a:lnSpc>
              <a:buSzPct val="75000"/>
              <a:buChar char="•"/>
              <a:tabLst>
                <a:tab pos="518795" algn="l"/>
                <a:tab pos="519430" algn="l"/>
              </a:tabLst>
            </a:pPr>
            <a:r>
              <a:rPr sz="4000" spc="-150" dirty="0">
                <a:latin typeface="Arial MT"/>
                <a:cs typeface="Arial MT"/>
              </a:rPr>
              <a:t>Your</a:t>
            </a:r>
            <a:r>
              <a:rPr sz="4000" spc="5" dirty="0">
                <a:latin typeface="Arial MT"/>
                <a:cs typeface="Arial MT"/>
              </a:rPr>
              <a:t> </a:t>
            </a:r>
            <a:r>
              <a:rPr sz="4000" spc="15" dirty="0">
                <a:latin typeface="Arial MT"/>
                <a:cs typeface="Arial MT"/>
              </a:rPr>
              <a:t>previous</a:t>
            </a:r>
            <a:r>
              <a:rPr sz="4000" spc="5" dirty="0">
                <a:latin typeface="Arial MT"/>
                <a:cs typeface="Arial MT"/>
              </a:rPr>
              <a:t> </a:t>
            </a:r>
            <a:r>
              <a:rPr sz="4000" spc="-5" dirty="0">
                <a:latin typeface="Arial MT"/>
                <a:cs typeface="Arial MT"/>
              </a:rPr>
              <a:t>state</a:t>
            </a:r>
            <a:r>
              <a:rPr sz="4000" spc="5" dirty="0">
                <a:latin typeface="Arial MT"/>
                <a:cs typeface="Arial MT"/>
              </a:rPr>
              <a:t> </a:t>
            </a:r>
            <a:r>
              <a:rPr sz="4000" spc="-5" dirty="0">
                <a:latin typeface="Arial MT"/>
                <a:cs typeface="Arial MT"/>
              </a:rPr>
              <a:t>is</a:t>
            </a:r>
            <a:r>
              <a:rPr sz="4000" spc="5" dirty="0">
                <a:latin typeface="Arial MT"/>
                <a:cs typeface="Arial MT"/>
              </a:rPr>
              <a:t> </a:t>
            </a:r>
            <a:r>
              <a:rPr sz="4000" spc="-5" dirty="0">
                <a:latin typeface="Arial MT"/>
                <a:cs typeface="Arial MT"/>
              </a:rPr>
              <a:t>still</a:t>
            </a:r>
            <a:r>
              <a:rPr sz="4000" spc="5" dirty="0">
                <a:latin typeface="Arial MT"/>
                <a:cs typeface="Arial MT"/>
              </a:rPr>
              <a:t> </a:t>
            </a:r>
            <a:r>
              <a:rPr sz="4000" spc="65" dirty="0">
                <a:latin typeface="Arial MT"/>
                <a:cs typeface="Arial MT"/>
              </a:rPr>
              <a:t>accessible</a:t>
            </a:r>
            <a:r>
              <a:rPr sz="4000" spc="5" dirty="0">
                <a:latin typeface="Arial MT"/>
                <a:cs typeface="Arial MT"/>
              </a:rPr>
              <a:t> </a:t>
            </a:r>
            <a:r>
              <a:rPr sz="4000" spc="-5" dirty="0">
                <a:latin typeface="Arial MT"/>
                <a:cs typeface="Arial MT"/>
              </a:rPr>
              <a:t>if</a:t>
            </a:r>
            <a:r>
              <a:rPr sz="4000" spc="5" dirty="0">
                <a:latin typeface="Arial MT"/>
                <a:cs typeface="Arial MT"/>
              </a:rPr>
              <a:t> </a:t>
            </a:r>
            <a:r>
              <a:rPr sz="4000" spc="-5" dirty="0">
                <a:latin typeface="Arial MT"/>
                <a:cs typeface="Arial MT"/>
              </a:rPr>
              <a:t>you</a:t>
            </a:r>
            <a:r>
              <a:rPr sz="4000" spc="5" dirty="0">
                <a:latin typeface="Arial MT"/>
                <a:cs typeface="Arial MT"/>
              </a:rPr>
              <a:t> </a:t>
            </a:r>
            <a:r>
              <a:rPr sz="4000" spc="35" dirty="0">
                <a:latin typeface="Arial MT"/>
                <a:cs typeface="Arial MT"/>
              </a:rPr>
              <a:t>select</a:t>
            </a:r>
            <a:r>
              <a:rPr sz="4000" spc="5" dirty="0">
                <a:latin typeface="Arial MT"/>
                <a:cs typeface="Arial MT"/>
              </a:rPr>
              <a:t> </a:t>
            </a:r>
            <a:r>
              <a:rPr sz="4000" spc="-5" dirty="0">
                <a:latin typeface="Arial MT"/>
                <a:cs typeface="Arial MT"/>
              </a:rPr>
              <a:t>the</a:t>
            </a:r>
            <a:r>
              <a:rPr sz="4000" spc="5" dirty="0">
                <a:latin typeface="Arial MT"/>
                <a:cs typeface="Arial MT"/>
              </a:rPr>
              <a:t> </a:t>
            </a:r>
            <a:r>
              <a:rPr sz="4000" spc="-45" dirty="0">
                <a:latin typeface="Arial MT"/>
                <a:cs typeface="Arial MT"/>
              </a:rPr>
              <a:t>"default"</a:t>
            </a:r>
            <a:r>
              <a:rPr sz="4000" spc="5" dirty="0">
                <a:latin typeface="Arial MT"/>
                <a:cs typeface="Arial MT"/>
              </a:rPr>
              <a:t> </a:t>
            </a:r>
            <a:r>
              <a:rPr sz="4000" spc="45" dirty="0">
                <a:latin typeface="Arial MT"/>
                <a:cs typeface="Arial MT"/>
              </a:rPr>
              <a:t>workspace </a:t>
            </a:r>
            <a:r>
              <a:rPr sz="4000" spc="-1100" dirty="0">
                <a:latin typeface="Arial MT"/>
                <a:cs typeface="Arial MT"/>
              </a:rPr>
              <a:t> </a:t>
            </a:r>
            <a:r>
              <a:rPr sz="4000" spc="40" dirty="0">
                <a:latin typeface="Arial MT"/>
                <a:cs typeface="Arial MT"/>
              </a:rPr>
              <a:t>again</a:t>
            </a:r>
            <a:endParaRPr sz="4000">
              <a:latin typeface="Arial MT"/>
              <a:cs typeface="Arial MT"/>
            </a:endParaRPr>
          </a:p>
          <a:p>
            <a:pPr>
              <a:lnSpc>
                <a:spcPct val="100000"/>
              </a:lnSpc>
              <a:spcBef>
                <a:spcPts val="10"/>
              </a:spcBef>
              <a:buFont typeface="Arial MT"/>
              <a:buChar char="•"/>
            </a:pPr>
            <a:endParaRPr sz="4100">
              <a:latin typeface="Arial MT"/>
              <a:cs typeface="Arial MT"/>
            </a:endParaRPr>
          </a:p>
          <a:p>
            <a:pPr marL="518795" marR="374650" indent="-494030" algn="just">
              <a:lnSpc>
                <a:spcPts val="4780"/>
              </a:lnSpc>
              <a:buSzPct val="75000"/>
              <a:buChar char="•"/>
              <a:tabLst>
                <a:tab pos="519430" algn="l"/>
              </a:tabLst>
            </a:pPr>
            <a:r>
              <a:rPr sz="4000" spc="-60" dirty="0">
                <a:latin typeface="Arial MT"/>
                <a:cs typeface="Arial MT"/>
              </a:rPr>
              <a:t>When </a:t>
            </a:r>
            <a:r>
              <a:rPr sz="4000" spc="-5" dirty="0">
                <a:latin typeface="Arial MT"/>
                <a:cs typeface="Arial MT"/>
              </a:rPr>
              <a:t>you run </a:t>
            </a:r>
            <a:r>
              <a:rPr sz="4000" spc="5" dirty="0">
                <a:latin typeface="Arial MT"/>
                <a:cs typeface="Arial MT"/>
              </a:rPr>
              <a:t>terraform </a:t>
            </a:r>
            <a:r>
              <a:rPr sz="4000" spc="85" dirty="0">
                <a:latin typeface="Arial MT"/>
                <a:cs typeface="Arial MT"/>
              </a:rPr>
              <a:t>apply </a:t>
            </a:r>
            <a:r>
              <a:rPr sz="4000" spc="-5" dirty="0">
                <a:latin typeface="Arial MT"/>
                <a:cs typeface="Arial MT"/>
              </a:rPr>
              <a:t>in your new </a:t>
            </a:r>
            <a:r>
              <a:rPr sz="4000" spc="45" dirty="0">
                <a:latin typeface="Arial MT"/>
                <a:cs typeface="Arial MT"/>
              </a:rPr>
              <a:t>workspace </a:t>
            </a:r>
            <a:r>
              <a:rPr sz="4000" spc="-5" dirty="0">
                <a:latin typeface="Arial MT"/>
                <a:cs typeface="Arial MT"/>
              </a:rPr>
              <a:t>you will </a:t>
            </a:r>
            <a:r>
              <a:rPr sz="4000" spc="105" dirty="0">
                <a:latin typeface="Arial MT"/>
                <a:cs typeface="Arial MT"/>
              </a:rPr>
              <a:t>be </a:t>
            </a:r>
            <a:r>
              <a:rPr sz="4000" spc="50" dirty="0">
                <a:latin typeface="Arial MT"/>
                <a:cs typeface="Arial MT"/>
              </a:rPr>
              <a:t>able </a:t>
            </a:r>
            <a:r>
              <a:rPr sz="4000" spc="-5" dirty="0">
                <a:latin typeface="Arial MT"/>
                <a:cs typeface="Arial MT"/>
              </a:rPr>
              <a:t>to </a:t>
            </a:r>
            <a:r>
              <a:rPr sz="4000" b="1" spc="-10" dirty="0">
                <a:latin typeface="Arial"/>
                <a:cs typeface="Arial"/>
              </a:rPr>
              <a:t>re- </a:t>
            </a:r>
            <a:r>
              <a:rPr sz="4000" b="1" spc="-1100" dirty="0">
                <a:latin typeface="Arial"/>
                <a:cs typeface="Arial"/>
              </a:rPr>
              <a:t> </a:t>
            </a:r>
            <a:r>
              <a:rPr sz="4000" b="1" spc="-5" dirty="0">
                <a:latin typeface="Arial"/>
                <a:cs typeface="Arial"/>
              </a:rPr>
              <a:t>create</a:t>
            </a:r>
            <a:r>
              <a:rPr sz="4000" b="1" spc="5" dirty="0">
                <a:latin typeface="Arial"/>
                <a:cs typeface="Arial"/>
              </a:rPr>
              <a:t> </a:t>
            </a:r>
            <a:r>
              <a:rPr sz="4000" b="1" spc="-5" dirty="0">
                <a:latin typeface="Arial"/>
                <a:cs typeface="Arial"/>
              </a:rPr>
              <a:t>all</a:t>
            </a:r>
            <a:r>
              <a:rPr sz="4000" b="1" spc="5" dirty="0">
                <a:latin typeface="Arial"/>
                <a:cs typeface="Arial"/>
              </a:rPr>
              <a:t> </a:t>
            </a:r>
            <a:r>
              <a:rPr sz="4000" b="1" spc="-5" dirty="0">
                <a:latin typeface="Arial"/>
                <a:cs typeface="Arial"/>
              </a:rPr>
              <a:t>the</a:t>
            </a:r>
            <a:r>
              <a:rPr sz="4000" b="1" dirty="0">
                <a:latin typeface="Arial"/>
                <a:cs typeface="Arial"/>
              </a:rPr>
              <a:t> </a:t>
            </a:r>
            <a:r>
              <a:rPr sz="4000" b="1" spc="-5" dirty="0">
                <a:latin typeface="Arial"/>
                <a:cs typeface="Arial"/>
              </a:rPr>
              <a:t>resources</a:t>
            </a:r>
            <a:r>
              <a:rPr sz="4000" spc="-5" dirty="0">
                <a:latin typeface="Arial MT"/>
                <a:cs typeface="Arial MT"/>
              </a:rPr>
              <a:t>,</a:t>
            </a:r>
            <a:r>
              <a:rPr sz="4000" spc="10" dirty="0">
                <a:latin typeface="Arial MT"/>
                <a:cs typeface="Arial MT"/>
              </a:rPr>
              <a:t> </a:t>
            </a:r>
            <a:r>
              <a:rPr sz="4000" spc="70" dirty="0">
                <a:latin typeface="Arial MT"/>
                <a:cs typeface="Arial MT"/>
              </a:rPr>
              <a:t>and</a:t>
            </a:r>
            <a:r>
              <a:rPr sz="4000" spc="5" dirty="0">
                <a:latin typeface="Arial MT"/>
                <a:cs typeface="Arial MT"/>
              </a:rPr>
              <a:t> </a:t>
            </a:r>
            <a:r>
              <a:rPr sz="4000" spc="-5" dirty="0">
                <a:latin typeface="Arial MT"/>
                <a:cs typeface="Arial MT"/>
              </a:rPr>
              <a:t>those</a:t>
            </a:r>
            <a:r>
              <a:rPr sz="4000" spc="10" dirty="0">
                <a:latin typeface="Arial MT"/>
                <a:cs typeface="Arial MT"/>
              </a:rPr>
              <a:t> </a:t>
            </a:r>
            <a:r>
              <a:rPr sz="4000" spc="5" dirty="0">
                <a:latin typeface="Arial MT"/>
                <a:cs typeface="Arial MT"/>
              </a:rPr>
              <a:t>resources </a:t>
            </a:r>
            <a:r>
              <a:rPr sz="4000" spc="-5" dirty="0">
                <a:latin typeface="Arial MT"/>
                <a:cs typeface="Arial MT"/>
              </a:rPr>
              <a:t>will</a:t>
            </a:r>
            <a:r>
              <a:rPr sz="4000" spc="10" dirty="0">
                <a:latin typeface="Arial MT"/>
                <a:cs typeface="Arial MT"/>
              </a:rPr>
              <a:t> </a:t>
            </a:r>
            <a:r>
              <a:rPr sz="4000" spc="105" dirty="0">
                <a:latin typeface="Arial MT"/>
                <a:cs typeface="Arial MT"/>
              </a:rPr>
              <a:t>be</a:t>
            </a:r>
            <a:r>
              <a:rPr sz="4000" spc="5" dirty="0">
                <a:latin typeface="Arial MT"/>
                <a:cs typeface="Arial MT"/>
              </a:rPr>
              <a:t> </a:t>
            </a:r>
            <a:r>
              <a:rPr sz="4000" spc="60" dirty="0">
                <a:latin typeface="Arial MT"/>
                <a:cs typeface="Arial MT"/>
              </a:rPr>
              <a:t>managed</a:t>
            </a:r>
            <a:r>
              <a:rPr sz="4000" spc="10" dirty="0">
                <a:latin typeface="Arial MT"/>
                <a:cs typeface="Arial MT"/>
              </a:rPr>
              <a:t> </a:t>
            </a:r>
            <a:r>
              <a:rPr sz="4000" spc="105" dirty="0">
                <a:latin typeface="Arial MT"/>
                <a:cs typeface="Arial MT"/>
              </a:rPr>
              <a:t>by</a:t>
            </a:r>
            <a:r>
              <a:rPr sz="4000" spc="5" dirty="0">
                <a:latin typeface="Arial MT"/>
                <a:cs typeface="Arial MT"/>
              </a:rPr>
              <a:t> </a:t>
            </a:r>
            <a:r>
              <a:rPr sz="4000" spc="-5" dirty="0">
                <a:latin typeface="Arial MT"/>
                <a:cs typeface="Arial MT"/>
              </a:rPr>
              <a:t>this</a:t>
            </a:r>
            <a:r>
              <a:rPr sz="4000" spc="10" dirty="0">
                <a:latin typeface="Arial MT"/>
                <a:cs typeface="Arial MT"/>
              </a:rPr>
              <a:t> </a:t>
            </a:r>
            <a:r>
              <a:rPr sz="4000" b="1" spc="-5" dirty="0">
                <a:latin typeface="Arial"/>
                <a:cs typeface="Arial"/>
              </a:rPr>
              <a:t>new </a:t>
            </a:r>
            <a:r>
              <a:rPr sz="4000" b="1" spc="-1100" dirty="0">
                <a:latin typeface="Arial"/>
                <a:cs typeface="Arial"/>
              </a:rPr>
              <a:t> </a:t>
            </a:r>
            <a:r>
              <a:rPr sz="4000" b="1" spc="-5" dirty="0">
                <a:latin typeface="Arial"/>
                <a:cs typeface="Arial"/>
              </a:rPr>
              <a:t>state</a:t>
            </a:r>
            <a:r>
              <a:rPr sz="4000" b="1" spc="-10" dirty="0">
                <a:latin typeface="Arial"/>
                <a:cs typeface="Arial"/>
              </a:rPr>
              <a:t> </a:t>
            </a:r>
            <a:r>
              <a:rPr sz="4000" spc="-5" dirty="0">
                <a:latin typeface="Arial MT"/>
                <a:cs typeface="Arial MT"/>
              </a:rPr>
              <a:t>in</a:t>
            </a:r>
            <a:r>
              <a:rPr sz="4000" dirty="0">
                <a:latin typeface="Arial MT"/>
                <a:cs typeface="Arial MT"/>
              </a:rPr>
              <a:t> </a:t>
            </a:r>
            <a:r>
              <a:rPr sz="4000" spc="-5" dirty="0">
                <a:latin typeface="Arial MT"/>
                <a:cs typeface="Arial MT"/>
              </a:rPr>
              <a:t>this</a:t>
            </a:r>
            <a:r>
              <a:rPr sz="4000" dirty="0">
                <a:latin typeface="Arial MT"/>
                <a:cs typeface="Arial MT"/>
              </a:rPr>
              <a:t> </a:t>
            </a:r>
            <a:r>
              <a:rPr sz="4000" spc="-5" dirty="0">
                <a:latin typeface="Arial MT"/>
                <a:cs typeface="Arial MT"/>
              </a:rPr>
              <a:t>new</a:t>
            </a:r>
            <a:r>
              <a:rPr sz="4000" dirty="0">
                <a:latin typeface="Arial MT"/>
                <a:cs typeface="Arial MT"/>
              </a:rPr>
              <a:t> </a:t>
            </a:r>
            <a:r>
              <a:rPr sz="4000" spc="45" dirty="0">
                <a:latin typeface="Arial MT"/>
                <a:cs typeface="Arial MT"/>
              </a:rPr>
              <a:t>workspace</a:t>
            </a:r>
            <a:endParaRPr sz="4000">
              <a:latin typeface="Arial MT"/>
              <a:cs typeface="Arial MT"/>
            </a:endParaRPr>
          </a:p>
          <a:p>
            <a:pPr>
              <a:lnSpc>
                <a:spcPct val="100000"/>
              </a:lnSpc>
              <a:spcBef>
                <a:spcPts val="25"/>
              </a:spcBef>
              <a:buFont typeface="Arial MT"/>
              <a:buChar char="•"/>
            </a:pPr>
            <a:endParaRPr sz="4050">
              <a:latin typeface="Arial MT"/>
              <a:cs typeface="Arial MT"/>
            </a:endParaRPr>
          </a:p>
          <a:p>
            <a:pPr marL="518795" marR="17780" indent="-494030">
              <a:lnSpc>
                <a:spcPts val="4780"/>
              </a:lnSpc>
              <a:buSzPct val="75000"/>
              <a:buChar char="•"/>
              <a:tabLst>
                <a:tab pos="518795" algn="l"/>
                <a:tab pos="519430" algn="l"/>
              </a:tabLst>
            </a:pPr>
            <a:r>
              <a:rPr sz="4000" spc="-60" dirty="0">
                <a:latin typeface="Arial MT"/>
                <a:cs typeface="Arial MT"/>
              </a:rPr>
              <a:t>This </a:t>
            </a:r>
            <a:r>
              <a:rPr sz="4000" spc="70" dirty="0">
                <a:latin typeface="Arial MT"/>
                <a:cs typeface="Arial MT"/>
              </a:rPr>
              <a:t>can </a:t>
            </a:r>
            <a:r>
              <a:rPr sz="4000" spc="105" dirty="0">
                <a:latin typeface="Arial MT"/>
                <a:cs typeface="Arial MT"/>
              </a:rPr>
              <a:t>be </a:t>
            </a:r>
            <a:r>
              <a:rPr sz="4000" spc="-5" dirty="0">
                <a:latin typeface="Arial MT"/>
                <a:cs typeface="Arial MT"/>
              </a:rPr>
              <a:t>useful if you for </a:t>
            </a:r>
            <a:r>
              <a:rPr sz="4000" spc="30" dirty="0">
                <a:latin typeface="Arial MT"/>
                <a:cs typeface="Arial MT"/>
              </a:rPr>
              <a:t>example </a:t>
            </a:r>
            <a:r>
              <a:rPr sz="4000" spc="-5" dirty="0">
                <a:latin typeface="Arial MT"/>
                <a:cs typeface="Arial MT"/>
              </a:rPr>
              <a:t>want to </a:t>
            </a:r>
            <a:r>
              <a:rPr sz="4000" b="1" spc="-5" dirty="0">
                <a:latin typeface="Arial"/>
                <a:cs typeface="Arial"/>
              </a:rPr>
              <a:t>test something </a:t>
            </a:r>
            <a:r>
              <a:rPr sz="4000" spc="-5" dirty="0">
                <a:latin typeface="Arial MT"/>
                <a:cs typeface="Arial MT"/>
              </a:rPr>
              <a:t>in your </a:t>
            </a:r>
            <a:r>
              <a:rPr sz="4000" spc="105" dirty="0">
                <a:latin typeface="Arial MT"/>
                <a:cs typeface="Arial MT"/>
              </a:rPr>
              <a:t>code </a:t>
            </a:r>
            <a:r>
              <a:rPr sz="4000" spc="110" dirty="0">
                <a:latin typeface="Arial MT"/>
                <a:cs typeface="Arial MT"/>
              </a:rPr>
              <a:t> </a:t>
            </a:r>
            <a:r>
              <a:rPr sz="4000" spc="-5" dirty="0">
                <a:latin typeface="Arial MT"/>
                <a:cs typeface="Arial MT"/>
              </a:rPr>
              <a:t>without </a:t>
            </a:r>
            <a:r>
              <a:rPr sz="4000" spc="35" dirty="0">
                <a:latin typeface="Arial MT"/>
                <a:cs typeface="Arial MT"/>
              </a:rPr>
              <a:t>making </a:t>
            </a:r>
            <a:r>
              <a:rPr sz="4000" spc="60" dirty="0">
                <a:latin typeface="Arial MT"/>
                <a:cs typeface="Arial MT"/>
              </a:rPr>
              <a:t>changes </a:t>
            </a:r>
            <a:r>
              <a:rPr sz="4000" spc="-5" dirty="0">
                <a:latin typeface="Arial MT"/>
                <a:cs typeface="Arial MT"/>
              </a:rPr>
              <a:t>to your </a:t>
            </a:r>
            <a:r>
              <a:rPr sz="4000" spc="25" dirty="0">
                <a:latin typeface="Arial MT"/>
                <a:cs typeface="Arial MT"/>
              </a:rPr>
              <a:t>existing </a:t>
            </a:r>
            <a:r>
              <a:rPr sz="4000" spc="5" dirty="0">
                <a:latin typeface="Arial MT"/>
                <a:cs typeface="Arial MT"/>
              </a:rPr>
              <a:t>resources, </a:t>
            </a:r>
            <a:r>
              <a:rPr sz="4000" spc="-5" dirty="0">
                <a:latin typeface="Arial MT"/>
                <a:cs typeface="Arial MT"/>
              </a:rPr>
              <a:t>for </a:t>
            </a:r>
            <a:r>
              <a:rPr sz="4000" spc="30" dirty="0">
                <a:latin typeface="Arial MT"/>
                <a:cs typeface="Arial MT"/>
              </a:rPr>
              <a:t>example </a:t>
            </a:r>
            <a:r>
              <a:rPr sz="4000" spc="20" dirty="0">
                <a:latin typeface="Arial MT"/>
                <a:cs typeface="Arial MT"/>
              </a:rPr>
              <a:t>create </a:t>
            </a:r>
            <a:r>
              <a:rPr sz="4000" spc="-5" dirty="0">
                <a:latin typeface="Arial MT"/>
                <a:cs typeface="Arial MT"/>
              </a:rPr>
              <a:t>a new </a:t>
            </a:r>
            <a:r>
              <a:rPr sz="4000" spc="-1100" dirty="0">
                <a:latin typeface="Arial MT"/>
                <a:cs typeface="Arial MT"/>
              </a:rPr>
              <a:t> </a:t>
            </a:r>
            <a:r>
              <a:rPr sz="4000" spc="25" dirty="0">
                <a:latin typeface="Arial MT"/>
                <a:cs typeface="Arial MT"/>
              </a:rPr>
              <a:t>instance</a:t>
            </a:r>
            <a:r>
              <a:rPr sz="4000" spc="5" dirty="0">
                <a:latin typeface="Arial MT"/>
                <a:cs typeface="Arial MT"/>
              </a:rPr>
              <a:t> </a:t>
            </a:r>
            <a:r>
              <a:rPr sz="4000" spc="-5" dirty="0">
                <a:latin typeface="Arial MT"/>
                <a:cs typeface="Arial MT"/>
              </a:rPr>
              <a:t>with</a:t>
            </a:r>
            <a:r>
              <a:rPr sz="4000" spc="5" dirty="0">
                <a:latin typeface="Arial MT"/>
                <a:cs typeface="Arial MT"/>
              </a:rPr>
              <a:t> </a:t>
            </a:r>
            <a:r>
              <a:rPr sz="4000" spc="80" dirty="0">
                <a:latin typeface="Arial MT"/>
                <a:cs typeface="Arial MT"/>
              </a:rPr>
              <a:t>encrypted</a:t>
            </a:r>
            <a:r>
              <a:rPr sz="4000" spc="10" dirty="0">
                <a:latin typeface="Arial MT"/>
                <a:cs typeface="Arial MT"/>
              </a:rPr>
              <a:t> </a:t>
            </a:r>
            <a:r>
              <a:rPr sz="4000" spc="-20" dirty="0">
                <a:latin typeface="Arial MT"/>
                <a:cs typeface="Arial MT"/>
              </a:rPr>
              <a:t>root</a:t>
            </a:r>
            <a:r>
              <a:rPr sz="4000" spc="5" dirty="0">
                <a:latin typeface="Arial MT"/>
                <a:cs typeface="Arial MT"/>
              </a:rPr>
              <a:t> </a:t>
            </a:r>
            <a:r>
              <a:rPr sz="4000" spc="60" dirty="0">
                <a:latin typeface="Arial MT"/>
                <a:cs typeface="Arial MT"/>
              </a:rPr>
              <a:t>devices</a:t>
            </a:r>
            <a:r>
              <a:rPr sz="4000" spc="5" dirty="0">
                <a:latin typeface="Arial MT"/>
                <a:cs typeface="Arial MT"/>
              </a:rPr>
              <a:t> </a:t>
            </a:r>
            <a:r>
              <a:rPr sz="4000" spc="-5" dirty="0">
                <a:latin typeface="Arial MT"/>
                <a:cs typeface="Arial MT"/>
              </a:rPr>
              <a:t>in</a:t>
            </a:r>
            <a:r>
              <a:rPr sz="4000" spc="10" dirty="0">
                <a:latin typeface="Arial MT"/>
                <a:cs typeface="Arial MT"/>
              </a:rPr>
              <a:t> </a:t>
            </a:r>
            <a:r>
              <a:rPr sz="4000" spc="-5" dirty="0">
                <a:latin typeface="Arial MT"/>
                <a:cs typeface="Arial MT"/>
              </a:rPr>
              <a:t>a</a:t>
            </a:r>
            <a:r>
              <a:rPr sz="4000" spc="5" dirty="0">
                <a:latin typeface="Arial MT"/>
                <a:cs typeface="Arial MT"/>
              </a:rPr>
              <a:t> </a:t>
            </a:r>
            <a:r>
              <a:rPr sz="4000" spc="-5" dirty="0">
                <a:latin typeface="Arial MT"/>
                <a:cs typeface="Arial MT"/>
              </a:rPr>
              <a:t>new</a:t>
            </a:r>
            <a:r>
              <a:rPr sz="4000" spc="5" dirty="0">
                <a:latin typeface="Arial MT"/>
                <a:cs typeface="Arial MT"/>
              </a:rPr>
              <a:t> </a:t>
            </a:r>
            <a:r>
              <a:rPr sz="4000" spc="45" dirty="0">
                <a:latin typeface="Arial MT"/>
                <a:cs typeface="Arial MT"/>
              </a:rPr>
              <a:t>workspace</a:t>
            </a:r>
            <a:r>
              <a:rPr sz="4000" spc="10" dirty="0">
                <a:latin typeface="Arial MT"/>
                <a:cs typeface="Arial MT"/>
              </a:rPr>
              <a:t> </a:t>
            </a:r>
            <a:r>
              <a:rPr sz="4000" spc="-5" dirty="0">
                <a:latin typeface="Arial MT"/>
                <a:cs typeface="Arial MT"/>
              </a:rPr>
              <a:t>to</a:t>
            </a:r>
            <a:r>
              <a:rPr sz="4000" spc="5" dirty="0">
                <a:latin typeface="Arial MT"/>
                <a:cs typeface="Arial MT"/>
              </a:rPr>
              <a:t> </a:t>
            </a:r>
            <a:r>
              <a:rPr sz="4000" spc="-5" dirty="0">
                <a:latin typeface="Arial MT"/>
                <a:cs typeface="Arial MT"/>
              </a:rPr>
              <a:t>test</a:t>
            </a:r>
            <a:r>
              <a:rPr sz="4000" spc="10" dirty="0">
                <a:latin typeface="Arial MT"/>
                <a:cs typeface="Arial MT"/>
              </a:rPr>
              <a:t> </a:t>
            </a:r>
            <a:r>
              <a:rPr sz="4000" spc="-5" dirty="0">
                <a:latin typeface="Arial MT"/>
                <a:cs typeface="Arial MT"/>
              </a:rPr>
              <a:t>whether</a:t>
            </a:r>
            <a:r>
              <a:rPr sz="4000" spc="5" dirty="0">
                <a:latin typeface="Arial MT"/>
                <a:cs typeface="Arial MT"/>
              </a:rPr>
              <a:t> </a:t>
            </a:r>
            <a:r>
              <a:rPr sz="4000" spc="-5" dirty="0">
                <a:latin typeface="Arial MT"/>
                <a:cs typeface="Arial MT"/>
              </a:rPr>
              <a:t>your </a:t>
            </a:r>
            <a:r>
              <a:rPr sz="4000" spc="-1095" dirty="0">
                <a:latin typeface="Arial MT"/>
                <a:cs typeface="Arial MT"/>
              </a:rPr>
              <a:t> </a:t>
            </a:r>
            <a:r>
              <a:rPr sz="4000" spc="-5" dirty="0">
                <a:latin typeface="Arial MT"/>
                <a:cs typeface="Arial MT"/>
              </a:rPr>
              <a:t>new</a:t>
            </a:r>
            <a:r>
              <a:rPr sz="4000" spc="10" dirty="0">
                <a:latin typeface="Arial MT"/>
                <a:cs typeface="Arial MT"/>
              </a:rPr>
              <a:t> </a:t>
            </a:r>
            <a:r>
              <a:rPr sz="4000" spc="105" dirty="0">
                <a:latin typeface="Arial MT"/>
                <a:cs typeface="Arial MT"/>
              </a:rPr>
              <a:t>code</a:t>
            </a:r>
            <a:r>
              <a:rPr sz="4000" spc="10" dirty="0">
                <a:latin typeface="Arial MT"/>
                <a:cs typeface="Arial MT"/>
              </a:rPr>
              <a:t> </a:t>
            </a:r>
            <a:r>
              <a:rPr sz="4000" spc="-5" dirty="0">
                <a:latin typeface="Arial MT"/>
                <a:cs typeface="Arial MT"/>
              </a:rPr>
              <a:t>works,</a:t>
            </a:r>
            <a:r>
              <a:rPr sz="4000" spc="15" dirty="0">
                <a:latin typeface="Arial MT"/>
                <a:cs typeface="Arial MT"/>
              </a:rPr>
              <a:t> </a:t>
            </a:r>
            <a:r>
              <a:rPr sz="4000" spc="-5" dirty="0">
                <a:latin typeface="Arial MT"/>
                <a:cs typeface="Arial MT"/>
              </a:rPr>
              <a:t>rather</a:t>
            </a:r>
            <a:r>
              <a:rPr sz="4000" spc="10" dirty="0">
                <a:latin typeface="Arial MT"/>
                <a:cs typeface="Arial MT"/>
              </a:rPr>
              <a:t> </a:t>
            </a:r>
            <a:r>
              <a:rPr sz="4000" spc="-5" dirty="0">
                <a:latin typeface="Arial MT"/>
                <a:cs typeface="Arial MT"/>
              </a:rPr>
              <a:t>than</a:t>
            </a:r>
            <a:r>
              <a:rPr sz="4000" spc="10" dirty="0">
                <a:latin typeface="Arial MT"/>
                <a:cs typeface="Arial MT"/>
              </a:rPr>
              <a:t> </a:t>
            </a:r>
            <a:r>
              <a:rPr sz="4000" spc="15" dirty="0">
                <a:latin typeface="Arial MT"/>
                <a:cs typeface="Arial MT"/>
              </a:rPr>
              <a:t>immediately </a:t>
            </a:r>
            <a:r>
              <a:rPr sz="4000" spc="45" dirty="0">
                <a:latin typeface="Arial MT"/>
                <a:cs typeface="Arial MT"/>
              </a:rPr>
              <a:t>trying</a:t>
            </a:r>
            <a:r>
              <a:rPr sz="4000" spc="10" dirty="0">
                <a:latin typeface="Arial MT"/>
                <a:cs typeface="Arial MT"/>
              </a:rPr>
              <a:t> </a:t>
            </a:r>
            <a:r>
              <a:rPr sz="4000" spc="-5" dirty="0">
                <a:latin typeface="Arial MT"/>
                <a:cs typeface="Arial MT"/>
              </a:rPr>
              <a:t>this</a:t>
            </a:r>
            <a:r>
              <a:rPr sz="4000" spc="15" dirty="0">
                <a:latin typeface="Arial MT"/>
                <a:cs typeface="Arial MT"/>
              </a:rPr>
              <a:t> </a:t>
            </a:r>
            <a:r>
              <a:rPr sz="4000" spc="-5" dirty="0">
                <a:latin typeface="Arial MT"/>
                <a:cs typeface="Arial MT"/>
              </a:rPr>
              <a:t>on</a:t>
            </a:r>
            <a:r>
              <a:rPr sz="4000" spc="10" dirty="0">
                <a:latin typeface="Arial MT"/>
                <a:cs typeface="Arial MT"/>
              </a:rPr>
              <a:t> </a:t>
            </a:r>
            <a:r>
              <a:rPr sz="4000" spc="-5" dirty="0">
                <a:latin typeface="Arial MT"/>
                <a:cs typeface="Arial MT"/>
              </a:rPr>
              <a:t>your</a:t>
            </a:r>
            <a:r>
              <a:rPr sz="4000" spc="10" dirty="0">
                <a:latin typeface="Arial MT"/>
                <a:cs typeface="Arial MT"/>
              </a:rPr>
              <a:t> </a:t>
            </a:r>
            <a:r>
              <a:rPr sz="4000" spc="25" dirty="0">
                <a:latin typeface="Arial MT"/>
                <a:cs typeface="Arial MT"/>
              </a:rPr>
              <a:t>existing</a:t>
            </a:r>
            <a:r>
              <a:rPr sz="4000" spc="15" dirty="0">
                <a:latin typeface="Arial MT"/>
                <a:cs typeface="Arial MT"/>
              </a:rPr>
              <a:t> </a:t>
            </a:r>
            <a:r>
              <a:rPr sz="4000" spc="5" dirty="0">
                <a:latin typeface="Arial MT"/>
                <a:cs typeface="Arial MT"/>
              </a:rPr>
              <a:t>resource</a:t>
            </a:r>
            <a:endParaRPr sz="4000">
              <a:latin typeface="Arial MT"/>
              <a:cs typeface="Arial MT"/>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3" name="object 3"/>
          <p:cNvSpPr txBox="1"/>
          <p:nvPr/>
        </p:nvSpPr>
        <p:spPr>
          <a:xfrm>
            <a:off x="856939" y="2160233"/>
            <a:ext cx="1791398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335" dirty="0">
                <a:latin typeface="Arial MT"/>
                <a:cs typeface="Arial MT"/>
              </a:rPr>
              <a:t>To</a:t>
            </a:r>
            <a:r>
              <a:rPr sz="4100" spc="10" dirty="0">
                <a:latin typeface="Arial MT"/>
                <a:cs typeface="Arial MT"/>
              </a:rPr>
              <a:t> </a:t>
            </a:r>
            <a:r>
              <a:rPr sz="4100" spc="55" dirty="0">
                <a:latin typeface="Arial MT"/>
                <a:cs typeface="Arial MT"/>
              </a:rPr>
              <a:t>avoid</a:t>
            </a:r>
            <a:r>
              <a:rPr sz="4100" spc="10" dirty="0">
                <a:latin typeface="Arial MT"/>
                <a:cs typeface="Arial MT"/>
              </a:rPr>
              <a:t> </a:t>
            </a:r>
            <a:r>
              <a:rPr sz="4100" b="1" spc="10" dirty="0">
                <a:latin typeface="Arial"/>
                <a:cs typeface="Arial"/>
              </a:rPr>
              <a:t>naming </a:t>
            </a:r>
            <a:r>
              <a:rPr sz="4100" b="1" spc="5" dirty="0">
                <a:latin typeface="Arial"/>
                <a:cs typeface="Arial"/>
              </a:rPr>
              <a:t>collisions</a:t>
            </a:r>
            <a:r>
              <a:rPr sz="4100" b="1" spc="20" dirty="0">
                <a:latin typeface="Arial"/>
                <a:cs typeface="Arial"/>
              </a:rPr>
              <a:t> </a:t>
            </a:r>
            <a:r>
              <a:rPr sz="4100" spc="10" dirty="0">
                <a:latin typeface="Arial MT"/>
                <a:cs typeface="Arial MT"/>
              </a:rPr>
              <a:t>you </a:t>
            </a:r>
            <a:r>
              <a:rPr sz="4100" spc="85" dirty="0">
                <a:latin typeface="Arial MT"/>
                <a:cs typeface="Arial MT"/>
              </a:rPr>
              <a:t>can</a:t>
            </a:r>
            <a:r>
              <a:rPr sz="4100" spc="10" dirty="0">
                <a:latin typeface="Arial MT"/>
                <a:cs typeface="Arial MT"/>
              </a:rPr>
              <a:t> use the </a:t>
            </a:r>
            <a:r>
              <a:rPr sz="4100" spc="35" dirty="0">
                <a:latin typeface="Arial MT"/>
                <a:cs typeface="Arial MT"/>
              </a:rPr>
              <a:t>variable</a:t>
            </a:r>
            <a:r>
              <a:rPr sz="4100" spc="10" dirty="0">
                <a:latin typeface="Arial MT"/>
                <a:cs typeface="Arial MT"/>
              </a:rPr>
              <a:t> </a:t>
            </a:r>
            <a:r>
              <a:rPr sz="4100" spc="35" dirty="0">
                <a:latin typeface="Arial MT"/>
                <a:cs typeface="Arial MT"/>
              </a:rPr>
              <a:t>terraform.workspace</a:t>
            </a:r>
            <a:endParaRPr sz="4100">
              <a:latin typeface="Arial MT"/>
              <a:cs typeface="Arial MT"/>
            </a:endParaRPr>
          </a:p>
        </p:txBody>
      </p:sp>
      <p:sp>
        <p:nvSpPr>
          <p:cNvPr id="4" name="object 4"/>
          <p:cNvSpPr txBox="1"/>
          <p:nvPr/>
        </p:nvSpPr>
        <p:spPr>
          <a:xfrm>
            <a:off x="856939" y="5900303"/>
            <a:ext cx="1400746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Or</a:t>
            </a:r>
            <a:r>
              <a:rPr sz="4100" spc="5" dirty="0">
                <a:latin typeface="Arial MT"/>
                <a:cs typeface="Arial MT"/>
              </a:rPr>
              <a:t> only </a:t>
            </a:r>
            <a:r>
              <a:rPr sz="4100" spc="45" dirty="0">
                <a:latin typeface="Arial MT"/>
                <a:cs typeface="Arial MT"/>
              </a:rPr>
              <a:t>enable</a:t>
            </a:r>
            <a:r>
              <a:rPr sz="4100" spc="5" dirty="0">
                <a:latin typeface="Arial MT"/>
                <a:cs typeface="Arial MT"/>
              </a:rPr>
              <a:t> </a:t>
            </a:r>
            <a:r>
              <a:rPr sz="4100" spc="20" dirty="0">
                <a:latin typeface="Arial MT"/>
                <a:cs typeface="Arial MT"/>
              </a:rPr>
              <a:t>resource</a:t>
            </a:r>
            <a:r>
              <a:rPr sz="4100" spc="10" dirty="0">
                <a:latin typeface="Arial MT"/>
                <a:cs typeface="Arial MT"/>
              </a:rPr>
              <a:t> </a:t>
            </a:r>
            <a:r>
              <a:rPr sz="4100" spc="25" dirty="0">
                <a:latin typeface="Arial MT"/>
                <a:cs typeface="Arial MT"/>
              </a:rPr>
              <a:t>creation</a:t>
            </a:r>
            <a:r>
              <a:rPr sz="4100" spc="5" dirty="0">
                <a:latin typeface="Arial MT"/>
                <a:cs typeface="Arial MT"/>
              </a:rPr>
              <a:t> in </a:t>
            </a:r>
            <a:r>
              <a:rPr sz="4100" spc="10" dirty="0">
                <a:latin typeface="Arial MT"/>
                <a:cs typeface="Arial MT"/>
              </a:rPr>
              <a:t>a</a:t>
            </a:r>
            <a:r>
              <a:rPr sz="4100" spc="5" dirty="0">
                <a:latin typeface="Arial MT"/>
                <a:cs typeface="Arial MT"/>
              </a:rPr>
              <a:t> </a:t>
            </a:r>
            <a:r>
              <a:rPr sz="4100" spc="95" dirty="0">
                <a:latin typeface="Arial MT"/>
                <a:cs typeface="Arial MT"/>
              </a:rPr>
              <a:t>specific</a:t>
            </a:r>
            <a:r>
              <a:rPr sz="4100" spc="10" dirty="0">
                <a:latin typeface="Arial MT"/>
                <a:cs typeface="Arial MT"/>
              </a:rPr>
              <a:t> </a:t>
            </a:r>
            <a:r>
              <a:rPr sz="4100" spc="55" dirty="0">
                <a:latin typeface="Arial MT"/>
                <a:cs typeface="Arial MT"/>
              </a:rPr>
              <a:t>workspace:</a:t>
            </a:r>
            <a:endParaRPr sz="4100">
              <a:latin typeface="Arial MT"/>
              <a:cs typeface="Arial MT"/>
            </a:endParaRPr>
          </a:p>
        </p:txBody>
      </p:sp>
      <p:pic>
        <p:nvPicPr>
          <p:cNvPr id="5" name="object 5"/>
          <p:cNvPicPr/>
          <p:nvPr/>
        </p:nvPicPr>
        <p:blipFill>
          <a:blip r:embed="rId2" cstate="print"/>
          <a:stretch>
            <a:fillRect/>
          </a:stretch>
        </p:blipFill>
        <p:spPr>
          <a:xfrm>
            <a:off x="971781" y="3327756"/>
            <a:ext cx="17310268" cy="1979852"/>
          </a:xfrm>
          <a:prstGeom prst="rect">
            <a:avLst/>
          </a:prstGeom>
        </p:spPr>
      </p:pic>
      <p:sp>
        <p:nvSpPr>
          <p:cNvPr id="6" name="object 6"/>
          <p:cNvSpPr txBox="1"/>
          <p:nvPr/>
        </p:nvSpPr>
        <p:spPr>
          <a:xfrm>
            <a:off x="1018900" y="3353932"/>
            <a:ext cx="17216120" cy="1885950"/>
          </a:xfrm>
          <a:prstGeom prst="rect">
            <a:avLst/>
          </a:prstGeom>
          <a:solidFill>
            <a:srgbClr val="DCDEE0"/>
          </a:solidFill>
          <a:ln w="10470">
            <a:solidFill>
              <a:srgbClr val="A6AAA9"/>
            </a:solidFill>
          </a:ln>
        </p:spPr>
        <p:txBody>
          <a:bodyPr vert="horz" wrap="square" lIns="0" tIns="151765" rIns="0" bIns="0" rtlCol="0">
            <a:spAutoFit/>
          </a:bodyPr>
          <a:lstStyle/>
          <a:p>
            <a:pPr marL="585470" marR="9246235" indent="-328295">
              <a:lnSpc>
                <a:spcPts val="2470"/>
              </a:lnSpc>
              <a:spcBef>
                <a:spcPts val="1195"/>
              </a:spcBef>
            </a:pPr>
            <a:r>
              <a:rPr sz="2150" dirty="0">
                <a:latin typeface="Courier New"/>
                <a:cs typeface="Courier New"/>
              </a:rPr>
              <a:t>resource "aws_ssm_parameter" "my-parameter" { </a:t>
            </a:r>
            <a:r>
              <a:rPr sz="2150" spc="5" dirty="0">
                <a:latin typeface="Courier New"/>
                <a:cs typeface="Courier New"/>
              </a:rPr>
              <a:t> </a:t>
            </a:r>
            <a:r>
              <a:rPr sz="2150" dirty="0">
                <a:latin typeface="Courier New"/>
                <a:cs typeface="Courier New"/>
              </a:rPr>
              <a:t>name</a:t>
            </a:r>
            <a:r>
              <a:rPr sz="2150" spc="-45"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"/myapp/myname-${terraform.workspace}"</a:t>
            </a:r>
            <a:endParaRPr sz="2150">
              <a:latin typeface="Courier New"/>
              <a:cs typeface="Courier New"/>
            </a:endParaRPr>
          </a:p>
          <a:p>
            <a:pPr>
              <a:lnSpc>
                <a:spcPct val="100000"/>
              </a:lnSpc>
              <a:spcBef>
                <a:spcPts val="40"/>
              </a:spcBef>
            </a:pPr>
            <a:endParaRPr sz="2000">
              <a:latin typeface="Courier New"/>
              <a:cs typeface="Courier New"/>
            </a:endParaRPr>
          </a:p>
          <a:p>
            <a:pPr marL="585470">
              <a:lnSpc>
                <a:spcPts val="252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pic>
        <p:nvPicPr>
          <p:cNvPr id="7" name="object 7"/>
          <p:cNvPicPr/>
          <p:nvPr/>
        </p:nvPicPr>
        <p:blipFill>
          <a:blip r:embed="rId3" cstate="print"/>
          <a:stretch>
            <a:fillRect/>
          </a:stretch>
        </p:blipFill>
        <p:spPr>
          <a:xfrm>
            <a:off x="855421" y="6782330"/>
            <a:ext cx="17310268" cy="3521573"/>
          </a:xfrm>
          <a:prstGeom prst="rect">
            <a:avLst/>
          </a:prstGeom>
        </p:spPr>
      </p:pic>
      <p:sp>
        <p:nvSpPr>
          <p:cNvPr id="8" name="object 8"/>
          <p:cNvSpPr txBox="1"/>
          <p:nvPr/>
        </p:nvSpPr>
        <p:spPr>
          <a:xfrm>
            <a:off x="902540" y="6808509"/>
            <a:ext cx="17216120" cy="3427729"/>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a:lnSpc>
                <a:spcPct val="100000"/>
              </a:lnSpc>
              <a:spcBef>
                <a:spcPts val="20"/>
              </a:spcBef>
            </a:pPr>
            <a:endParaRPr sz="2600">
              <a:latin typeface="Times New Roman"/>
              <a:cs typeface="Times New Roman"/>
            </a:endParaRPr>
          </a:p>
          <a:p>
            <a:pPr marL="257810">
              <a:lnSpc>
                <a:spcPts val="2525"/>
              </a:lnSpc>
            </a:pPr>
            <a:r>
              <a:rPr sz="2150" dirty="0">
                <a:latin typeface="Courier New"/>
                <a:cs typeface="Courier New"/>
              </a:rPr>
              <a:t>resource</a:t>
            </a:r>
            <a:r>
              <a:rPr sz="2150" spc="-25" dirty="0">
                <a:latin typeface="Courier New"/>
                <a:cs typeface="Courier New"/>
              </a:rPr>
              <a:t> </a:t>
            </a:r>
            <a:r>
              <a:rPr sz="2150" dirty="0">
                <a:latin typeface="Courier New"/>
                <a:cs typeface="Courier New"/>
              </a:rPr>
              <a:t>"aws_instance"</a:t>
            </a:r>
            <a:r>
              <a:rPr sz="2150" spc="-25" dirty="0">
                <a:latin typeface="Courier New"/>
                <a:cs typeface="Courier New"/>
              </a:rPr>
              <a:t> </a:t>
            </a:r>
            <a:r>
              <a:rPr sz="2150" dirty="0">
                <a:latin typeface="Courier New"/>
                <a:cs typeface="Courier New"/>
              </a:rPr>
              <a:t>"myinstance"</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525"/>
              </a:lnSpc>
            </a:pPr>
            <a:r>
              <a:rPr sz="2150" dirty="0">
                <a:latin typeface="Courier New"/>
                <a:cs typeface="Courier New"/>
              </a:rPr>
              <a:t>count</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terraform.workspace</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"default"</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1</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0</a:t>
            </a:r>
            <a:endParaRPr sz="2150">
              <a:latin typeface="Courier New"/>
              <a:cs typeface="Courier New"/>
            </a:endParaRPr>
          </a:p>
          <a:p>
            <a:pPr>
              <a:lnSpc>
                <a:spcPct val="100000"/>
              </a:lnSpc>
              <a:spcBef>
                <a:spcPts val="45"/>
              </a:spcBef>
            </a:pPr>
            <a:endParaRPr sz="2050">
              <a:latin typeface="Courier New"/>
              <a:cs typeface="Courier New"/>
            </a:endParaRPr>
          </a:p>
          <a:p>
            <a:pPr marL="585470">
              <a:lnSpc>
                <a:spcPts val="252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849215" cy="689737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35" dirty="0">
                <a:latin typeface="Arial MT"/>
                <a:cs typeface="Arial MT"/>
              </a:rPr>
              <a:t>Ansible,</a:t>
            </a:r>
            <a:r>
              <a:rPr sz="4100" spc="5" dirty="0">
                <a:latin typeface="Arial MT"/>
                <a:cs typeface="Arial MT"/>
              </a:rPr>
              <a:t> </a:t>
            </a:r>
            <a:r>
              <a:rPr sz="4100" spc="10" dirty="0">
                <a:latin typeface="Arial MT"/>
                <a:cs typeface="Arial MT"/>
              </a:rPr>
              <a:t>Chef,</a:t>
            </a:r>
            <a:r>
              <a:rPr sz="4100" spc="5" dirty="0">
                <a:latin typeface="Arial MT"/>
                <a:cs typeface="Arial MT"/>
              </a:rPr>
              <a:t> </a:t>
            </a:r>
            <a:r>
              <a:rPr sz="4100" spc="40" dirty="0">
                <a:latin typeface="Arial MT"/>
                <a:cs typeface="Arial MT"/>
              </a:rPr>
              <a:t>Puppet,</a:t>
            </a:r>
            <a:r>
              <a:rPr sz="4100" spc="5" dirty="0">
                <a:latin typeface="Arial MT"/>
                <a:cs typeface="Arial MT"/>
              </a:rPr>
              <a:t> </a:t>
            </a:r>
            <a:r>
              <a:rPr sz="4100" spc="10" dirty="0">
                <a:latin typeface="Arial MT"/>
                <a:cs typeface="Arial MT"/>
              </a:rPr>
              <a:t>Saltstack</a:t>
            </a:r>
            <a:r>
              <a:rPr sz="4100" spc="5" dirty="0">
                <a:latin typeface="Arial MT"/>
                <a:cs typeface="Arial MT"/>
              </a:rPr>
              <a:t> </a:t>
            </a:r>
            <a:r>
              <a:rPr sz="4100" spc="10" dirty="0">
                <a:latin typeface="Arial MT"/>
                <a:cs typeface="Arial MT"/>
              </a:rPr>
              <a:t>have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55" dirty="0">
                <a:latin typeface="Arial MT"/>
                <a:cs typeface="Arial MT"/>
              </a:rPr>
              <a:t>focus</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30" dirty="0">
                <a:latin typeface="Arial MT"/>
                <a:cs typeface="Arial MT"/>
              </a:rPr>
              <a:t>automating</a:t>
            </a:r>
            <a:r>
              <a:rPr sz="4100" spc="5" dirty="0">
                <a:latin typeface="Arial MT"/>
                <a:cs typeface="Arial MT"/>
              </a:rPr>
              <a:t> </a:t>
            </a:r>
            <a:r>
              <a:rPr sz="4100" spc="10" dirty="0">
                <a:latin typeface="Arial MT"/>
                <a:cs typeface="Arial MT"/>
              </a:rPr>
              <a:t>the</a:t>
            </a:r>
            <a:endParaRPr sz="4100">
              <a:latin typeface="Arial MT"/>
              <a:cs typeface="Arial MT"/>
            </a:endParaRPr>
          </a:p>
          <a:p>
            <a:pPr marL="534035">
              <a:lnSpc>
                <a:spcPct val="100000"/>
              </a:lnSpc>
              <a:spcBef>
                <a:spcPts val="30"/>
              </a:spcBef>
            </a:pPr>
            <a:r>
              <a:rPr sz="4100" b="1" spc="5" dirty="0">
                <a:latin typeface="Arial"/>
                <a:cs typeface="Arial"/>
              </a:rPr>
              <a:t>installation </a:t>
            </a:r>
            <a:r>
              <a:rPr sz="4100" b="1" spc="10" dirty="0">
                <a:latin typeface="Arial"/>
                <a:cs typeface="Arial"/>
              </a:rPr>
              <a:t>and</a:t>
            </a:r>
            <a:r>
              <a:rPr sz="4100" b="1" spc="5" dirty="0">
                <a:latin typeface="Arial"/>
                <a:cs typeface="Arial"/>
              </a:rPr>
              <a:t> configuration </a:t>
            </a:r>
            <a:r>
              <a:rPr sz="4100" spc="5" dirty="0">
                <a:latin typeface="Arial MT"/>
                <a:cs typeface="Arial MT"/>
              </a:rPr>
              <a:t>of </a:t>
            </a:r>
            <a:r>
              <a:rPr sz="4100" dirty="0">
                <a:latin typeface="Arial MT"/>
                <a:cs typeface="Arial MT"/>
              </a:rPr>
              <a:t>software</a:t>
            </a:r>
            <a:endParaRPr sz="4100">
              <a:latin typeface="Arial MT"/>
              <a:cs typeface="Arial MT"/>
            </a:endParaRPr>
          </a:p>
          <a:p>
            <a:pPr>
              <a:lnSpc>
                <a:spcPct val="100000"/>
              </a:lnSpc>
              <a:spcBef>
                <a:spcPts val="5"/>
              </a:spcBef>
            </a:pPr>
            <a:endParaRPr sz="4250">
              <a:latin typeface="Arial MT"/>
              <a:cs typeface="Arial MT"/>
            </a:endParaRPr>
          </a:p>
          <a:p>
            <a:pPr marL="1266825" lvl="1" indent="-509270">
              <a:lnSpc>
                <a:spcPct val="100000"/>
              </a:lnSpc>
              <a:buSzPct val="75609"/>
              <a:buChar char="•"/>
              <a:tabLst>
                <a:tab pos="1266825" algn="l"/>
                <a:tab pos="1267460" algn="l"/>
              </a:tabLst>
            </a:pPr>
            <a:r>
              <a:rPr sz="4100" spc="75" dirty="0">
                <a:latin typeface="Arial MT"/>
                <a:cs typeface="Arial MT"/>
              </a:rPr>
              <a:t>Keeping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b="1" spc="10" dirty="0">
                <a:latin typeface="Arial"/>
                <a:cs typeface="Arial"/>
              </a:rPr>
              <a:t>machines </a:t>
            </a:r>
            <a:r>
              <a:rPr sz="4100" spc="5" dirty="0">
                <a:latin typeface="Arial MT"/>
                <a:cs typeface="Arial MT"/>
              </a:rPr>
              <a:t>in </a:t>
            </a:r>
            <a:r>
              <a:rPr sz="4100" spc="70" dirty="0">
                <a:latin typeface="Arial MT"/>
                <a:cs typeface="Arial MT"/>
              </a:rPr>
              <a:t>compliance,</a:t>
            </a:r>
            <a:r>
              <a:rPr sz="4100" spc="10" dirty="0">
                <a:latin typeface="Arial MT"/>
                <a:cs typeface="Arial MT"/>
              </a:rPr>
              <a:t> </a:t>
            </a:r>
            <a:r>
              <a:rPr sz="4100" spc="5" dirty="0">
                <a:latin typeface="Arial MT"/>
                <a:cs typeface="Arial MT"/>
              </a:rPr>
              <a:t>in </a:t>
            </a:r>
            <a:r>
              <a:rPr sz="4100" spc="10" dirty="0">
                <a:latin typeface="Arial MT"/>
                <a:cs typeface="Arial MT"/>
              </a:rPr>
              <a:t>a</a:t>
            </a:r>
            <a:r>
              <a:rPr sz="4100" spc="5" dirty="0">
                <a:latin typeface="Arial MT"/>
                <a:cs typeface="Arial MT"/>
              </a:rPr>
              <a:t> </a:t>
            </a:r>
            <a:r>
              <a:rPr sz="4100" spc="50" dirty="0">
                <a:latin typeface="Arial MT"/>
                <a:cs typeface="Arial MT"/>
              </a:rPr>
              <a:t>certain</a:t>
            </a:r>
            <a:r>
              <a:rPr sz="4100" spc="10" dirty="0">
                <a:latin typeface="Arial MT"/>
                <a:cs typeface="Arial MT"/>
              </a:rPr>
              <a:t> </a:t>
            </a:r>
            <a:r>
              <a:rPr sz="4100" spc="5" dirty="0">
                <a:latin typeface="Arial MT"/>
                <a:cs typeface="Arial MT"/>
              </a:rPr>
              <a:t>state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85" dirty="0">
                <a:latin typeface="Arial MT"/>
                <a:cs typeface="Arial MT"/>
              </a:rPr>
              <a:t>can</a:t>
            </a:r>
            <a:r>
              <a:rPr sz="4100" spc="10" dirty="0">
                <a:latin typeface="Arial MT"/>
                <a:cs typeface="Arial MT"/>
              </a:rPr>
              <a:t> automate </a:t>
            </a:r>
            <a:r>
              <a:rPr sz="4100" spc="40" dirty="0">
                <a:latin typeface="Arial MT"/>
                <a:cs typeface="Arial MT"/>
              </a:rPr>
              <a:t>provisioning</a:t>
            </a:r>
            <a:r>
              <a:rPr sz="4100" spc="10" dirty="0">
                <a:latin typeface="Arial MT"/>
                <a:cs typeface="Arial MT"/>
              </a:rPr>
              <a:t> </a:t>
            </a:r>
            <a:r>
              <a:rPr sz="4100" spc="5" dirty="0">
                <a:latin typeface="Arial MT"/>
                <a:cs typeface="Arial MT"/>
              </a:rPr>
              <a:t>of </a:t>
            </a:r>
            <a:r>
              <a:rPr sz="4100" spc="10" dirty="0">
                <a:latin typeface="Arial MT"/>
                <a:cs typeface="Arial MT"/>
              </a:rPr>
              <a:t>the </a:t>
            </a:r>
            <a:r>
              <a:rPr sz="4100" b="1" spc="5" dirty="0">
                <a:latin typeface="Arial"/>
                <a:cs typeface="Arial"/>
              </a:rPr>
              <a:t>infrastructure</a:t>
            </a:r>
            <a:r>
              <a:rPr sz="4100" b="1" spc="10" dirty="0">
                <a:latin typeface="Arial"/>
                <a:cs typeface="Arial"/>
              </a:rPr>
              <a:t> </a:t>
            </a:r>
            <a:r>
              <a:rPr sz="4100" b="1" spc="5" dirty="0">
                <a:latin typeface="Arial"/>
                <a:cs typeface="Arial"/>
              </a:rPr>
              <a:t>itself</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85" dirty="0">
                <a:latin typeface="Arial MT"/>
                <a:cs typeface="Arial MT"/>
              </a:rPr>
              <a:t>eg.</a:t>
            </a:r>
            <a:r>
              <a:rPr sz="4100" spc="-10" dirty="0">
                <a:latin typeface="Arial MT"/>
                <a:cs typeface="Arial MT"/>
              </a:rPr>
              <a:t> </a:t>
            </a:r>
            <a:r>
              <a:rPr sz="4100" spc="55" dirty="0">
                <a:latin typeface="Arial MT"/>
                <a:cs typeface="Arial MT"/>
              </a:rPr>
              <a:t>Using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40" dirty="0">
                <a:latin typeface="Arial MT"/>
                <a:cs typeface="Arial MT"/>
              </a:rPr>
              <a:t>AWS,</a:t>
            </a:r>
            <a:r>
              <a:rPr sz="4100" spc="-5" dirty="0">
                <a:latin typeface="Arial MT"/>
                <a:cs typeface="Arial MT"/>
              </a:rPr>
              <a:t> </a:t>
            </a:r>
            <a:r>
              <a:rPr sz="4100" spc="45" dirty="0">
                <a:latin typeface="Arial MT"/>
                <a:cs typeface="Arial MT"/>
              </a:rPr>
              <a:t>DigitalOcean,</a:t>
            </a:r>
            <a:r>
              <a:rPr sz="4100" spc="-5" dirty="0">
                <a:latin typeface="Arial MT"/>
                <a:cs typeface="Arial MT"/>
              </a:rPr>
              <a:t> Azure </a:t>
            </a:r>
            <a:r>
              <a:rPr sz="4100" spc="-65" dirty="0">
                <a:latin typeface="Arial MT"/>
                <a:cs typeface="Arial MT"/>
              </a:rPr>
              <a:t>API</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1266825" marR="17780" lvl="1" indent="-509270">
              <a:lnSpc>
                <a:spcPct val="100499"/>
              </a:lnSpc>
              <a:spcBef>
                <a:spcPts val="5"/>
              </a:spcBef>
              <a:buSzPct val="75609"/>
              <a:buChar char="•"/>
              <a:tabLst>
                <a:tab pos="1266825" algn="l"/>
                <a:tab pos="1267460" algn="l"/>
              </a:tabLst>
            </a:pPr>
            <a:r>
              <a:rPr sz="4100" spc="-50" dirty="0">
                <a:latin typeface="Arial MT"/>
                <a:cs typeface="Arial MT"/>
              </a:rPr>
              <a:t>Works</a:t>
            </a:r>
            <a:r>
              <a:rPr sz="4100" spc="5" dirty="0">
                <a:latin typeface="Arial MT"/>
                <a:cs typeface="Arial MT"/>
              </a:rPr>
              <a:t> well</a:t>
            </a:r>
            <a:r>
              <a:rPr sz="4100" spc="10" dirty="0">
                <a:latin typeface="Arial MT"/>
                <a:cs typeface="Arial MT"/>
              </a:rPr>
              <a:t> </a:t>
            </a:r>
            <a:r>
              <a:rPr sz="4100" spc="5" dirty="0">
                <a:latin typeface="Arial MT"/>
                <a:cs typeface="Arial MT"/>
              </a:rPr>
              <a:t>with</a:t>
            </a:r>
            <a:r>
              <a:rPr sz="4100" spc="10" dirty="0">
                <a:latin typeface="Arial MT"/>
                <a:cs typeface="Arial MT"/>
              </a:rPr>
              <a:t> automation </a:t>
            </a:r>
            <a:r>
              <a:rPr sz="4100" dirty="0">
                <a:latin typeface="Arial MT"/>
                <a:cs typeface="Arial MT"/>
              </a:rPr>
              <a:t>software</a:t>
            </a:r>
            <a:r>
              <a:rPr sz="4100" spc="10" dirty="0">
                <a:latin typeface="Arial MT"/>
                <a:cs typeface="Arial MT"/>
              </a:rPr>
              <a:t> </a:t>
            </a:r>
            <a:r>
              <a:rPr sz="4100" spc="5" dirty="0">
                <a:latin typeface="Arial MT"/>
                <a:cs typeface="Arial MT"/>
              </a:rPr>
              <a:t>like</a:t>
            </a:r>
            <a:r>
              <a:rPr sz="4100" spc="10" dirty="0">
                <a:latin typeface="Arial MT"/>
                <a:cs typeface="Arial MT"/>
              </a:rPr>
              <a:t> </a:t>
            </a:r>
            <a:r>
              <a:rPr sz="4100" spc="40" dirty="0">
                <a:latin typeface="Arial MT"/>
                <a:cs typeface="Arial MT"/>
              </a:rPr>
              <a:t>ansible</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5" dirty="0">
                <a:latin typeface="Arial MT"/>
                <a:cs typeface="Arial MT"/>
              </a:rPr>
              <a:t>install </a:t>
            </a:r>
            <a:r>
              <a:rPr sz="4100" dirty="0">
                <a:latin typeface="Arial MT"/>
                <a:cs typeface="Arial MT"/>
              </a:rPr>
              <a:t>software</a:t>
            </a:r>
            <a:r>
              <a:rPr sz="4100" spc="10" dirty="0">
                <a:latin typeface="Arial MT"/>
                <a:cs typeface="Arial MT"/>
              </a:rPr>
              <a:t> </a:t>
            </a:r>
            <a:r>
              <a:rPr sz="4100" spc="5" dirty="0">
                <a:latin typeface="Arial MT"/>
                <a:cs typeface="Arial MT"/>
              </a:rPr>
              <a:t>after </a:t>
            </a:r>
            <a:r>
              <a:rPr sz="4100" spc="-1120" dirty="0">
                <a:latin typeface="Arial MT"/>
                <a:cs typeface="Arial MT"/>
              </a:rPr>
              <a:t> </a:t>
            </a:r>
            <a:r>
              <a:rPr sz="4100" spc="10" dirty="0">
                <a:latin typeface="Arial MT"/>
                <a:cs typeface="Arial MT"/>
              </a:rPr>
              <a:t>the</a:t>
            </a:r>
            <a:r>
              <a:rPr sz="4100" dirty="0">
                <a:latin typeface="Arial MT"/>
                <a:cs typeface="Arial MT"/>
              </a:rPr>
              <a:t> </a:t>
            </a:r>
            <a:r>
              <a:rPr sz="4100" spc="20" dirty="0">
                <a:latin typeface="Arial MT"/>
                <a:cs typeface="Arial MT"/>
              </a:rPr>
              <a:t>infrastructure</a:t>
            </a:r>
            <a:r>
              <a:rPr sz="4100" spc="5" dirty="0">
                <a:latin typeface="Arial MT"/>
                <a:cs typeface="Arial MT"/>
              </a:rPr>
              <a:t> is </a:t>
            </a:r>
            <a:r>
              <a:rPr sz="4100" spc="40" dirty="0">
                <a:latin typeface="Arial MT"/>
                <a:cs typeface="Arial MT"/>
              </a:rPr>
              <a:t>provisioned</a:t>
            </a:r>
            <a:endParaRPr sz="4100">
              <a:latin typeface="Arial MT"/>
              <a:cs typeface="Arial MT"/>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56979"/>
            <a:ext cx="17943195" cy="8223884"/>
          </a:xfrm>
          <a:prstGeom prst="rect">
            <a:avLst/>
          </a:prstGeom>
        </p:spPr>
        <p:txBody>
          <a:bodyPr vert="horz" wrap="square" lIns="0" tIns="15875" rIns="0" bIns="0" rtlCol="0">
            <a:spAutoFit/>
          </a:bodyPr>
          <a:lstStyle/>
          <a:p>
            <a:pPr marL="503555" marR="857250" indent="-478790">
              <a:lnSpc>
                <a:spcPct val="100000"/>
              </a:lnSpc>
              <a:spcBef>
                <a:spcPts val="125"/>
              </a:spcBef>
              <a:buSzPct val="75324"/>
              <a:buChar char="•"/>
              <a:tabLst>
                <a:tab pos="503555" algn="l"/>
                <a:tab pos="504190" algn="l"/>
              </a:tabLst>
            </a:pPr>
            <a:r>
              <a:rPr sz="3850" spc="-60" dirty="0">
                <a:latin typeface="Arial MT"/>
                <a:cs typeface="Arial MT"/>
              </a:rPr>
              <a:t>The </a:t>
            </a:r>
            <a:r>
              <a:rPr sz="3850" spc="55" dirty="0">
                <a:latin typeface="Arial MT"/>
                <a:cs typeface="Arial MT"/>
              </a:rPr>
              <a:t>workspaces </a:t>
            </a:r>
            <a:r>
              <a:rPr sz="3850" spc="45" dirty="0">
                <a:latin typeface="Arial MT"/>
                <a:cs typeface="Arial MT"/>
              </a:rPr>
              <a:t>cannot </a:t>
            </a:r>
            <a:r>
              <a:rPr sz="3850" spc="114" dirty="0">
                <a:latin typeface="Arial MT"/>
                <a:cs typeface="Arial MT"/>
              </a:rPr>
              <a:t>be </a:t>
            </a:r>
            <a:r>
              <a:rPr sz="3850" spc="65" dirty="0">
                <a:latin typeface="Arial MT"/>
                <a:cs typeface="Arial MT"/>
              </a:rPr>
              <a:t>used </a:t>
            </a:r>
            <a:r>
              <a:rPr sz="3850" spc="5" dirty="0">
                <a:latin typeface="Arial MT"/>
                <a:cs typeface="Arial MT"/>
              </a:rPr>
              <a:t>for </a:t>
            </a:r>
            <a:r>
              <a:rPr sz="3850" spc="10" dirty="0">
                <a:latin typeface="Arial MT"/>
                <a:cs typeface="Arial MT"/>
              </a:rPr>
              <a:t>a </a:t>
            </a:r>
            <a:r>
              <a:rPr sz="3850" spc="-45" dirty="0">
                <a:latin typeface="Arial MT"/>
                <a:cs typeface="Arial MT"/>
              </a:rPr>
              <a:t>"fully </a:t>
            </a:r>
            <a:r>
              <a:rPr sz="3850" dirty="0">
                <a:latin typeface="Arial MT"/>
                <a:cs typeface="Arial MT"/>
              </a:rPr>
              <a:t>isolated" </a:t>
            </a:r>
            <a:r>
              <a:rPr sz="3850" spc="50" dirty="0">
                <a:latin typeface="Arial MT"/>
                <a:cs typeface="Arial MT"/>
              </a:rPr>
              <a:t>setup </a:t>
            </a:r>
            <a:r>
              <a:rPr sz="3850" spc="10" dirty="0">
                <a:latin typeface="Arial MT"/>
                <a:cs typeface="Arial MT"/>
              </a:rPr>
              <a:t>that </a:t>
            </a:r>
            <a:r>
              <a:rPr sz="3850" spc="50" dirty="0">
                <a:latin typeface="Arial MT"/>
                <a:cs typeface="Arial MT"/>
              </a:rPr>
              <a:t>you’d </a:t>
            </a:r>
            <a:r>
              <a:rPr sz="3850" spc="65" dirty="0">
                <a:latin typeface="Arial MT"/>
                <a:cs typeface="Arial MT"/>
              </a:rPr>
              <a:t>need </a:t>
            </a:r>
            <a:r>
              <a:rPr sz="3850" spc="70" dirty="0">
                <a:latin typeface="Arial MT"/>
                <a:cs typeface="Arial MT"/>
              </a:rPr>
              <a:t> </a:t>
            </a:r>
            <a:r>
              <a:rPr sz="3850" spc="10" dirty="0">
                <a:latin typeface="Arial MT"/>
                <a:cs typeface="Arial MT"/>
              </a:rPr>
              <a:t>when you want to run </a:t>
            </a:r>
            <a:r>
              <a:rPr sz="3850" spc="15" dirty="0">
                <a:latin typeface="Arial MT"/>
                <a:cs typeface="Arial MT"/>
              </a:rPr>
              <a:t>terraform</a:t>
            </a:r>
            <a:r>
              <a:rPr sz="3850" spc="10" dirty="0">
                <a:latin typeface="Arial MT"/>
                <a:cs typeface="Arial MT"/>
              </a:rPr>
              <a:t> </a:t>
            </a:r>
            <a:r>
              <a:rPr sz="3850" spc="5" dirty="0">
                <a:latin typeface="Arial MT"/>
                <a:cs typeface="Arial MT"/>
              </a:rPr>
              <a:t>for</a:t>
            </a:r>
            <a:r>
              <a:rPr sz="3850" spc="10" dirty="0">
                <a:latin typeface="Arial MT"/>
                <a:cs typeface="Arial MT"/>
              </a:rPr>
              <a:t> </a:t>
            </a:r>
            <a:r>
              <a:rPr sz="3850" spc="35" dirty="0">
                <a:latin typeface="Arial MT"/>
                <a:cs typeface="Arial MT"/>
              </a:rPr>
              <a:t>multiple</a:t>
            </a:r>
            <a:r>
              <a:rPr sz="3850" spc="10" dirty="0">
                <a:latin typeface="Arial MT"/>
                <a:cs typeface="Arial MT"/>
              </a:rPr>
              <a:t> </a:t>
            </a:r>
            <a:r>
              <a:rPr sz="3850" spc="5" dirty="0">
                <a:latin typeface="Arial MT"/>
                <a:cs typeface="Arial MT"/>
              </a:rPr>
              <a:t>environments</a:t>
            </a:r>
            <a:r>
              <a:rPr sz="3850" spc="10" dirty="0">
                <a:latin typeface="Arial MT"/>
                <a:cs typeface="Arial MT"/>
              </a:rPr>
              <a:t> </a:t>
            </a:r>
            <a:r>
              <a:rPr sz="3850" spc="60" dirty="0">
                <a:latin typeface="Arial MT"/>
                <a:cs typeface="Arial MT"/>
              </a:rPr>
              <a:t>(staging</a:t>
            </a:r>
            <a:r>
              <a:rPr sz="3850" spc="15" dirty="0">
                <a:latin typeface="Arial MT"/>
                <a:cs typeface="Arial MT"/>
              </a:rPr>
              <a:t> </a:t>
            </a:r>
            <a:r>
              <a:rPr sz="3850" spc="5" dirty="0">
                <a:latin typeface="Arial MT"/>
                <a:cs typeface="Arial MT"/>
              </a:rPr>
              <a:t>/</a:t>
            </a:r>
            <a:r>
              <a:rPr sz="3850" spc="10" dirty="0">
                <a:latin typeface="Arial MT"/>
                <a:cs typeface="Arial MT"/>
              </a:rPr>
              <a:t> </a:t>
            </a:r>
            <a:r>
              <a:rPr sz="3850" spc="40" dirty="0">
                <a:latin typeface="Arial MT"/>
                <a:cs typeface="Arial MT"/>
              </a:rPr>
              <a:t>testing</a:t>
            </a:r>
            <a:r>
              <a:rPr sz="3850" spc="10" dirty="0">
                <a:latin typeface="Arial MT"/>
                <a:cs typeface="Arial MT"/>
              </a:rPr>
              <a:t> </a:t>
            </a:r>
            <a:r>
              <a:rPr sz="3850" spc="5" dirty="0">
                <a:latin typeface="Arial MT"/>
                <a:cs typeface="Arial MT"/>
              </a:rPr>
              <a:t>/ </a:t>
            </a:r>
            <a:r>
              <a:rPr sz="3850" spc="-1055" dirty="0">
                <a:latin typeface="Arial MT"/>
                <a:cs typeface="Arial MT"/>
              </a:rPr>
              <a:t> </a:t>
            </a:r>
            <a:r>
              <a:rPr sz="3850" spc="80" dirty="0">
                <a:latin typeface="Arial MT"/>
                <a:cs typeface="Arial MT"/>
              </a:rPr>
              <a:t>prod)</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503555" marR="17780" indent="-478790">
              <a:lnSpc>
                <a:spcPct val="100000"/>
              </a:lnSpc>
              <a:buSzPct val="75324"/>
              <a:buChar char="•"/>
              <a:tabLst>
                <a:tab pos="503555" algn="l"/>
                <a:tab pos="504190" algn="l"/>
              </a:tabLst>
            </a:pPr>
            <a:r>
              <a:rPr sz="3850" spc="-45" dirty="0">
                <a:latin typeface="Arial MT"/>
                <a:cs typeface="Arial MT"/>
              </a:rPr>
              <a:t>Even </a:t>
            </a:r>
            <a:r>
              <a:rPr sz="3850" spc="45" dirty="0">
                <a:latin typeface="Arial MT"/>
                <a:cs typeface="Arial MT"/>
              </a:rPr>
              <a:t>though </a:t>
            </a:r>
            <a:r>
              <a:rPr sz="3850" spc="10" dirty="0">
                <a:latin typeface="Arial MT"/>
                <a:cs typeface="Arial MT"/>
              </a:rPr>
              <a:t>a </a:t>
            </a:r>
            <a:r>
              <a:rPr sz="3850" spc="60" dirty="0">
                <a:latin typeface="Arial MT"/>
                <a:cs typeface="Arial MT"/>
              </a:rPr>
              <a:t>workspace </a:t>
            </a:r>
            <a:r>
              <a:rPr sz="3850" spc="50" dirty="0">
                <a:latin typeface="Arial MT"/>
                <a:cs typeface="Arial MT"/>
              </a:rPr>
              <a:t>gives </a:t>
            </a:r>
            <a:r>
              <a:rPr sz="3850" spc="10" dirty="0">
                <a:latin typeface="Arial MT"/>
                <a:cs typeface="Arial MT"/>
              </a:rPr>
              <a:t>you an </a:t>
            </a:r>
            <a:r>
              <a:rPr sz="3850" spc="-5" dirty="0">
                <a:latin typeface="Arial MT"/>
                <a:cs typeface="Arial MT"/>
              </a:rPr>
              <a:t>"empty </a:t>
            </a:r>
            <a:r>
              <a:rPr sz="3850" spc="-35" dirty="0">
                <a:latin typeface="Arial MT"/>
                <a:cs typeface="Arial MT"/>
              </a:rPr>
              <a:t>state", </a:t>
            </a:r>
            <a:r>
              <a:rPr sz="3850" spc="-5" dirty="0">
                <a:latin typeface="Arial MT"/>
                <a:cs typeface="Arial MT"/>
              </a:rPr>
              <a:t>you’re </a:t>
            </a:r>
            <a:r>
              <a:rPr sz="3850" spc="5" dirty="0">
                <a:latin typeface="Arial MT"/>
                <a:cs typeface="Arial MT"/>
              </a:rPr>
              <a:t>still </a:t>
            </a:r>
            <a:r>
              <a:rPr sz="3850" spc="50" dirty="0">
                <a:latin typeface="Arial MT"/>
                <a:cs typeface="Arial MT"/>
              </a:rPr>
              <a:t>using </a:t>
            </a:r>
            <a:r>
              <a:rPr sz="3850" spc="10" dirty="0">
                <a:latin typeface="Arial MT"/>
                <a:cs typeface="Arial MT"/>
              </a:rPr>
              <a:t>the </a:t>
            </a:r>
            <a:r>
              <a:rPr sz="3850" spc="15" dirty="0">
                <a:latin typeface="Arial MT"/>
                <a:cs typeface="Arial MT"/>
              </a:rPr>
              <a:t> </a:t>
            </a:r>
            <a:r>
              <a:rPr sz="3850" b="1" spc="15" dirty="0">
                <a:latin typeface="Arial"/>
                <a:cs typeface="Arial"/>
              </a:rPr>
              <a:t>same</a:t>
            </a:r>
            <a:r>
              <a:rPr sz="3850" b="1" spc="10" dirty="0">
                <a:latin typeface="Arial"/>
                <a:cs typeface="Arial"/>
              </a:rPr>
              <a:t> state</a:t>
            </a:r>
            <a:r>
              <a:rPr sz="3850" spc="10" dirty="0">
                <a:latin typeface="Arial MT"/>
                <a:cs typeface="Arial MT"/>
              </a:rPr>
              <a:t>,</a:t>
            </a:r>
            <a:r>
              <a:rPr sz="3850" spc="15" dirty="0">
                <a:latin typeface="Arial MT"/>
                <a:cs typeface="Arial MT"/>
              </a:rPr>
              <a:t> </a:t>
            </a:r>
            <a:r>
              <a:rPr sz="3850" spc="10" dirty="0">
                <a:latin typeface="Arial MT"/>
                <a:cs typeface="Arial MT"/>
              </a:rPr>
              <a:t>the</a:t>
            </a:r>
            <a:r>
              <a:rPr sz="3850" spc="15" dirty="0">
                <a:latin typeface="Arial MT"/>
                <a:cs typeface="Arial MT"/>
              </a:rPr>
              <a:t> </a:t>
            </a:r>
            <a:r>
              <a:rPr sz="3850" b="1" spc="10" dirty="0">
                <a:latin typeface="Arial"/>
                <a:cs typeface="Arial"/>
              </a:rPr>
              <a:t>same</a:t>
            </a:r>
            <a:r>
              <a:rPr sz="3850" b="1" spc="15" dirty="0">
                <a:latin typeface="Arial"/>
                <a:cs typeface="Arial"/>
              </a:rPr>
              <a:t> </a:t>
            </a:r>
            <a:r>
              <a:rPr sz="3850" b="1" spc="10" dirty="0">
                <a:latin typeface="Arial"/>
                <a:cs typeface="Arial"/>
              </a:rPr>
              <a:t>backend</a:t>
            </a:r>
            <a:r>
              <a:rPr sz="3850" b="1" spc="20" dirty="0">
                <a:latin typeface="Arial"/>
                <a:cs typeface="Arial"/>
              </a:rPr>
              <a:t> </a:t>
            </a:r>
            <a:r>
              <a:rPr sz="3850" b="1" spc="5" dirty="0">
                <a:latin typeface="Arial"/>
                <a:cs typeface="Arial"/>
              </a:rPr>
              <a:t>configuration</a:t>
            </a:r>
            <a:r>
              <a:rPr sz="3850" b="1" spc="15" dirty="0">
                <a:latin typeface="Arial"/>
                <a:cs typeface="Arial"/>
              </a:rPr>
              <a:t> </a:t>
            </a:r>
            <a:r>
              <a:rPr sz="3850" spc="50" dirty="0">
                <a:latin typeface="Arial MT"/>
                <a:cs typeface="Arial MT"/>
              </a:rPr>
              <a:t>(workspaces</a:t>
            </a:r>
            <a:r>
              <a:rPr sz="3850" spc="15" dirty="0">
                <a:latin typeface="Arial MT"/>
                <a:cs typeface="Arial MT"/>
              </a:rPr>
              <a:t> </a:t>
            </a:r>
            <a:r>
              <a:rPr sz="3850" spc="-15" dirty="0">
                <a:latin typeface="Arial MT"/>
                <a:cs typeface="Arial MT"/>
              </a:rPr>
              <a:t>are</a:t>
            </a:r>
            <a:r>
              <a:rPr sz="3850" spc="15" dirty="0">
                <a:latin typeface="Arial MT"/>
                <a:cs typeface="Arial MT"/>
              </a:rPr>
              <a:t> </a:t>
            </a:r>
            <a:r>
              <a:rPr sz="3850" spc="10" dirty="0">
                <a:latin typeface="Arial MT"/>
                <a:cs typeface="Arial MT"/>
              </a:rPr>
              <a:t>the</a:t>
            </a:r>
            <a:r>
              <a:rPr sz="3850" spc="15" dirty="0">
                <a:latin typeface="Arial MT"/>
                <a:cs typeface="Arial MT"/>
              </a:rPr>
              <a:t> </a:t>
            </a:r>
            <a:r>
              <a:rPr sz="3850" spc="45" dirty="0">
                <a:latin typeface="Arial MT"/>
                <a:cs typeface="Arial MT"/>
              </a:rPr>
              <a:t>technically </a:t>
            </a:r>
            <a:r>
              <a:rPr sz="3850" spc="-1055" dirty="0">
                <a:latin typeface="Arial MT"/>
                <a:cs typeface="Arial MT"/>
              </a:rPr>
              <a:t> </a:t>
            </a:r>
            <a:r>
              <a:rPr sz="3850" spc="30" dirty="0">
                <a:latin typeface="Arial MT"/>
                <a:cs typeface="Arial MT"/>
              </a:rPr>
              <a:t>equivalent</a:t>
            </a:r>
            <a:r>
              <a:rPr sz="3850" dirty="0">
                <a:latin typeface="Arial MT"/>
                <a:cs typeface="Arial MT"/>
              </a:rPr>
              <a:t> </a:t>
            </a:r>
            <a:r>
              <a:rPr sz="3850" spc="10" dirty="0">
                <a:latin typeface="Arial MT"/>
                <a:cs typeface="Arial MT"/>
              </a:rPr>
              <a:t>of</a:t>
            </a:r>
            <a:r>
              <a:rPr sz="3850" spc="5" dirty="0">
                <a:latin typeface="Arial MT"/>
                <a:cs typeface="Arial MT"/>
              </a:rPr>
              <a:t> </a:t>
            </a:r>
            <a:r>
              <a:rPr sz="3850" spc="30" dirty="0">
                <a:latin typeface="Arial MT"/>
                <a:cs typeface="Arial MT"/>
              </a:rPr>
              <a:t>renaming</a:t>
            </a:r>
            <a:r>
              <a:rPr sz="3850" spc="5" dirty="0">
                <a:latin typeface="Arial MT"/>
                <a:cs typeface="Arial MT"/>
              </a:rPr>
              <a:t> </a:t>
            </a:r>
            <a:r>
              <a:rPr sz="3850" spc="10" dirty="0">
                <a:latin typeface="Arial MT"/>
                <a:cs typeface="Arial MT"/>
              </a:rPr>
              <a:t>your</a:t>
            </a:r>
            <a:r>
              <a:rPr sz="3850" spc="5" dirty="0">
                <a:latin typeface="Arial MT"/>
                <a:cs typeface="Arial MT"/>
              </a:rPr>
              <a:t> </a:t>
            </a:r>
            <a:r>
              <a:rPr sz="3850" spc="10" dirty="0">
                <a:latin typeface="Arial MT"/>
                <a:cs typeface="Arial MT"/>
              </a:rPr>
              <a:t>state</a:t>
            </a:r>
            <a:r>
              <a:rPr sz="3850" spc="5" dirty="0">
                <a:latin typeface="Arial MT"/>
                <a:cs typeface="Arial MT"/>
              </a:rPr>
              <a:t> file)</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503555" indent="-478790">
              <a:lnSpc>
                <a:spcPct val="100000"/>
              </a:lnSpc>
              <a:buSzPct val="75324"/>
              <a:buChar char="•"/>
              <a:tabLst>
                <a:tab pos="503555" algn="l"/>
                <a:tab pos="504190" algn="l"/>
              </a:tabLst>
            </a:pPr>
            <a:r>
              <a:rPr sz="3850" spc="-30" dirty="0">
                <a:latin typeface="Arial MT"/>
                <a:cs typeface="Arial MT"/>
              </a:rPr>
              <a:t>Therefore</a:t>
            </a:r>
            <a:r>
              <a:rPr sz="3850" spc="5" dirty="0">
                <a:latin typeface="Arial MT"/>
                <a:cs typeface="Arial MT"/>
              </a:rPr>
              <a:t> </a:t>
            </a:r>
            <a:r>
              <a:rPr sz="3850" spc="55" dirty="0">
                <a:latin typeface="Arial MT"/>
                <a:cs typeface="Arial MT"/>
              </a:rPr>
              <a:t>workspaces</a:t>
            </a:r>
            <a:r>
              <a:rPr sz="3850" spc="5" dirty="0">
                <a:latin typeface="Arial MT"/>
                <a:cs typeface="Arial MT"/>
              </a:rPr>
              <a:t> </a:t>
            </a:r>
            <a:r>
              <a:rPr sz="3850" spc="10" dirty="0">
                <a:latin typeface="Arial MT"/>
                <a:cs typeface="Arial MT"/>
              </a:rPr>
              <a:t>only</a:t>
            </a:r>
            <a:r>
              <a:rPr sz="3850" spc="5" dirty="0">
                <a:latin typeface="Arial MT"/>
                <a:cs typeface="Arial MT"/>
              </a:rPr>
              <a:t> </a:t>
            </a:r>
            <a:r>
              <a:rPr sz="3850" spc="10" dirty="0">
                <a:latin typeface="Arial MT"/>
                <a:cs typeface="Arial MT"/>
              </a:rPr>
              <a:t>have</a:t>
            </a:r>
            <a:r>
              <a:rPr sz="3850" spc="5" dirty="0">
                <a:latin typeface="Arial MT"/>
                <a:cs typeface="Arial MT"/>
              </a:rPr>
              <a:t> </a:t>
            </a:r>
            <a:r>
              <a:rPr sz="3850" b="1" spc="5" dirty="0">
                <a:latin typeface="Arial"/>
                <a:cs typeface="Arial"/>
              </a:rPr>
              <a:t>limited</a:t>
            </a:r>
            <a:r>
              <a:rPr sz="3850" b="1" spc="10" dirty="0">
                <a:latin typeface="Arial"/>
                <a:cs typeface="Arial"/>
              </a:rPr>
              <a:t> use</a:t>
            </a:r>
            <a:r>
              <a:rPr sz="3850" b="1" spc="5" dirty="0">
                <a:latin typeface="Arial"/>
                <a:cs typeface="Arial"/>
              </a:rPr>
              <a:t> </a:t>
            </a:r>
            <a:r>
              <a:rPr sz="3850" b="1" spc="10" dirty="0">
                <a:latin typeface="Arial"/>
                <a:cs typeface="Arial"/>
              </a:rPr>
              <a:t>cases</a:t>
            </a:r>
            <a:endParaRPr sz="3850">
              <a:latin typeface="Arial"/>
              <a:cs typeface="Arial"/>
            </a:endParaRPr>
          </a:p>
          <a:p>
            <a:pPr>
              <a:lnSpc>
                <a:spcPct val="100000"/>
              </a:lnSpc>
              <a:spcBef>
                <a:spcPts val="35"/>
              </a:spcBef>
              <a:buFont typeface="Arial MT"/>
              <a:buChar char="•"/>
            </a:pPr>
            <a:endParaRPr sz="3950">
              <a:latin typeface="Arial"/>
              <a:cs typeface="Arial"/>
            </a:endParaRPr>
          </a:p>
          <a:p>
            <a:pPr marL="503555" marR="27305" indent="-478790">
              <a:lnSpc>
                <a:spcPct val="100000"/>
              </a:lnSpc>
              <a:buSzPct val="75324"/>
              <a:buChar char="•"/>
              <a:tabLst>
                <a:tab pos="503555" algn="l"/>
                <a:tab pos="504190" algn="l"/>
              </a:tabLst>
            </a:pPr>
            <a:r>
              <a:rPr sz="3850" spc="10" dirty="0">
                <a:latin typeface="Arial MT"/>
                <a:cs typeface="Arial MT"/>
              </a:rPr>
              <a:t>In</a:t>
            </a:r>
            <a:r>
              <a:rPr sz="3850" spc="5" dirty="0">
                <a:latin typeface="Arial MT"/>
                <a:cs typeface="Arial MT"/>
              </a:rPr>
              <a:t> </a:t>
            </a:r>
            <a:r>
              <a:rPr sz="3850" spc="-10" dirty="0">
                <a:latin typeface="Arial MT"/>
                <a:cs typeface="Arial MT"/>
              </a:rPr>
              <a:t>real</a:t>
            </a:r>
            <a:r>
              <a:rPr sz="3850" spc="10" dirty="0">
                <a:latin typeface="Arial MT"/>
                <a:cs typeface="Arial MT"/>
              </a:rPr>
              <a:t> </a:t>
            </a:r>
            <a:r>
              <a:rPr sz="3850" spc="50" dirty="0">
                <a:latin typeface="Arial MT"/>
                <a:cs typeface="Arial MT"/>
              </a:rPr>
              <a:t>world</a:t>
            </a:r>
            <a:r>
              <a:rPr sz="3850" spc="5" dirty="0">
                <a:latin typeface="Arial MT"/>
                <a:cs typeface="Arial MT"/>
              </a:rPr>
              <a:t> </a:t>
            </a:r>
            <a:r>
              <a:rPr sz="3850" spc="35" dirty="0">
                <a:latin typeface="Arial MT"/>
                <a:cs typeface="Arial MT"/>
              </a:rPr>
              <a:t>scenarios</a:t>
            </a:r>
            <a:r>
              <a:rPr sz="3850" spc="10" dirty="0">
                <a:latin typeface="Arial MT"/>
                <a:cs typeface="Arial MT"/>
              </a:rPr>
              <a:t> you </a:t>
            </a:r>
            <a:r>
              <a:rPr sz="3850" spc="55" dirty="0">
                <a:latin typeface="Arial MT"/>
                <a:cs typeface="Arial MT"/>
              </a:rPr>
              <a:t>typically</a:t>
            </a:r>
            <a:r>
              <a:rPr sz="3850" spc="5" dirty="0">
                <a:latin typeface="Arial MT"/>
                <a:cs typeface="Arial MT"/>
              </a:rPr>
              <a:t> </a:t>
            </a:r>
            <a:r>
              <a:rPr sz="3850" spc="10" dirty="0">
                <a:latin typeface="Arial MT"/>
                <a:cs typeface="Arial MT"/>
              </a:rPr>
              <a:t>use </a:t>
            </a:r>
            <a:r>
              <a:rPr sz="3850" b="1" spc="10" dirty="0">
                <a:latin typeface="Arial"/>
                <a:cs typeface="Arial"/>
              </a:rPr>
              <a:t>re-usable modules</a:t>
            </a:r>
            <a:r>
              <a:rPr sz="3850" b="1" spc="5" dirty="0">
                <a:latin typeface="Arial"/>
                <a:cs typeface="Arial"/>
              </a:rPr>
              <a:t> </a:t>
            </a:r>
            <a:r>
              <a:rPr sz="3850" spc="80" dirty="0">
                <a:latin typeface="Arial MT"/>
                <a:cs typeface="Arial MT"/>
              </a:rPr>
              <a:t>and</a:t>
            </a:r>
            <a:r>
              <a:rPr sz="3850" spc="10" dirty="0">
                <a:latin typeface="Arial MT"/>
                <a:cs typeface="Arial MT"/>
              </a:rPr>
              <a:t> </a:t>
            </a:r>
            <a:r>
              <a:rPr sz="3850" spc="-5" dirty="0">
                <a:latin typeface="Arial MT"/>
                <a:cs typeface="Arial MT"/>
              </a:rPr>
              <a:t>really</a:t>
            </a:r>
            <a:r>
              <a:rPr sz="3850" spc="10" dirty="0">
                <a:latin typeface="Arial MT"/>
                <a:cs typeface="Arial MT"/>
              </a:rPr>
              <a:t> </a:t>
            </a:r>
            <a:r>
              <a:rPr sz="3850" spc="50" dirty="0">
                <a:latin typeface="Arial MT"/>
                <a:cs typeface="Arial MT"/>
              </a:rPr>
              <a:t>split</a:t>
            </a:r>
            <a:r>
              <a:rPr sz="3850" spc="5" dirty="0">
                <a:latin typeface="Arial MT"/>
                <a:cs typeface="Arial MT"/>
              </a:rPr>
              <a:t> </a:t>
            </a:r>
            <a:r>
              <a:rPr sz="3850" spc="10" dirty="0">
                <a:latin typeface="Arial MT"/>
                <a:cs typeface="Arial MT"/>
              </a:rPr>
              <a:t>out </a:t>
            </a:r>
            <a:r>
              <a:rPr sz="3850" spc="-1055" dirty="0">
                <a:latin typeface="Arial MT"/>
                <a:cs typeface="Arial MT"/>
              </a:rPr>
              <a:t> </a:t>
            </a:r>
            <a:r>
              <a:rPr sz="3850" spc="10" dirty="0">
                <a:latin typeface="Arial MT"/>
                <a:cs typeface="Arial MT"/>
              </a:rPr>
              <a:t>the state over </a:t>
            </a:r>
            <a:r>
              <a:rPr sz="3850" spc="35" dirty="0">
                <a:latin typeface="Arial MT"/>
                <a:cs typeface="Arial MT"/>
              </a:rPr>
              <a:t>multiple </a:t>
            </a:r>
            <a:r>
              <a:rPr sz="3850" spc="90" dirty="0">
                <a:latin typeface="Arial MT"/>
                <a:cs typeface="Arial MT"/>
              </a:rPr>
              <a:t>backends </a:t>
            </a:r>
            <a:r>
              <a:rPr sz="3850" spc="5" dirty="0">
                <a:latin typeface="Arial MT"/>
                <a:cs typeface="Arial MT"/>
              </a:rPr>
              <a:t>(for </a:t>
            </a:r>
            <a:r>
              <a:rPr sz="3850" spc="40" dirty="0">
                <a:latin typeface="Arial MT"/>
                <a:cs typeface="Arial MT"/>
              </a:rPr>
              <a:t>example </a:t>
            </a:r>
            <a:r>
              <a:rPr sz="3850" spc="10" dirty="0">
                <a:latin typeface="Arial MT"/>
                <a:cs typeface="Arial MT"/>
              </a:rPr>
              <a:t>your </a:t>
            </a:r>
            <a:r>
              <a:rPr sz="3850" spc="70" dirty="0">
                <a:latin typeface="Arial MT"/>
                <a:cs typeface="Arial MT"/>
              </a:rPr>
              <a:t>staging </a:t>
            </a:r>
            <a:r>
              <a:rPr sz="3850" spc="105" dirty="0">
                <a:latin typeface="Arial MT"/>
                <a:cs typeface="Arial MT"/>
              </a:rPr>
              <a:t>backend </a:t>
            </a:r>
            <a:r>
              <a:rPr sz="3850" spc="5" dirty="0">
                <a:latin typeface="Arial MT"/>
                <a:cs typeface="Arial MT"/>
              </a:rPr>
              <a:t>will </a:t>
            </a:r>
            <a:r>
              <a:rPr sz="3850" spc="114" dirty="0">
                <a:latin typeface="Arial MT"/>
                <a:cs typeface="Arial MT"/>
              </a:rPr>
              <a:t>be </a:t>
            </a:r>
            <a:r>
              <a:rPr sz="3850" spc="10" dirty="0">
                <a:latin typeface="Arial MT"/>
                <a:cs typeface="Arial MT"/>
              </a:rPr>
              <a:t>on </a:t>
            </a:r>
            <a:r>
              <a:rPr sz="3850" spc="-1055" dirty="0">
                <a:latin typeface="Arial MT"/>
                <a:cs typeface="Arial MT"/>
              </a:rPr>
              <a:t> </a:t>
            </a:r>
            <a:r>
              <a:rPr sz="3850" spc="10" dirty="0">
                <a:latin typeface="Arial MT"/>
                <a:cs typeface="Arial MT"/>
              </a:rPr>
              <a:t>s3 on your </a:t>
            </a:r>
            <a:r>
              <a:rPr sz="3850" spc="70" dirty="0">
                <a:latin typeface="Arial MT"/>
                <a:cs typeface="Arial MT"/>
              </a:rPr>
              <a:t>staging </a:t>
            </a:r>
            <a:r>
              <a:rPr sz="3850" spc="-175" dirty="0">
                <a:latin typeface="Arial MT"/>
                <a:cs typeface="Arial MT"/>
              </a:rPr>
              <a:t>AWS </a:t>
            </a:r>
            <a:r>
              <a:rPr sz="3850" spc="65" dirty="0">
                <a:latin typeface="Arial MT"/>
                <a:cs typeface="Arial MT"/>
              </a:rPr>
              <a:t>account, </a:t>
            </a:r>
            <a:r>
              <a:rPr sz="3850" spc="80" dirty="0">
                <a:latin typeface="Arial MT"/>
                <a:cs typeface="Arial MT"/>
              </a:rPr>
              <a:t>and </a:t>
            </a:r>
            <a:r>
              <a:rPr sz="3850" spc="10" dirty="0">
                <a:latin typeface="Arial MT"/>
                <a:cs typeface="Arial MT"/>
              </a:rPr>
              <a:t>your </a:t>
            </a:r>
            <a:r>
              <a:rPr sz="3850" spc="100" dirty="0">
                <a:latin typeface="Arial MT"/>
                <a:cs typeface="Arial MT"/>
              </a:rPr>
              <a:t>prod </a:t>
            </a:r>
            <a:r>
              <a:rPr sz="3850" spc="105" dirty="0">
                <a:latin typeface="Arial MT"/>
                <a:cs typeface="Arial MT"/>
              </a:rPr>
              <a:t>backend </a:t>
            </a:r>
            <a:r>
              <a:rPr sz="3850" spc="5" dirty="0">
                <a:latin typeface="Arial MT"/>
                <a:cs typeface="Arial MT"/>
              </a:rPr>
              <a:t>will </a:t>
            </a:r>
            <a:r>
              <a:rPr sz="3850" spc="114" dirty="0">
                <a:latin typeface="Arial MT"/>
                <a:cs typeface="Arial MT"/>
              </a:rPr>
              <a:t>be </a:t>
            </a:r>
            <a:r>
              <a:rPr sz="3850" spc="5" dirty="0">
                <a:latin typeface="Arial MT"/>
                <a:cs typeface="Arial MT"/>
              </a:rPr>
              <a:t>in </a:t>
            </a:r>
            <a:r>
              <a:rPr sz="3850" spc="10" dirty="0">
                <a:latin typeface="Arial MT"/>
                <a:cs typeface="Arial MT"/>
              </a:rPr>
              <a:t>an s3 </a:t>
            </a:r>
            <a:r>
              <a:rPr sz="3850" spc="15" dirty="0">
                <a:latin typeface="Arial MT"/>
                <a:cs typeface="Arial MT"/>
              </a:rPr>
              <a:t> </a:t>
            </a:r>
            <a:r>
              <a:rPr sz="3850" spc="80" dirty="0">
                <a:latin typeface="Arial MT"/>
                <a:cs typeface="Arial MT"/>
              </a:rPr>
              <a:t>bucket</a:t>
            </a:r>
            <a:r>
              <a:rPr sz="3850" spc="5" dirty="0">
                <a:latin typeface="Arial MT"/>
                <a:cs typeface="Arial MT"/>
              </a:rPr>
              <a:t> </a:t>
            </a:r>
            <a:r>
              <a:rPr sz="3850" spc="10" dirty="0">
                <a:latin typeface="Arial MT"/>
                <a:cs typeface="Arial MT"/>
              </a:rPr>
              <a:t>on</a:t>
            </a:r>
            <a:r>
              <a:rPr sz="3850" spc="5" dirty="0">
                <a:latin typeface="Arial MT"/>
                <a:cs typeface="Arial MT"/>
              </a:rPr>
              <a:t> </a:t>
            </a:r>
            <a:r>
              <a:rPr sz="3850" spc="10" dirty="0">
                <a:latin typeface="Arial MT"/>
                <a:cs typeface="Arial MT"/>
              </a:rPr>
              <a:t>the</a:t>
            </a:r>
            <a:r>
              <a:rPr sz="3850" spc="5" dirty="0">
                <a:latin typeface="Arial MT"/>
                <a:cs typeface="Arial MT"/>
              </a:rPr>
              <a:t> </a:t>
            </a:r>
            <a:r>
              <a:rPr sz="3850" spc="100" dirty="0">
                <a:latin typeface="Arial MT"/>
                <a:cs typeface="Arial MT"/>
              </a:rPr>
              <a:t>prod</a:t>
            </a:r>
            <a:r>
              <a:rPr sz="3850" spc="5" dirty="0">
                <a:latin typeface="Arial MT"/>
                <a:cs typeface="Arial MT"/>
              </a:rPr>
              <a:t> </a:t>
            </a:r>
            <a:r>
              <a:rPr sz="3850" spc="-175" dirty="0">
                <a:latin typeface="Arial MT"/>
                <a:cs typeface="Arial MT"/>
              </a:rPr>
              <a:t>AWS</a:t>
            </a:r>
            <a:r>
              <a:rPr sz="3850" spc="5" dirty="0">
                <a:latin typeface="Arial MT"/>
                <a:cs typeface="Arial MT"/>
              </a:rPr>
              <a:t> </a:t>
            </a:r>
            <a:r>
              <a:rPr sz="3850" spc="65" dirty="0">
                <a:latin typeface="Arial MT"/>
                <a:cs typeface="Arial MT"/>
              </a:rPr>
              <a:t>account,</a:t>
            </a:r>
            <a:r>
              <a:rPr sz="3850" spc="5" dirty="0">
                <a:latin typeface="Arial MT"/>
                <a:cs typeface="Arial MT"/>
              </a:rPr>
              <a:t> </a:t>
            </a:r>
            <a:r>
              <a:rPr sz="3850" spc="30" dirty="0">
                <a:latin typeface="Arial MT"/>
                <a:cs typeface="Arial MT"/>
              </a:rPr>
              <a:t>following</a:t>
            </a:r>
            <a:r>
              <a:rPr sz="3850" spc="5" dirty="0">
                <a:latin typeface="Arial MT"/>
                <a:cs typeface="Arial MT"/>
              </a:rPr>
              <a:t> </a:t>
            </a:r>
            <a:r>
              <a:rPr sz="3850" b="1" spc="10" dirty="0">
                <a:latin typeface="Arial"/>
                <a:cs typeface="Arial"/>
              </a:rPr>
              <a:t>multi-account</a:t>
            </a:r>
            <a:r>
              <a:rPr sz="3850" b="1" spc="5" dirty="0">
                <a:latin typeface="Arial"/>
                <a:cs typeface="Arial"/>
              </a:rPr>
              <a:t> </a:t>
            </a:r>
            <a:r>
              <a:rPr sz="3850" b="1" spc="10" dirty="0">
                <a:latin typeface="Arial"/>
                <a:cs typeface="Arial"/>
              </a:rPr>
              <a:t>strategy</a:t>
            </a:r>
            <a:r>
              <a:rPr sz="3850" spc="10" dirty="0">
                <a:latin typeface="Arial MT"/>
                <a:cs typeface="Arial MT"/>
              </a:rPr>
              <a:t>)</a:t>
            </a:r>
            <a:endParaRPr sz="3850">
              <a:latin typeface="Arial MT"/>
              <a:cs typeface="Arial MT"/>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562830" cy="7535545"/>
          </a:xfrm>
          <a:prstGeom prst="rect">
            <a:avLst/>
          </a:prstGeom>
        </p:spPr>
        <p:txBody>
          <a:bodyPr vert="horz" wrap="square" lIns="0" tIns="12065" rIns="0" bIns="0" rtlCol="0">
            <a:spAutoFit/>
          </a:bodyPr>
          <a:lstStyle/>
          <a:p>
            <a:pPr marL="534035" marR="358775" indent="-509270">
              <a:lnSpc>
                <a:spcPct val="100499"/>
              </a:lnSpc>
              <a:spcBef>
                <a:spcPts val="95"/>
              </a:spcBef>
              <a:buSzPct val="75609"/>
              <a:buChar char="•"/>
              <a:tabLst>
                <a:tab pos="534035" algn="l"/>
                <a:tab pos="534670" algn="l"/>
              </a:tabLst>
            </a:pPr>
            <a:r>
              <a:rPr sz="4100" spc="5" dirty="0">
                <a:latin typeface="Arial MT"/>
                <a:cs typeface="Arial MT"/>
              </a:rPr>
              <a:t>If </a:t>
            </a:r>
            <a:r>
              <a:rPr sz="4100" spc="35" dirty="0">
                <a:latin typeface="Arial MT"/>
                <a:cs typeface="Arial MT"/>
              </a:rPr>
              <a:t>something</a:t>
            </a:r>
            <a:r>
              <a:rPr sz="4100" spc="10" dirty="0">
                <a:latin typeface="Arial MT"/>
                <a:cs typeface="Arial MT"/>
              </a:rPr>
              <a:t> </a:t>
            </a:r>
            <a:r>
              <a:rPr sz="4100" spc="65" dirty="0">
                <a:latin typeface="Arial MT"/>
                <a:cs typeface="Arial MT"/>
              </a:rPr>
              <a:t>goes</a:t>
            </a:r>
            <a:r>
              <a:rPr sz="4100" spc="10" dirty="0">
                <a:latin typeface="Arial MT"/>
                <a:cs typeface="Arial MT"/>
              </a:rPr>
              <a:t> </a:t>
            </a:r>
            <a:r>
              <a:rPr sz="4100" spc="-5" dirty="0">
                <a:latin typeface="Arial MT"/>
                <a:cs typeface="Arial MT"/>
              </a:rPr>
              <a:t>really</a:t>
            </a:r>
            <a:r>
              <a:rPr sz="4100" spc="10" dirty="0">
                <a:latin typeface="Arial MT"/>
                <a:cs typeface="Arial MT"/>
              </a:rPr>
              <a:t> </a:t>
            </a:r>
            <a:r>
              <a:rPr sz="4100" spc="35" dirty="0">
                <a:latin typeface="Arial MT"/>
                <a:cs typeface="Arial MT"/>
              </a:rPr>
              <a:t>wrong,</a:t>
            </a:r>
            <a:r>
              <a:rPr sz="4100" spc="10" dirty="0">
                <a:latin typeface="Arial MT"/>
                <a:cs typeface="Arial MT"/>
              </a:rPr>
              <a:t> you </a:t>
            </a:r>
            <a:r>
              <a:rPr sz="4100" spc="5" dirty="0">
                <a:latin typeface="Arial MT"/>
                <a:cs typeface="Arial MT"/>
              </a:rPr>
              <a:t>hit</a:t>
            </a:r>
            <a:r>
              <a:rPr sz="4100" spc="10" dirty="0">
                <a:latin typeface="Arial MT"/>
                <a:cs typeface="Arial MT"/>
              </a:rPr>
              <a:t> a </a:t>
            </a:r>
            <a:r>
              <a:rPr sz="4100" b="1" spc="5" dirty="0">
                <a:latin typeface="Arial"/>
                <a:cs typeface="Arial"/>
              </a:rPr>
              <a:t>bug</a:t>
            </a:r>
            <a:r>
              <a:rPr sz="4100" spc="5" dirty="0">
                <a:latin typeface="Arial MT"/>
                <a:cs typeface="Arial MT"/>
              </a:rPr>
              <a:t>,</a:t>
            </a:r>
            <a:r>
              <a:rPr sz="4100" spc="10" dirty="0">
                <a:latin typeface="Arial MT"/>
                <a:cs typeface="Arial MT"/>
              </a:rPr>
              <a:t> </a:t>
            </a:r>
            <a:r>
              <a:rPr sz="4100" spc="5" dirty="0">
                <a:latin typeface="Arial MT"/>
                <a:cs typeface="Arial MT"/>
              </a:rPr>
              <a:t>or</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just</a:t>
            </a:r>
            <a:r>
              <a:rPr sz="4100" spc="10" dirty="0">
                <a:latin typeface="Arial MT"/>
                <a:cs typeface="Arial MT"/>
              </a:rPr>
              <a:t> </a:t>
            </a:r>
            <a:r>
              <a:rPr sz="4100" spc="-75" dirty="0">
                <a:latin typeface="Arial MT"/>
                <a:cs typeface="Arial MT"/>
              </a:rPr>
              <a:t>"</a:t>
            </a:r>
            <a:r>
              <a:rPr sz="4100" b="1" spc="-75" dirty="0">
                <a:latin typeface="Arial"/>
                <a:cs typeface="Arial"/>
              </a:rPr>
              <a:t>hangs</a:t>
            </a:r>
            <a:r>
              <a:rPr sz="4100" spc="-75" dirty="0">
                <a:latin typeface="Arial MT"/>
                <a:cs typeface="Arial MT"/>
              </a:rPr>
              <a:t>", </a:t>
            </a:r>
            <a:r>
              <a:rPr sz="4100" spc="-1125" dirty="0">
                <a:latin typeface="Arial MT"/>
                <a:cs typeface="Arial MT"/>
              </a:rPr>
              <a:t> </a:t>
            </a:r>
            <a:r>
              <a:rPr sz="4100" spc="10" dirty="0">
                <a:latin typeface="Arial MT"/>
                <a:cs typeface="Arial MT"/>
              </a:rPr>
              <a:t>you</a:t>
            </a:r>
            <a:r>
              <a:rPr sz="4100" dirty="0">
                <a:latin typeface="Arial MT"/>
                <a:cs typeface="Arial MT"/>
              </a:rPr>
              <a:t> </a:t>
            </a:r>
            <a:r>
              <a:rPr sz="4100" spc="55" dirty="0">
                <a:latin typeface="Arial MT"/>
                <a:cs typeface="Arial MT"/>
              </a:rPr>
              <a:t>might</a:t>
            </a:r>
            <a:r>
              <a:rPr sz="4100" spc="5" dirty="0">
                <a:latin typeface="Arial MT"/>
                <a:cs typeface="Arial MT"/>
              </a:rPr>
              <a:t> </a:t>
            </a:r>
            <a:r>
              <a:rPr sz="4100" spc="10" dirty="0">
                <a:latin typeface="Arial MT"/>
                <a:cs typeface="Arial MT"/>
              </a:rPr>
              <a:t>want</a:t>
            </a:r>
            <a:r>
              <a:rPr sz="4100" spc="5" dirty="0">
                <a:latin typeface="Arial MT"/>
                <a:cs typeface="Arial MT"/>
              </a:rPr>
              <a:t> to </a:t>
            </a:r>
            <a:r>
              <a:rPr sz="4100" b="1" spc="5" dirty="0">
                <a:latin typeface="Arial"/>
                <a:cs typeface="Arial"/>
              </a:rPr>
              <a:t>enable </a:t>
            </a:r>
            <a:r>
              <a:rPr sz="4100" b="1" spc="10" dirty="0">
                <a:latin typeface="Arial"/>
                <a:cs typeface="Arial"/>
              </a:rPr>
              <a:t>debugging</a:t>
            </a:r>
            <a:r>
              <a:rPr sz="4100" b="1" spc="5" dirty="0">
                <a:latin typeface="Arial"/>
                <a:cs typeface="Arial"/>
              </a:rPr>
              <a:t> </a:t>
            </a:r>
            <a:r>
              <a:rPr sz="4100" b="1" spc="10" dirty="0">
                <a:latin typeface="Arial"/>
                <a:cs typeface="Arial"/>
              </a:rPr>
              <a:t>mode</a:t>
            </a:r>
            <a:endParaRPr sz="4100">
              <a:latin typeface="Arial"/>
              <a:cs typeface="Arial"/>
            </a:endParaRPr>
          </a:p>
          <a:p>
            <a:pPr>
              <a:lnSpc>
                <a:spcPct val="100000"/>
              </a:lnSpc>
              <a:spcBef>
                <a:spcPts val="45"/>
              </a:spcBef>
              <a:buFont typeface="Arial MT"/>
              <a:buChar char="•"/>
            </a:pPr>
            <a:endParaRPr sz="4200">
              <a:latin typeface="Arial"/>
              <a:cs typeface="Arial"/>
            </a:endParaRPr>
          </a:p>
          <a:p>
            <a:pPr marL="534035" marR="1229995" indent="-509270">
              <a:lnSpc>
                <a:spcPct val="100499"/>
              </a:lnSpc>
              <a:buSzPct val="75609"/>
              <a:buChar char="•"/>
              <a:tabLst>
                <a:tab pos="534035" algn="l"/>
                <a:tab pos="534670" algn="l"/>
              </a:tabLst>
            </a:pPr>
            <a:r>
              <a:rPr sz="4100" spc="-335" dirty="0">
                <a:latin typeface="Arial MT"/>
                <a:cs typeface="Arial MT"/>
              </a:rPr>
              <a:t>To</a:t>
            </a:r>
            <a:r>
              <a:rPr sz="4100" spc="5" dirty="0">
                <a:latin typeface="Arial MT"/>
                <a:cs typeface="Arial MT"/>
              </a:rPr>
              <a:t> </a:t>
            </a:r>
            <a:r>
              <a:rPr sz="4100" spc="45" dirty="0">
                <a:latin typeface="Arial MT"/>
                <a:cs typeface="Arial MT"/>
              </a:rPr>
              <a:t>enable</a:t>
            </a:r>
            <a:r>
              <a:rPr sz="4100" spc="10" dirty="0">
                <a:latin typeface="Arial MT"/>
                <a:cs typeface="Arial MT"/>
              </a:rPr>
              <a:t> </a:t>
            </a:r>
            <a:r>
              <a:rPr sz="4100" spc="-10" dirty="0">
                <a:latin typeface="Arial MT"/>
                <a:cs typeface="Arial MT"/>
              </a:rPr>
              <a:t>more</a:t>
            </a:r>
            <a:r>
              <a:rPr sz="4100" spc="10" dirty="0">
                <a:latin typeface="Arial MT"/>
                <a:cs typeface="Arial MT"/>
              </a:rPr>
              <a:t> </a:t>
            </a:r>
            <a:r>
              <a:rPr sz="4100" spc="90" dirty="0">
                <a:latin typeface="Arial MT"/>
                <a:cs typeface="Arial MT"/>
              </a:rPr>
              <a:t>logging,</a:t>
            </a:r>
            <a:r>
              <a:rPr sz="4100" spc="5" dirty="0">
                <a:latin typeface="Arial MT"/>
                <a:cs typeface="Arial MT"/>
              </a:rPr>
              <a:t> </a:t>
            </a:r>
            <a:r>
              <a:rPr sz="4100" spc="10" dirty="0">
                <a:latin typeface="Arial MT"/>
                <a:cs typeface="Arial MT"/>
              </a:rPr>
              <a:t>you </a:t>
            </a:r>
            <a:r>
              <a:rPr sz="4100" spc="65" dirty="0">
                <a:latin typeface="Arial MT"/>
                <a:cs typeface="Arial MT"/>
              </a:rPr>
              <a:t>need</a:t>
            </a:r>
            <a:r>
              <a:rPr sz="4100" spc="10" dirty="0">
                <a:latin typeface="Arial MT"/>
                <a:cs typeface="Arial MT"/>
              </a:rPr>
              <a:t> </a:t>
            </a:r>
            <a:r>
              <a:rPr sz="4100" spc="5" dirty="0">
                <a:latin typeface="Arial MT"/>
                <a:cs typeface="Arial MT"/>
              </a:rPr>
              <a:t>to </a:t>
            </a:r>
            <a:r>
              <a:rPr sz="4100" spc="10" dirty="0">
                <a:latin typeface="Arial MT"/>
                <a:cs typeface="Arial MT"/>
              </a:rPr>
              <a:t>set the </a:t>
            </a:r>
            <a:r>
              <a:rPr sz="4100" b="1" spc="10" dirty="0">
                <a:latin typeface="Arial"/>
                <a:cs typeface="Arial"/>
              </a:rPr>
              <a:t>TF_LOG</a:t>
            </a:r>
            <a:r>
              <a:rPr sz="4100" b="1" spc="5" dirty="0">
                <a:latin typeface="Arial"/>
                <a:cs typeface="Arial"/>
              </a:rPr>
              <a:t> </a:t>
            </a:r>
            <a:r>
              <a:rPr sz="4100" b="1" spc="10" dirty="0">
                <a:latin typeface="Arial"/>
                <a:cs typeface="Arial"/>
              </a:rPr>
              <a:t>environment </a:t>
            </a:r>
            <a:r>
              <a:rPr sz="4100" b="1" spc="-1120" dirty="0">
                <a:latin typeface="Arial"/>
                <a:cs typeface="Arial"/>
              </a:rPr>
              <a:t> </a:t>
            </a:r>
            <a:r>
              <a:rPr sz="4100" b="1" spc="10" dirty="0">
                <a:latin typeface="Arial"/>
                <a:cs typeface="Arial"/>
              </a:rPr>
              <a:t>variable</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17780" indent="-509270">
              <a:lnSpc>
                <a:spcPct val="100499"/>
              </a:lnSpc>
              <a:buSzPct val="75609"/>
              <a:buChar char="•"/>
              <a:tabLst>
                <a:tab pos="534035" algn="l"/>
                <a:tab pos="534670" algn="l"/>
              </a:tabLst>
            </a:pPr>
            <a:r>
              <a:rPr sz="4100" spc="-195" dirty="0">
                <a:latin typeface="Arial MT"/>
                <a:cs typeface="Arial MT"/>
              </a:rPr>
              <a:t>You </a:t>
            </a:r>
            <a:r>
              <a:rPr sz="4100" spc="85" dirty="0">
                <a:latin typeface="Arial MT"/>
                <a:cs typeface="Arial MT"/>
              </a:rPr>
              <a:t>can </a:t>
            </a:r>
            <a:r>
              <a:rPr sz="4100" spc="5" dirty="0">
                <a:latin typeface="Arial MT"/>
                <a:cs typeface="Arial MT"/>
              </a:rPr>
              <a:t>also </a:t>
            </a:r>
            <a:r>
              <a:rPr sz="4100" spc="95" dirty="0">
                <a:latin typeface="Arial MT"/>
                <a:cs typeface="Arial MT"/>
              </a:rPr>
              <a:t>prepend </a:t>
            </a:r>
            <a:r>
              <a:rPr sz="4100" spc="5" dirty="0">
                <a:latin typeface="Arial MT"/>
                <a:cs typeface="Arial MT"/>
              </a:rPr>
              <a:t>it to </a:t>
            </a:r>
            <a:r>
              <a:rPr sz="4100" spc="10" dirty="0">
                <a:latin typeface="Arial MT"/>
                <a:cs typeface="Arial MT"/>
              </a:rPr>
              <a:t>the </a:t>
            </a:r>
            <a:r>
              <a:rPr sz="4100" spc="15" dirty="0">
                <a:latin typeface="Arial MT"/>
                <a:cs typeface="Arial MT"/>
              </a:rPr>
              <a:t>terraform </a:t>
            </a:r>
            <a:r>
              <a:rPr sz="4100" spc="75" dirty="0">
                <a:latin typeface="Arial MT"/>
                <a:cs typeface="Arial MT"/>
              </a:rPr>
              <a:t>command </a:t>
            </a:r>
            <a:r>
              <a:rPr sz="4100" spc="10" dirty="0">
                <a:latin typeface="Arial MT"/>
                <a:cs typeface="Arial MT"/>
              </a:rPr>
              <a:t>on </a:t>
            </a:r>
            <a:r>
              <a:rPr sz="4100" spc="15" dirty="0">
                <a:latin typeface="Arial MT"/>
                <a:cs typeface="Arial MT"/>
              </a:rPr>
              <a:t>MacOS </a:t>
            </a:r>
            <a:r>
              <a:rPr sz="4100" spc="5" dirty="0">
                <a:latin typeface="Arial MT"/>
                <a:cs typeface="Arial MT"/>
              </a:rPr>
              <a:t>/ </a:t>
            </a:r>
            <a:r>
              <a:rPr sz="4100" spc="10" dirty="0">
                <a:latin typeface="Arial MT"/>
                <a:cs typeface="Arial MT"/>
              </a:rPr>
              <a:t>Linux </a:t>
            </a:r>
            <a:r>
              <a:rPr sz="4100" spc="5" dirty="0">
                <a:latin typeface="Arial MT"/>
                <a:cs typeface="Arial MT"/>
              </a:rPr>
              <a:t>like </a:t>
            </a:r>
            <a:r>
              <a:rPr sz="4100" spc="-1130" dirty="0">
                <a:latin typeface="Arial MT"/>
                <a:cs typeface="Arial MT"/>
              </a:rPr>
              <a:t> </a:t>
            </a:r>
            <a:r>
              <a:rPr sz="4100" spc="5" dirty="0">
                <a:latin typeface="Arial MT"/>
                <a:cs typeface="Arial MT"/>
              </a:rPr>
              <a:t>this: </a:t>
            </a:r>
            <a:r>
              <a:rPr sz="4100" spc="-40" dirty="0">
                <a:latin typeface="Arial MT"/>
                <a:cs typeface="Arial MT"/>
              </a:rPr>
              <a:t>TF_LOG=DEBUG</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00" dirty="0">
                <a:latin typeface="Arial MT"/>
                <a:cs typeface="Arial MT"/>
              </a:rPr>
              <a:t>apply</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5" dirty="0">
                <a:latin typeface="Arial MT"/>
                <a:cs typeface="Arial MT"/>
              </a:rPr>
              <a:t>On</a:t>
            </a:r>
            <a:r>
              <a:rPr sz="4100" spc="5" dirty="0">
                <a:latin typeface="Arial MT"/>
                <a:cs typeface="Arial MT"/>
              </a:rPr>
              <a:t> </a:t>
            </a:r>
            <a:r>
              <a:rPr sz="4100" spc="35" dirty="0">
                <a:latin typeface="Arial MT"/>
                <a:cs typeface="Arial MT"/>
              </a:rPr>
              <a:t>windows,</a:t>
            </a:r>
            <a:r>
              <a:rPr sz="4100" spc="5" dirty="0">
                <a:latin typeface="Arial MT"/>
                <a:cs typeface="Arial MT"/>
              </a:rPr>
              <a:t> in </a:t>
            </a:r>
            <a:r>
              <a:rPr sz="4100" spc="-15" dirty="0">
                <a:latin typeface="Arial MT"/>
                <a:cs typeface="Arial MT"/>
              </a:rPr>
              <a:t>Powershell,</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use:</a:t>
            </a:r>
            <a:endParaRPr sz="4100">
              <a:latin typeface="Arial MT"/>
              <a:cs typeface="Arial MT"/>
            </a:endParaRPr>
          </a:p>
          <a:p>
            <a:pPr>
              <a:lnSpc>
                <a:spcPct val="100000"/>
              </a:lnSpc>
              <a:spcBef>
                <a:spcPts val="30"/>
              </a:spcBef>
            </a:pPr>
            <a:endParaRPr sz="4300">
              <a:latin typeface="Arial MT"/>
              <a:cs typeface="Arial MT"/>
            </a:endParaRPr>
          </a:p>
          <a:p>
            <a:pPr marL="534035">
              <a:lnSpc>
                <a:spcPct val="100000"/>
              </a:lnSpc>
            </a:pPr>
            <a:r>
              <a:rPr sz="4100" spc="-70" dirty="0">
                <a:solidFill>
                  <a:srgbClr val="171717"/>
                </a:solidFill>
                <a:latin typeface="Arial MT"/>
                <a:cs typeface="Arial MT"/>
              </a:rPr>
              <a:t>$Env:TF_LOG</a:t>
            </a:r>
            <a:r>
              <a:rPr sz="4100" spc="-20" dirty="0">
                <a:solidFill>
                  <a:srgbClr val="171717"/>
                </a:solidFill>
                <a:latin typeface="Arial MT"/>
                <a:cs typeface="Arial MT"/>
              </a:rPr>
              <a:t> </a:t>
            </a:r>
            <a:r>
              <a:rPr sz="4100" spc="325" dirty="0">
                <a:solidFill>
                  <a:srgbClr val="171717"/>
                </a:solidFill>
                <a:latin typeface="Arial MT"/>
                <a:cs typeface="Arial MT"/>
              </a:rPr>
              <a:t>=</a:t>
            </a:r>
            <a:r>
              <a:rPr sz="4100" spc="-15" dirty="0">
                <a:solidFill>
                  <a:srgbClr val="171717"/>
                </a:solidFill>
                <a:latin typeface="Arial MT"/>
                <a:cs typeface="Arial MT"/>
              </a:rPr>
              <a:t> </a:t>
            </a:r>
            <a:r>
              <a:rPr sz="4100" spc="-114" dirty="0">
                <a:solidFill>
                  <a:srgbClr val="A31515"/>
                </a:solidFill>
                <a:latin typeface="Arial MT"/>
                <a:cs typeface="Arial MT"/>
              </a:rPr>
              <a:t>"DEBUG"</a:t>
            </a:r>
            <a:endParaRPr sz="4100">
              <a:latin typeface="Arial MT"/>
              <a:cs typeface="Arial MT"/>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1321415" cy="1433195"/>
          </a:xfrm>
          <a:prstGeom prst="rect">
            <a:avLst/>
          </a:prstGeom>
        </p:spPr>
        <p:txBody>
          <a:bodyPr vert="horz" wrap="square" lIns="0" tIns="17145" rIns="0" bIns="0" rtlCol="0">
            <a:spAutoFit/>
          </a:bodyPr>
          <a:lstStyle/>
          <a:p>
            <a:pPr marL="12700">
              <a:lnSpc>
                <a:spcPct val="100000"/>
              </a:lnSpc>
              <a:spcBef>
                <a:spcPts val="135"/>
              </a:spcBef>
            </a:pPr>
            <a:r>
              <a:rPr spc="15" dirty="0"/>
              <a:t>Use</a:t>
            </a:r>
            <a:r>
              <a:rPr spc="-10" dirty="0"/>
              <a:t> </a:t>
            </a:r>
            <a:r>
              <a:rPr spc="15" dirty="0"/>
              <a:t>the</a:t>
            </a:r>
            <a:r>
              <a:rPr spc="-5" dirty="0"/>
              <a:t> </a:t>
            </a:r>
            <a:r>
              <a:rPr spc="30" dirty="0"/>
              <a:t>terraform</a:t>
            </a:r>
            <a:r>
              <a:rPr spc="-5" dirty="0"/>
              <a:t> </a:t>
            </a:r>
            <a:r>
              <a:rPr spc="15" dirty="0"/>
              <a:t>CLI</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5089525"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40" dirty="0">
                <a:latin typeface="Arial MT"/>
                <a:cs typeface="Arial MT"/>
              </a:rPr>
              <a:t>Valid</a:t>
            </a:r>
            <a:r>
              <a:rPr sz="4100" spc="-10" dirty="0">
                <a:latin typeface="Arial MT"/>
                <a:cs typeface="Arial MT"/>
              </a:rPr>
              <a:t> </a:t>
            </a:r>
            <a:r>
              <a:rPr sz="4100" spc="80" dirty="0">
                <a:latin typeface="Arial MT"/>
                <a:cs typeface="Arial MT"/>
              </a:rPr>
              <a:t>log</a:t>
            </a:r>
            <a:r>
              <a:rPr sz="4100" spc="-10" dirty="0">
                <a:latin typeface="Arial MT"/>
                <a:cs typeface="Arial MT"/>
              </a:rPr>
              <a:t> </a:t>
            </a:r>
            <a:r>
              <a:rPr sz="4100" spc="5" dirty="0">
                <a:latin typeface="Arial MT"/>
                <a:cs typeface="Arial MT"/>
              </a:rPr>
              <a:t>levels</a:t>
            </a:r>
            <a:r>
              <a:rPr sz="4100" spc="-10" dirty="0">
                <a:latin typeface="Arial MT"/>
                <a:cs typeface="Arial MT"/>
              </a:rPr>
              <a:t> are: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25" dirty="0">
                <a:latin typeface="Arial MT"/>
                <a:cs typeface="Arial MT"/>
              </a:rPr>
              <a:t>TRACE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5" dirty="0">
                <a:latin typeface="Arial MT"/>
                <a:cs typeface="Arial MT"/>
              </a:rPr>
              <a:t>DEBUG</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INFO</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40" dirty="0">
                <a:latin typeface="Arial MT"/>
                <a:cs typeface="Arial MT"/>
              </a:rPr>
              <a:t>WARN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70" dirty="0">
                <a:latin typeface="Arial MT"/>
                <a:cs typeface="Arial MT"/>
              </a:rPr>
              <a:t>ERROR</a:t>
            </a:r>
            <a:endParaRPr sz="4100">
              <a:latin typeface="Arial MT"/>
              <a:cs typeface="Arial MT"/>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2CC3FC-6BC4-4088-B345-5E86FE7F1E6D}"/>
              </a:ext>
            </a:extLst>
          </p:cNvPr>
          <p:cNvSpPr>
            <a:spLocks noGrp="1"/>
          </p:cNvSpPr>
          <p:nvPr>
            <p:ph type="title"/>
          </p:nvPr>
        </p:nvSpPr>
        <p:spPr>
          <a:xfrm>
            <a:off x="5022850" y="625475"/>
            <a:ext cx="12877800" cy="1433195"/>
          </a:xfrm>
        </p:spPr>
        <p:txBody>
          <a:bodyPr/>
          <a:lstStyle/>
          <a:p>
            <a:r>
              <a:rPr lang="en-IN" dirty="0"/>
              <a:t>Terraform Graph</a:t>
            </a:r>
          </a:p>
        </p:txBody>
      </p:sp>
      <p:pic>
        <p:nvPicPr>
          <p:cNvPr id="7" name="Picture 6">
            <a:extLst>
              <a:ext uri="{FF2B5EF4-FFF2-40B4-BE49-F238E27FC236}">
                <a16:creationId xmlns:a16="http://schemas.microsoft.com/office/drawing/2014/main" id="{5E562633-0C2E-4313-AED1-2EE33D6CBEA2}"/>
              </a:ext>
            </a:extLst>
          </p:cNvPr>
          <p:cNvPicPr>
            <a:picLocks noChangeAspect="1"/>
          </p:cNvPicPr>
          <p:nvPr/>
        </p:nvPicPr>
        <p:blipFill rotWithShape="1">
          <a:blip r:embed="rId2"/>
          <a:srcRect b="67037"/>
          <a:stretch/>
        </p:blipFill>
        <p:spPr>
          <a:xfrm>
            <a:off x="0" y="3292475"/>
            <a:ext cx="20104100" cy="3390900"/>
          </a:xfrm>
          <a:prstGeom prst="rect">
            <a:avLst/>
          </a:prstGeom>
        </p:spPr>
      </p:pic>
    </p:spTree>
    <p:extLst>
      <p:ext uri="{BB962C8B-B14F-4D97-AF65-F5344CB8AC3E}">
        <p14:creationId xmlns:p14="http://schemas.microsoft.com/office/powerpoint/2010/main" val="294527997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2CC3FC-6BC4-4088-B345-5E86FE7F1E6D}"/>
              </a:ext>
            </a:extLst>
          </p:cNvPr>
          <p:cNvSpPr>
            <a:spLocks noGrp="1"/>
          </p:cNvSpPr>
          <p:nvPr>
            <p:ph type="title"/>
          </p:nvPr>
        </p:nvSpPr>
        <p:spPr>
          <a:xfrm>
            <a:off x="4870450" y="244475"/>
            <a:ext cx="12877800" cy="1433195"/>
          </a:xfrm>
        </p:spPr>
        <p:txBody>
          <a:bodyPr/>
          <a:lstStyle/>
          <a:p>
            <a:r>
              <a:rPr lang="en-IN" dirty="0"/>
              <a:t>Terraform Graph</a:t>
            </a:r>
          </a:p>
        </p:txBody>
      </p:sp>
      <p:pic>
        <p:nvPicPr>
          <p:cNvPr id="3" name="Picture 2">
            <a:extLst>
              <a:ext uri="{FF2B5EF4-FFF2-40B4-BE49-F238E27FC236}">
                <a16:creationId xmlns:a16="http://schemas.microsoft.com/office/drawing/2014/main" id="{EDEDE136-1EB9-4BD5-B811-0C8A20D10050}"/>
              </a:ext>
            </a:extLst>
          </p:cNvPr>
          <p:cNvPicPr>
            <a:picLocks noChangeAspect="1"/>
          </p:cNvPicPr>
          <p:nvPr/>
        </p:nvPicPr>
        <p:blipFill rotWithShape="1">
          <a:blip r:embed="rId2"/>
          <a:srcRect t="4444" b="5926"/>
          <a:stretch/>
        </p:blipFill>
        <p:spPr>
          <a:xfrm>
            <a:off x="908050" y="1844675"/>
            <a:ext cx="18288000" cy="9220200"/>
          </a:xfrm>
          <a:prstGeom prst="rect">
            <a:avLst/>
          </a:prstGeom>
        </p:spPr>
      </p:pic>
    </p:spTree>
    <p:extLst>
      <p:ext uri="{BB962C8B-B14F-4D97-AF65-F5344CB8AC3E}">
        <p14:creationId xmlns:p14="http://schemas.microsoft.com/office/powerpoint/2010/main" val="26897276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4364" y="4414871"/>
            <a:ext cx="14224000" cy="1235710"/>
          </a:xfrm>
          <a:prstGeom prst="rect">
            <a:avLst/>
          </a:prstGeom>
        </p:spPr>
        <p:txBody>
          <a:bodyPr vert="horz" wrap="square" lIns="0" tIns="11430" rIns="0" bIns="0" rtlCol="0">
            <a:spAutoFit/>
          </a:bodyPr>
          <a:lstStyle/>
          <a:p>
            <a:pPr marL="12700">
              <a:lnSpc>
                <a:spcPct val="100000"/>
              </a:lnSpc>
              <a:spcBef>
                <a:spcPts val="90"/>
              </a:spcBef>
            </a:pPr>
            <a:r>
              <a:rPr sz="7950" spc="50" dirty="0"/>
              <a:t>Interact</a:t>
            </a:r>
            <a:r>
              <a:rPr sz="7950" spc="-15" dirty="0"/>
              <a:t> </a:t>
            </a:r>
            <a:r>
              <a:rPr sz="7950" spc="-5" dirty="0"/>
              <a:t>with</a:t>
            </a:r>
            <a:r>
              <a:rPr sz="7950" spc="-15" dirty="0"/>
              <a:t> </a:t>
            </a:r>
            <a:r>
              <a:rPr sz="7950" spc="-140" dirty="0"/>
              <a:t>Terraform</a:t>
            </a:r>
            <a:r>
              <a:rPr sz="7950" spc="-15" dirty="0"/>
              <a:t> </a:t>
            </a:r>
            <a:r>
              <a:rPr sz="7950" spc="55" dirty="0"/>
              <a:t>modules</a:t>
            </a:r>
            <a:endParaRPr sz="795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44239" y="2160226"/>
            <a:ext cx="17408525" cy="252920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5" dirty="0">
                <a:latin typeface="Arial MT"/>
                <a:cs typeface="Arial MT"/>
              </a:rPr>
              <a:t>In this </a:t>
            </a:r>
            <a:r>
              <a:rPr sz="4100" spc="40" dirty="0">
                <a:latin typeface="Arial MT"/>
                <a:cs typeface="Arial MT"/>
              </a:rPr>
              <a:t>course, </a:t>
            </a:r>
            <a:r>
              <a:rPr sz="4100" spc="10" dirty="0">
                <a:latin typeface="Arial MT"/>
                <a:cs typeface="Arial MT"/>
              </a:rPr>
              <a:t>we </a:t>
            </a:r>
            <a:r>
              <a:rPr sz="4100" spc="65" dirty="0">
                <a:latin typeface="Arial MT"/>
                <a:cs typeface="Arial MT"/>
              </a:rPr>
              <a:t>covered </a:t>
            </a:r>
            <a:r>
              <a:rPr sz="4100" spc="10" dirty="0">
                <a:latin typeface="Arial MT"/>
                <a:cs typeface="Arial MT"/>
              </a:rPr>
              <a:t>a </a:t>
            </a:r>
            <a:r>
              <a:rPr sz="4100" spc="5" dirty="0">
                <a:latin typeface="Arial MT"/>
                <a:cs typeface="Arial MT"/>
              </a:rPr>
              <a:t>lot of material </a:t>
            </a:r>
            <a:r>
              <a:rPr sz="4100" spc="10" dirty="0">
                <a:latin typeface="Arial MT"/>
                <a:cs typeface="Arial MT"/>
              </a:rPr>
              <a:t>on </a:t>
            </a:r>
            <a:r>
              <a:rPr sz="4100" spc="35" dirty="0">
                <a:latin typeface="Arial MT"/>
                <a:cs typeface="Arial MT"/>
              </a:rPr>
              <a:t>modules, </a:t>
            </a:r>
            <a:r>
              <a:rPr sz="4100" spc="10" dirty="0">
                <a:latin typeface="Arial MT"/>
                <a:cs typeface="Arial MT"/>
              </a:rPr>
              <a:t>so </a:t>
            </a:r>
            <a:r>
              <a:rPr sz="4100" spc="-55" dirty="0">
                <a:latin typeface="Arial MT"/>
                <a:cs typeface="Arial MT"/>
              </a:rPr>
              <a:t>let’s </a:t>
            </a:r>
            <a:r>
              <a:rPr sz="4100" dirty="0">
                <a:latin typeface="Arial MT"/>
                <a:cs typeface="Arial MT"/>
              </a:rPr>
              <a:t>rehearse </a:t>
            </a:r>
            <a:r>
              <a:rPr sz="4100" spc="-1125" dirty="0">
                <a:latin typeface="Arial MT"/>
                <a:cs typeface="Arial MT"/>
              </a:rPr>
              <a:t> </a:t>
            </a:r>
            <a:r>
              <a:rPr sz="4100" spc="10" dirty="0">
                <a:latin typeface="Arial MT"/>
                <a:cs typeface="Arial MT"/>
              </a:rPr>
              <a:t>what</a:t>
            </a:r>
            <a:r>
              <a:rPr sz="4100" dirty="0">
                <a:latin typeface="Arial MT"/>
                <a:cs typeface="Arial MT"/>
              </a:rPr>
              <a:t> </a:t>
            </a:r>
            <a:r>
              <a:rPr sz="4100" spc="10" dirty="0">
                <a:latin typeface="Arial MT"/>
                <a:cs typeface="Arial MT"/>
              </a:rPr>
              <a:t>we</a:t>
            </a:r>
            <a:r>
              <a:rPr sz="4100" spc="5" dirty="0">
                <a:latin typeface="Arial MT"/>
                <a:cs typeface="Arial MT"/>
              </a:rPr>
              <a:t> </a:t>
            </a:r>
            <a:r>
              <a:rPr sz="4100" spc="50" dirty="0">
                <a:latin typeface="Arial MT"/>
                <a:cs typeface="Arial MT"/>
              </a:rPr>
              <a:t>learned</a:t>
            </a:r>
            <a:r>
              <a:rPr sz="4100" spc="5" dirty="0">
                <a:latin typeface="Arial MT"/>
                <a:cs typeface="Arial MT"/>
              </a:rPr>
              <a:t> in this </a:t>
            </a:r>
            <a:r>
              <a:rPr sz="4100" spc="30" dirty="0">
                <a:latin typeface="Arial MT"/>
                <a:cs typeface="Arial MT"/>
              </a:rPr>
              <a:t>lecture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This</a:t>
            </a:r>
            <a:r>
              <a:rPr sz="4100" spc="5" dirty="0">
                <a:latin typeface="Arial MT"/>
                <a:cs typeface="Arial MT"/>
              </a:rPr>
              <a:t> is </a:t>
            </a:r>
            <a:r>
              <a:rPr sz="4100" spc="10" dirty="0">
                <a:latin typeface="Arial MT"/>
                <a:cs typeface="Arial MT"/>
              </a:rPr>
              <a:t>a</a:t>
            </a:r>
            <a:r>
              <a:rPr sz="4100" spc="5" dirty="0">
                <a:latin typeface="Arial MT"/>
                <a:cs typeface="Arial MT"/>
              </a:rPr>
              <a:t> </a:t>
            </a:r>
            <a:r>
              <a:rPr sz="4100" spc="70" dirty="0">
                <a:latin typeface="Arial MT"/>
                <a:cs typeface="Arial MT"/>
              </a:rPr>
              <a:t>typical</a:t>
            </a:r>
            <a:r>
              <a:rPr sz="4100" spc="10" dirty="0">
                <a:latin typeface="Arial MT"/>
                <a:cs typeface="Arial MT"/>
              </a:rPr>
              <a:t> </a:t>
            </a:r>
            <a:r>
              <a:rPr sz="4100" spc="45" dirty="0">
                <a:latin typeface="Arial MT"/>
                <a:cs typeface="Arial MT"/>
              </a:rPr>
              <a:t>module</a:t>
            </a:r>
            <a:r>
              <a:rPr sz="4100" spc="5" dirty="0">
                <a:latin typeface="Arial MT"/>
                <a:cs typeface="Arial MT"/>
              </a:rPr>
              <a:t> </a:t>
            </a:r>
            <a:r>
              <a:rPr sz="4100" spc="45" dirty="0">
                <a:latin typeface="Arial MT"/>
                <a:cs typeface="Arial MT"/>
              </a:rPr>
              <a:t>declaration:</a:t>
            </a:r>
            <a:endParaRPr sz="4100">
              <a:latin typeface="Arial MT"/>
              <a:cs typeface="Arial MT"/>
            </a:endParaRPr>
          </a:p>
        </p:txBody>
      </p:sp>
      <p:sp>
        <p:nvSpPr>
          <p:cNvPr id="4" name="object 4"/>
          <p:cNvSpPr txBox="1"/>
          <p:nvPr/>
        </p:nvSpPr>
        <p:spPr>
          <a:xfrm>
            <a:off x="831539" y="7775238"/>
            <a:ext cx="17840960" cy="2529205"/>
          </a:xfrm>
          <a:prstGeom prst="rect">
            <a:avLst/>
          </a:prstGeom>
        </p:spPr>
        <p:txBody>
          <a:bodyPr vert="horz" wrap="square" lIns="0" tIns="15240" rIns="0" bIns="0" rtlCol="0">
            <a:spAutoFit/>
          </a:bodyPr>
          <a:lstStyle/>
          <a:p>
            <a:pPr marL="546735" indent="-509270">
              <a:lnSpc>
                <a:spcPct val="100000"/>
              </a:lnSpc>
              <a:spcBef>
                <a:spcPts val="120"/>
              </a:spcBef>
              <a:buSzPct val="75609"/>
              <a:buChar char="•"/>
              <a:tabLst>
                <a:tab pos="546735" algn="l"/>
                <a:tab pos="547370" algn="l"/>
              </a:tabLst>
            </a:pPr>
            <a:r>
              <a:rPr sz="4100" spc="-50" dirty="0">
                <a:latin typeface="Arial MT"/>
                <a:cs typeface="Arial MT"/>
              </a:rPr>
              <a:t>This</a:t>
            </a:r>
            <a:r>
              <a:rPr sz="4100" spc="5" dirty="0">
                <a:latin typeface="Arial MT"/>
                <a:cs typeface="Arial MT"/>
              </a:rPr>
              <a:t> will </a:t>
            </a:r>
            <a:r>
              <a:rPr sz="4100" spc="65" dirty="0">
                <a:latin typeface="Arial MT"/>
                <a:cs typeface="Arial MT"/>
              </a:rPr>
              <a:t>download</a:t>
            </a:r>
            <a:r>
              <a:rPr sz="4100" spc="10" dirty="0">
                <a:latin typeface="Arial MT"/>
                <a:cs typeface="Arial MT"/>
              </a:rPr>
              <a:t> a</a:t>
            </a:r>
            <a:r>
              <a:rPr sz="4100" spc="5" dirty="0">
                <a:latin typeface="Arial MT"/>
                <a:cs typeface="Arial MT"/>
              </a:rPr>
              <a:t> </a:t>
            </a:r>
            <a:r>
              <a:rPr sz="4100" spc="95" dirty="0">
                <a:latin typeface="Arial MT"/>
                <a:cs typeface="Arial MT"/>
              </a:rPr>
              <a:t>specific</a:t>
            </a:r>
            <a:r>
              <a:rPr sz="4100" spc="10" dirty="0">
                <a:latin typeface="Arial MT"/>
                <a:cs typeface="Arial MT"/>
              </a:rPr>
              <a:t> </a:t>
            </a:r>
            <a:r>
              <a:rPr sz="4100" spc="45" dirty="0">
                <a:latin typeface="Arial MT"/>
                <a:cs typeface="Arial MT"/>
              </a:rPr>
              <a:t>module</a:t>
            </a:r>
            <a:r>
              <a:rPr sz="4100" spc="5" dirty="0">
                <a:latin typeface="Arial MT"/>
                <a:cs typeface="Arial MT"/>
              </a:rPr>
              <a:t> </a:t>
            </a:r>
            <a:r>
              <a:rPr sz="4100" spc="10" dirty="0">
                <a:latin typeface="Arial MT"/>
                <a:cs typeface="Arial MT"/>
              </a:rPr>
              <a:t>version </a:t>
            </a:r>
            <a:r>
              <a:rPr sz="4100" spc="-10" dirty="0">
                <a:latin typeface="Arial MT"/>
                <a:cs typeface="Arial MT"/>
              </a:rPr>
              <a:t>from</a:t>
            </a:r>
            <a:r>
              <a:rPr sz="4100" spc="5" dirty="0">
                <a:latin typeface="Arial MT"/>
                <a:cs typeface="Arial MT"/>
              </a:rPr>
              <a:t> </a:t>
            </a:r>
            <a:r>
              <a:rPr sz="4100" spc="10" dirty="0">
                <a:latin typeface="Arial MT"/>
                <a:cs typeface="Arial MT"/>
              </a:rPr>
              <a:t>the </a:t>
            </a:r>
            <a:r>
              <a:rPr sz="4100" spc="15" dirty="0">
                <a:latin typeface="Arial MT"/>
                <a:cs typeface="Arial MT"/>
              </a:rPr>
              <a:t>terraform</a:t>
            </a:r>
            <a:r>
              <a:rPr sz="4100" spc="5" dirty="0">
                <a:latin typeface="Arial MT"/>
                <a:cs typeface="Arial MT"/>
              </a:rPr>
              <a:t> </a:t>
            </a:r>
            <a:r>
              <a:rPr sz="4100" spc="35" dirty="0">
                <a:latin typeface="Arial MT"/>
                <a:cs typeface="Arial MT"/>
              </a:rPr>
              <a:t>registry</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46735" marR="30480" indent="-509270">
              <a:lnSpc>
                <a:spcPct val="100499"/>
              </a:lnSpc>
              <a:spcBef>
                <a:spcPts val="5"/>
              </a:spcBef>
              <a:buSzPct val="75609"/>
              <a:buChar char="•"/>
              <a:tabLst>
                <a:tab pos="546735" algn="l"/>
                <a:tab pos="547370" algn="l"/>
              </a:tabLst>
            </a:pPr>
            <a:r>
              <a:rPr sz="4100" spc="-135" dirty="0">
                <a:latin typeface="Arial MT"/>
                <a:cs typeface="Arial MT"/>
              </a:rPr>
              <a:t>We</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 </a:t>
            </a:r>
            <a:r>
              <a:rPr sz="4100" spc="10" dirty="0">
                <a:latin typeface="Arial MT"/>
                <a:cs typeface="Arial MT"/>
              </a:rPr>
              <a:t>see </a:t>
            </a:r>
            <a:r>
              <a:rPr sz="4100" spc="5" dirty="0">
                <a:latin typeface="Arial MT"/>
                <a:cs typeface="Arial MT"/>
              </a:rPr>
              <a:t>that</a:t>
            </a:r>
            <a:r>
              <a:rPr sz="4100" spc="10" dirty="0">
                <a:latin typeface="Arial MT"/>
                <a:cs typeface="Arial MT"/>
              </a:rPr>
              <a:t> the</a:t>
            </a:r>
            <a:r>
              <a:rPr sz="4100" spc="5" dirty="0">
                <a:latin typeface="Arial MT"/>
                <a:cs typeface="Arial MT"/>
              </a:rPr>
              <a:t> </a:t>
            </a:r>
            <a:r>
              <a:rPr sz="4100" spc="45" dirty="0">
                <a:latin typeface="Arial MT"/>
                <a:cs typeface="Arial MT"/>
              </a:rPr>
              <a:t>module</a:t>
            </a:r>
            <a:r>
              <a:rPr sz="4100" spc="10" dirty="0">
                <a:latin typeface="Arial MT"/>
                <a:cs typeface="Arial MT"/>
              </a:rPr>
              <a:t> </a:t>
            </a:r>
            <a:r>
              <a:rPr sz="4100" spc="5" dirty="0">
                <a:latin typeface="Arial MT"/>
                <a:cs typeface="Arial MT"/>
              </a:rPr>
              <a:t>is </a:t>
            </a:r>
            <a:r>
              <a:rPr sz="4100" spc="55" dirty="0">
                <a:latin typeface="Arial MT"/>
                <a:cs typeface="Arial MT"/>
              </a:rPr>
              <a:t>owned</a:t>
            </a:r>
            <a:r>
              <a:rPr sz="4100" spc="10" dirty="0">
                <a:latin typeface="Arial MT"/>
                <a:cs typeface="Arial MT"/>
              </a:rPr>
              <a:t> </a:t>
            </a:r>
            <a:r>
              <a:rPr sz="4100" spc="120" dirty="0">
                <a:latin typeface="Arial MT"/>
                <a:cs typeface="Arial MT"/>
              </a:rPr>
              <a:t>by</a:t>
            </a:r>
            <a:r>
              <a:rPr sz="4100" spc="10" dirty="0">
                <a:latin typeface="Arial MT"/>
                <a:cs typeface="Arial MT"/>
              </a:rPr>
              <a:t> </a:t>
            </a:r>
            <a:r>
              <a:rPr sz="4100" spc="55" dirty="0">
                <a:latin typeface="Arial MT"/>
                <a:cs typeface="Arial MT"/>
              </a:rPr>
              <a:t>hashicorp,</a:t>
            </a:r>
            <a:r>
              <a:rPr sz="4100" spc="5" dirty="0">
                <a:latin typeface="Arial MT"/>
                <a:cs typeface="Arial MT"/>
              </a:rPr>
              <a:t> </a:t>
            </a:r>
            <a:r>
              <a:rPr sz="4100" spc="75" dirty="0">
                <a:latin typeface="Arial MT"/>
                <a:cs typeface="Arial MT"/>
              </a:rPr>
              <a:t>because</a:t>
            </a:r>
            <a:r>
              <a:rPr sz="4100" spc="10" dirty="0">
                <a:latin typeface="Arial MT"/>
                <a:cs typeface="Arial MT"/>
              </a:rPr>
              <a:t> </a:t>
            </a:r>
            <a:r>
              <a:rPr sz="4100" spc="5" dirty="0">
                <a:latin typeface="Arial MT"/>
                <a:cs typeface="Arial MT"/>
              </a:rPr>
              <a:t>it </a:t>
            </a:r>
            <a:r>
              <a:rPr sz="4100" spc="20" dirty="0">
                <a:latin typeface="Arial MT"/>
                <a:cs typeface="Arial MT"/>
              </a:rPr>
              <a:t>starts </a:t>
            </a:r>
            <a:r>
              <a:rPr sz="4100" spc="-1120" dirty="0">
                <a:latin typeface="Arial MT"/>
                <a:cs typeface="Arial MT"/>
              </a:rPr>
              <a:t> </a:t>
            </a:r>
            <a:r>
              <a:rPr sz="4100" spc="5" dirty="0">
                <a:latin typeface="Arial MT"/>
                <a:cs typeface="Arial MT"/>
              </a:rPr>
              <a:t>with</a:t>
            </a:r>
            <a:r>
              <a:rPr sz="4100" dirty="0">
                <a:latin typeface="Arial MT"/>
                <a:cs typeface="Arial MT"/>
              </a:rPr>
              <a:t> </a:t>
            </a:r>
            <a:r>
              <a:rPr sz="4100" spc="55" dirty="0">
                <a:latin typeface="Arial MT"/>
                <a:cs typeface="Arial MT"/>
              </a:rPr>
              <a:t>hashicorp/</a:t>
            </a:r>
            <a:endParaRPr sz="4100">
              <a:latin typeface="Arial MT"/>
              <a:cs typeface="Arial MT"/>
            </a:endParaRPr>
          </a:p>
        </p:txBody>
      </p:sp>
      <p:pic>
        <p:nvPicPr>
          <p:cNvPr id="5" name="object 5"/>
          <p:cNvPicPr/>
          <p:nvPr/>
        </p:nvPicPr>
        <p:blipFill>
          <a:blip r:embed="rId2" cstate="print"/>
          <a:stretch>
            <a:fillRect/>
          </a:stretch>
        </p:blipFill>
        <p:spPr>
          <a:xfrm>
            <a:off x="954776" y="5283370"/>
            <a:ext cx="17310268" cy="2086399"/>
          </a:xfrm>
          <a:prstGeom prst="rect">
            <a:avLst/>
          </a:prstGeom>
        </p:spPr>
      </p:pic>
      <p:sp>
        <p:nvSpPr>
          <p:cNvPr id="6" name="object 6"/>
          <p:cNvSpPr txBox="1"/>
          <p:nvPr/>
        </p:nvSpPr>
        <p:spPr>
          <a:xfrm>
            <a:off x="1001895" y="5309548"/>
            <a:ext cx="17216120" cy="1992630"/>
          </a:xfrm>
          <a:prstGeom prst="rect">
            <a:avLst/>
          </a:prstGeom>
          <a:solidFill>
            <a:srgbClr val="DCDEE0"/>
          </a:solidFill>
          <a:ln w="10470">
            <a:solidFill>
              <a:srgbClr val="A6AAA9"/>
            </a:solidFill>
          </a:ln>
        </p:spPr>
        <p:txBody>
          <a:bodyPr vert="horz" wrap="square" lIns="0" tIns="3175" rIns="0" bIns="0" rtlCol="0">
            <a:spAutoFit/>
          </a:bodyPr>
          <a:lstStyle/>
          <a:p>
            <a:pPr>
              <a:lnSpc>
                <a:spcPct val="100000"/>
              </a:lnSpc>
              <a:spcBef>
                <a:spcPts val="25"/>
              </a:spcBef>
            </a:pPr>
            <a:endParaRPr sz="2300">
              <a:latin typeface="Times New Roman"/>
              <a:cs typeface="Times New Roman"/>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"consul"</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marR="11541125">
              <a:lnSpc>
                <a:spcPts val="2470"/>
              </a:lnSpc>
              <a:spcBef>
                <a:spcPts val="120"/>
              </a:spcBef>
            </a:pPr>
            <a:r>
              <a:rPr sz="2150" dirty="0">
                <a:latin typeface="Courier New"/>
                <a:cs typeface="Courier New"/>
              </a:rPr>
              <a:t>source</a:t>
            </a:r>
            <a:r>
              <a:rPr sz="2150" spc="-45"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"hashicorp/consul/aws" </a:t>
            </a:r>
            <a:r>
              <a:rPr sz="2150" spc="-1275" dirty="0">
                <a:latin typeface="Courier New"/>
                <a:cs typeface="Courier New"/>
              </a:rPr>
              <a:t> </a:t>
            </a:r>
            <a:r>
              <a:rPr sz="2150" dirty="0">
                <a:latin typeface="Courier New"/>
                <a:cs typeface="Courier New"/>
              </a:rPr>
              <a:t>version</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"0.1.0"</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p:nvPr/>
        </p:nvSpPr>
        <p:spPr>
          <a:xfrm>
            <a:off x="1193673" y="4972640"/>
            <a:ext cx="17164050" cy="5299075"/>
          </a:xfrm>
          <a:custGeom>
            <a:avLst/>
            <a:gdLst/>
            <a:ahLst/>
            <a:cxnLst/>
            <a:rect l="l" t="t" r="r" b="b"/>
            <a:pathLst>
              <a:path w="17164050" h="5299075">
                <a:moveTo>
                  <a:pt x="17163873" y="0"/>
                </a:moveTo>
                <a:lnTo>
                  <a:pt x="8581936" y="0"/>
                </a:lnTo>
                <a:lnTo>
                  <a:pt x="0" y="0"/>
                </a:lnTo>
                <a:lnTo>
                  <a:pt x="0" y="5298516"/>
                </a:lnTo>
                <a:lnTo>
                  <a:pt x="8581936" y="5298516"/>
                </a:lnTo>
                <a:lnTo>
                  <a:pt x="17163873" y="5298516"/>
                </a:lnTo>
                <a:lnTo>
                  <a:pt x="17163873" y="0"/>
                </a:lnTo>
                <a:close/>
              </a:path>
            </a:pathLst>
          </a:custGeom>
          <a:solidFill>
            <a:srgbClr val="E3E5E8"/>
          </a:solidFill>
        </p:spPr>
        <p:txBody>
          <a:bodyPr wrap="square" lIns="0" tIns="0" rIns="0" bIns="0" rtlCol="0"/>
          <a:lstStyle/>
          <a:p>
            <a:endParaRPr/>
          </a:p>
        </p:txBody>
      </p:sp>
      <p:sp>
        <p:nvSpPr>
          <p:cNvPr id="4" name="object 4"/>
          <p:cNvSpPr txBox="1"/>
          <p:nvPr/>
        </p:nvSpPr>
        <p:spPr>
          <a:xfrm>
            <a:off x="1193680" y="1968526"/>
            <a:ext cx="17164050" cy="1101090"/>
          </a:xfrm>
          <a:prstGeom prst="rect">
            <a:avLst/>
          </a:prstGeom>
          <a:solidFill>
            <a:srgbClr val="0365C0"/>
          </a:solidFill>
        </p:spPr>
        <p:txBody>
          <a:bodyPr vert="horz" wrap="square" lIns="0" tIns="313055" rIns="0" bIns="0" rtlCol="0">
            <a:spAutoFit/>
          </a:bodyPr>
          <a:lstStyle/>
          <a:p>
            <a:pPr marL="397510" algn="ctr">
              <a:lnSpc>
                <a:spcPct val="100000"/>
              </a:lnSpc>
              <a:spcBef>
                <a:spcPts val="2465"/>
              </a:spcBef>
              <a:tabLst>
                <a:tab pos="8581390" algn="l"/>
              </a:tabLst>
            </a:pPr>
            <a:r>
              <a:rPr sz="2950" b="1" spc="5" dirty="0">
                <a:solidFill>
                  <a:srgbClr val="FFFFFF"/>
                </a:solidFill>
                <a:latin typeface="Arial"/>
                <a:cs typeface="Arial"/>
              </a:rPr>
              <a:t>Source	Description</a:t>
            </a:r>
            <a:endParaRPr sz="295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2027549" y="3320397"/>
            <a:ext cx="6914515" cy="1378585"/>
          </a:xfrm>
          <a:prstGeom prst="rect">
            <a:avLst/>
          </a:prstGeom>
        </p:spPr>
        <p:txBody>
          <a:bodyPr vert="horz" wrap="square" lIns="0" tIns="14604" rIns="0" bIns="0" rtlCol="0">
            <a:spAutoFit/>
          </a:bodyPr>
          <a:lstStyle/>
          <a:p>
            <a:pPr algn="ctr">
              <a:lnSpc>
                <a:spcPct val="100000"/>
              </a:lnSpc>
              <a:spcBef>
                <a:spcPts val="114"/>
              </a:spcBef>
            </a:pPr>
            <a:r>
              <a:rPr sz="2950" spc="-45" dirty="0">
                <a:latin typeface="Arial MT"/>
                <a:cs typeface="Arial MT"/>
              </a:rPr>
              <a:t>Terraform</a:t>
            </a:r>
            <a:r>
              <a:rPr sz="2950" spc="-5" dirty="0">
                <a:latin typeface="Arial MT"/>
                <a:cs typeface="Arial MT"/>
              </a:rPr>
              <a:t> </a:t>
            </a:r>
            <a:r>
              <a:rPr sz="2950" spc="20" dirty="0">
                <a:latin typeface="Arial MT"/>
                <a:cs typeface="Arial MT"/>
              </a:rPr>
              <a:t>registry:</a:t>
            </a:r>
            <a:endParaRPr sz="2950">
              <a:latin typeface="Arial MT"/>
              <a:cs typeface="Arial MT"/>
            </a:endParaRPr>
          </a:p>
          <a:p>
            <a:pPr algn="ctr">
              <a:lnSpc>
                <a:spcPct val="100000"/>
              </a:lnSpc>
              <a:spcBef>
                <a:spcPts val="5"/>
              </a:spcBef>
            </a:pPr>
            <a:r>
              <a:rPr sz="2950" spc="-10" dirty="0">
                <a:latin typeface="Arial MT"/>
                <a:cs typeface="Arial MT"/>
              </a:rPr>
              <a:t>&lt;NAMESPACE&gt;/&lt;NAME&gt;/&lt;PROVIDER&gt;</a:t>
            </a:r>
            <a:endParaRPr sz="2950">
              <a:latin typeface="Arial MT"/>
              <a:cs typeface="Arial MT"/>
            </a:endParaRPr>
          </a:p>
          <a:p>
            <a:pPr algn="ctr">
              <a:lnSpc>
                <a:spcPct val="100000"/>
              </a:lnSpc>
              <a:spcBef>
                <a:spcPts val="5"/>
              </a:spcBef>
            </a:pPr>
            <a:r>
              <a:rPr sz="2950" spc="30" dirty="0">
                <a:latin typeface="Arial MT"/>
                <a:cs typeface="Arial MT"/>
              </a:rPr>
              <a:t>hashicorp/consul/aws</a:t>
            </a:r>
            <a:endParaRPr sz="2950">
              <a:latin typeface="Arial MT"/>
              <a:cs typeface="Arial MT"/>
            </a:endParaRPr>
          </a:p>
        </p:txBody>
      </p:sp>
      <p:sp>
        <p:nvSpPr>
          <p:cNvPr id="6" name="object 6"/>
          <p:cNvSpPr txBox="1"/>
          <p:nvPr/>
        </p:nvSpPr>
        <p:spPr>
          <a:xfrm>
            <a:off x="11960286" y="3320397"/>
            <a:ext cx="4212590" cy="1378585"/>
          </a:xfrm>
          <a:prstGeom prst="rect">
            <a:avLst/>
          </a:prstGeom>
        </p:spPr>
        <p:txBody>
          <a:bodyPr vert="horz" wrap="square" lIns="0" tIns="14604" rIns="0" bIns="0" rtlCol="0">
            <a:spAutoFit/>
          </a:bodyPr>
          <a:lstStyle/>
          <a:p>
            <a:pPr marL="843280" marR="5080" indent="-831215">
              <a:lnSpc>
                <a:spcPct val="100000"/>
              </a:lnSpc>
              <a:spcBef>
                <a:spcPts val="114"/>
              </a:spcBef>
            </a:pPr>
            <a:r>
              <a:rPr sz="2950" spc="45" dirty="0">
                <a:latin typeface="Arial MT"/>
                <a:cs typeface="Arial MT"/>
              </a:rPr>
              <a:t>Namespace</a:t>
            </a:r>
            <a:r>
              <a:rPr sz="2950" spc="-35" dirty="0">
                <a:latin typeface="Arial MT"/>
                <a:cs typeface="Arial MT"/>
              </a:rPr>
              <a:t> </a:t>
            </a:r>
            <a:r>
              <a:rPr sz="2950" spc="235" dirty="0">
                <a:latin typeface="Arial MT"/>
                <a:cs typeface="Arial MT"/>
              </a:rPr>
              <a:t>=</a:t>
            </a:r>
            <a:r>
              <a:rPr sz="2950" spc="-35" dirty="0">
                <a:latin typeface="Arial MT"/>
                <a:cs typeface="Arial MT"/>
              </a:rPr>
              <a:t> </a:t>
            </a:r>
            <a:r>
              <a:rPr sz="2950" spc="45" dirty="0">
                <a:latin typeface="Arial MT"/>
                <a:cs typeface="Arial MT"/>
              </a:rPr>
              <a:t>hashicorp </a:t>
            </a:r>
            <a:r>
              <a:rPr sz="2950" spc="-805" dirty="0">
                <a:latin typeface="Arial MT"/>
                <a:cs typeface="Arial MT"/>
              </a:rPr>
              <a:t> </a:t>
            </a:r>
            <a:r>
              <a:rPr sz="2950" spc="10" dirty="0">
                <a:latin typeface="Arial MT"/>
                <a:cs typeface="Arial MT"/>
              </a:rPr>
              <a:t>name </a:t>
            </a:r>
            <a:r>
              <a:rPr sz="2950" spc="235" dirty="0">
                <a:latin typeface="Arial MT"/>
                <a:cs typeface="Arial MT"/>
              </a:rPr>
              <a:t>= </a:t>
            </a:r>
            <a:r>
              <a:rPr sz="2950" spc="35" dirty="0">
                <a:latin typeface="Arial MT"/>
                <a:cs typeface="Arial MT"/>
              </a:rPr>
              <a:t>consul </a:t>
            </a:r>
            <a:r>
              <a:rPr sz="2950" spc="40" dirty="0">
                <a:latin typeface="Arial MT"/>
                <a:cs typeface="Arial MT"/>
              </a:rPr>
              <a:t> provider</a:t>
            </a:r>
            <a:r>
              <a:rPr sz="2950" spc="-5" dirty="0">
                <a:latin typeface="Arial MT"/>
                <a:cs typeface="Arial MT"/>
              </a:rPr>
              <a:t> </a:t>
            </a:r>
            <a:r>
              <a:rPr sz="2950" spc="235" dirty="0">
                <a:latin typeface="Arial MT"/>
                <a:cs typeface="Arial MT"/>
              </a:rPr>
              <a:t>=</a:t>
            </a:r>
            <a:r>
              <a:rPr sz="2950" spc="-5" dirty="0">
                <a:latin typeface="Arial MT"/>
                <a:cs typeface="Arial MT"/>
              </a:rPr>
              <a:t> </a:t>
            </a:r>
            <a:r>
              <a:rPr sz="2950" spc="10" dirty="0">
                <a:latin typeface="Arial MT"/>
                <a:cs typeface="Arial MT"/>
              </a:rPr>
              <a:t>aws</a:t>
            </a:r>
            <a:endParaRPr sz="2950">
              <a:latin typeface="Arial MT"/>
              <a:cs typeface="Arial MT"/>
            </a:endParaRPr>
          </a:p>
        </p:txBody>
      </p:sp>
      <p:sp>
        <p:nvSpPr>
          <p:cNvPr id="7" name="object 7"/>
          <p:cNvSpPr txBox="1"/>
          <p:nvPr/>
        </p:nvSpPr>
        <p:spPr>
          <a:xfrm>
            <a:off x="1870549" y="6925531"/>
            <a:ext cx="7228205" cy="1378585"/>
          </a:xfrm>
          <a:prstGeom prst="rect">
            <a:avLst/>
          </a:prstGeom>
        </p:spPr>
        <p:txBody>
          <a:bodyPr vert="horz" wrap="square" lIns="0" tIns="14604" rIns="0" bIns="0" rtlCol="0">
            <a:spAutoFit/>
          </a:bodyPr>
          <a:lstStyle/>
          <a:p>
            <a:pPr algn="ctr">
              <a:lnSpc>
                <a:spcPct val="100000"/>
              </a:lnSpc>
              <a:spcBef>
                <a:spcPts val="114"/>
              </a:spcBef>
            </a:pPr>
            <a:r>
              <a:rPr sz="2950" spc="-45" dirty="0">
                <a:latin typeface="Arial MT"/>
                <a:cs typeface="Arial MT"/>
              </a:rPr>
              <a:t>Terraform</a:t>
            </a:r>
            <a:r>
              <a:rPr sz="2950" dirty="0">
                <a:latin typeface="Arial MT"/>
                <a:cs typeface="Arial MT"/>
              </a:rPr>
              <a:t> </a:t>
            </a:r>
            <a:r>
              <a:rPr sz="2950" spc="30" dirty="0">
                <a:latin typeface="Arial MT"/>
                <a:cs typeface="Arial MT"/>
              </a:rPr>
              <a:t>private</a:t>
            </a:r>
            <a:r>
              <a:rPr sz="2950" dirty="0">
                <a:latin typeface="Arial MT"/>
                <a:cs typeface="Arial MT"/>
              </a:rPr>
              <a:t> </a:t>
            </a:r>
            <a:r>
              <a:rPr sz="2950" spc="20" dirty="0">
                <a:latin typeface="Arial MT"/>
                <a:cs typeface="Arial MT"/>
              </a:rPr>
              <a:t>registry:</a:t>
            </a:r>
            <a:endParaRPr sz="2950">
              <a:latin typeface="Arial MT"/>
              <a:cs typeface="Arial MT"/>
            </a:endParaRPr>
          </a:p>
          <a:p>
            <a:pPr algn="ctr">
              <a:lnSpc>
                <a:spcPct val="100000"/>
              </a:lnSpc>
              <a:spcBef>
                <a:spcPts val="5"/>
              </a:spcBef>
            </a:pPr>
            <a:r>
              <a:rPr sz="2950" spc="5" dirty="0">
                <a:latin typeface="Arial MT"/>
                <a:cs typeface="Arial MT"/>
              </a:rPr>
              <a:t>&lt;HOSTNAME&gt;/&lt;NAMESPACE&gt;/&lt;NAME&gt;/</a:t>
            </a:r>
            <a:endParaRPr sz="2950">
              <a:latin typeface="Arial MT"/>
              <a:cs typeface="Arial MT"/>
            </a:endParaRPr>
          </a:p>
          <a:p>
            <a:pPr algn="ctr">
              <a:lnSpc>
                <a:spcPct val="100000"/>
              </a:lnSpc>
              <a:spcBef>
                <a:spcPts val="5"/>
              </a:spcBef>
            </a:pPr>
            <a:r>
              <a:rPr sz="2950" spc="-30" dirty="0">
                <a:latin typeface="Arial MT"/>
                <a:cs typeface="Arial MT"/>
              </a:rPr>
              <a:t>&lt;PROVIDER&gt;</a:t>
            </a:r>
            <a:endParaRPr sz="2950">
              <a:latin typeface="Arial MT"/>
              <a:cs typeface="Arial MT"/>
            </a:endParaRPr>
          </a:p>
        </p:txBody>
      </p:sp>
      <p:sp>
        <p:nvSpPr>
          <p:cNvPr id="8" name="object 8"/>
          <p:cNvSpPr txBox="1"/>
          <p:nvPr/>
        </p:nvSpPr>
        <p:spPr>
          <a:xfrm>
            <a:off x="9868396" y="5187364"/>
            <a:ext cx="8396605" cy="1828800"/>
          </a:xfrm>
          <a:prstGeom prst="rect">
            <a:avLst/>
          </a:prstGeom>
        </p:spPr>
        <p:txBody>
          <a:bodyPr vert="horz" wrap="square" lIns="0" tIns="14604" rIns="0" bIns="0" rtlCol="0">
            <a:spAutoFit/>
          </a:bodyPr>
          <a:lstStyle/>
          <a:p>
            <a:pPr marL="12700" marR="5080" indent="-635" algn="ctr">
              <a:lnSpc>
                <a:spcPct val="100000"/>
              </a:lnSpc>
              <a:spcBef>
                <a:spcPts val="114"/>
              </a:spcBef>
            </a:pPr>
            <a:r>
              <a:rPr sz="2950" spc="-30" dirty="0">
                <a:latin typeface="Arial MT"/>
                <a:cs typeface="Arial MT"/>
              </a:rPr>
              <a:t>When</a:t>
            </a:r>
            <a:r>
              <a:rPr sz="2950" dirty="0">
                <a:latin typeface="Arial MT"/>
                <a:cs typeface="Arial MT"/>
              </a:rPr>
              <a:t> </a:t>
            </a:r>
            <a:r>
              <a:rPr sz="2950" spc="5" dirty="0">
                <a:latin typeface="Arial MT"/>
                <a:cs typeface="Arial MT"/>
              </a:rPr>
              <a:t>no hostname is </a:t>
            </a:r>
            <a:r>
              <a:rPr sz="2950" spc="60" dirty="0">
                <a:latin typeface="Arial MT"/>
                <a:cs typeface="Arial MT"/>
              </a:rPr>
              <a:t>provided </a:t>
            </a:r>
            <a:r>
              <a:rPr sz="2950" spc="65" dirty="0">
                <a:latin typeface="Arial MT"/>
                <a:cs typeface="Arial MT"/>
              </a:rPr>
              <a:t> </a:t>
            </a:r>
            <a:r>
              <a:rPr sz="2950" u="heavy" dirty="0">
                <a:uFill>
                  <a:solidFill>
                    <a:srgbClr val="000000"/>
                  </a:solidFill>
                </a:uFill>
                <a:latin typeface="Arial MT"/>
                <a:cs typeface="Arial MT"/>
              </a:rPr>
              <a:t>registry.terraform.io</a:t>
            </a:r>
            <a:r>
              <a:rPr sz="2950" spc="5" dirty="0">
                <a:latin typeface="Arial MT"/>
                <a:cs typeface="Arial MT"/>
              </a:rPr>
              <a:t> is</a:t>
            </a:r>
            <a:r>
              <a:rPr sz="2950" spc="10" dirty="0">
                <a:latin typeface="Arial MT"/>
                <a:cs typeface="Arial MT"/>
              </a:rPr>
              <a:t> </a:t>
            </a:r>
            <a:r>
              <a:rPr sz="2950" spc="30" dirty="0">
                <a:latin typeface="Arial MT"/>
                <a:cs typeface="Arial MT"/>
              </a:rPr>
              <a:t>assumed.</a:t>
            </a:r>
            <a:r>
              <a:rPr sz="2950" spc="10" dirty="0">
                <a:latin typeface="Arial MT"/>
                <a:cs typeface="Arial MT"/>
              </a:rPr>
              <a:t> A</a:t>
            </a:r>
            <a:r>
              <a:rPr sz="2950" spc="5" dirty="0">
                <a:latin typeface="Arial MT"/>
                <a:cs typeface="Arial MT"/>
              </a:rPr>
              <a:t> </a:t>
            </a:r>
            <a:r>
              <a:rPr sz="2950" spc="30" dirty="0">
                <a:latin typeface="Arial MT"/>
                <a:cs typeface="Arial MT"/>
              </a:rPr>
              <a:t>private</a:t>
            </a:r>
            <a:r>
              <a:rPr sz="2950" spc="10" dirty="0">
                <a:latin typeface="Arial MT"/>
                <a:cs typeface="Arial MT"/>
              </a:rPr>
              <a:t> </a:t>
            </a:r>
            <a:r>
              <a:rPr sz="2950" spc="25" dirty="0">
                <a:latin typeface="Arial MT"/>
                <a:cs typeface="Arial MT"/>
              </a:rPr>
              <a:t>registry </a:t>
            </a:r>
            <a:r>
              <a:rPr sz="2950" spc="-805" dirty="0">
                <a:latin typeface="Arial MT"/>
                <a:cs typeface="Arial MT"/>
              </a:rPr>
              <a:t> </a:t>
            </a:r>
            <a:r>
              <a:rPr sz="2950" spc="30" dirty="0">
                <a:latin typeface="Arial MT"/>
                <a:cs typeface="Arial MT"/>
              </a:rPr>
              <a:t>example </a:t>
            </a:r>
            <a:r>
              <a:rPr sz="2950" spc="70" dirty="0">
                <a:latin typeface="Arial MT"/>
                <a:cs typeface="Arial MT"/>
              </a:rPr>
              <a:t>could </a:t>
            </a:r>
            <a:r>
              <a:rPr sz="2950" spc="60" dirty="0">
                <a:latin typeface="Arial MT"/>
                <a:cs typeface="Arial MT"/>
              </a:rPr>
              <a:t>be: </a:t>
            </a:r>
            <a:r>
              <a:rPr sz="2950" spc="20" dirty="0">
                <a:latin typeface="Arial MT"/>
                <a:cs typeface="Arial MT"/>
              </a:rPr>
              <a:t>registry.mycorp.com/myteam/ </a:t>
            </a:r>
            <a:r>
              <a:rPr sz="2950" spc="25" dirty="0">
                <a:latin typeface="Arial MT"/>
                <a:cs typeface="Arial MT"/>
              </a:rPr>
              <a:t> </a:t>
            </a:r>
            <a:r>
              <a:rPr sz="2950" spc="35" dirty="0">
                <a:latin typeface="Arial MT"/>
                <a:cs typeface="Arial MT"/>
              </a:rPr>
              <a:t>myspecialmodule/aws</a:t>
            </a:r>
            <a:endParaRPr sz="2950">
              <a:latin typeface="Arial MT"/>
              <a:cs typeface="Arial MT"/>
            </a:endParaRPr>
          </a:p>
        </p:txBody>
      </p:sp>
      <p:sp>
        <p:nvSpPr>
          <p:cNvPr id="9" name="object 9"/>
          <p:cNvSpPr txBox="1"/>
          <p:nvPr/>
        </p:nvSpPr>
        <p:spPr>
          <a:xfrm>
            <a:off x="9822030" y="7438604"/>
            <a:ext cx="8489315" cy="1828800"/>
          </a:xfrm>
          <a:prstGeom prst="rect">
            <a:avLst/>
          </a:prstGeom>
        </p:spPr>
        <p:txBody>
          <a:bodyPr vert="horz" wrap="square" lIns="0" tIns="14604" rIns="0" bIns="0" rtlCol="0">
            <a:spAutoFit/>
          </a:bodyPr>
          <a:lstStyle/>
          <a:p>
            <a:pPr marL="12065" marR="5080" algn="ctr">
              <a:lnSpc>
                <a:spcPct val="100000"/>
              </a:lnSpc>
              <a:spcBef>
                <a:spcPts val="114"/>
              </a:spcBef>
            </a:pPr>
            <a:r>
              <a:rPr sz="2950" spc="5" dirty="0">
                <a:latin typeface="Arial MT"/>
                <a:cs typeface="Arial MT"/>
              </a:rPr>
              <a:t>If </a:t>
            </a:r>
            <a:r>
              <a:rPr sz="2950" spc="-5" dirty="0">
                <a:latin typeface="Arial MT"/>
                <a:cs typeface="Arial MT"/>
              </a:rPr>
              <a:t>you’re</a:t>
            </a:r>
            <a:r>
              <a:rPr sz="2950" spc="5" dirty="0">
                <a:latin typeface="Arial MT"/>
                <a:cs typeface="Arial MT"/>
              </a:rPr>
              <a:t> </a:t>
            </a:r>
            <a:r>
              <a:rPr sz="2950" spc="40" dirty="0">
                <a:latin typeface="Arial MT"/>
                <a:cs typeface="Arial MT"/>
              </a:rPr>
              <a:t>using</a:t>
            </a:r>
            <a:r>
              <a:rPr sz="2950" spc="10" dirty="0">
                <a:latin typeface="Arial MT"/>
                <a:cs typeface="Arial MT"/>
              </a:rPr>
              <a:t> </a:t>
            </a:r>
            <a:r>
              <a:rPr sz="2950" spc="5" dirty="0">
                <a:latin typeface="Arial MT"/>
                <a:cs typeface="Arial MT"/>
              </a:rPr>
              <a:t>a </a:t>
            </a:r>
            <a:r>
              <a:rPr sz="2950" spc="30" dirty="0">
                <a:latin typeface="Arial MT"/>
                <a:cs typeface="Arial MT"/>
              </a:rPr>
              <a:t>private</a:t>
            </a:r>
            <a:r>
              <a:rPr sz="2950" spc="10" dirty="0">
                <a:latin typeface="Arial MT"/>
                <a:cs typeface="Arial MT"/>
              </a:rPr>
              <a:t> </a:t>
            </a:r>
            <a:r>
              <a:rPr sz="2950" spc="-10" dirty="0">
                <a:latin typeface="Arial MT"/>
                <a:cs typeface="Arial MT"/>
              </a:rPr>
              <a:t>registry,</a:t>
            </a:r>
            <a:r>
              <a:rPr sz="2950" spc="5" dirty="0">
                <a:latin typeface="Arial MT"/>
                <a:cs typeface="Arial MT"/>
              </a:rPr>
              <a:t> you</a:t>
            </a:r>
            <a:r>
              <a:rPr sz="2950" spc="10" dirty="0">
                <a:latin typeface="Arial MT"/>
                <a:cs typeface="Arial MT"/>
              </a:rPr>
              <a:t> </a:t>
            </a:r>
            <a:r>
              <a:rPr sz="2950" spc="40" dirty="0">
                <a:latin typeface="Arial MT"/>
                <a:cs typeface="Arial MT"/>
              </a:rPr>
              <a:t>might</a:t>
            </a:r>
            <a:r>
              <a:rPr sz="2950" spc="5" dirty="0">
                <a:latin typeface="Arial MT"/>
                <a:cs typeface="Arial MT"/>
              </a:rPr>
              <a:t> have to </a:t>
            </a:r>
            <a:r>
              <a:rPr sz="2950" spc="-800" dirty="0">
                <a:latin typeface="Arial MT"/>
                <a:cs typeface="Arial MT"/>
              </a:rPr>
              <a:t> </a:t>
            </a:r>
            <a:r>
              <a:rPr sz="2950" spc="55" dirty="0">
                <a:latin typeface="Arial MT"/>
                <a:cs typeface="Arial MT"/>
              </a:rPr>
              <a:t>specify </a:t>
            </a:r>
            <a:r>
              <a:rPr sz="2950" spc="5" dirty="0">
                <a:latin typeface="Arial MT"/>
                <a:cs typeface="Arial MT"/>
              </a:rPr>
              <a:t>an </a:t>
            </a:r>
            <a:r>
              <a:rPr sz="2950" spc="60" dirty="0">
                <a:latin typeface="Arial MT"/>
                <a:cs typeface="Arial MT"/>
              </a:rPr>
              <a:t>access </a:t>
            </a:r>
            <a:r>
              <a:rPr sz="2950" spc="5" dirty="0">
                <a:latin typeface="Arial MT"/>
                <a:cs typeface="Arial MT"/>
              </a:rPr>
              <a:t>token in the CLI </a:t>
            </a:r>
            <a:r>
              <a:rPr sz="2950" spc="35" dirty="0">
                <a:latin typeface="Arial MT"/>
                <a:cs typeface="Arial MT"/>
              </a:rPr>
              <a:t>Config </a:t>
            </a:r>
            <a:r>
              <a:rPr sz="2950" spc="40" dirty="0">
                <a:latin typeface="Arial MT"/>
                <a:cs typeface="Arial MT"/>
              </a:rPr>
              <a:t> </a:t>
            </a:r>
            <a:r>
              <a:rPr sz="2950" spc="20" dirty="0">
                <a:latin typeface="Arial MT"/>
                <a:cs typeface="Arial MT"/>
              </a:rPr>
              <a:t>(terraform.rc</a:t>
            </a:r>
            <a:r>
              <a:rPr sz="2950" dirty="0">
                <a:latin typeface="Arial MT"/>
                <a:cs typeface="Arial MT"/>
              </a:rPr>
              <a:t> </a:t>
            </a:r>
            <a:r>
              <a:rPr sz="2950" spc="5" dirty="0">
                <a:latin typeface="Arial MT"/>
                <a:cs typeface="Arial MT"/>
              </a:rPr>
              <a:t>in </a:t>
            </a:r>
            <a:r>
              <a:rPr sz="2950" spc="-105" dirty="0">
                <a:latin typeface="Arial MT"/>
                <a:cs typeface="Arial MT"/>
              </a:rPr>
              <a:t>%APPDATA%</a:t>
            </a:r>
            <a:r>
              <a:rPr sz="2950" dirty="0">
                <a:latin typeface="Arial MT"/>
                <a:cs typeface="Arial MT"/>
              </a:rPr>
              <a:t> </a:t>
            </a:r>
            <a:r>
              <a:rPr sz="2950" spc="5" dirty="0">
                <a:latin typeface="Arial MT"/>
                <a:cs typeface="Arial MT"/>
              </a:rPr>
              <a:t>in</a:t>
            </a:r>
            <a:endParaRPr sz="2950">
              <a:latin typeface="Arial MT"/>
              <a:cs typeface="Arial MT"/>
            </a:endParaRPr>
          </a:p>
          <a:p>
            <a:pPr algn="ctr">
              <a:lnSpc>
                <a:spcPct val="100000"/>
              </a:lnSpc>
              <a:spcBef>
                <a:spcPts val="15"/>
              </a:spcBef>
            </a:pPr>
            <a:r>
              <a:rPr sz="2950" spc="5" dirty="0">
                <a:latin typeface="Arial MT"/>
                <a:cs typeface="Arial MT"/>
              </a:rPr>
              <a:t>Windows,</a:t>
            </a:r>
            <a:r>
              <a:rPr sz="2950" dirty="0">
                <a:latin typeface="Arial MT"/>
                <a:cs typeface="Arial MT"/>
              </a:rPr>
              <a:t> </a:t>
            </a:r>
            <a:r>
              <a:rPr sz="2950" spc="20" dirty="0">
                <a:latin typeface="Arial MT"/>
                <a:cs typeface="Arial MT"/>
              </a:rPr>
              <a:t>.terraform.rc</a:t>
            </a:r>
            <a:r>
              <a:rPr sz="2950" spc="5" dirty="0">
                <a:latin typeface="Arial MT"/>
                <a:cs typeface="Arial MT"/>
              </a:rPr>
              <a:t> on </a:t>
            </a:r>
            <a:r>
              <a:rPr sz="2950" spc="25" dirty="0">
                <a:latin typeface="Arial MT"/>
                <a:cs typeface="Arial MT"/>
              </a:rPr>
              <a:t>linux/Mac</a:t>
            </a:r>
            <a:r>
              <a:rPr sz="2950" spc="5" dirty="0">
                <a:latin typeface="Arial MT"/>
                <a:cs typeface="Arial MT"/>
              </a:rPr>
              <a:t> systems)</a:t>
            </a:r>
            <a:endParaRPr sz="2950">
              <a:latin typeface="Arial MT"/>
              <a:cs typeface="Arial MT"/>
            </a:endParaRPr>
          </a:p>
        </p:txBody>
      </p:sp>
      <p:sp>
        <p:nvSpPr>
          <p:cNvPr id="10" name="object 10"/>
          <p:cNvSpPr txBox="1"/>
          <p:nvPr/>
        </p:nvSpPr>
        <p:spPr>
          <a:xfrm>
            <a:off x="9813434" y="9695395"/>
            <a:ext cx="8506460" cy="339725"/>
          </a:xfrm>
          <a:prstGeom prst="rect">
            <a:avLst/>
          </a:prstGeom>
        </p:spPr>
        <p:txBody>
          <a:bodyPr vert="horz" wrap="square" lIns="0" tIns="13970" rIns="0" bIns="0" rtlCol="0">
            <a:spAutoFit/>
          </a:bodyPr>
          <a:lstStyle/>
          <a:p>
            <a:pPr marL="12700">
              <a:lnSpc>
                <a:spcPct val="100000"/>
              </a:lnSpc>
              <a:spcBef>
                <a:spcPts val="110"/>
              </a:spcBef>
            </a:pPr>
            <a:r>
              <a:rPr sz="2050" spc="-35" dirty="0">
                <a:latin typeface="Arial MT"/>
                <a:cs typeface="Arial MT"/>
              </a:rPr>
              <a:t>See</a:t>
            </a:r>
            <a:r>
              <a:rPr sz="2050" spc="-50" dirty="0">
                <a:latin typeface="Arial MT"/>
                <a:cs typeface="Arial MT"/>
              </a:rPr>
              <a:t> </a:t>
            </a:r>
            <a:r>
              <a:rPr sz="2050" u="heavy" spc="20" dirty="0">
                <a:uFill>
                  <a:solidFill>
                    <a:srgbClr val="000000"/>
                  </a:solidFill>
                </a:uFill>
                <a:latin typeface="Arial MT"/>
                <a:cs typeface="Arial MT"/>
                <a:hlinkClick r:id="rId2"/>
              </a:rPr>
              <a:t>https://ww</a:t>
            </a:r>
            <a:r>
              <a:rPr sz="2050" u="heavy" spc="20" dirty="0">
                <a:uFill>
                  <a:solidFill>
                    <a:srgbClr val="000000"/>
                  </a:solidFill>
                </a:uFill>
                <a:latin typeface="Arial MT"/>
                <a:cs typeface="Arial MT"/>
              </a:rPr>
              <a:t>w</a:t>
            </a:r>
            <a:r>
              <a:rPr sz="2050" u="heavy" spc="20" dirty="0">
                <a:uFill>
                  <a:solidFill>
                    <a:srgbClr val="000000"/>
                  </a:solidFill>
                </a:uFill>
                <a:latin typeface="Arial MT"/>
                <a:cs typeface="Arial MT"/>
                <a:hlinkClick r:id="rId2"/>
              </a:rPr>
              <a:t>.terraform.io/docs/commands/cli-con</a:t>
            </a:r>
            <a:r>
              <a:rPr sz="2050" u="heavy" spc="20" dirty="0">
                <a:uFill>
                  <a:solidFill>
                    <a:srgbClr val="000000"/>
                  </a:solidFill>
                </a:uFill>
                <a:latin typeface="Arial MT"/>
                <a:cs typeface="Arial MT"/>
              </a:rPr>
              <a:t>fi</a:t>
            </a:r>
            <a:r>
              <a:rPr sz="2050" u="heavy" spc="20" dirty="0">
                <a:uFill>
                  <a:solidFill>
                    <a:srgbClr val="000000"/>
                  </a:solidFill>
                </a:uFill>
                <a:latin typeface="Arial MT"/>
                <a:cs typeface="Arial MT"/>
                <a:hlinkClick r:id="rId2"/>
              </a:rPr>
              <a:t>g.html#credentials</a:t>
            </a:r>
            <a:endParaRPr sz="2050">
              <a:latin typeface="Arial MT"/>
              <a:cs typeface="Arial MT"/>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56939" y="2160226"/>
            <a:ext cx="1622996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195" dirty="0">
                <a:latin typeface="Arial MT"/>
                <a:cs typeface="Arial MT"/>
              </a:rPr>
              <a:t>You</a:t>
            </a:r>
            <a:r>
              <a:rPr sz="4100" spc="5" dirty="0">
                <a:latin typeface="Arial MT"/>
                <a:cs typeface="Arial MT"/>
              </a:rPr>
              <a:t> </a:t>
            </a:r>
            <a:r>
              <a:rPr sz="4100" spc="35" dirty="0">
                <a:latin typeface="Arial MT"/>
                <a:cs typeface="Arial MT"/>
              </a:rPr>
              <a:t>don’t</a:t>
            </a:r>
            <a:r>
              <a:rPr sz="4100" spc="5" dirty="0">
                <a:latin typeface="Arial MT"/>
                <a:cs typeface="Arial MT"/>
              </a:rPr>
              <a:t> </a:t>
            </a:r>
            <a:r>
              <a:rPr sz="4100" spc="30" dirty="0">
                <a:latin typeface="Arial MT"/>
                <a:cs typeface="Arial MT"/>
              </a:rPr>
              <a:t>necessarily</a:t>
            </a:r>
            <a:r>
              <a:rPr sz="4100" spc="10" dirty="0">
                <a:latin typeface="Arial MT"/>
                <a:cs typeface="Arial MT"/>
              </a:rPr>
              <a:t> </a:t>
            </a:r>
            <a:r>
              <a:rPr sz="4100" spc="65" dirty="0">
                <a:latin typeface="Arial MT"/>
                <a:cs typeface="Arial MT"/>
              </a:rPr>
              <a:t>need</a:t>
            </a:r>
            <a:r>
              <a:rPr sz="4100" spc="5" dirty="0">
                <a:latin typeface="Arial MT"/>
                <a:cs typeface="Arial MT"/>
              </a:rPr>
              <a:t> to</a:t>
            </a:r>
            <a:r>
              <a:rPr sz="4100" spc="10" dirty="0">
                <a:latin typeface="Arial MT"/>
                <a:cs typeface="Arial MT"/>
              </a:rPr>
              <a:t> use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registry,</a:t>
            </a:r>
            <a:r>
              <a:rPr sz="4100" spc="10" dirty="0">
                <a:latin typeface="Arial MT"/>
                <a:cs typeface="Arial MT"/>
              </a:rPr>
              <a:t> you</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 </a:t>
            </a:r>
            <a:r>
              <a:rPr sz="4100" spc="10" dirty="0">
                <a:latin typeface="Arial MT"/>
                <a:cs typeface="Arial MT"/>
              </a:rPr>
              <a:t>use</a:t>
            </a:r>
            <a:r>
              <a:rPr sz="4100" spc="5" dirty="0">
                <a:latin typeface="Arial MT"/>
                <a:cs typeface="Arial MT"/>
              </a:rPr>
              <a:t> </a:t>
            </a:r>
            <a:r>
              <a:rPr sz="4100" spc="10" dirty="0">
                <a:latin typeface="Arial MT"/>
                <a:cs typeface="Arial MT"/>
              </a:rPr>
              <a:t>the </a:t>
            </a:r>
            <a:r>
              <a:rPr sz="4100" spc="-1120" dirty="0">
                <a:latin typeface="Arial MT"/>
                <a:cs typeface="Arial MT"/>
              </a:rPr>
              <a:t> </a:t>
            </a:r>
            <a:r>
              <a:rPr sz="4100" spc="40" dirty="0">
                <a:latin typeface="Arial MT"/>
                <a:cs typeface="Arial MT"/>
              </a:rPr>
              <a:t>modules</a:t>
            </a:r>
            <a:r>
              <a:rPr sz="4100" spc="5" dirty="0">
                <a:latin typeface="Arial MT"/>
                <a:cs typeface="Arial MT"/>
              </a:rPr>
              <a:t> </a:t>
            </a:r>
            <a:r>
              <a:rPr sz="4100" spc="55" dirty="0">
                <a:latin typeface="Arial MT"/>
                <a:cs typeface="Arial MT"/>
              </a:rPr>
              <a:t>directly</a:t>
            </a:r>
            <a:r>
              <a:rPr sz="4100" spc="5" dirty="0">
                <a:latin typeface="Arial MT"/>
                <a:cs typeface="Arial MT"/>
              </a:rPr>
              <a:t> if </a:t>
            </a:r>
            <a:r>
              <a:rPr sz="4100" spc="10" dirty="0">
                <a:latin typeface="Arial MT"/>
                <a:cs typeface="Arial MT"/>
              </a:rPr>
              <a:t>you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55" dirty="0">
                <a:latin typeface="Arial MT"/>
                <a:cs typeface="Arial MT"/>
              </a:rPr>
              <a:t>directory</a:t>
            </a:r>
            <a:r>
              <a:rPr sz="4100" spc="10" dirty="0">
                <a:latin typeface="Arial MT"/>
                <a:cs typeface="Arial MT"/>
              </a:rPr>
              <a:t> </a:t>
            </a:r>
            <a:r>
              <a:rPr sz="4100" spc="5" dirty="0">
                <a:latin typeface="Arial MT"/>
                <a:cs typeface="Arial MT"/>
              </a:rPr>
              <a:t>for </a:t>
            </a:r>
            <a:r>
              <a:rPr sz="4100" spc="35" dirty="0">
                <a:latin typeface="Arial MT"/>
                <a:cs typeface="Arial MT"/>
              </a:rPr>
              <a:t>example:</a:t>
            </a:r>
            <a:endParaRPr sz="4100">
              <a:latin typeface="Arial MT"/>
              <a:cs typeface="Arial MT"/>
            </a:endParaRPr>
          </a:p>
        </p:txBody>
      </p:sp>
      <p:pic>
        <p:nvPicPr>
          <p:cNvPr id="4" name="object 4"/>
          <p:cNvPicPr/>
          <p:nvPr/>
        </p:nvPicPr>
        <p:blipFill>
          <a:blip r:embed="rId2" cstate="print"/>
          <a:stretch>
            <a:fillRect/>
          </a:stretch>
        </p:blipFill>
        <p:spPr>
          <a:xfrm>
            <a:off x="886755" y="3721053"/>
            <a:ext cx="17310268" cy="2086399"/>
          </a:xfrm>
          <a:prstGeom prst="rect">
            <a:avLst/>
          </a:prstGeom>
        </p:spPr>
      </p:pic>
      <p:sp>
        <p:nvSpPr>
          <p:cNvPr id="5" name="object 5"/>
          <p:cNvSpPr txBox="1"/>
          <p:nvPr/>
        </p:nvSpPr>
        <p:spPr>
          <a:xfrm>
            <a:off x="933874" y="3747230"/>
            <a:ext cx="17216120" cy="1992630"/>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3350">
              <a:latin typeface="Times New Roman"/>
              <a:cs typeface="Times New Roman"/>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10" dirty="0">
                <a:latin typeface="Courier New"/>
                <a:cs typeface="Courier New"/>
              </a:rPr>
              <a:t> </a:t>
            </a:r>
            <a:r>
              <a:rPr sz="2150" dirty="0">
                <a:latin typeface="Courier New"/>
                <a:cs typeface="Courier New"/>
              </a:rPr>
              <a:t>=</a:t>
            </a:r>
            <a:r>
              <a:rPr sz="2150" spc="-15" dirty="0">
                <a:latin typeface="Courier New"/>
                <a:cs typeface="Courier New"/>
              </a:rPr>
              <a:t> </a:t>
            </a:r>
            <a:r>
              <a:rPr sz="2150" dirty="0">
                <a:latin typeface="Courier New"/>
                <a:cs typeface="Courier New"/>
              </a:rPr>
              <a:t>"./mymodule"</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refers</a:t>
            </a:r>
            <a:r>
              <a:rPr sz="2150" spc="-10" dirty="0">
                <a:latin typeface="Courier New"/>
                <a:cs typeface="Courier New"/>
              </a:rPr>
              <a:t> </a:t>
            </a:r>
            <a:r>
              <a:rPr sz="2150" dirty="0">
                <a:latin typeface="Courier New"/>
                <a:cs typeface="Courier New"/>
              </a:rPr>
              <a:t>to</a:t>
            </a:r>
            <a:r>
              <a:rPr sz="2150" spc="-10" dirty="0">
                <a:latin typeface="Courier New"/>
                <a:cs typeface="Courier New"/>
              </a:rPr>
              <a:t> </a:t>
            </a:r>
            <a:r>
              <a:rPr sz="2150" dirty="0">
                <a:latin typeface="Courier New"/>
                <a:cs typeface="Courier New"/>
              </a:rPr>
              <a:t>a</a:t>
            </a:r>
            <a:r>
              <a:rPr sz="2150" spc="-10" dirty="0">
                <a:latin typeface="Courier New"/>
                <a:cs typeface="Courier New"/>
              </a:rPr>
              <a:t> </a:t>
            </a:r>
            <a:r>
              <a:rPr sz="2150" dirty="0">
                <a:latin typeface="Courier New"/>
                <a:cs typeface="Courier New"/>
              </a:rPr>
              <a:t>local</a:t>
            </a:r>
            <a:r>
              <a:rPr sz="2150" spc="-10" dirty="0">
                <a:latin typeface="Courier New"/>
                <a:cs typeface="Courier New"/>
              </a:rPr>
              <a:t> </a:t>
            </a:r>
            <a:r>
              <a:rPr sz="2150" dirty="0">
                <a:latin typeface="Courier New"/>
                <a:cs typeface="Courier New"/>
              </a:rPr>
              <a:t>path</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56939" y="2156979"/>
            <a:ext cx="10567035"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55" dirty="0">
                <a:latin typeface="Arial MT"/>
                <a:cs typeface="Arial MT"/>
              </a:rPr>
              <a:t>Terraform</a:t>
            </a:r>
            <a:r>
              <a:rPr sz="3850" dirty="0">
                <a:latin typeface="Arial MT"/>
                <a:cs typeface="Arial MT"/>
              </a:rPr>
              <a:t> </a:t>
            </a:r>
            <a:r>
              <a:rPr sz="3850" spc="5" dirty="0">
                <a:latin typeface="Arial MT"/>
                <a:cs typeface="Arial MT"/>
              </a:rPr>
              <a:t>will</a:t>
            </a:r>
            <a:r>
              <a:rPr sz="3850" dirty="0">
                <a:latin typeface="Arial MT"/>
                <a:cs typeface="Arial MT"/>
              </a:rPr>
              <a:t> </a:t>
            </a:r>
            <a:r>
              <a:rPr sz="3850" spc="10" dirty="0">
                <a:latin typeface="Arial MT"/>
                <a:cs typeface="Arial MT"/>
              </a:rPr>
              <a:t>also</a:t>
            </a:r>
            <a:r>
              <a:rPr sz="3850" dirty="0">
                <a:latin typeface="Arial MT"/>
                <a:cs typeface="Arial MT"/>
              </a:rPr>
              <a:t> </a:t>
            </a:r>
            <a:r>
              <a:rPr sz="3850" spc="50" dirty="0">
                <a:latin typeface="Arial MT"/>
                <a:cs typeface="Arial MT"/>
              </a:rPr>
              <a:t>recognize</a:t>
            </a:r>
            <a:r>
              <a:rPr sz="3850" dirty="0">
                <a:latin typeface="Arial MT"/>
                <a:cs typeface="Arial MT"/>
              </a:rPr>
              <a:t> </a:t>
            </a:r>
            <a:r>
              <a:rPr sz="3850" spc="45" dirty="0">
                <a:latin typeface="Arial MT"/>
                <a:cs typeface="Arial MT"/>
              </a:rPr>
              <a:t>GitHub</a:t>
            </a:r>
            <a:r>
              <a:rPr sz="3850" dirty="0">
                <a:latin typeface="Arial MT"/>
                <a:cs typeface="Arial MT"/>
              </a:rPr>
              <a:t> </a:t>
            </a:r>
            <a:r>
              <a:rPr sz="3850" spc="-95" dirty="0">
                <a:latin typeface="Arial MT"/>
                <a:cs typeface="Arial MT"/>
              </a:rPr>
              <a:t>(HTTPS):</a:t>
            </a:r>
            <a:endParaRPr sz="3850">
              <a:latin typeface="Arial MT"/>
              <a:cs typeface="Arial MT"/>
            </a:endParaRPr>
          </a:p>
        </p:txBody>
      </p:sp>
      <p:sp>
        <p:nvSpPr>
          <p:cNvPr id="4" name="object 4"/>
          <p:cNvSpPr txBox="1"/>
          <p:nvPr/>
        </p:nvSpPr>
        <p:spPr>
          <a:xfrm>
            <a:off x="856939" y="5660080"/>
            <a:ext cx="4770755" cy="616585"/>
          </a:xfrm>
          <a:prstGeom prst="rect">
            <a:avLst/>
          </a:prstGeom>
        </p:spPr>
        <p:txBody>
          <a:bodyPr vert="horz" wrap="square" lIns="0" tIns="15875" rIns="0" bIns="0" rtlCol="0">
            <a:spAutoFit/>
          </a:bodyPr>
          <a:lstStyle/>
          <a:p>
            <a:pPr marL="490855" indent="-478790">
              <a:lnSpc>
                <a:spcPct val="100000"/>
              </a:lnSpc>
              <a:spcBef>
                <a:spcPts val="125"/>
              </a:spcBef>
              <a:buSzPct val="75324"/>
              <a:buChar char="•"/>
              <a:tabLst>
                <a:tab pos="490855" algn="l"/>
                <a:tab pos="491490" algn="l"/>
              </a:tabLst>
            </a:pPr>
            <a:r>
              <a:rPr sz="3850" spc="85" dirty="0">
                <a:latin typeface="Arial MT"/>
                <a:cs typeface="Arial MT"/>
              </a:rPr>
              <a:t>And</a:t>
            </a:r>
            <a:r>
              <a:rPr sz="3850" spc="-25" dirty="0">
                <a:latin typeface="Arial MT"/>
                <a:cs typeface="Arial MT"/>
              </a:rPr>
              <a:t> </a:t>
            </a:r>
            <a:r>
              <a:rPr sz="3850" spc="10" dirty="0">
                <a:latin typeface="Arial MT"/>
                <a:cs typeface="Arial MT"/>
              </a:rPr>
              <a:t>also</a:t>
            </a:r>
            <a:r>
              <a:rPr sz="3850" spc="-20" dirty="0">
                <a:latin typeface="Arial MT"/>
                <a:cs typeface="Arial MT"/>
              </a:rPr>
              <a:t> </a:t>
            </a:r>
            <a:r>
              <a:rPr sz="3850" spc="10" dirty="0">
                <a:latin typeface="Arial MT"/>
                <a:cs typeface="Arial MT"/>
              </a:rPr>
              <a:t>over</a:t>
            </a:r>
            <a:r>
              <a:rPr sz="3850" spc="-20" dirty="0">
                <a:latin typeface="Arial MT"/>
                <a:cs typeface="Arial MT"/>
              </a:rPr>
              <a:t> </a:t>
            </a:r>
            <a:r>
              <a:rPr sz="3850" spc="-95" dirty="0">
                <a:latin typeface="Arial MT"/>
                <a:cs typeface="Arial MT"/>
              </a:rPr>
              <a:t>SSH:</a:t>
            </a:r>
            <a:endParaRPr sz="3850">
              <a:latin typeface="Arial MT"/>
              <a:cs typeface="Arial MT"/>
            </a:endParaRPr>
          </a:p>
        </p:txBody>
      </p:sp>
      <p:sp>
        <p:nvSpPr>
          <p:cNvPr id="5" name="object 5"/>
          <p:cNvSpPr txBox="1"/>
          <p:nvPr/>
        </p:nvSpPr>
        <p:spPr>
          <a:xfrm>
            <a:off x="856939" y="9163179"/>
            <a:ext cx="15400019" cy="1202690"/>
          </a:xfrm>
          <a:prstGeom prst="rect">
            <a:avLst/>
          </a:prstGeom>
        </p:spPr>
        <p:txBody>
          <a:bodyPr vert="horz" wrap="square" lIns="0" tIns="15875" rIns="0" bIns="0" rtlCol="0">
            <a:spAutoFit/>
          </a:bodyPr>
          <a:lstStyle/>
          <a:p>
            <a:pPr marL="490855" marR="5080" indent="-478790">
              <a:lnSpc>
                <a:spcPct val="100000"/>
              </a:lnSpc>
              <a:spcBef>
                <a:spcPts val="125"/>
              </a:spcBef>
              <a:buSzPct val="75324"/>
              <a:buChar char="•"/>
              <a:tabLst>
                <a:tab pos="490855" algn="l"/>
                <a:tab pos="491490" algn="l"/>
              </a:tabLst>
            </a:pPr>
            <a:r>
              <a:rPr sz="3850" spc="-30" dirty="0">
                <a:latin typeface="Arial MT"/>
                <a:cs typeface="Arial MT"/>
              </a:rPr>
              <a:t>These</a:t>
            </a:r>
            <a:r>
              <a:rPr sz="3850" spc="5" dirty="0">
                <a:latin typeface="Arial MT"/>
                <a:cs typeface="Arial MT"/>
              </a:rPr>
              <a:t> </a:t>
            </a:r>
            <a:r>
              <a:rPr sz="3850" spc="35" dirty="0">
                <a:latin typeface="Arial MT"/>
                <a:cs typeface="Arial MT"/>
              </a:rPr>
              <a:t>examples</a:t>
            </a:r>
            <a:r>
              <a:rPr sz="3850" spc="5" dirty="0">
                <a:latin typeface="Arial MT"/>
                <a:cs typeface="Arial MT"/>
              </a:rPr>
              <a:t> </a:t>
            </a:r>
            <a:r>
              <a:rPr sz="3850" spc="10" dirty="0">
                <a:latin typeface="Arial MT"/>
                <a:cs typeface="Arial MT"/>
              </a:rPr>
              <a:t>work</a:t>
            </a:r>
            <a:r>
              <a:rPr sz="3850" spc="5" dirty="0">
                <a:latin typeface="Arial MT"/>
                <a:cs typeface="Arial MT"/>
              </a:rPr>
              <a:t> </a:t>
            </a:r>
            <a:r>
              <a:rPr sz="3850" spc="10" dirty="0">
                <a:latin typeface="Arial MT"/>
                <a:cs typeface="Arial MT"/>
              </a:rPr>
              <a:t>with </a:t>
            </a:r>
            <a:r>
              <a:rPr sz="3850" spc="80" dirty="0">
                <a:latin typeface="Arial MT"/>
                <a:cs typeface="Arial MT"/>
              </a:rPr>
              <a:t>bitbucket</a:t>
            </a:r>
            <a:r>
              <a:rPr sz="3850" spc="5" dirty="0">
                <a:latin typeface="Arial MT"/>
                <a:cs typeface="Arial MT"/>
              </a:rPr>
              <a:t> </a:t>
            </a:r>
            <a:r>
              <a:rPr sz="3850" spc="10" dirty="0">
                <a:latin typeface="Arial MT"/>
                <a:cs typeface="Arial MT"/>
              </a:rPr>
              <a:t>as</a:t>
            </a:r>
            <a:r>
              <a:rPr sz="3850" spc="5" dirty="0">
                <a:latin typeface="Arial MT"/>
                <a:cs typeface="Arial MT"/>
              </a:rPr>
              <a:t> </a:t>
            </a:r>
            <a:r>
              <a:rPr sz="3850" spc="10" dirty="0">
                <a:latin typeface="Arial MT"/>
                <a:cs typeface="Arial MT"/>
              </a:rPr>
              <a:t>well</a:t>
            </a:r>
            <a:r>
              <a:rPr sz="3850" spc="5" dirty="0">
                <a:latin typeface="Arial MT"/>
                <a:cs typeface="Arial MT"/>
              </a:rPr>
              <a:t> </a:t>
            </a:r>
            <a:r>
              <a:rPr sz="3850" spc="55" dirty="0">
                <a:latin typeface="Arial MT"/>
                <a:cs typeface="Arial MT"/>
              </a:rPr>
              <a:t>(replace</a:t>
            </a:r>
            <a:r>
              <a:rPr sz="3850" spc="10" dirty="0">
                <a:latin typeface="Arial MT"/>
                <a:cs typeface="Arial MT"/>
              </a:rPr>
              <a:t> </a:t>
            </a:r>
            <a:r>
              <a:rPr sz="3850" u="heavy" spc="55" dirty="0">
                <a:uFill>
                  <a:solidFill>
                    <a:srgbClr val="000000"/>
                  </a:solidFill>
                </a:uFill>
                <a:latin typeface="Arial MT"/>
                <a:cs typeface="Arial MT"/>
              </a:rPr>
              <a:t>GitHub.com</a:t>
            </a:r>
            <a:r>
              <a:rPr sz="3850" spc="5" dirty="0">
                <a:latin typeface="Arial MT"/>
                <a:cs typeface="Arial MT"/>
              </a:rPr>
              <a:t> in </a:t>
            </a:r>
            <a:r>
              <a:rPr sz="3850" spc="-1055" dirty="0">
                <a:latin typeface="Arial MT"/>
                <a:cs typeface="Arial MT"/>
              </a:rPr>
              <a:t> </a:t>
            </a:r>
            <a:r>
              <a:rPr sz="3850" u="heavy" spc="70" dirty="0">
                <a:uFill>
                  <a:solidFill>
                    <a:srgbClr val="000000"/>
                  </a:solidFill>
                </a:uFill>
                <a:latin typeface="Arial MT"/>
                <a:cs typeface="Arial MT"/>
              </a:rPr>
              <a:t>bitbucket.org</a:t>
            </a:r>
            <a:r>
              <a:rPr sz="3850" spc="70" dirty="0">
                <a:latin typeface="Arial MT"/>
                <a:cs typeface="Arial MT"/>
              </a:rPr>
              <a:t>)</a:t>
            </a:r>
            <a:endParaRPr sz="3850">
              <a:latin typeface="Arial MT"/>
              <a:cs typeface="Arial MT"/>
            </a:endParaRPr>
          </a:p>
        </p:txBody>
      </p:sp>
      <p:pic>
        <p:nvPicPr>
          <p:cNvPr id="6" name="object 6"/>
          <p:cNvPicPr/>
          <p:nvPr/>
        </p:nvPicPr>
        <p:blipFill>
          <a:blip r:embed="rId2" cstate="print"/>
          <a:stretch>
            <a:fillRect/>
          </a:stretch>
        </p:blipFill>
        <p:spPr>
          <a:xfrm>
            <a:off x="920765" y="3147404"/>
            <a:ext cx="17310268" cy="2086399"/>
          </a:xfrm>
          <a:prstGeom prst="rect">
            <a:avLst/>
          </a:prstGeom>
        </p:spPr>
      </p:pic>
      <p:sp>
        <p:nvSpPr>
          <p:cNvPr id="7" name="object 7"/>
          <p:cNvSpPr txBox="1"/>
          <p:nvPr/>
        </p:nvSpPr>
        <p:spPr>
          <a:xfrm>
            <a:off x="967884" y="3173580"/>
            <a:ext cx="17216120" cy="1992630"/>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3350">
              <a:latin typeface="Times New Roman"/>
              <a:cs typeface="Times New Roman"/>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"github.com/in4it/terraform-modules"</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pic>
        <p:nvPicPr>
          <p:cNvPr id="8" name="object 8"/>
          <p:cNvPicPr/>
          <p:nvPr/>
        </p:nvPicPr>
        <p:blipFill>
          <a:blip r:embed="rId2" cstate="print"/>
          <a:stretch>
            <a:fillRect/>
          </a:stretch>
        </p:blipFill>
        <p:spPr>
          <a:xfrm>
            <a:off x="784723" y="6937740"/>
            <a:ext cx="17310268" cy="2086399"/>
          </a:xfrm>
          <a:prstGeom prst="rect">
            <a:avLst/>
          </a:prstGeom>
        </p:spPr>
      </p:pic>
      <p:sp>
        <p:nvSpPr>
          <p:cNvPr id="9" name="object 9"/>
          <p:cNvSpPr txBox="1"/>
          <p:nvPr/>
        </p:nvSpPr>
        <p:spPr>
          <a:xfrm>
            <a:off x="831841" y="6963917"/>
            <a:ext cx="17216120" cy="1992630"/>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3350">
              <a:latin typeface="Times New Roman"/>
              <a:cs typeface="Times New Roman"/>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"git@github.com:in4it/terraform-modules.git"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115157" y="6086317"/>
            <a:ext cx="3874135" cy="578485"/>
          </a:xfrm>
          <a:prstGeom prst="rect">
            <a:avLst/>
          </a:prstGeom>
        </p:spPr>
        <p:txBody>
          <a:bodyPr vert="horz" wrap="square" lIns="0" tIns="15875" rIns="0" bIns="0" rtlCol="0">
            <a:spAutoFit/>
          </a:bodyPr>
          <a:lstStyle/>
          <a:p>
            <a:pPr marL="12700">
              <a:lnSpc>
                <a:spcPct val="100000"/>
              </a:lnSpc>
              <a:spcBef>
                <a:spcPts val="125"/>
              </a:spcBef>
            </a:pPr>
            <a:r>
              <a:rPr sz="3600" spc="30" dirty="0">
                <a:latin typeface="Arial MT"/>
                <a:cs typeface="Arial MT"/>
              </a:rPr>
              <a:t>Installing</a:t>
            </a:r>
            <a:r>
              <a:rPr sz="3600" spc="-45" dirty="0">
                <a:latin typeface="Arial MT"/>
                <a:cs typeface="Arial MT"/>
              </a:rPr>
              <a:t> </a:t>
            </a:r>
            <a:r>
              <a:rPr sz="3600" spc="15" dirty="0">
                <a:latin typeface="Arial MT"/>
                <a:cs typeface="Arial MT"/>
              </a:rPr>
              <a:t>terraform</a:t>
            </a:r>
            <a:endParaRPr sz="3600">
              <a:latin typeface="Arial MT"/>
              <a:cs typeface="Arial MT"/>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56939" y="2160226"/>
            <a:ext cx="427799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More</a:t>
            </a:r>
            <a:r>
              <a:rPr sz="4100" spc="-65" dirty="0">
                <a:latin typeface="Arial MT"/>
                <a:cs typeface="Arial MT"/>
              </a:rPr>
              <a:t> </a:t>
            </a:r>
            <a:r>
              <a:rPr sz="4100" spc="35" dirty="0">
                <a:latin typeface="Arial MT"/>
                <a:cs typeface="Arial MT"/>
              </a:rPr>
              <a:t>examples:</a:t>
            </a:r>
            <a:endParaRPr sz="4100">
              <a:latin typeface="Arial MT"/>
              <a:cs typeface="Arial MT"/>
            </a:endParaRPr>
          </a:p>
        </p:txBody>
      </p:sp>
      <p:pic>
        <p:nvPicPr>
          <p:cNvPr id="4" name="object 4"/>
          <p:cNvPicPr/>
          <p:nvPr/>
        </p:nvPicPr>
        <p:blipFill>
          <a:blip r:embed="rId2" cstate="print"/>
          <a:stretch>
            <a:fillRect/>
          </a:stretch>
        </p:blipFill>
        <p:spPr>
          <a:xfrm>
            <a:off x="920765" y="3147403"/>
            <a:ext cx="17310268" cy="6930569"/>
          </a:xfrm>
          <a:prstGeom prst="rect">
            <a:avLst/>
          </a:prstGeom>
        </p:spPr>
      </p:pic>
      <p:sp>
        <p:nvSpPr>
          <p:cNvPr id="5" name="object 5"/>
          <p:cNvSpPr txBox="1"/>
          <p:nvPr/>
        </p:nvSpPr>
        <p:spPr>
          <a:xfrm>
            <a:off x="967884" y="3173580"/>
            <a:ext cx="17216120" cy="6836409"/>
          </a:xfrm>
          <a:prstGeom prst="rect">
            <a:avLst/>
          </a:prstGeom>
          <a:solidFill>
            <a:srgbClr val="DCDEE0"/>
          </a:solidFill>
          <a:ln w="10470">
            <a:solidFill>
              <a:srgbClr val="A6AAA9"/>
            </a:solidFill>
          </a:ln>
        </p:spPr>
        <p:txBody>
          <a:bodyPr vert="horz" wrap="square" lIns="0" tIns="255270" rIns="0" bIns="0" rtlCol="0">
            <a:spAutoFit/>
          </a:bodyPr>
          <a:lstStyle/>
          <a:p>
            <a:pPr marL="257810">
              <a:lnSpc>
                <a:spcPts val="2525"/>
              </a:lnSpc>
              <a:spcBef>
                <a:spcPts val="2010"/>
              </a:spcBef>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"git::https://example.com/mymodule.git"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"git::ssh://username@example.com/mymodule.git"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"git::https://example.com/mymodule.git?ref=v1.3.0"</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module</a:t>
            </a:r>
            <a:r>
              <a:rPr sz="2150" spc="-35" dirty="0">
                <a:latin typeface="Courier New"/>
                <a:cs typeface="Courier New"/>
              </a:rPr>
              <a:t> </a:t>
            </a:r>
            <a:r>
              <a:rPr sz="2150" dirty="0">
                <a:latin typeface="Courier New"/>
                <a:cs typeface="Courier New"/>
              </a:rPr>
              <a:t>"mymodule-over-https"</a:t>
            </a:r>
            <a:r>
              <a:rPr sz="2150" spc="-40"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5"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"https://example.com/mymodule.zip"</a:t>
            </a:r>
            <a:endParaRPr sz="2150">
              <a:latin typeface="Courier New"/>
              <a:cs typeface="Courier New"/>
            </a:endParaRPr>
          </a:p>
          <a:p>
            <a:pPr marL="257810">
              <a:lnSpc>
                <a:spcPts val="2525"/>
              </a:lnSpc>
            </a:pPr>
            <a:r>
              <a:rPr sz="2150" dirty="0">
                <a:solidFill>
                  <a:srgbClr val="333333"/>
                </a:solidFill>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"mymodule-in-s3"</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source</a:t>
            </a:r>
            <a:r>
              <a:rPr sz="2150" spc="-3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"s3::https://s3-eu-west-1.amazonaws.com/examplecorp-terraform-modules/mymodule.zip"</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56939" y="2160226"/>
            <a:ext cx="385127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Passing</a:t>
            </a:r>
            <a:r>
              <a:rPr sz="4100" spc="-75" dirty="0">
                <a:latin typeface="Arial MT"/>
                <a:cs typeface="Arial MT"/>
              </a:rPr>
              <a:t> </a:t>
            </a:r>
            <a:r>
              <a:rPr sz="4100" spc="45" dirty="0">
                <a:latin typeface="Arial MT"/>
                <a:cs typeface="Arial MT"/>
              </a:rPr>
              <a:t>input:</a:t>
            </a:r>
            <a:endParaRPr sz="4100">
              <a:latin typeface="Arial MT"/>
              <a:cs typeface="Arial MT"/>
            </a:endParaRPr>
          </a:p>
        </p:txBody>
      </p:sp>
      <p:sp>
        <p:nvSpPr>
          <p:cNvPr id="4" name="object 4"/>
          <p:cNvSpPr txBox="1"/>
          <p:nvPr/>
        </p:nvSpPr>
        <p:spPr>
          <a:xfrm>
            <a:off x="856939" y="5900295"/>
            <a:ext cx="556831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 dirty="0">
                <a:latin typeface="Arial MT"/>
                <a:cs typeface="Arial MT"/>
              </a:rPr>
              <a:t>In</a:t>
            </a:r>
            <a:r>
              <a:rPr sz="4100" spc="-45" dirty="0">
                <a:latin typeface="Arial MT"/>
                <a:cs typeface="Arial MT"/>
              </a:rPr>
              <a:t> </a:t>
            </a:r>
            <a:r>
              <a:rPr sz="4100" spc="20" dirty="0">
                <a:latin typeface="Arial MT"/>
                <a:cs typeface="Arial MT"/>
              </a:rPr>
              <a:t>./mymodule/vars.tf:</a:t>
            </a:r>
            <a:endParaRPr sz="4100">
              <a:latin typeface="Arial MT"/>
              <a:cs typeface="Arial MT"/>
            </a:endParaRPr>
          </a:p>
        </p:txBody>
      </p:sp>
      <p:pic>
        <p:nvPicPr>
          <p:cNvPr id="5" name="object 5"/>
          <p:cNvPicPr/>
          <p:nvPr/>
        </p:nvPicPr>
        <p:blipFill>
          <a:blip r:embed="rId2" cstate="print"/>
          <a:stretch>
            <a:fillRect/>
          </a:stretch>
        </p:blipFill>
        <p:spPr>
          <a:xfrm>
            <a:off x="920765" y="3276739"/>
            <a:ext cx="17310268" cy="2086399"/>
          </a:xfrm>
          <a:prstGeom prst="rect">
            <a:avLst/>
          </a:prstGeom>
        </p:spPr>
      </p:pic>
      <p:sp>
        <p:nvSpPr>
          <p:cNvPr id="6" name="object 6"/>
          <p:cNvSpPr txBox="1"/>
          <p:nvPr/>
        </p:nvSpPr>
        <p:spPr>
          <a:xfrm>
            <a:off x="967884" y="3302917"/>
            <a:ext cx="17216120" cy="1992630"/>
          </a:xfrm>
          <a:prstGeom prst="rect">
            <a:avLst/>
          </a:prstGeom>
          <a:solidFill>
            <a:srgbClr val="DCDEE0"/>
          </a:solidFill>
          <a:ln w="10470">
            <a:solidFill>
              <a:srgbClr val="A6AAA9"/>
            </a:solidFill>
          </a:ln>
        </p:spPr>
        <p:txBody>
          <a:bodyPr vert="horz" wrap="square" lIns="0" tIns="3175" rIns="0" bIns="0" rtlCol="0">
            <a:spAutoFit/>
          </a:bodyPr>
          <a:lstStyle/>
          <a:p>
            <a:pPr>
              <a:lnSpc>
                <a:spcPct val="100000"/>
              </a:lnSpc>
              <a:spcBef>
                <a:spcPts val="25"/>
              </a:spcBef>
            </a:pPr>
            <a:endParaRPr sz="2450">
              <a:latin typeface="Times New Roman"/>
              <a:cs typeface="Times New Roman"/>
            </a:endParaRPr>
          </a:p>
          <a:p>
            <a:pPr marL="585470" marR="13016230" indent="-328295">
              <a:lnSpc>
                <a:spcPts val="2470"/>
              </a:lnSpc>
              <a:spcBef>
                <a:spcPts val="5"/>
              </a:spcBef>
              <a:tabLst>
                <a:tab pos="1896745" algn="l"/>
              </a:tabLst>
            </a:pPr>
            <a:r>
              <a:rPr sz="2150" dirty="0">
                <a:latin typeface="Courier New"/>
                <a:cs typeface="Courier New"/>
              </a:rPr>
              <a:t>module "mymodule" { </a:t>
            </a:r>
            <a:r>
              <a:rPr sz="2150" spc="5" dirty="0">
                <a:latin typeface="Courier New"/>
                <a:cs typeface="Courier New"/>
              </a:rPr>
              <a:t> </a:t>
            </a:r>
            <a:r>
              <a:rPr sz="2150" dirty="0">
                <a:latin typeface="Courier New"/>
                <a:cs typeface="Courier New"/>
              </a:rPr>
              <a:t>source	=</a:t>
            </a:r>
            <a:r>
              <a:rPr sz="2150" spc="-95" dirty="0">
                <a:latin typeface="Courier New"/>
                <a:cs typeface="Courier New"/>
              </a:rPr>
              <a:t> </a:t>
            </a:r>
            <a:r>
              <a:rPr sz="2150" dirty="0">
                <a:latin typeface="Courier New"/>
                <a:cs typeface="Courier New"/>
              </a:rPr>
              <a:t>"./mymodule" </a:t>
            </a:r>
            <a:r>
              <a:rPr sz="2150" spc="-1275" dirty="0">
                <a:latin typeface="Courier New"/>
                <a:cs typeface="Courier New"/>
              </a:rPr>
              <a:t> </a:t>
            </a:r>
            <a:r>
              <a:rPr sz="2150" dirty="0">
                <a:latin typeface="Courier New"/>
                <a:cs typeface="Courier New"/>
              </a:rPr>
              <a:t>myValue</a:t>
            </a:r>
            <a:r>
              <a:rPr sz="2150" spc="-15"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"123"</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pic>
        <p:nvPicPr>
          <p:cNvPr id="7" name="object 7"/>
          <p:cNvPicPr/>
          <p:nvPr/>
        </p:nvPicPr>
        <p:blipFill>
          <a:blip r:embed="rId2" cstate="print"/>
          <a:stretch>
            <a:fillRect/>
          </a:stretch>
        </p:blipFill>
        <p:spPr>
          <a:xfrm>
            <a:off x="920765" y="7002409"/>
            <a:ext cx="17310268" cy="2086399"/>
          </a:xfrm>
          <a:prstGeom prst="rect">
            <a:avLst/>
          </a:prstGeom>
        </p:spPr>
      </p:pic>
      <p:sp>
        <p:nvSpPr>
          <p:cNvPr id="8" name="object 8"/>
          <p:cNvSpPr txBox="1"/>
          <p:nvPr/>
        </p:nvSpPr>
        <p:spPr>
          <a:xfrm>
            <a:off x="967884" y="7028585"/>
            <a:ext cx="17216120" cy="1992630"/>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3350">
              <a:latin typeface="Times New Roman"/>
              <a:cs typeface="Times New Roman"/>
            </a:endParaRPr>
          </a:p>
          <a:p>
            <a:pPr marL="257810">
              <a:lnSpc>
                <a:spcPct val="100000"/>
              </a:lnSpc>
            </a:pPr>
            <a:r>
              <a:rPr sz="2150" dirty="0">
                <a:latin typeface="Courier New"/>
                <a:cs typeface="Courier New"/>
              </a:rPr>
              <a:t>variable</a:t>
            </a:r>
            <a:r>
              <a:rPr sz="2150" spc="-40" dirty="0">
                <a:latin typeface="Courier New"/>
                <a:cs typeface="Courier New"/>
              </a:rPr>
              <a:t> </a:t>
            </a:r>
            <a:r>
              <a:rPr sz="2150" dirty="0">
                <a:latin typeface="Courier New"/>
                <a:cs typeface="Courier New"/>
              </a:rPr>
              <a:t>"myValue"</a:t>
            </a:r>
            <a:r>
              <a:rPr sz="2150" spc="-35" dirty="0">
                <a:latin typeface="Courier New"/>
                <a:cs typeface="Courier New"/>
              </a:rPr>
              <a:t> </a:t>
            </a: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ct val="100000"/>
              </a:lnSpc>
            </a:pPr>
            <a:r>
              <a:rPr sz="2150" dirty="0">
                <a:latin typeface="Courier New"/>
                <a:cs typeface="Courier New"/>
              </a:rPr>
              <a:t>}</a:t>
            </a:r>
            <a:endParaRPr sz="2150">
              <a:latin typeface="Courier New"/>
              <a:cs typeface="Courier New"/>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3" name="object 3"/>
          <p:cNvSpPr txBox="1"/>
          <p:nvPr/>
        </p:nvSpPr>
        <p:spPr>
          <a:xfrm>
            <a:off x="856939" y="2160226"/>
            <a:ext cx="402653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0" dirty="0">
                <a:latin typeface="Arial MT"/>
                <a:cs typeface="Arial MT"/>
              </a:rPr>
              <a:t>Getting</a:t>
            </a:r>
            <a:r>
              <a:rPr sz="4100" spc="-60" dirty="0">
                <a:latin typeface="Arial MT"/>
                <a:cs typeface="Arial MT"/>
              </a:rPr>
              <a:t> </a:t>
            </a:r>
            <a:r>
              <a:rPr sz="4100" spc="40" dirty="0">
                <a:latin typeface="Arial MT"/>
                <a:cs typeface="Arial MT"/>
              </a:rPr>
              <a:t>output:</a:t>
            </a:r>
            <a:endParaRPr sz="4100">
              <a:latin typeface="Arial MT"/>
              <a:cs typeface="Arial MT"/>
            </a:endParaRPr>
          </a:p>
        </p:txBody>
      </p:sp>
      <p:sp>
        <p:nvSpPr>
          <p:cNvPr id="4" name="object 4"/>
          <p:cNvSpPr txBox="1"/>
          <p:nvPr/>
        </p:nvSpPr>
        <p:spPr>
          <a:xfrm>
            <a:off x="856939" y="7146985"/>
            <a:ext cx="606361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 dirty="0">
                <a:latin typeface="Arial MT"/>
                <a:cs typeface="Arial MT"/>
              </a:rPr>
              <a:t>In</a:t>
            </a:r>
            <a:r>
              <a:rPr sz="4100" spc="-50" dirty="0">
                <a:latin typeface="Arial MT"/>
                <a:cs typeface="Arial MT"/>
              </a:rPr>
              <a:t> </a:t>
            </a:r>
            <a:r>
              <a:rPr sz="4100" spc="30" dirty="0">
                <a:latin typeface="Arial MT"/>
                <a:cs typeface="Arial MT"/>
              </a:rPr>
              <a:t>./mymodule/output.tf:</a:t>
            </a:r>
            <a:endParaRPr sz="4100">
              <a:latin typeface="Arial MT"/>
              <a:cs typeface="Arial MT"/>
            </a:endParaRPr>
          </a:p>
        </p:txBody>
      </p:sp>
      <p:pic>
        <p:nvPicPr>
          <p:cNvPr id="5" name="object 5"/>
          <p:cNvPicPr/>
          <p:nvPr/>
        </p:nvPicPr>
        <p:blipFill>
          <a:blip r:embed="rId2" cstate="print"/>
          <a:stretch>
            <a:fillRect/>
          </a:stretch>
        </p:blipFill>
        <p:spPr>
          <a:xfrm>
            <a:off x="920765" y="3276739"/>
            <a:ext cx="17310268" cy="3326513"/>
          </a:xfrm>
          <a:prstGeom prst="rect">
            <a:avLst/>
          </a:prstGeom>
        </p:spPr>
      </p:pic>
      <p:sp>
        <p:nvSpPr>
          <p:cNvPr id="6" name="object 6"/>
          <p:cNvSpPr txBox="1"/>
          <p:nvPr/>
        </p:nvSpPr>
        <p:spPr>
          <a:xfrm>
            <a:off x="967884" y="3302917"/>
            <a:ext cx="17216120" cy="3232785"/>
          </a:xfrm>
          <a:prstGeom prst="rect">
            <a:avLst/>
          </a:prstGeom>
          <a:solidFill>
            <a:srgbClr val="DCDEE0"/>
          </a:solidFill>
          <a:ln w="10470">
            <a:solidFill>
              <a:srgbClr val="A6AAA9"/>
            </a:solidFill>
          </a:ln>
        </p:spPr>
        <p:txBody>
          <a:bodyPr vert="horz" wrap="square" lIns="0" tIns="3175" rIns="0" bIns="0" rtlCol="0">
            <a:spAutoFit/>
          </a:bodyPr>
          <a:lstStyle/>
          <a:p>
            <a:pPr>
              <a:lnSpc>
                <a:spcPct val="100000"/>
              </a:lnSpc>
              <a:spcBef>
                <a:spcPts val="25"/>
              </a:spcBef>
            </a:pPr>
            <a:endParaRPr sz="2450">
              <a:latin typeface="Times New Roman"/>
              <a:cs typeface="Times New Roman"/>
            </a:endParaRPr>
          </a:p>
          <a:p>
            <a:pPr marL="585470" marR="13016230" indent="-328295">
              <a:lnSpc>
                <a:spcPts val="2470"/>
              </a:lnSpc>
              <a:spcBef>
                <a:spcPts val="5"/>
              </a:spcBef>
              <a:tabLst>
                <a:tab pos="1896745" algn="l"/>
              </a:tabLst>
            </a:pPr>
            <a:r>
              <a:rPr sz="2150" dirty="0">
                <a:latin typeface="Courier New"/>
                <a:cs typeface="Courier New"/>
              </a:rPr>
              <a:t>module "mymodule" { </a:t>
            </a:r>
            <a:r>
              <a:rPr sz="2150" spc="5" dirty="0">
                <a:latin typeface="Courier New"/>
                <a:cs typeface="Courier New"/>
              </a:rPr>
              <a:t> </a:t>
            </a:r>
            <a:r>
              <a:rPr sz="2150" dirty="0">
                <a:latin typeface="Courier New"/>
                <a:cs typeface="Courier New"/>
              </a:rPr>
              <a:t>source	=</a:t>
            </a:r>
            <a:r>
              <a:rPr sz="2150" spc="-95" dirty="0">
                <a:latin typeface="Courier New"/>
                <a:cs typeface="Courier New"/>
              </a:rPr>
              <a:t> </a:t>
            </a:r>
            <a:r>
              <a:rPr sz="2150" dirty="0">
                <a:latin typeface="Courier New"/>
                <a:cs typeface="Courier New"/>
              </a:rPr>
              <a:t>"./mymodule" </a:t>
            </a:r>
            <a:r>
              <a:rPr sz="2150" spc="-1275" dirty="0">
                <a:latin typeface="Courier New"/>
                <a:cs typeface="Courier New"/>
              </a:rPr>
              <a:t> </a:t>
            </a:r>
            <a:r>
              <a:rPr sz="2150" dirty="0">
                <a:latin typeface="Courier New"/>
                <a:cs typeface="Courier New"/>
              </a:rPr>
              <a:t>myValue</a:t>
            </a:r>
            <a:r>
              <a:rPr sz="2150" spc="-15"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"123"</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a:p>
            <a:pPr>
              <a:lnSpc>
                <a:spcPct val="100000"/>
              </a:lnSpc>
              <a:spcBef>
                <a:spcPts val="40"/>
              </a:spcBef>
            </a:pPr>
            <a:endParaRPr sz="2050">
              <a:latin typeface="Courier New"/>
              <a:cs typeface="Courier New"/>
            </a:endParaRPr>
          </a:p>
          <a:p>
            <a:pPr marL="257810">
              <a:lnSpc>
                <a:spcPts val="2525"/>
              </a:lnSpc>
            </a:pPr>
            <a:r>
              <a:rPr sz="2150" dirty="0">
                <a:latin typeface="Courier New"/>
                <a:cs typeface="Courier New"/>
              </a:rPr>
              <a:t>module</a:t>
            </a:r>
            <a:r>
              <a:rPr sz="2150" spc="-40" dirty="0">
                <a:latin typeface="Courier New"/>
                <a:cs typeface="Courier New"/>
              </a:rPr>
              <a:t> </a:t>
            </a:r>
            <a:r>
              <a:rPr sz="2150" dirty="0">
                <a:latin typeface="Courier New"/>
                <a:cs typeface="Courier New"/>
              </a:rPr>
              <a:t>"other_module"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public_ip</a:t>
            </a:r>
            <a:r>
              <a:rPr sz="2150" spc="-35"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module.mymodule.instance_public_ip</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pic>
        <p:nvPicPr>
          <p:cNvPr id="7" name="object 7"/>
          <p:cNvPicPr/>
          <p:nvPr/>
        </p:nvPicPr>
        <p:blipFill>
          <a:blip r:embed="rId3" cstate="print"/>
          <a:stretch>
            <a:fillRect/>
          </a:stretch>
        </p:blipFill>
        <p:spPr>
          <a:xfrm>
            <a:off x="920765" y="8039735"/>
            <a:ext cx="17310268" cy="2086399"/>
          </a:xfrm>
          <a:prstGeom prst="rect">
            <a:avLst/>
          </a:prstGeom>
        </p:spPr>
      </p:pic>
      <p:sp>
        <p:nvSpPr>
          <p:cNvPr id="8" name="object 8"/>
          <p:cNvSpPr txBox="1"/>
          <p:nvPr/>
        </p:nvSpPr>
        <p:spPr>
          <a:xfrm>
            <a:off x="967884" y="8065912"/>
            <a:ext cx="17216120" cy="1992630"/>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3350">
              <a:latin typeface="Times New Roman"/>
              <a:cs typeface="Times New Roman"/>
            </a:endParaRPr>
          </a:p>
          <a:p>
            <a:pPr marL="257810">
              <a:lnSpc>
                <a:spcPts val="2525"/>
              </a:lnSpc>
            </a:pPr>
            <a:r>
              <a:rPr sz="2150" dirty="0">
                <a:latin typeface="Courier New"/>
                <a:cs typeface="Courier New"/>
              </a:rPr>
              <a:t>output</a:t>
            </a:r>
            <a:r>
              <a:rPr sz="2150" spc="-40" dirty="0">
                <a:latin typeface="Courier New"/>
                <a:cs typeface="Courier New"/>
              </a:rPr>
              <a:t> </a:t>
            </a:r>
            <a:r>
              <a:rPr sz="2150" dirty="0">
                <a:latin typeface="Courier New"/>
                <a:cs typeface="Courier New"/>
              </a:rPr>
              <a:t>"instance_public_ip"</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value</a:t>
            </a:r>
            <a:r>
              <a:rPr sz="2150" spc="-35"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aws_instance.myinstance.public_ip</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6535400" cy="1433195"/>
          </a:xfrm>
          <a:prstGeom prst="rect">
            <a:avLst/>
          </a:prstGeom>
        </p:spPr>
        <p:txBody>
          <a:bodyPr vert="horz" wrap="square" lIns="0" tIns="17145" rIns="0" bIns="0" rtlCol="0">
            <a:spAutoFit/>
          </a:bodyPr>
          <a:lstStyle/>
          <a:p>
            <a:pPr marL="12700">
              <a:lnSpc>
                <a:spcPct val="100000"/>
              </a:lnSpc>
              <a:spcBef>
                <a:spcPts val="135"/>
              </a:spcBef>
            </a:pPr>
            <a:r>
              <a:rPr spc="75" dirty="0"/>
              <a:t>Interact</a:t>
            </a:r>
            <a:r>
              <a:rPr spc="5" dirty="0"/>
              <a:t> </a:t>
            </a:r>
            <a:r>
              <a:rPr spc="10" dirty="0"/>
              <a:t>with</a:t>
            </a:r>
            <a:r>
              <a:rPr spc="5" dirty="0"/>
              <a:t> </a:t>
            </a:r>
            <a:r>
              <a:rPr spc="-140" dirty="0"/>
              <a:t>Terraform</a:t>
            </a:r>
            <a:r>
              <a:rPr spc="5" dirty="0"/>
              <a:t> </a:t>
            </a:r>
            <a:r>
              <a:rPr spc="90" dirty="0"/>
              <a:t>modules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58130" cy="6906895"/>
          </a:xfrm>
          <a:prstGeom prst="rect">
            <a:avLst/>
          </a:prstGeom>
        </p:spPr>
        <p:txBody>
          <a:bodyPr vert="horz" wrap="square" lIns="0" tIns="12065" rIns="0" bIns="0" rtlCol="0">
            <a:spAutoFit/>
          </a:bodyPr>
          <a:lstStyle/>
          <a:p>
            <a:pPr marL="534035" marR="288925" indent="-509270">
              <a:lnSpc>
                <a:spcPct val="100499"/>
              </a:lnSpc>
              <a:spcBef>
                <a:spcPts val="95"/>
              </a:spcBef>
              <a:buSzPct val="75609"/>
              <a:buChar char="•"/>
              <a:tabLst>
                <a:tab pos="534035" algn="l"/>
                <a:tab pos="534670" algn="l"/>
              </a:tabLst>
            </a:pPr>
            <a:r>
              <a:rPr sz="4100" spc="5" dirty="0">
                <a:latin typeface="Arial MT"/>
                <a:cs typeface="Arial MT"/>
              </a:rPr>
              <a:t>In </a:t>
            </a:r>
            <a:r>
              <a:rPr sz="4100" spc="10" dirty="0">
                <a:latin typeface="Arial MT"/>
                <a:cs typeface="Arial MT"/>
              </a:rPr>
              <a:t>a </a:t>
            </a:r>
            <a:r>
              <a:rPr sz="4100" spc="45" dirty="0">
                <a:latin typeface="Arial MT"/>
                <a:cs typeface="Arial MT"/>
              </a:rPr>
              <a:t>module </a:t>
            </a:r>
            <a:r>
              <a:rPr sz="4100" spc="10" dirty="0">
                <a:latin typeface="Arial MT"/>
                <a:cs typeface="Arial MT"/>
              </a:rPr>
              <a:t>you </a:t>
            </a:r>
            <a:r>
              <a:rPr sz="4100" spc="85" dirty="0">
                <a:latin typeface="Arial MT"/>
                <a:cs typeface="Arial MT"/>
              </a:rPr>
              <a:t>can </a:t>
            </a:r>
            <a:r>
              <a:rPr sz="4100" b="1" spc="5" dirty="0">
                <a:latin typeface="Arial"/>
                <a:cs typeface="Arial"/>
              </a:rPr>
              <a:t>only </a:t>
            </a:r>
            <a:r>
              <a:rPr sz="4100" b="1" spc="10" dirty="0">
                <a:latin typeface="Arial"/>
                <a:cs typeface="Arial"/>
              </a:rPr>
              <a:t>use </a:t>
            </a:r>
            <a:r>
              <a:rPr sz="4100" b="1" spc="5" dirty="0">
                <a:latin typeface="Arial"/>
                <a:cs typeface="Arial"/>
              </a:rPr>
              <a:t>the variables that </a:t>
            </a:r>
            <a:r>
              <a:rPr sz="4100" b="1" spc="10" dirty="0">
                <a:latin typeface="Arial"/>
                <a:cs typeface="Arial"/>
              </a:rPr>
              <a:t>are declared </a:t>
            </a:r>
            <a:r>
              <a:rPr sz="4100" spc="5" dirty="0">
                <a:latin typeface="Arial MT"/>
                <a:cs typeface="Arial MT"/>
              </a:rPr>
              <a:t>within that </a:t>
            </a:r>
            <a:r>
              <a:rPr sz="4100" spc="-1125" dirty="0">
                <a:latin typeface="Arial MT"/>
                <a:cs typeface="Arial MT"/>
              </a:rPr>
              <a:t> </a:t>
            </a:r>
            <a:r>
              <a:rPr sz="4100" spc="45" dirty="0">
                <a:latin typeface="Arial MT"/>
                <a:cs typeface="Arial MT"/>
              </a:rPr>
              <a:t>module</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316865" indent="-509270">
              <a:lnSpc>
                <a:spcPct val="100499"/>
              </a:lnSpc>
              <a:buSzPct val="75609"/>
              <a:buChar char="•"/>
              <a:tabLst>
                <a:tab pos="534035" algn="l"/>
                <a:tab pos="534670" algn="l"/>
              </a:tabLst>
            </a:pPr>
            <a:r>
              <a:rPr sz="4100" spc="5" dirty="0">
                <a:latin typeface="Arial MT"/>
                <a:cs typeface="Arial MT"/>
              </a:rPr>
              <a:t>In</a:t>
            </a:r>
            <a:r>
              <a:rPr sz="4100" spc="10" dirty="0">
                <a:latin typeface="Arial MT"/>
                <a:cs typeface="Arial MT"/>
              </a:rPr>
              <a:t> the </a:t>
            </a:r>
            <a:r>
              <a:rPr sz="4100" spc="-10" dirty="0">
                <a:latin typeface="Arial MT"/>
                <a:cs typeface="Arial MT"/>
              </a:rPr>
              <a:t>root</a:t>
            </a:r>
            <a:r>
              <a:rPr sz="4100" spc="15" dirty="0">
                <a:latin typeface="Arial MT"/>
                <a:cs typeface="Arial MT"/>
              </a:rPr>
              <a:t> </a:t>
            </a:r>
            <a:r>
              <a:rPr sz="4100" spc="45" dirty="0">
                <a:latin typeface="Arial MT"/>
                <a:cs typeface="Arial MT"/>
              </a:rPr>
              <a:t>module</a:t>
            </a:r>
            <a:r>
              <a:rPr sz="4100" spc="10" dirty="0">
                <a:latin typeface="Arial MT"/>
                <a:cs typeface="Arial MT"/>
              </a:rPr>
              <a:t> </a:t>
            </a:r>
            <a:r>
              <a:rPr sz="4100" spc="5" dirty="0">
                <a:latin typeface="Arial MT"/>
                <a:cs typeface="Arial MT"/>
              </a:rPr>
              <a:t>(the</a:t>
            </a:r>
            <a:r>
              <a:rPr sz="4100" spc="10" dirty="0">
                <a:latin typeface="Arial MT"/>
                <a:cs typeface="Arial MT"/>
              </a:rPr>
              <a:t> </a:t>
            </a:r>
            <a:r>
              <a:rPr sz="4100" spc="-10" dirty="0">
                <a:latin typeface="Arial MT"/>
                <a:cs typeface="Arial MT"/>
              </a:rPr>
              <a:t>root</a:t>
            </a:r>
            <a:r>
              <a:rPr sz="4100" spc="15" dirty="0">
                <a:latin typeface="Arial MT"/>
                <a:cs typeface="Arial MT"/>
              </a:rPr>
              <a:t> </a:t>
            </a:r>
            <a:r>
              <a:rPr sz="4100" spc="50" dirty="0">
                <a:latin typeface="Arial MT"/>
                <a:cs typeface="Arial MT"/>
              </a:rPr>
              <a:t>project),</a:t>
            </a:r>
            <a:r>
              <a:rPr sz="4100" spc="10" dirty="0">
                <a:latin typeface="Arial MT"/>
                <a:cs typeface="Arial MT"/>
              </a:rPr>
              <a:t> you</a:t>
            </a:r>
            <a:r>
              <a:rPr sz="4100" spc="15"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only</a:t>
            </a:r>
            <a:r>
              <a:rPr sz="4100" spc="10" dirty="0">
                <a:latin typeface="Arial MT"/>
                <a:cs typeface="Arial MT"/>
              </a:rPr>
              <a:t> </a:t>
            </a:r>
            <a:r>
              <a:rPr sz="4100" spc="85" dirty="0">
                <a:latin typeface="Arial MT"/>
                <a:cs typeface="Arial MT"/>
              </a:rPr>
              <a:t>access</a:t>
            </a:r>
            <a:r>
              <a:rPr sz="4100" spc="15" dirty="0">
                <a:latin typeface="Arial MT"/>
                <a:cs typeface="Arial MT"/>
              </a:rPr>
              <a:t> </a:t>
            </a:r>
            <a:r>
              <a:rPr sz="4100" spc="30" dirty="0">
                <a:latin typeface="Arial MT"/>
                <a:cs typeface="Arial MT"/>
              </a:rPr>
              <a:t>parameters</a:t>
            </a:r>
            <a:r>
              <a:rPr sz="4100" spc="10" dirty="0">
                <a:latin typeface="Arial MT"/>
                <a:cs typeface="Arial MT"/>
              </a:rPr>
              <a:t> </a:t>
            </a:r>
            <a:r>
              <a:rPr sz="4100" spc="5" dirty="0">
                <a:latin typeface="Arial MT"/>
                <a:cs typeface="Arial MT"/>
              </a:rPr>
              <a:t>that </a:t>
            </a:r>
            <a:r>
              <a:rPr sz="4100" spc="-1125" dirty="0">
                <a:latin typeface="Arial MT"/>
                <a:cs typeface="Arial MT"/>
              </a:rPr>
              <a:t> </a:t>
            </a:r>
            <a:r>
              <a:rPr sz="4100" spc="-15" dirty="0">
                <a:latin typeface="Arial MT"/>
                <a:cs typeface="Arial MT"/>
              </a:rPr>
              <a:t>are</a:t>
            </a:r>
            <a:r>
              <a:rPr sz="4100" spc="5" dirty="0">
                <a:latin typeface="Arial MT"/>
                <a:cs typeface="Arial MT"/>
              </a:rPr>
              <a:t> </a:t>
            </a:r>
            <a:r>
              <a:rPr sz="4100" b="1" spc="5" dirty="0">
                <a:latin typeface="Arial"/>
                <a:cs typeface="Arial"/>
              </a:rPr>
              <a:t>defined </a:t>
            </a:r>
            <a:r>
              <a:rPr sz="4100" b="1" spc="10" dirty="0">
                <a:latin typeface="Arial"/>
                <a:cs typeface="Arial"/>
              </a:rPr>
              <a:t>as</a:t>
            </a:r>
            <a:r>
              <a:rPr sz="4100" b="1" spc="5" dirty="0">
                <a:latin typeface="Arial"/>
                <a:cs typeface="Arial"/>
              </a:rPr>
              <a:t> output in that module</a:t>
            </a:r>
            <a:endParaRPr sz="4100">
              <a:latin typeface="Arial"/>
              <a:cs typeface="Arial"/>
            </a:endParaRPr>
          </a:p>
          <a:p>
            <a:pPr>
              <a:lnSpc>
                <a:spcPct val="100000"/>
              </a:lnSpc>
              <a:spcBef>
                <a:spcPts val="5"/>
              </a:spcBef>
              <a:buFont typeface="Arial MT"/>
              <a:buChar char="•"/>
            </a:pPr>
            <a:endParaRPr sz="4250">
              <a:latin typeface="Arial"/>
              <a:cs typeface="Arial"/>
            </a:endParaRPr>
          </a:p>
          <a:p>
            <a:pPr marL="534035" indent="-509270">
              <a:lnSpc>
                <a:spcPct val="100000"/>
              </a:lnSpc>
              <a:spcBef>
                <a:spcPts val="5"/>
              </a:spcBef>
              <a:buSzPct val="75609"/>
              <a:buChar char="•"/>
              <a:tabLst>
                <a:tab pos="534035" algn="l"/>
                <a:tab pos="534670" algn="l"/>
              </a:tabLst>
            </a:pPr>
            <a:r>
              <a:rPr sz="4100" spc="-335" dirty="0">
                <a:latin typeface="Arial MT"/>
                <a:cs typeface="Arial MT"/>
              </a:rPr>
              <a:t>To</a:t>
            </a:r>
            <a:r>
              <a:rPr sz="4100" spc="5" dirty="0">
                <a:latin typeface="Arial MT"/>
                <a:cs typeface="Arial MT"/>
              </a:rPr>
              <a:t> </a:t>
            </a:r>
            <a:r>
              <a:rPr sz="4100" spc="85" dirty="0">
                <a:latin typeface="Arial MT"/>
                <a:cs typeface="Arial MT"/>
              </a:rPr>
              <a:t>access</a:t>
            </a:r>
            <a:r>
              <a:rPr sz="4100" spc="10" dirty="0">
                <a:latin typeface="Arial MT"/>
                <a:cs typeface="Arial MT"/>
              </a:rPr>
              <a:t> </a:t>
            </a:r>
            <a:r>
              <a:rPr sz="4100" spc="65" dirty="0">
                <a:latin typeface="Arial MT"/>
                <a:cs typeface="Arial MT"/>
              </a:rPr>
              <a:t>data</a:t>
            </a:r>
            <a:r>
              <a:rPr sz="4100" spc="10" dirty="0">
                <a:latin typeface="Arial MT"/>
                <a:cs typeface="Arial MT"/>
              </a:rPr>
              <a:t> </a:t>
            </a:r>
            <a:r>
              <a:rPr sz="4100" spc="-10" dirty="0">
                <a:latin typeface="Arial MT"/>
                <a:cs typeface="Arial MT"/>
              </a:rPr>
              <a:t>from</a:t>
            </a:r>
            <a:r>
              <a:rPr sz="4100" spc="10" dirty="0">
                <a:latin typeface="Arial MT"/>
                <a:cs typeface="Arial MT"/>
              </a:rPr>
              <a:t> the </a:t>
            </a:r>
            <a:r>
              <a:rPr sz="4100" spc="-10" dirty="0">
                <a:latin typeface="Arial MT"/>
                <a:cs typeface="Arial MT"/>
              </a:rPr>
              <a:t>root</a:t>
            </a:r>
            <a:r>
              <a:rPr sz="4100" spc="10" dirty="0">
                <a:latin typeface="Arial MT"/>
                <a:cs typeface="Arial MT"/>
              </a:rPr>
              <a:t> </a:t>
            </a:r>
            <a:r>
              <a:rPr sz="4100" spc="45" dirty="0">
                <a:latin typeface="Arial MT"/>
                <a:cs typeface="Arial MT"/>
              </a:rPr>
              <a:t>module</a:t>
            </a:r>
            <a:r>
              <a:rPr sz="4100" spc="10" dirty="0">
                <a:latin typeface="Arial MT"/>
                <a:cs typeface="Arial MT"/>
              </a:rPr>
              <a:t> </a:t>
            </a:r>
            <a:r>
              <a:rPr sz="4100" spc="5" dirty="0">
                <a:latin typeface="Arial MT"/>
                <a:cs typeface="Arial MT"/>
              </a:rPr>
              <a:t>or</a:t>
            </a:r>
            <a:r>
              <a:rPr sz="4100" spc="10" dirty="0">
                <a:latin typeface="Arial MT"/>
                <a:cs typeface="Arial MT"/>
              </a:rPr>
              <a:t> other </a:t>
            </a:r>
            <a:r>
              <a:rPr sz="4100" spc="35" dirty="0">
                <a:latin typeface="Arial MT"/>
                <a:cs typeface="Arial MT"/>
              </a:rPr>
              <a:t>modules,</a:t>
            </a:r>
            <a:r>
              <a:rPr sz="4100" spc="10" dirty="0">
                <a:latin typeface="Arial MT"/>
                <a:cs typeface="Arial MT"/>
              </a:rPr>
              <a:t> you </a:t>
            </a:r>
            <a:r>
              <a:rPr sz="4100" spc="85" dirty="0">
                <a:latin typeface="Arial MT"/>
                <a:cs typeface="Arial MT"/>
              </a:rPr>
              <a:t>can</a:t>
            </a:r>
            <a:r>
              <a:rPr sz="4100" spc="10" dirty="0">
                <a:latin typeface="Arial MT"/>
                <a:cs typeface="Arial MT"/>
              </a:rPr>
              <a:t> use </a:t>
            </a:r>
            <a:r>
              <a:rPr sz="4100" b="1" spc="5" dirty="0">
                <a:latin typeface="Arial"/>
                <a:cs typeface="Arial"/>
              </a:rPr>
              <a:t>inputs</a:t>
            </a:r>
            <a:endParaRPr sz="4100">
              <a:latin typeface="Arial"/>
              <a:cs typeface="Arial"/>
            </a:endParaRPr>
          </a:p>
          <a:p>
            <a:pPr marL="534035">
              <a:lnSpc>
                <a:spcPct val="100000"/>
              </a:lnSpc>
              <a:spcBef>
                <a:spcPts val="25"/>
              </a:spcBef>
            </a:pPr>
            <a:r>
              <a:rPr sz="4100" spc="5" dirty="0">
                <a:latin typeface="Arial MT"/>
                <a:cs typeface="Arial MT"/>
              </a:rPr>
              <a:t>to</a:t>
            </a:r>
            <a:r>
              <a:rPr sz="4100" dirty="0">
                <a:latin typeface="Arial MT"/>
                <a:cs typeface="Arial MT"/>
              </a:rPr>
              <a:t> </a:t>
            </a:r>
            <a:r>
              <a:rPr sz="4100" spc="65" dirty="0">
                <a:latin typeface="Arial MT"/>
                <a:cs typeface="Arial MT"/>
              </a:rPr>
              <a:t>pass</a:t>
            </a:r>
            <a:r>
              <a:rPr sz="4100" dirty="0">
                <a:latin typeface="Arial MT"/>
                <a:cs typeface="Arial MT"/>
              </a:rPr>
              <a:t> </a:t>
            </a:r>
            <a:r>
              <a:rPr sz="4100" spc="15" dirty="0">
                <a:latin typeface="Arial MT"/>
                <a:cs typeface="Arial MT"/>
              </a:rPr>
              <a:t>information</a:t>
            </a:r>
            <a:r>
              <a:rPr sz="4100" dirty="0">
                <a:latin typeface="Arial MT"/>
                <a:cs typeface="Arial MT"/>
              </a:rPr>
              <a:t> </a:t>
            </a:r>
            <a:r>
              <a:rPr sz="4100" spc="5" dirty="0">
                <a:latin typeface="Arial MT"/>
                <a:cs typeface="Arial MT"/>
              </a:rPr>
              <a:t>to</a:t>
            </a:r>
            <a:r>
              <a:rPr sz="4100" dirty="0">
                <a:latin typeface="Arial MT"/>
                <a:cs typeface="Arial MT"/>
              </a:rPr>
              <a:t> </a:t>
            </a:r>
            <a:r>
              <a:rPr sz="4100" spc="10" dirty="0">
                <a:latin typeface="Arial MT"/>
                <a:cs typeface="Arial MT"/>
              </a:rPr>
              <a:t>the</a:t>
            </a:r>
            <a:r>
              <a:rPr sz="4100" dirty="0">
                <a:latin typeface="Arial MT"/>
                <a:cs typeface="Arial MT"/>
              </a:rPr>
              <a:t> </a:t>
            </a:r>
            <a:r>
              <a:rPr sz="4100" spc="45" dirty="0">
                <a:latin typeface="Arial MT"/>
                <a:cs typeface="Arial MT"/>
              </a:rPr>
              <a:t>module</a:t>
            </a:r>
            <a:endParaRPr sz="4100">
              <a:latin typeface="Arial MT"/>
              <a:cs typeface="Arial MT"/>
            </a:endParaRPr>
          </a:p>
          <a:p>
            <a:pPr>
              <a:lnSpc>
                <a:spcPct val="100000"/>
              </a:lnSpc>
              <a:spcBef>
                <a:spcPts val="40"/>
              </a:spcBef>
            </a:pPr>
            <a:endParaRPr sz="4200">
              <a:latin typeface="Arial MT"/>
              <a:cs typeface="Arial MT"/>
            </a:endParaRPr>
          </a:p>
          <a:p>
            <a:pPr marL="534035" marR="2433320" indent="-509270">
              <a:lnSpc>
                <a:spcPct val="100499"/>
              </a:lnSpc>
              <a:buSzPct val="75609"/>
              <a:buChar char="•"/>
              <a:tabLst>
                <a:tab pos="534035" algn="l"/>
                <a:tab pos="534670" algn="l"/>
              </a:tabLst>
            </a:pPr>
            <a:r>
              <a:rPr sz="4100" spc="-335" dirty="0">
                <a:latin typeface="Arial MT"/>
                <a:cs typeface="Arial MT"/>
              </a:rPr>
              <a:t>To</a:t>
            </a:r>
            <a:r>
              <a:rPr sz="4100" spc="5" dirty="0">
                <a:latin typeface="Arial MT"/>
                <a:cs typeface="Arial MT"/>
              </a:rPr>
              <a:t> </a:t>
            </a:r>
            <a:r>
              <a:rPr sz="4100" spc="60" dirty="0">
                <a:latin typeface="Arial MT"/>
                <a:cs typeface="Arial MT"/>
              </a:rPr>
              <a:t>provide</a:t>
            </a:r>
            <a:r>
              <a:rPr sz="4100" spc="10" dirty="0">
                <a:latin typeface="Arial MT"/>
                <a:cs typeface="Arial MT"/>
              </a:rPr>
              <a:t> </a:t>
            </a:r>
            <a:r>
              <a:rPr sz="4100" spc="65" dirty="0">
                <a:latin typeface="Arial MT"/>
                <a:cs typeface="Arial MT"/>
              </a:rPr>
              <a:t>data</a:t>
            </a:r>
            <a:r>
              <a:rPr sz="4100" spc="10" dirty="0">
                <a:latin typeface="Arial MT"/>
                <a:cs typeface="Arial MT"/>
              </a:rPr>
              <a:t> </a:t>
            </a:r>
            <a:r>
              <a:rPr sz="4100" spc="5" dirty="0">
                <a:latin typeface="Arial MT"/>
                <a:cs typeface="Arial MT"/>
              </a:rPr>
              <a:t>to</a:t>
            </a:r>
            <a:r>
              <a:rPr sz="4100" spc="10" dirty="0">
                <a:latin typeface="Arial MT"/>
                <a:cs typeface="Arial MT"/>
              </a:rPr>
              <a:t> the </a:t>
            </a:r>
            <a:r>
              <a:rPr sz="4100" spc="-10" dirty="0">
                <a:latin typeface="Arial MT"/>
                <a:cs typeface="Arial MT"/>
              </a:rPr>
              <a:t>root</a:t>
            </a:r>
            <a:r>
              <a:rPr sz="4100" spc="10" dirty="0">
                <a:latin typeface="Arial MT"/>
                <a:cs typeface="Arial MT"/>
              </a:rPr>
              <a:t> </a:t>
            </a:r>
            <a:r>
              <a:rPr sz="4100" spc="40" dirty="0">
                <a:latin typeface="Arial MT"/>
                <a:cs typeface="Arial MT"/>
              </a:rPr>
              <a:t>module,</a:t>
            </a:r>
            <a:r>
              <a:rPr sz="4100" spc="10" dirty="0">
                <a:latin typeface="Arial MT"/>
                <a:cs typeface="Arial MT"/>
              </a:rPr>
              <a:t> you </a:t>
            </a:r>
            <a:r>
              <a:rPr sz="4100" spc="85" dirty="0">
                <a:latin typeface="Arial MT"/>
                <a:cs typeface="Arial MT"/>
              </a:rPr>
              <a:t>can</a:t>
            </a:r>
            <a:r>
              <a:rPr sz="4100" spc="5" dirty="0">
                <a:latin typeface="Arial MT"/>
                <a:cs typeface="Arial MT"/>
              </a:rPr>
              <a:t> </a:t>
            </a:r>
            <a:r>
              <a:rPr sz="4100" spc="10" dirty="0">
                <a:latin typeface="Arial MT"/>
                <a:cs typeface="Arial MT"/>
              </a:rPr>
              <a:t>use </a:t>
            </a:r>
            <a:r>
              <a:rPr sz="4100" b="1" spc="5" dirty="0">
                <a:latin typeface="Arial"/>
                <a:cs typeface="Arial"/>
              </a:rPr>
              <a:t>outputs</a:t>
            </a:r>
            <a:r>
              <a:rPr sz="4100" b="1" spc="10" dirty="0">
                <a:latin typeface="Arial"/>
                <a:cs typeface="Arial"/>
              </a:rPr>
              <a:t> </a:t>
            </a:r>
            <a:r>
              <a:rPr sz="4100" spc="5" dirty="0">
                <a:latin typeface="Arial MT"/>
                <a:cs typeface="Arial MT"/>
              </a:rPr>
              <a:t>to</a:t>
            </a:r>
            <a:r>
              <a:rPr sz="4100" spc="10" dirty="0">
                <a:latin typeface="Arial MT"/>
                <a:cs typeface="Arial MT"/>
              </a:rPr>
              <a:t> </a:t>
            </a:r>
            <a:r>
              <a:rPr sz="4100" spc="65" dirty="0">
                <a:latin typeface="Arial MT"/>
                <a:cs typeface="Arial MT"/>
              </a:rPr>
              <a:t>pass </a:t>
            </a:r>
            <a:r>
              <a:rPr sz="4100" spc="-1125" dirty="0">
                <a:latin typeface="Arial MT"/>
                <a:cs typeface="Arial MT"/>
              </a:rPr>
              <a:t> </a:t>
            </a:r>
            <a:r>
              <a:rPr sz="4100" spc="15" dirty="0">
                <a:latin typeface="Arial MT"/>
                <a:cs typeface="Arial MT"/>
              </a:rPr>
              <a:t>information</a:t>
            </a:r>
            <a:r>
              <a:rPr sz="4100" dirty="0">
                <a:latin typeface="Arial MT"/>
                <a:cs typeface="Arial MT"/>
              </a:rPr>
              <a:t> </a:t>
            </a:r>
            <a:r>
              <a:rPr sz="4100" spc="5" dirty="0">
                <a:latin typeface="Arial MT"/>
                <a:cs typeface="Arial MT"/>
              </a:rPr>
              <a:t>to </a:t>
            </a:r>
            <a:r>
              <a:rPr sz="4100" spc="10" dirty="0">
                <a:latin typeface="Arial MT"/>
                <a:cs typeface="Arial MT"/>
              </a:rPr>
              <a:t>the</a:t>
            </a:r>
            <a:r>
              <a:rPr sz="4100" spc="5" dirty="0">
                <a:latin typeface="Arial MT"/>
                <a:cs typeface="Arial MT"/>
              </a:rPr>
              <a:t> </a:t>
            </a:r>
            <a:r>
              <a:rPr sz="4100" spc="-10" dirty="0">
                <a:latin typeface="Arial MT"/>
                <a:cs typeface="Arial MT"/>
              </a:rPr>
              <a:t>root</a:t>
            </a:r>
            <a:r>
              <a:rPr sz="4100" spc="5" dirty="0">
                <a:latin typeface="Arial MT"/>
                <a:cs typeface="Arial MT"/>
              </a:rPr>
              <a:t> </a:t>
            </a:r>
            <a:r>
              <a:rPr sz="4100" spc="45" dirty="0">
                <a:latin typeface="Arial MT"/>
                <a:cs typeface="Arial MT"/>
              </a:rPr>
              <a:t>module</a:t>
            </a:r>
            <a:endParaRPr sz="4100">
              <a:latin typeface="Arial MT"/>
              <a:cs typeface="Arial MT"/>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5045" y="4212926"/>
            <a:ext cx="1388300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15" dirty="0"/>
              <a:t> </a:t>
            </a:r>
            <a:r>
              <a:rPr spc="100" dirty="0"/>
              <a:t>Module</a:t>
            </a:r>
            <a:r>
              <a:rPr spc="-10" dirty="0"/>
              <a:t> </a:t>
            </a:r>
            <a:r>
              <a:rPr spc="35" dirty="0"/>
              <a:t>Registry</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88300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15" dirty="0"/>
              <a:t> </a:t>
            </a:r>
            <a:r>
              <a:rPr spc="100" dirty="0"/>
              <a:t>Module</a:t>
            </a:r>
            <a:r>
              <a:rPr spc="-10" dirty="0"/>
              <a:t> </a:t>
            </a:r>
            <a:r>
              <a:rPr spc="35" dirty="0"/>
              <a:t>Registry</a:t>
            </a:r>
          </a:p>
        </p:txBody>
      </p:sp>
      <p:sp>
        <p:nvSpPr>
          <p:cNvPr id="3" name="object 3"/>
          <p:cNvSpPr txBox="1"/>
          <p:nvPr/>
        </p:nvSpPr>
        <p:spPr>
          <a:xfrm>
            <a:off x="856939" y="2160233"/>
            <a:ext cx="16730980"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45" dirty="0">
                <a:latin typeface="Arial MT"/>
                <a:cs typeface="Arial MT"/>
              </a:rPr>
              <a:t>When</a:t>
            </a:r>
            <a:r>
              <a:rPr sz="4100" spc="5" dirty="0">
                <a:latin typeface="Arial MT"/>
                <a:cs typeface="Arial MT"/>
              </a:rPr>
              <a:t> </a:t>
            </a:r>
            <a:r>
              <a:rPr sz="4100" spc="55" dirty="0">
                <a:latin typeface="Arial MT"/>
                <a:cs typeface="Arial MT"/>
              </a:rPr>
              <a:t>using</a:t>
            </a:r>
            <a:r>
              <a:rPr sz="4100" spc="10" dirty="0">
                <a:latin typeface="Arial MT"/>
                <a:cs typeface="Arial MT"/>
              </a:rPr>
              <a:t> </a:t>
            </a:r>
            <a:r>
              <a:rPr sz="4100" spc="40" dirty="0">
                <a:latin typeface="Arial MT"/>
                <a:cs typeface="Arial MT"/>
              </a:rPr>
              <a:t>modules</a:t>
            </a:r>
            <a:r>
              <a:rPr sz="4100" spc="10" dirty="0">
                <a:latin typeface="Arial MT"/>
                <a:cs typeface="Arial MT"/>
              </a:rPr>
              <a:t> </a:t>
            </a:r>
            <a:r>
              <a:rPr sz="4100" spc="65" dirty="0">
                <a:latin typeface="Arial MT"/>
                <a:cs typeface="Arial MT"/>
              </a:rPr>
              <a:t>(and</a:t>
            </a:r>
            <a:r>
              <a:rPr sz="4100" spc="10" dirty="0">
                <a:latin typeface="Arial MT"/>
                <a:cs typeface="Arial MT"/>
              </a:rPr>
              <a:t> </a:t>
            </a:r>
            <a:r>
              <a:rPr sz="4100" spc="5" dirty="0">
                <a:latin typeface="Arial MT"/>
                <a:cs typeface="Arial MT"/>
              </a:rPr>
              <a:t>also </a:t>
            </a:r>
            <a:r>
              <a:rPr sz="4100" spc="40" dirty="0">
                <a:latin typeface="Arial MT"/>
                <a:cs typeface="Arial MT"/>
              </a:rPr>
              <a:t>providers),</a:t>
            </a:r>
            <a:r>
              <a:rPr sz="4100" spc="10" dirty="0">
                <a:latin typeface="Arial MT"/>
                <a:cs typeface="Arial MT"/>
              </a:rPr>
              <a:t> you </a:t>
            </a:r>
            <a:r>
              <a:rPr sz="4100" spc="85" dirty="0">
                <a:latin typeface="Arial MT"/>
                <a:cs typeface="Arial MT"/>
              </a:rPr>
              <a:t>can</a:t>
            </a:r>
            <a:r>
              <a:rPr sz="4100" spc="10" dirty="0">
                <a:latin typeface="Arial MT"/>
                <a:cs typeface="Arial MT"/>
              </a:rPr>
              <a:t> </a:t>
            </a:r>
            <a:r>
              <a:rPr sz="4100" spc="75" dirty="0">
                <a:latin typeface="Arial MT"/>
                <a:cs typeface="Arial MT"/>
              </a:rPr>
              <a:t>specify</a:t>
            </a:r>
            <a:r>
              <a:rPr sz="4100" spc="10" dirty="0">
                <a:latin typeface="Arial MT"/>
                <a:cs typeface="Arial MT"/>
              </a:rPr>
              <a:t> a</a:t>
            </a:r>
            <a:r>
              <a:rPr sz="4100" spc="5" dirty="0">
                <a:latin typeface="Arial MT"/>
                <a:cs typeface="Arial MT"/>
              </a:rPr>
              <a:t> </a:t>
            </a:r>
            <a:r>
              <a:rPr sz="4100" b="1" spc="5" dirty="0">
                <a:latin typeface="Arial"/>
                <a:cs typeface="Arial"/>
              </a:rPr>
              <a:t>version </a:t>
            </a:r>
            <a:r>
              <a:rPr sz="4100" b="1" spc="-1120" dirty="0">
                <a:latin typeface="Arial"/>
                <a:cs typeface="Arial"/>
              </a:rPr>
              <a:t> </a:t>
            </a:r>
            <a:r>
              <a:rPr sz="4100" b="1" spc="5" dirty="0">
                <a:latin typeface="Arial"/>
                <a:cs typeface="Arial"/>
              </a:rPr>
              <a:t>constraint</a:t>
            </a:r>
            <a:endParaRPr sz="4100">
              <a:latin typeface="Arial"/>
              <a:cs typeface="Arial"/>
            </a:endParaRPr>
          </a:p>
        </p:txBody>
      </p:sp>
      <p:sp>
        <p:nvSpPr>
          <p:cNvPr id="4" name="object 4"/>
          <p:cNvSpPr txBox="1"/>
          <p:nvPr/>
        </p:nvSpPr>
        <p:spPr>
          <a:xfrm>
            <a:off x="856939" y="536956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5" name="object 5"/>
          <p:cNvSpPr txBox="1"/>
          <p:nvPr/>
        </p:nvSpPr>
        <p:spPr>
          <a:xfrm>
            <a:off x="1365940" y="5281866"/>
            <a:ext cx="17280890" cy="1282065"/>
          </a:xfrm>
          <a:prstGeom prst="rect">
            <a:avLst/>
          </a:prstGeom>
        </p:spPr>
        <p:txBody>
          <a:bodyPr vert="horz" wrap="square" lIns="0" tIns="12065" rIns="0" bIns="0" rtlCol="0">
            <a:spAutoFit/>
          </a:bodyPr>
          <a:lstStyle/>
          <a:p>
            <a:pPr marL="12700" marR="5080">
              <a:lnSpc>
                <a:spcPct val="100499"/>
              </a:lnSpc>
              <a:spcBef>
                <a:spcPts val="95"/>
              </a:spcBef>
            </a:pPr>
            <a:r>
              <a:rPr sz="4100" spc="-50" dirty="0">
                <a:latin typeface="Arial MT"/>
                <a:cs typeface="Arial MT"/>
              </a:rPr>
              <a:t>This</a:t>
            </a:r>
            <a:r>
              <a:rPr sz="4100" spc="5" dirty="0">
                <a:latin typeface="Arial MT"/>
                <a:cs typeface="Arial MT"/>
              </a:rPr>
              <a:t> </a:t>
            </a:r>
            <a:r>
              <a:rPr sz="4100" spc="10" dirty="0">
                <a:latin typeface="Arial MT"/>
                <a:cs typeface="Arial MT"/>
              </a:rPr>
              <a:t>version </a:t>
            </a:r>
            <a:r>
              <a:rPr sz="4100" spc="5" dirty="0">
                <a:latin typeface="Arial MT"/>
                <a:cs typeface="Arial MT"/>
              </a:rPr>
              <a:t>allows </a:t>
            </a:r>
            <a:r>
              <a:rPr sz="4100" spc="20" dirty="0">
                <a:latin typeface="Arial MT"/>
                <a:cs typeface="Arial MT"/>
              </a:rPr>
              <a:t>every</a:t>
            </a:r>
            <a:r>
              <a:rPr sz="4100" spc="10" dirty="0">
                <a:latin typeface="Arial MT"/>
                <a:cs typeface="Arial MT"/>
              </a:rPr>
              <a:t> version </a:t>
            </a:r>
            <a:r>
              <a:rPr sz="4100" spc="30" dirty="0">
                <a:latin typeface="Arial MT"/>
                <a:cs typeface="Arial MT"/>
              </a:rPr>
              <a:t>greater</a:t>
            </a:r>
            <a:r>
              <a:rPr sz="4100" spc="5" dirty="0">
                <a:latin typeface="Arial MT"/>
                <a:cs typeface="Arial MT"/>
              </a:rPr>
              <a:t> or</a:t>
            </a:r>
            <a:r>
              <a:rPr sz="4100" spc="10" dirty="0">
                <a:latin typeface="Arial MT"/>
                <a:cs typeface="Arial MT"/>
              </a:rPr>
              <a:t> </a:t>
            </a:r>
            <a:r>
              <a:rPr sz="4100" spc="55" dirty="0">
                <a:latin typeface="Arial MT"/>
                <a:cs typeface="Arial MT"/>
              </a:rPr>
              <a:t>equal</a:t>
            </a:r>
            <a:r>
              <a:rPr sz="4100" spc="10" dirty="0">
                <a:latin typeface="Arial MT"/>
                <a:cs typeface="Arial MT"/>
              </a:rPr>
              <a:t> than</a:t>
            </a:r>
            <a:r>
              <a:rPr sz="4100" spc="5" dirty="0">
                <a:latin typeface="Arial MT"/>
                <a:cs typeface="Arial MT"/>
              </a:rPr>
              <a:t> 1.2.0,</a:t>
            </a:r>
            <a:r>
              <a:rPr sz="4100" spc="10" dirty="0">
                <a:latin typeface="Arial MT"/>
                <a:cs typeface="Arial MT"/>
              </a:rPr>
              <a:t> </a:t>
            </a:r>
            <a:r>
              <a:rPr sz="4100" spc="85" dirty="0">
                <a:latin typeface="Arial MT"/>
                <a:cs typeface="Arial MT"/>
              </a:rPr>
              <a:t>but</a:t>
            </a:r>
            <a:r>
              <a:rPr sz="4100" spc="10" dirty="0">
                <a:latin typeface="Arial MT"/>
                <a:cs typeface="Arial MT"/>
              </a:rPr>
              <a:t> </a:t>
            </a:r>
            <a:r>
              <a:rPr sz="4100" spc="55" dirty="0">
                <a:latin typeface="Arial MT"/>
                <a:cs typeface="Arial MT"/>
              </a:rPr>
              <a:t>needs</a:t>
            </a:r>
            <a:r>
              <a:rPr sz="4100" spc="5" dirty="0">
                <a:latin typeface="Arial MT"/>
                <a:cs typeface="Arial MT"/>
              </a:rPr>
              <a:t> to </a:t>
            </a:r>
            <a:r>
              <a:rPr sz="4100" spc="-1120" dirty="0">
                <a:latin typeface="Arial MT"/>
                <a:cs typeface="Arial MT"/>
              </a:rPr>
              <a:t> </a:t>
            </a:r>
            <a:r>
              <a:rPr sz="4100" spc="125" dirty="0">
                <a:latin typeface="Arial MT"/>
                <a:cs typeface="Arial MT"/>
              </a:rPr>
              <a:t>be</a:t>
            </a:r>
            <a:r>
              <a:rPr sz="4100" dirty="0">
                <a:latin typeface="Arial MT"/>
                <a:cs typeface="Arial MT"/>
              </a:rPr>
              <a:t> </a:t>
            </a:r>
            <a:r>
              <a:rPr sz="4100" spc="5" dirty="0">
                <a:latin typeface="Arial MT"/>
                <a:cs typeface="Arial MT"/>
              </a:rPr>
              <a:t>less </a:t>
            </a:r>
            <a:r>
              <a:rPr sz="4100" spc="10" dirty="0">
                <a:latin typeface="Arial MT"/>
                <a:cs typeface="Arial MT"/>
              </a:rPr>
              <a:t>than</a:t>
            </a:r>
            <a:r>
              <a:rPr sz="4100" spc="5" dirty="0">
                <a:latin typeface="Arial MT"/>
                <a:cs typeface="Arial MT"/>
              </a:rPr>
              <a:t> 2.0.0</a:t>
            </a:r>
            <a:endParaRPr sz="4100">
              <a:latin typeface="Arial MT"/>
              <a:cs typeface="Arial MT"/>
            </a:endParaRPr>
          </a:p>
        </p:txBody>
      </p:sp>
      <p:sp>
        <p:nvSpPr>
          <p:cNvPr id="6" name="object 6"/>
          <p:cNvSpPr txBox="1"/>
          <p:nvPr/>
        </p:nvSpPr>
        <p:spPr>
          <a:xfrm>
            <a:off x="856939" y="7244506"/>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1365940" y="7156818"/>
            <a:ext cx="10597515" cy="654050"/>
          </a:xfrm>
          <a:prstGeom prst="rect">
            <a:avLst/>
          </a:prstGeom>
        </p:spPr>
        <p:txBody>
          <a:bodyPr vert="horz" wrap="square" lIns="0" tIns="15240" rIns="0" bIns="0" rtlCol="0">
            <a:spAutoFit/>
          </a:bodyPr>
          <a:lstStyle/>
          <a:p>
            <a:pPr marL="12700">
              <a:lnSpc>
                <a:spcPct val="100000"/>
              </a:lnSpc>
              <a:spcBef>
                <a:spcPts val="120"/>
              </a:spcBef>
            </a:pPr>
            <a:r>
              <a:rPr sz="4100" spc="-195" dirty="0">
                <a:latin typeface="Arial MT"/>
                <a:cs typeface="Arial MT"/>
              </a:rPr>
              <a:t>You</a:t>
            </a:r>
            <a:r>
              <a:rPr sz="4100" dirty="0">
                <a:latin typeface="Arial MT"/>
                <a:cs typeface="Arial MT"/>
              </a:rPr>
              <a:t> </a:t>
            </a:r>
            <a:r>
              <a:rPr sz="4100" spc="85" dirty="0">
                <a:latin typeface="Arial MT"/>
                <a:cs typeface="Arial MT"/>
              </a:rPr>
              <a:t>can</a:t>
            </a:r>
            <a:r>
              <a:rPr sz="4100" spc="5" dirty="0">
                <a:latin typeface="Arial MT"/>
                <a:cs typeface="Arial MT"/>
              </a:rPr>
              <a:t> </a:t>
            </a:r>
            <a:r>
              <a:rPr sz="4100" b="1" spc="10" dirty="0">
                <a:latin typeface="Arial"/>
                <a:cs typeface="Arial"/>
              </a:rPr>
              <a:t>separate</a:t>
            </a:r>
            <a:r>
              <a:rPr sz="4100" b="1" spc="5" dirty="0">
                <a:latin typeface="Arial"/>
                <a:cs typeface="Arial"/>
              </a:rPr>
              <a:t> conditions with </a:t>
            </a:r>
            <a:r>
              <a:rPr sz="4100" b="1" spc="10" dirty="0">
                <a:latin typeface="Arial"/>
                <a:cs typeface="Arial"/>
              </a:rPr>
              <a:t>a</a:t>
            </a:r>
            <a:r>
              <a:rPr sz="4100" b="1" spc="5" dirty="0">
                <a:latin typeface="Arial"/>
                <a:cs typeface="Arial"/>
              </a:rPr>
              <a:t> </a:t>
            </a:r>
            <a:r>
              <a:rPr sz="4100" b="1" spc="10" dirty="0">
                <a:latin typeface="Arial"/>
                <a:cs typeface="Arial"/>
              </a:rPr>
              <a:t>comma</a:t>
            </a:r>
            <a:endParaRPr sz="4100">
              <a:latin typeface="Arial"/>
              <a:cs typeface="Arial"/>
            </a:endParaRPr>
          </a:p>
        </p:txBody>
      </p:sp>
      <p:sp>
        <p:nvSpPr>
          <p:cNvPr id="8" name="object 8"/>
          <p:cNvSpPr txBox="1"/>
          <p:nvPr/>
        </p:nvSpPr>
        <p:spPr>
          <a:xfrm>
            <a:off x="856939" y="849120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9" name="object 9"/>
          <p:cNvSpPr txBox="1"/>
          <p:nvPr/>
        </p:nvSpPr>
        <p:spPr>
          <a:xfrm>
            <a:off x="1365940" y="8403507"/>
            <a:ext cx="13438505" cy="1282065"/>
          </a:xfrm>
          <a:prstGeom prst="rect">
            <a:avLst/>
          </a:prstGeom>
        </p:spPr>
        <p:txBody>
          <a:bodyPr vert="horz" wrap="square" lIns="0" tIns="12065" rIns="0" bIns="0" rtlCol="0">
            <a:spAutoFit/>
          </a:bodyPr>
          <a:lstStyle/>
          <a:p>
            <a:pPr marL="12700" marR="5080">
              <a:lnSpc>
                <a:spcPct val="100499"/>
              </a:lnSpc>
              <a:spcBef>
                <a:spcPts val="95"/>
              </a:spcBef>
            </a:pPr>
            <a:r>
              <a:rPr sz="4100" spc="-65" dirty="0">
                <a:latin typeface="Arial MT"/>
                <a:cs typeface="Arial MT"/>
              </a:rPr>
              <a:t>The</a:t>
            </a:r>
            <a:r>
              <a:rPr sz="4100" spc="5" dirty="0">
                <a:latin typeface="Arial MT"/>
                <a:cs typeface="Arial MT"/>
              </a:rPr>
              <a:t> </a:t>
            </a:r>
            <a:r>
              <a:rPr sz="4100" spc="10" dirty="0">
                <a:latin typeface="Arial MT"/>
                <a:cs typeface="Arial MT"/>
              </a:rPr>
              <a:t>version </a:t>
            </a:r>
            <a:r>
              <a:rPr sz="4100" spc="60" dirty="0">
                <a:latin typeface="Arial MT"/>
                <a:cs typeface="Arial MT"/>
              </a:rPr>
              <a:t>numbering</a:t>
            </a:r>
            <a:r>
              <a:rPr sz="4100" spc="10" dirty="0">
                <a:latin typeface="Arial MT"/>
                <a:cs typeface="Arial MT"/>
              </a:rPr>
              <a:t> </a:t>
            </a:r>
            <a:r>
              <a:rPr sz="4100" spc="45" dirty="0">
                <a:latin typeface="Arial MT"/>
                <a:cs typeface="Arial MT"/>
              </a:rPr>
              <a:t>should</a:t>
            </a:r>
            <a:r>
              <a:rPr sz="4100" spc="10" dirty="0">
                <a:latin typeface="Arial MT"/>
                <a:cs typeface="Arial MT"/>
              </a:rPr>
              <a:t> </a:t>
            </a:r>
            <a:r>
              <a:rPr sz="4100" spc="5" dirty="0">
                <a:latin typeface="Arial MT"/>
                <a:cs typeface="Arial MT"/>
              </a:rPr>
              <a:t>follow</a:t>
            </a:r>
            <a:r>
              <a:rPr sz="4100" spc="10" dirty="0">
                <a:latin typeface="Arial MT"/>
                <a:cs typeface="Arial MT"/>
              </a:rPr>
              <a:t> </a:t>
            </a:r>
            <a:r>
              <a:rPr sz="4100" spc="35" dirty="0">
                <a:latin typeface="Arial MT"/>
                <a:cs typeface="Arial MT"/>
              </a:rPr>
              <a:t>semantic</a:t>
            </a:r>
            <a:r>
              <a:rPr sz="4100" spc="10" dirty="0">
                <a:latin typeface="Arial MT"/>
                <a:cs typeface="Arial MT"/>
              </a:rPr>
              <a:t> </a:t>
            </a:r>
            <a:r>
              <a:rPr sz="4100" spc="30" dirty="0">
                <a:latin typeface="Arial MT"/>
                <a:cs typeface="Arial MT"/>
              </a:rPr>
              <a:t>versioning </a:t>
            </a:r>
            <a:r>
              <a:rPr sz="4100" spc="-1125" dirty="0">
                <a:latin typeface="Arial MT"/>
                <a:cs typeface="Arial MT"/>
              </a:rPr>
              <a:t> </a:t>
            </a:r>
            <a:r>
              <a:rPr sz="4100" spc="-10" dirty="0">
                <a:latin typeface="Arial MT"/>
                <a:cs typeface="Arial MT"/>
              </a:rPr>
              <a:t>(major.minor.patch)</a:t>
            </a:r>
            <a:endParaRPr sz="4100">
              <a:latin typeface="Arial MT"/>
              <a:cs typeface="Arial MT"/>
            </a:endParaRPr>
          </a:p>
        </p:txBody>
      </p:sp>
      <p:pic>
        <p:nvPicPr>
          <p:cNvPr id="10" name="object 10"/>
          <p:cNvPicPr/>
          <p:nvPr/>
        </p:nvPicPr>
        <p:blipFill>
          <a:blip r:embed="rId2" cstate="print"/>
          <a:stretch>
            <a:fillRect/>
          </a:stretch>
        </p:blipFill>
        <p:spPr>
          <a:xfrm>
            <a:off x="971781" y="3922942"/>
            <a:ext cx="17310268" cy="990385"/>
          </a:xfrm>
          <a:prstGeom prst="rect">
            <a:avLst/>
          </a:prstGeom>
        </p:spPr>
      </p:pic>
      <p:sp>
        <p:nvSpPr>
          <p:cNvPr id="11" name="object 11"/>
          <p:cNvSpPr txBox="1"/>
          <p:nvPr/>
        </p:nvSpPr>
        <p:spPr>
          <a:xfrm>
            <a:off x="1018900" y="3949120"/>
            <a:ext cx="17216120" cy="896619"/>
          </a:xfrm>
          <a:prstGeom prst="rect">
            <a:avLst/>
          </a:prstGeom>
          <a:solidFill>
            <a:srgbClr val="DCDEE0"/>
          </a:solidFill>
          <a:ln w="10470">
            <a:solidFill>
              <a:srgbClr val="A6AAA9"/>
            </a:solidFill>
          </a:ln>
        </p:spPr>
        <p:txBody>
          <a:bodyPr vert="horz" wrap="square" lIns="0" tIns="266065" rIns="0" bIns="0" rtlCol="0">
            <a:spAutoFit/>
          </a:bodyPr>
          <a:lstStyle/>
          <a:p>
            <a:pPr marL="257810">
              <a:lnSpc>
                <a:spcPct val="100000"/>
              </a:lnSpc>
              <a:spcBef>
                <a:spcPts val="2095"/>
              </a:spcBef>
            </a:pPr>
            <a:r>
              <a:rPr sz="2150" dirty="0">
                <a:latin typeface="Courier New"/>
                <a:cs typeface="Courier New"/>
              </a:rPr>
              <a:t>version</a:t>
            </a:r>
            <a:r>
              <a:rPr sz="2150" spc="-20" dirty="0">
                <a:latin typeface="Courier New"/>
                <a:cs typeface="Courier New"/>
              </a:rPr>
              <a:t> </a:t>
            </a:r>
            <a:r>
              <a:rPr sz="2150" dirty="0">
                <a:latin typeface="Courier New"/>
                <a:cs typeface="Courier New"/>
              </a:rPr>
              <a:t>=</a:t>
            </a:r>
            <a:r>
              <a:rPr sz="2150" spc="-15" dirty="0">
                <a:latin typeface="Courier New"/>
                <a:cs typeface="Courier New"/>
              </a:rPr>
              <a:t> </a:t>
            </a:r>
            <a:r>
              <a:rPr sz="2150" dirty="0">
                <a:latin typeface="Courier New"/>
                <a:cs typeface="Courier New"/>
              </a:rPr>
              <a:t>"&gt;=</a:t>
            </a:r>
            <a:r>
              <a:rPr sz="2150" spc="-15" dirty="0">
                <a:latin typeface="Courier New"/>
                <a:cs typeface="Courier New"/>
              </a:rPr>
              <a:t> </a:t>
            </a:r>
            <a:r>
              <a:rPr sz="2150" dirty="0">
                <a:latin typeface="Courier New"/>
                <a:cs typeface="Courier New"/>
              </a:rPr>
              <a:t>1.2.0,</a:t>
            </a:r>
            <a:r>
              <a:rPr sz="2150" spc="-20" dirty="0">
                <a:latin typeface="Courier New"/>
                <a:cs typeface="Courier New"/>
              </a:rPr>
              <a:t> </a:t>
            </a:r>
            <a:r>
              <a:rPr sz="2150" dirty="0">
                <a:latin typeface="Courier New"/>
                <a:cs typeface="Courier New"/>
              </a:rPr>
              <a:t>&lt;</a:t>
            </a:r>
            <a:r>
              <a:rPr sz="2150" spc="-15" dirty="0">
                <a:latin typeface="Courier New"/>
                <a:cs typeface="Courier New"/>
              </a:rPr>
              <a:t> </a:t>
            </a:r>
            <a:r>
              <a:rPr sz="2150" dirty="0">
                <a:latin typeface="Courier New"/>
                <a:cs typeface="Courier New"/>
              </a:rPr>
              <a:t>2.0.0"</a:t>
            </a:r>
            <a:endParaRPr sz="2150">
              <a:latin typeface="Courier New"/>
              <a:cs typeface="Courier New"/>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88300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15" dirty="0"/>
              <a:t> </a:t>
            </a:r>
            <a:r>
              <a:rPr spc="100" dirty="0"/>
              <a:t>Module</a:t>
            </a:r>
            <a:r>
              <a:rPr spc="-10" dirty="0"/>
              <a:t> </a:t>
            </a:r>
            <a:r>
              <a:rPr spc="35" dirty="0"/>
              <a:t>Registry</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56979"/>
            <a:ext cx="18150205" cy="7622540"/>
          </a:xfrm>
          <a:prstGeom prst="rect">
            <a:avLst/>
          </a:prstGeom>
        </p:spPr>
        <p:txBody>
          <a:bodyPr vert="horz" wrap="square" lIns="0" tIns="15875" rIns="0" bIns="0" rtlCol="0">
            <a:spAutoFit/>
          </a:bodyPr>
          <a:lstStyle/>
          <a:p>
            <a:pPr marL="503555" indent="-478790">
              <a:lnSpc>
                <a:spcPct val="100000"/>
              </a:lnSpc>
              <a:spcBef>
                <a:spcPts val="125"/>
              </a:spcBef>
              <a:buSzPct val="75324"/>
              <a:buChar char="•"/>
              <a:tabLst>
                <a:tab pos="503555" algn="l"/>
                <a:tab pos="504190" algn="l"/>
              </a:tabLst>
            </a:pPr>
            <a:r>
              <a:rPr sz="3850" spc="-60" dirty="0">
                <a:latin typeface="Arial MT"/>
                <a:cs typeface="Arial MT"/>
              </a:rPr>
              <a:t>The</a:t>
            </a:r>
            <a:r>
              <a:rPr sz="3850" spc="5" dirty="0">
                <a:latin typeface="Arial MT"/>
                <a:cs typeface="Arial MT"/>
              </a:rPr>
              <a:t> </a:t>
            </a:r>
            <a:r>
              <a:rPr sz="3850" spc="30" dirty="0">
                <a:latin typeface="Arial MT"/>
                <a:cs typeface="Arial MT"/>
              </a:rPr>
              <a:t>following</a:t>
            </a:r>
            <a:r>
              <a:rPr sz="3850" spc="5" dirty="0">
                <a:latin typeface="Arial MT"/>
                <a:cs typeface="Arial MT"/>
              </a:rPr>
              <a:t> </a:t>
            </a:r>
            <a:r>
              <a:rPr sz="3850" spc="35" dirty="0">
                <a:latin typeface="Arial MT"/>
                <a:cs typeface="Arial MT"/>
              </a:rPr>
              <a:t>operators</a:t>
            </a:r>
            <a:r>
              <a:rPr sz="3850" spc="10" dirty="0">
                <a:latin typeface="Arial MT"/>
                <a:cs typeface="Arial MT"/>
              </a:rPr>
              <a:t> </a:t>
            </a:r>
            <a:r>
              <a:rPr sz="3850" spc="85" dirty="0">
                <a:latin typeface="Arial MT"/>
                <a:cs typeface="Arial MT"/>
              </a:rPr>
              <a:t>can</a:t>
            </a:r>
            <a:r>
              <a:rPr sz="3850" spc="5" dirty="0">
                <a:latin typeface="Arial MT"/>
                <a:cs typeface="Arial MT"/>
              </a:rPr>
              <a:t> </a:t>
            </a:r>
            <a:r>
              <a:rPr sz="3850" spc="114" dirty="0">
                <a:latin typeface="Arial MT"/>
                <a:cs typeface="Arial MT"/>
              </a:rPr>
              <a:t>be</a:t>
            </a:r>
            <a:r>
              <a:rPr sz="3850" spc="5" dirty="0">
                <a:latin typeface="Arial MT"/>
                <a:cs typeface="Arial MT"/>
              </a:rPr>
              <a:t> </a:t>
            </a:r>
            <a:r>
              <a:rPr sz="3850" spc="65" dirty="0">
                <a:latin typeface="Arial MT"/>
                <a:cs typeface="Arial MT"/>
              </a:rPr>
              <a:t>used</a:t>
            </a:r>
            <a:r>
              <a:rPr sz="3850" spc="5" dirty="0">
                <a:latin typeface="Arial MT"/>
                <a:cs typeface="Arial MT"/>
              </a:rPr>
              <a:t> </a:t>
            </a:r>
            <a:r>
              <a:rPr sz="3850" spc="10" dirty="0">
                <a:latin typeface="Arial MT"/>
                <a:cs typeface="Arial MT"/>
              </a:rPr>
              <a:t>with version</a:t>
            </a:r>
            <a:r>
              <a:rPr sz="3850" spc="5" dirty="0">
                <a:latin typeface="Arial MT"/>
                <a:cs typeface="Arial MT"/>
              </a:rPr>
              <a:t> </a:t>
            </a:r>
            <a:r>
              <a:rPr sz="3850" spc="50" dirty="0">
                <a:latin typeface="Arial MT"/>
                <a:cs typeface="Arial MT"/>
              </a:rPr>
              <a:t>conditions</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758190">
              <a:lnSpc>
                <a:spcPct val="100000"/>
              </a:lnSpc>
              <a:tabLst>
                <a:tab pos="1236345" algn="l"/>
              </a:tabLst>
            </a:pPr>
            <a:r>
              <a:rPr sz="4350" spc="652" baseline="6704" dirty="0">
                <a:latin typeface="Arial MT"/>
                <a:cs typeface="Arial MT"/>
              </a:rPr>
              <a:t>•	</a:t>
            </a:r>
            <a:r>
              <a:rPr sz="3850" b="1" spc="10" dirty="0">
                <a:latin typeface="Arial"/>
                <a:cs typeface="Arial"/>
              </a:rPr>
              <a:t>=</a:t>
            </a:r>
            <a:r>
              <a:rPr sz="3850" b="1" dirty="0">
                <a:latin typeface="Arial"/>
                <a:cs typeface="Arial"/>
              </a:rPr>
              <a:t> </a:t>
            </a:r>
            <a:r>
              <a:rPr sz="3850" spc="10" dirty="0">
                <a:latin typeface="Arial MT"/>
                <a:cs typeface="Arial MT"/>
              </a:rPr>
              <a:t>(the</a:t>
            </a:r>
            <a:r>
              <a:rPr sz="3850" spc="5" dirty="0">
                <a:latin typeface="Arial MT"/>
                <a:cs typeface="Arial MT"/>
              </a:rPr>
              <a:t> </a:t>
            </a:r>
            <a:r>
              <a:rPr sz="3850" spc="35" dirty="0">
                <a:latin typeface="Arial MT"/>
                <a:cs typeface="Arial MT"/>
              </a:rPr>
              <a:t>default,</a:t>
            </a:r>
            <a:r>
              <a:rPr sz="3850" spc="5" dirty="0">
                <a:latin typeface="Arial MT"/>
                <a:cs typeface="Arial MT"/>
              </a:rPr>
              <a:t> </a:t>
            </a:r>
            <a:r>
              <a:rPr sz="3850" spc="10" dirty="0">
                <a:latin typeface="Arial MT"/>
                <a:cs typeface="Arial MT"/>
              </a:rPr>
              <a:t>so</a:t>
            </a:r>
            <a:r>
              <a:rPr sz="3850" spc="5" dirty="0">
                <a:latin typeface="Arial MT"/>
                <a:cs typeface="Arial MT"/>
              </a:rPr>
              <a:t> </a:t>
            </a:r>
            <a:r>
              <a:rPr sz="3850" spc="10" dirty="0">
                <a:latin typeface="Arial MT"/>
                <a:cs typeface="Arial MT"/>
              </a:rPr>
              <a:t>you</a:t>
            </a:r>
            <a:r>
              <a:rPr sz="3850" spc="5" dirty="0">
                <a:latin typeface="Arial MT"/>
                <a:cs typeface="Arial MT"/>
              </a:rPr>
              <a:t> </a:t>
            </a:r>
            <a:r>
              <a:rPr sz="3850" spc="85" dirty="0">
                <a:latin typeface="Arial MT"/>
                <a:cs typeface="Arial MT"/>
              </a:rPr>
              <a:t>can</a:t>
            </a:r>
            <a:r>
              <a:rPr sz="3850" spc="5" dirty="0">
                <a:latin typeface="Arial MT"/>
                <a:cs typeface="Arial MT"/>
              </a:rPr>
              <a:t> </a:t>
            </a:r>
            <a:r>
              <a:rPr sz="3850" spc="10" dirty="0">
                <a:latin typeface="Arial MT"/>
                <a:cs typeface="Arial MT"/>
              </a:rPr>
              <a:t>as</a:t>
            </a:r>
            <a:r>
              <a:rPr sz="3850" spc="5" dirty="0">
                <a:latin typeface="Arial MT"/>
                <a:cs typeface="Arial MT"/>
              </a:rPr>
              <a:t> </a:t>
            </a:r>
            <a:r>
              <a:rPr sz="3850" spc="10" dirty="0">
                <a:latin typeface="Arial MT"/>
                <a:cs typeface="Arial MT"/>
              </a:rPr>
              <a:t>well</a:t>
            </a:r>
            <a:r>
              <a:rPr sz="3850" spc="5" dirty="0">
                <a:latin typeface="Arial MT"/>
                <a:cs typeface="Arial MT"/>
              </a:rPr>
              <a:t> </a:t>
            </a:r>
            <a:r>
              <a:rPr sz="3850" dirty="0">
                <a:latin typeface="Arial MT"/>
                <a:cs typeface="Arial MT"/>
              </a:rPr>
              <a:t>remove</a:t>
            </a:r>
            <a:r>
              <a:rPr sz="3850" spc="5" dirty="0">
                <a:latin typeface="Arial MT"/>
                <a:cs typeface="Arial MT"/>
              </a:rPr>
              <a:t> it):</a:t>
            </a:r>
            <a:r>
              <a:rPr sz="3850" dirty="0">
                <a:latin typeface="Arial MT"/>
                <a:cs typeface="Arial MT"/>
              </a:rPr>
              <a:t> </a:t>
            </a:r>
            <a:r>
              <a:rPr sz="3850" spc="10" dirty="0">
                <a:latin typeface="Arial MT"/>
                <a:cs typeface="Arial MT"/>
              </a:rPr>
              <a:t>Exactly</a:t>
            </a:r>
            <a:r>
              <a:rPr sz="3850" spc="5" dirty="0">
                <a:latin typeface="Arial MT"/>
                <a:cs typeface="Arial MT"/>
              </a:rPr>
              <a:t> </a:t>
            </a:r>
            <a:r>
              <a:rPr sz="3850" spc="10" dirty="0">
                <a:latin typeface="Arial MT"/>
                <a:cs typeface="Arial MT"/>
              </a:rPr>
              <a:t>one</a:t>
            </a:r>
            <a:r>
              <a:rPr sz="3850" spc="5" dirty="0">
                <a:latin typeface="Arial MT"/>
                <a:cs typeface="Arial MT"/>
              </a:rPr>
              <a:t> </a:t>
            </a:r>
            <a:r>
              <a:rPr sz="3850" spc="10" dirty="0">
                <a:latin typeface="Arial MT"/>
                <a:cs typeface="Arial MT"/>
              </a:rPr>
              <a:t>version</a:t>
            </a:r>
            <a:endParaRPr sz="3850">
              <a:latin typeface="Arial MT"/>
              <a:cs typeface="Arial MT"/>
            </a:endParaRPr>
          </a:p>
          <a:p>
            <a:pPr>
              <a:lnSpc>
                <a:spcPct val="100000"/>
              </a:lnSpc>
              <a:spcBef>
                <a:spcPts val="30"/>
              </a:spcBef>
            </a:pPr>
            <a:endParaRPr sz="3950">
              <a:latin typeface="Arial MT"/>
              <a:cs typeface="Arial MT"/>
            </a:endParaRPr>
          </a:p>
          <a:p>
            <a:pPr marL="1969770" lvl="1" indent="-479425">
              <a:lnSpc>
                <a:spcPct val="100000"/>
              </a:lnSpc>
              <a:spcBef>
                <a:spcPts val="5"/>
              </a:spcBef>
              <a:buSzPct val="75324"/>
              <a:buChar char="•"/>
              <a:tabLst>
                <a:tab pos="1969135" algn="l"/>
                <a:tab pos="1970405" algn="l"/>
              </a:tabLst>
            </a:pPr>
            <a:r>
              <a:rPr sz="3850" spc="-30" dirty="0">
                <a:latin typeface="Arial MT"/>
                <a:cs typeface="Arial MT"/>
              </a:rPr>
              <a:t>"=1.0.0"</a:t>
            </a:r>
            <a:r>
              <a:rPr sz="3850" spc="-20" dirty="0">
                <a:latin typeface="Arial MT"/>
                <a:cs typeface="Arial MT"/>
              </a:rPr>
              <a:t> </a:t>
            </a:r>
            <a:r>
              <a:rPr sz="3850" spc="10" dirty="0">
                <a:latin typeface="Arial MT"/>
                <a:cs typeface="Arial MT"/>
              </a:rPr>
              <a:t>or</a:t>
            </a:r>
            <a:r>
              <a:rPr sz="3850" spc="-15" dirty="0">
                <a:latin typeface="Arial MT"/>
                <a:cs typeface="Arial MT"/>
              </a:rPr>
              <a:t> </a:t>
            </a:r>
            <a:r>
              <a:rPr sz="3850" spc="-75" dirty="0">
                <a:latin typeface="Arial MT"/>
                <a:cs typeface="Arial MT"/>
              </a:rPr>
              <a:t>"1.0.0"</a:t>
            </a:r>
            <a:endParaRPr sz="3850">
              <a:latin typeface="Arial MT"/>
              <a:cs typeface="Arial MT"/>
            </a:endParaRPr>
          </a:p>
          <a:p>
            <a:pPr>
              <a:lnSpc>
                <a:spcPct val="100000"/>
              </a:lnSpc>
              <a:spcBef>
                <a:spcPts val="30"/>
              </a:spcBef>
            </a:pPr>
            <a:endParaRPr sz="3950">
              <a:latin typeface="Arial MT"/>
              <a:cs typeface="Arial MT"/>
            </a:endParaRPr>
          </a:p>
          <a:p>
            <a:pPr marL="1236345" indent="-478790">
              <a:lnSpc>
                <a:spcPct val="100000"/>
              </a:lnSpc>
              <a:buSzPct val="75324"/>
              <a:buFont typeface="Arial MT"/>
              <a:buChar char="•"/>
              <a:tabLst>
                <a:tab pos="1236345" algn="l"/>
                <a:tab pos="1236980" algn="l"/>
              </a:tabLst>
            </a:pPr>
            <a:r>
              <a:rPr sz="3850" b="1" spc="10" dirty="0">
                <a:latin typeface="Arial"/>
                <a:cs typeface="Arial"/>
              </a:rPr>
              <a:t>!=</a:t>
            </a:r>
            <a:r>
              <a:rPr sz="3850" b="1" spc="-5" dirty="0">
                <a:latin typeface="Arial"/>
                <a:cs typeface="Arial"/>
              </a:rPr>
              <a:t> </a:t>
            </a:r>
            <a:r>
              <a:rPr sz="3850" spc="5" dirty="0">
                <a:latin typeface="Arial MT"/>
                <a:cs typeface="Arial MT"/>
              </a:rPr>
              <a:t>:</a:t>
            </a:r>
            <a:r>
              <a:rPr sz="3850" dirty="0">
                <a:latin typeface="Arial MT"/>
                <a:cs typeface="Arial MT"/>
              </a:rPr>
              <a:t> </a:t>
            </a:r>
            <a:r>
              <a:rPr sz="3850" spc="35" dirty="0">
                <a:latin typeface="Arial MT"/>
                <a:cs typeface="Arial MT"/>
              </a:rPr>
              <a:t>Excludes</a:t>
            </a:r>
            <a:r>
              <a:rPr sz="3850" spc="-5" dirty="0">
                <a:latin typeface="Arial MT"/>
                <a:cs typeface="Arial MT"/>
              </a:rPr>
              <a:t> </a:t>
            </a:r>
            <a:r>
              <a:rPr sz="3850" spc="10" dirty="0">
                <a:latin typeface="Arial MT"/>
                <a:cs typeface="Arial MT"/>
              </a:rPr>
              <a:t>an</a:t>
            </a:r>
            <a:r>
              <a:rPr sz="3850" dirty="0">
                <a:latin typeface="Arial MT"/>
                <a:cs typeface="Arial MT"/>
              </a:rPr>
              <a:t> </a:t>
            </a:r>
            <a:r>
              <a:rPr sz="3850" spc="55" dirty="0">
                <a:latin typeface="Arial MT"/>
                <a:cs typeface="Arial MT"/>
              </a:rPr>
              <a:t>exact</a:t>
            </a:r>
            <a:r>
              <a:rPr sz="3850" spc="-5" dirty="0">
                <a:latin typeface="Arial MT"/>
                <a:cs typeface="Arial MT"/>
              </a:rPr>
              <a:t> </a:t>
            </a:r>
            <a:r>
              <a:rPr sz="3850" spc="10" dirty="0">
                <a:latin typeface="Arial MT"/>
                <a:cs typeface="Arial MT"/>
              </a:rPr>
              <a:t>version</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1969770" lvl="1" indent="-479425">
              <a:lnSpc>
                <a:spcPct val="100000"/>
              </a:lnSpc>
              <a:spcBef>
                <a:spcPts val="5"/>
              </a:spcBef>
              <a:buSzPct val="75324"/>
              <a:buChar char="•"/>
              <a:tabLst>
                <a:tab pos="1969135" algn="l"/>
                <a:tab pos="1970405" algn="l"/>
              </a:tabLst>
            </a:pPr>
            <a:r>
              <a:rPr sz="3850" spc="-60" dirty="0">
                <a:latin typeface="Arial MT"/>
                <a:cs typeface="Arial MT"/>
              </a:rPr>
              <a:t>For</a:t>
            </a:r>
            <a:r>
              <a:rPr sz="3850" spc="5" dirty="0">
                <a:latin typeface="Arial MT"/>
                <a:cs typeface="Arial MT"/>
              </a:rPr>
              <a:t> </a:t>
            </a:r>
            <a:r>
              <a:rPr sz="3850" spc="40" dirty="0">
                <a:latin typeface="Arial MT"/>
                <a:cs typeface="Arial MT"/>
              </a:rPr>
              <a:t>example</a:t>
            </a:r>
            <a:r>
              <a:rPr sz="3850" spc="10" dirty="0">
                <a:latin typeface="Arial MT"/>
                <a:cs typeface="Arial MT"/>
              </a:rPr>
              <a:t> when</a:t>
            </a:r>
            <a:r>
              <a:rPr sz="3850" spc="5" dirty="0">
                <a:latin typeface="Arial MT"/>
                <a:cs typeface="Arial MT"/>
              </a:rPr>
              <a:t> </a:t>
            </a:r>
            <a:r>
              <a:rPr sz="3850" spc="-45" dirty="0">
                <a:latin typeface="Arial MT"/>
                <a:cs typeface="Arial MT"/>
              </a:rPr>
              <a:t>there’s</a:t>
            </a:r>
            <a:r>
              <a:rPr sz="3850" spc="10" dirty="0">
                <a:latin typeface="Arial MT"/>
                <a:cs typeface="Arial MT"/>
              </a:rPr>
              <a:t> a</a:t>
            </a:r>
            <a:r>
              <a:rPr sz="3850" spc="5" dirty="0">
                <a:latin typeface="Arial MT"/>
                <a:cs typeface="Arial MT"/>
              </a:rPr>
              <a:t> </a:t>
            </a:r>
            <a:r>
              <a:rPr sz="3850" spc="10" dirty="0">
                <a:latin typeface="Arial MT"/>
                <a:cs typeface="Arial MT"/>
              </a:rPr>
              <a:t>known </a:t>
            </a:r>
            <a:r>
              <a:rPr sz="3850" spc="155" dirty="0">
                <a:latin typeface="Arial MT"/>
                <a:cs typeface="Arial MT"/>
              </a:rPr>
              <a:t>bug</a:t>
            </a:r>
            <a:r>
              <a:rPr sz="3850" spc="5" dirty="0">
                <a:latin typeface="Arial MT"/>
                <a:cs typeface="Arial MT"/>
              </a:rPr>
              <a:t> in</a:t>
            </a:r>
            <a:r>
              <a:rPr sz="3850" spc="10" dirty="0">
                <a:latin typeface="Arial MT"/>
                <a:cs typeface="Arial MT"/>
              </a:rPr>
              <a:t> a</a:t>
            </a:r>
            <a:r>
              <a:rPr sz="3850" spc="5" dirty="0">
                <a:latin typeface="Arial MT"/>
                <a:cs typeface="Arial MT"/>
              </a:rPr>
              <a:t> </a:t>
            </a:r>
            <a:r>
              <a:rPr sz="3850" spc="90" dirty="0">
                <a:latin typeface="Arial MT"/>
                <a:cs typeface="Arial MT"/>
              </a:rPr>
              <a:t>specific</a:t>
            </a:r>
            <a:r>
              <a:rPr sz="3850" spc="10" dirty="0">
                <a:latin typeface="Arial MT"/>
                <a:cs typeface="Arial MT"/>
              </a:rPr>
              <a:t> version</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1236345" indent="-478790">
              <a:lnSpc>
                <a:spcPct val="100000"/>
              </a:lnSpc>
              <a:buSzPct val="75324"/>
              <a:buFont typeface="Arial MT"/>
              <a:buChar char="•"/>
              <a:tabLst>
                <a:tab pos="1236345" algn="l"/>
                <a:tab pos="1236980" algn="l"/>
              </a:tabLst>
            </a:pPr>
            <a:r>
              <a:rPr sz="3850" b="1" spc="10" dirty="0">
                <a:latin typeface="Arial"/>
                <a:cs typeface="Arial"/>
              </a:rPr>
              <a:t>&gt;,</a:t>
            </a:r>
            <a:r>
              <a:rPr sz="3850" b="1" spc="5" dirty="0">
                <a:latin typeface="Arial"/>
                <a:cs typeface="Arial"/>
              </a:rPr>
              <a:t> </a:t>
            </a:r>
            <a:r>
              <a:rPr sz="3850" b="1" spc="10" dirty="0">
                <a:latin typeface="Arial"/>
                <a:cs typeface="Arial"/>
              </a:rPr>
              <a:t>&gt;=,</a:t>
            </a:r>
            <a:r>
              <a:rPr sz="3850" b="1" spc="5" dirty="0">
                <a:latin typeface="Arial"/>
                <a:cs typeface="Arial"/>
              </a:rPr>
              <a:t> </a:t>
            </a:r>
            <a:r>
              <a:rPr sz="3850" b="1" spc="10" dirty="0">
                <a:latin typeface="Arial"/>
                <a:cs typeface="Arial"/>
              </a:rPr>
              <a:t>&lt;,</a:t>
            </a:r>
            <a:r>
              <a:rPr sz="3850" b="1" spc="5" dirty="0">
                <a:latin typeface="Arial"/>
                <a:cs typeface="Arial"/>
              </a:rPr>
              <a:t> </a:t>
            </a:r>
            <a:r>
              <a:rPr sz="3850" b="1" spc="10" dirty="0">
                <a:latin typeface="Arial"/>
                <a:cs typeface="Arial"/>
              </a:rPr>
              <a:t>&lt;=</a:t>
            </a:r>
            <a:r>
              <a:rPr sz="3850" spc="10" dirty="0">
                <a:latin typeface="Arial MT"/>
                <a:cs typeface="Arial MT"/>
              </a:rPr>
              <a:t>:</a:t>
            </a:r>
            <a:r>
              <a:rPr sz="3850" spc="5" dirty="0">
                <a:latin typeface="Arial MT"/>
                <a:cs typeface="Arial MT"/>
              </a:rPr>
              <a:t> </a:t>
            </a:r>
            <a:r>
              <a:rPr sz="3850" dirty="0">
                <a:latin typeface="Arial MT"/>
                <a:cs typeface="Arial MT"/>
              </a:rPr>
              <a:t>Greater</a:t>
            </a:r>
            <a:r>
              <a:rPr sz="3850" spc="5" dirty="0">
                <a:latin typeface="Arial MT"/>
                <a:cs typeface="Arial MT"/>
              </a:rPr>
              <a:t> </a:t>
            </a:r>
            <a:r>
              <a:rPr sz="3850" spc="10" dirty="0">
                <a:latin typeface="Arial MT"/>
                <a:cs typeface="Arial MT"/>
              </a:rPr>
              <a:t>than,</a:t>
            </a:r>
            <a:r>
              <a:rPr sz="3850" spc="5" dirty="0">
                <a:latin typeface="Arial MT"/>
                <a:cs typeface="Arial MT"/>
              </a:rPr>
              <a:t> </a:t>
            </a:r>
            <a:r>
              <a:rPr sz="3850" spc="30" dirty="0">
                <a:latin typeface="Arial MT"/>
                <a:cs typeface="Arial MT"/>
              </a:rPr>
              <a:t>greater</a:t>
            </a:r>
            <a:r>
              <a:rPr sz="3850" spc="5" dirty="0">
                <a:latin typeface="Arial MT"/>
                <a:cs typeface="Arial MT"/>
              </a:rPr>
              <a:t> </a:t>
            </a:r>
            <a:r>
              <a:rPr sz="3850" spc="10" dirty="0">
                <a:latin typeface="Arial MT"/>
                <a:cs typeface="Arial MT"/>
              </a:rPr>
              <a:t>than</a:t>
            </a:r>
            <a:r>
              <a:rPr sz="3850" spc="5" dirty="0">
                <a:latin typeface="Arial MT"/>
                <a:cs typeface="Arial MT"/>
              </a:rPr>
              <a:t> </a:t>
            </a:r>
            <a:r>
              <a:rPr sz="3850" spc="10" dirty="0">
                <a:latin typeface="Arial MT"/>
                <a:cs typeface="Arial MT"/>
              </a:rPr>
              <a:t>or</a:t>
            </a:r>
            <a:r>
              <a:rPr sz="3850" spc="5" dirty="0">
                <a:latin typeface="Arial MT"/>
                <a:cs typeface="Arial MT"/>
              </a:rPr>
              <a:t> </a:t>
            </a:r>
            <a:r>
              <a:rPr sz="3850" spc="45" dirty="0">
                <a:latin typeface="Arial MT"/>
                <a:cs typeface="Arial MT"/>
              </a:rPr>
              <a:t>equal,</a:t>
            </a:r>
            <a:r>
              <a:rPr sz="3850" spc="10" dirty="0">
                <a:latin typeface="Arial MT"/>
                <a:cs typeface="Arial MT"/>
              </a:rPr>
              <a:t> less</a:t>
            </a:r>
            <a:r>
              <a:rPr sz="3850" spc="5" dirty="0">
                <a:latin typeface="Arial MT"/>
                <a:cs typeface="Arial MT"/>
              </a:rPr>
              <a:t> </a:t>
            </a:r>
            <a:r>
              <a:rPr sz="3850" spc="10" dirty="0">
                <a:latin typeface="Arial MT"/>
                <a:cs typeface="Arial MT"/>
              </a:rPr>
              <a:t>than,</a:t>
            </a:r>
            <a:r>
              <a:rPr sz="3850" spc="5" dirty="0">
                <a:latin typeface="Arial MT"/>
                <a:cs typeface="Arial MT"/>
              </a:rPr>
              <a:t> </a:t>
            </a:r>
            <a:r>
              <a:rPr sz="3850" spc="10" dirty="0">
                <a:latin typeface="Arial MT"/>
                <a:cs typeface="Arial MT"/>
              </a:rPr>
              <a:t>less</a:t>
            </a:r>
            <a:r>
              <a:rPr sz="3850" spc="5" dirty="0">
                <a:latin typeface="Arial MT"/>
                <a:cs typeface="Arial MT"/>
              </a:rPr>
              <a:t> </a:t>
            </a:r>
            <a:r>
              <a:rPr sz="3850" spc="10" dirty="0">
                <a:latin typeface="Arial MT"/>
                <a:cs typeface="Arial MT"/>
              </a:rPr>
              <a:t>than</a:t>
            </a:r>
            <a:r>
              <a:rPr sz="3850" spc="5" dirty="0">
                <a:latin typeface="Arial MT"/>
                <a:cs typeface="Arial MT"/>
              </a:rPr>
              <a:t> </a:t>
            </a:r>
            <a:r>
              <a:rPr sz="3850" spc="10" dirty="0">
                <a:latin typeface="Arial MT"/>
                <a:cs typeface="Arial MT"/>
              </a:rPr>
              <a:t>or</a:t>
            </a:r>
            <a:r>
              <a:rPr sz="3850" spc="5" dirty="0">
                <a:latin typeface="Arial MT"/>
                <a:cs typeface="Arial MT"/>
              </a:rPr>
              <a:t> </a:t>
            </a:r>
            <a:r>
              <a:rPr sz="3850" spc="50" dirty="0">
                <a:latin typeface="Arial MT"/>
                <a:cs typeface="Arial MT"/>
              </a:rPr>
              <a:t>equal</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1236345" indent="-478790">
              <a:lnSpc>
                <a:spcPct val="100000"/>
              </a:lnSpc>
              <a:spcBef>
                <a:spcPts val="5"/>
              </a:spcBef>
              <a:buSzPct val="75324"/>
              <a:buFont typeface="Arial MT"/>
              <a:buChar char="•"/>
              <a:tabLst>
                <a:tab pos="1236345" algn="l"/>
                <a:tab pos="1236980" algn="l"/>
              </a:tabLst>
            </a:pPr>
            <a:r>
              <a:rPr sz="3850" b="1" spc="10" dirty="0">
                <a:latin typeface="Arial"/>
                <a:cs typeface="Arial"/>
              </a:rPr>
              <a:t>~&gt;</a:t>
            </a:r>
            <a:r>
              <a:rPr sz="3850" spc="10" dirty="0">
                <a:latin typeface="Arial MT"/>
                <a:cs typeface="Arial MT"/>
              </a:rPr>
              <a:t>:</a:t>
            </a:r>
            <a:r>
              <a:rPr sz="3850" dirty="0">
                <a:latin typeface="Arial MT"/>
                <a:cs typeface="Arial MT"/>
              </a:rPr>
              <a:t> </a:t>
            </a:r>
            <a:r>
              <a:rPr sz="3850" spc="10" dirty="0">
                <a:latin typeface="Arial MT"/>
                <a:cs typeface="Arial MT"/>
              </a:rPr>
              <a:t>Allows</a:t>
            </a:r>
            <a:r>
              <a:rPr sz="3850" dirty="0">
                <a:latin typeface="Arial MT"/>
                <a:cs typeface="Arial MT"/>
              </a:rPr>
              <a:t> </a:t>
            </a:r>
            <a:r>
              <a:rPr sz="3850" spc="50" dirty="0">
                <a:latin typeface="Arial MT"/>
                <a:cs typeface="Arial MT"/>
              </a:rPr>
              <a:t>right</a:t>
            </a:r>
            <a:r>
              <a:rPr sz="3850" dirty="0">
                <a:latin typeface="Arial MT"/>
                <a:cs typeface="Arial MT"/>
              </a:rPr>
              <a:t> </a:t>
            </a:r>
            <a:r>
              <a:rPr sz="3850" spc="10" dirty="0">
                <a:latin typeface="Arial MT"/>
                <a:cs typeface="Arial MT"/>
              </a:rPr>
              <a:t>most</a:t>
            </a:r>
            <a:r>
              <a:rPr sz="3850" spc="5" dirty="0">
                <a:latin typeface="Arial MT"/>
                <a:cs typeface="Arial MT"/>
              </a:rPr>
              <a:t> </a:t>
            </a:r>
            <a:r>
              <a:rPr sz="3850" spc="10" dirty="0">
                <a:latin typeface="Arial MT"/>
                <a:cs typeface="Arial MT"/>
              </a:rPr>
              <a:t>version</a:t>
            </a:r>
            <a:r>
              <a:rPr sz="3850" dirty="0">
                <a:latin typeface="Arial MT"/>
                <a:cs typeface="Arial MT"/>
              </a:rPr>
              <a:t> </a:t>
            </a:r>
            <a:r>
              <a:rPr sz="3850" spc="10" dirty="0">
                <a:latin typeface="Arial MT"/>
                <a:cs typeface="Arial MT"/>
              </a:rPr>
              <a:t>to</a:t>
            </a:r>
            <a:r>
              <a:rPr sz="3850" dirty="0">
                <a:latin typeface="Arial MT"/>
                <a:cs typeface="Arial MT"/>
              </a:rPr>
              <a:t> </a:t>
            </a:r>
            <a:r>
              <a:rPr sz="3850" spc="25" dirty="0">
                <a:latin typeface="Arial MT"/>
                <a:cs typeface="Arial MT"/>
              </a:rPr>
              <a:t>increment</a:t>
            </a:r>
            <a:endParaRPr sz="3850">
              <a:latin typeface="Arial MT"/>
              <a:cs typeface="Arial MT"/>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88300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15" dirty="0"/>
              <a:t> </a:t>
            </a:r>
            <a:r>
              <a:rPr spc="100" dirty="0"/>
              <a:t>Module</a:t>
            </a:r>
            <a:r>
              <a:rPr spc="-10" dirty="0"/>
              <a:t> </a:t>
            </a:r>
            <a:r>
              <a:rPr spc="35" dirty="0"/>
              <a:t>Registry</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1577201" y="2160233"/>
            <a:ext cx="12054205" cy="314706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215" dirty="0">
                <a:latin typeface="Arial MT"/>
                <a:cs typeface="Arial MT"/>
              </a:rPr>
              <a:t>~&gt;:</a:t>
            </a:r>
            <a:r>
              <a:rPr sz="4100" spc="5" dirty="0">
                <a:latin typeface="Arial MT"/>
                <a:cs typeface="Arial MT"/>
              </a:rPr>
              <a:t> </a:t>
            </a:r>
            <a:r>
              <a:rPr sz="4100" spc="10" dirty="0">
                <a:latin typeface="Arial MT"/>
                <a:cs typeface="Arial MT"/>
              </a:rPr>
              <a:t>Allows</a:t>
            </a:r>
            <a:r>
              <a:rPr sz="4100" spc="5" dirty="0">
                <a:latin typeface="Arial MT"/>
                <a:cs typeface="Arial MT"/>
              </a:rPr>
              <a:t> </a:t>
            </a:r>
            <a:r>
              <a:rPr sz="4100" b="1" spc="5" dirty="0">
                <a:latin typeface="Arial"/>
                <a:cs typeface="Arial"/>
              </a:rPr>
              <a:t>right </a:t>
            </a:r>
            <a:r>
              <a:rPr sz="4100" b="1" spc="10" dirty="0">
                <a:latin typeface="Arial"/>
                <a:cs typeface="Arial"/>
              </a:rPr>
              <a:t>most</a:t>
            </a:r>
            <a:r>
              <a:rPr sz="4100" b="1" spc="5" dirty="0">
                <a:latin typeface="Arial"/>
                <a:cs typeface="Arial"/>
              </a:rPr>
              <a:t> version </a:t>
            </a:r>
            <a:r>
              <a:rPr sz="4100" spc="5" dirty="0">
                <a:latin typeface="Arial MT"/>
                <a:cs typeface="Arial MT"/>
              </a:rPr>
              <a:t>to </a:t>
            </a:r>
            <a:r>
              <a:rPr sz="4100" spc="25" dirty="0">
                <a:latin typeface="Arial MT"/>
                <a:cs typeface="Arial MT"/>
              </a:rPr>
              <a:t>increment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10" dirty="0">
                <a:latin typeface="Arial MT"/>
                <a:cs typeface="Arial MT"/>
              </a:rPr>
              <a:t>"~&gt;</a:t>
            </a:r>
            <a:r>
              <a:rPr sz="4100" spc="5" dirty="0">
                <a:latin typeface="Arial MT"/>
                <a:cs typeface="Arial MT"/>
              </a:rPr>
              <a:t> </a:t>
            </a:r>
            <a:r>
              <a:rPr sz="4100" spc="-45" dirty="0">
                <a:latin typeface="Arial MT"/>
                <a:cs typeface="Arial MT"/>
              </a:rPr>
              <a:t>1.2.3"</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55" dirty="0">
                <a:latin typeface="Arial MT"/>
                <a:cs typeface="Arial MT"/>
              </a:rPr>
              <a:t>match</a:t>
            </a:r>
            <a:r>
              <a:rPr sz="4100" spc="5" dirty="0">
                <a:latin typeface="Arial MT"/>
                <a:cs typeface="Arial MT"/>
              </a:rPr>
              <a:t> 1.2.4,</a:t>
            </a:r>
            <a:r>
              <a:rPr sz="4100" spc="10" dirty="0">
                <a:latin typeface="Arial MT"/>
                <a:cs typeface="Arial MT"/>
              </a:rPr>
              <a:t> </a:t>
            </a:r>
            <a:r>
              <a:rPr sz="4100" spc="5" dirty="0">
                <a:latin typeface="Arial MT"/>
                <a:cs typeface="Arial MT"/>
              </a:rPr>
              <a:t>1.2.5,</a:t>
            </a:r>
            <a:r>
              <a:rPr sz="4100" spc="10" dirty="0">
                <a:latin typeface="Arial MT"/>
                <a:cs typeface="Arial MT"/>
              </a:rPr>
              <a:t> </a:t>
            </a:r>
            <a:r>
              <a:rPr sz="4100" spc="85" dirty="0">
                <a:latin typeface="Arial MT"/>
                <a:cs typeface="Arial MT"/>
              </a:rPr>
              <a:t>but</a:t>
            </a:r>
            <a:r>
              <a:rPr sz="4100" spc="5" dirty="0">
                <a:latin typeface="Arial MT"/>
                <a:cs typeface="Arial MT"/>
              </a:rPr>
              <a:t> </a:t>
            </a:r>
            <a:r>
              <a:rPr sz="4100" spc="10" dirty="0">
                <a:latin typeface="Arial MT"/>
                <a:cs typeface="Arial MT"/>
              </a:rPr>
              <a:t>not </a:t>
            </a:r>
            <a:r>
              <a:rPr sz="4100" spc="5" dirty="0">
                <a:latin typeface="Arial MT"/>
                <a:cs typeface="Arial MT"/>
              </a:rPr>
              <a:t>1.3.0</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"~&gt;1.2"</a:t>
            </a:r>
            <a:r>
              <a:rPr sz="4100" dirty="0">
                <a:latin typeface="Arial MT"/>
                <a:cs typeface="Arial MT"/>
              </a:rPr>
              <a:t> </a:t>
            </a:r>
            <a:r>
              <a:rPr sz="4100" spc="5" dirty="0">
                <a:latin typeface="Arial MT"/>
                <a:cs typeface="Arial MT"/>
              </a:rPr>
              <a:t>will </a:t>
            </a:r>
            <a:r>
              <a:rPr sz="4100" spc="55" dirty="0">
                <a:latin typeface="Arial MT"/>
                <a:cs typeface="Arial MT"/>
              </a:rPr>
              <a:t>match</a:t>
            </a:r>
            <a:r>
              <a:rPr sz="4100" spc="5" dirty="0">
                <a:latin typeface="Arial MT"/>
                <a:cs typeface="Arial MT"/>
              </a:rPr>
              <a:t> 1.3, 1.4, </a:t>
            </a:r>
            <a:r>
              <a:rPr sz="4100" spc="85" dirty="0">
                <a:latin typeface="Arial MT"/>
                <a:cs typeface="Arial MT"/>
              </a:rPr>
              <a:t>but</a:t>
            </a:r>
            <a:r>
              <a:rPr sz="4100" dirty="0">
                <a:latin typeface="Arial MT"/>
                <a:cs typeface="Arial MT"/>
              </a:rPr>
              <a:t> </a:t>
            </a:r>
            <a:r>
              <a:rPr sz="4100" spc="10" dirty="0">
                <a:latin typeface="Arial MT"/>
                <a:cs typeface="Arial MT"/>
              </a:rPr>
              <a:t>not</a:t>
            </a:r>
            <a:r>
              <a:rPr sz="4100" spc="5" dirty="0">
                <a:latin typeface="Arial MT"/>
                <a:cs typeface="Arial MT"/>
              </a:rPr>
              <a:t> </a:t>
            </a:r>
            <a:r>
              <a:rPr sz="4100" spc="10" dirty="0">
                <a:latin typeface="Arial MT"/>
                <a:cs typeface="Arial MT"/>
              </a:rPr>
              <a:t>2.0</a:t>
            </a:r>
            <a:endParaRPr sz="4100">
              <a:latin typeface="Arial MT"/>
              <a:cs typeface="Arial MT"/>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388300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15" dirty="0"/>
              <a:t> </a:t>
            </a:r>
            <a:r>
              <a:rPr spc="100" dirty="0"/>
              <a:t>Module</a:t>
            </a:r>
            <a:r>
              <a:rPr spc="-10" dirty="0"/>
              <a:t> </a:t>
            </a:r>
            <a:r>
              <a:rPr spc="35" dirty="0"/>
              <a:t>Registry</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958"/>
            <a:ext cx="17919700" cy="8207375"/>
          </a:xfrm>
          <a:prstGeom prst="rect">
            <a:avLst/>
          </a:prstGeom>
        </p:spPr>
        <p:txBody>
          <a:bodyPr vert="horz" wrap="square" lIns="0" tIns="16510" rIns="0" bIns="0" rtlCol="0">
            <a:spAutoFit/>
          </a:bodyPr>
          <a:lstStyle/>
          <a:p>
            <a:pPr marL="442595" indent="-417830">
              <a:lnSpc>
                <a:spcPct val="100000"/>
              </a:lnSpc>
              <a:spcBef>
                <a:spcPts val="130"/>
              </a:spcBef>
              <a:buSzPct val="74626"/>
              <a:buChar char="•"/>
              <a:tabLst>
                <a:tab pos="442595" algn="l"/>
                <a:tab pos="443230" algn="l"/>
              </a:tabLst>
            </a:pPr>
            <a:r>
              <a:rPr sz="3350" spc="15" dirty="0">
                <a:latin typeface="Arial MT"/>
                <a:cs typeface="Arial MT"/>
              </a:rPr>
              <a:t>Best</a:t>
            </a:r>
            <a:r>
              <a:rPr sz="3350" spc="-40" dirty="0">
                <a:latin typeface="Arial MT"/>
                <a:cs typeface="Arial MT"/>
              </a:rPr>
              <a:t> </a:t>
            </a:r>
            <a:r>
              <a:rPr sz="3350" spc="75" dirty="0">
                <a:latin typeface="Arial MT"/>
                <a:cs typeface="Arial MT"/>
              </a:rPr>
              <a:t>practices</a:t>
            </a:r>
            <a:endParaRPr sz="3350">
              <a:latin typeface="Arial MT"/>
              <a:cs typeface="Arial MT"/>
            </a:endParaRPr>
          </a:p>
          <a:p>
            <a:pPr>
              <a:lnSpc>
                <a:spcPct val="100000"/>
              </a:lnSpc>
              <a:spcBef>
                <a:spcPts val="25"/>
              </a:spcBef>
              <a:buFont typeface="Arial MT"/>
              <a:buChar char="•"/>
            </a:pPr>
            <a:endParaRPr sz="3450">
              <a:latin typeface="Arial MT"/>
              <a:cs typeface="Arial MT"/>
            </a:endParaRPr>
          </a:p>
          <a:p>
            <a:pPr marL="1175385" marR="1466850" lvl="1" indent="-417830">
              <a:lnSpc>
                <a:spcPct val="100499"/>
              </a:lnSpc>
              <a:buSzPct val="74626"/>
              <a:buChar char="•"/>
              <a:tabLst>
                <a:tab pos="1175385" algn="l"/>
                <a:tab pos="1176020" algn="l"/>
              </a:tabLst>
            </a:pPr>
            <a:r>
              <a:rPr sz="3350" spc="-45" dirty="0">
                <a:latin typeface="Arial MT"/>
                <a:cs typeface="Arial MT"/>
              </a:rPr>
              <a:t>Terraform</a:t>
            </a:r>
            <a:r>
              <a:rPr sz="3350" spc="15" dirty="0">
                <a:latin typeface="Arial MT"/>
                <a:cs typeface="Arial MT"/>
              </a:rPr>
              <a:t> </a:t>
            </a:r>
            <a:r>
              <a:rPr sz="3350" spc="40" dirty="0">
                <a:latin typeface="Arial MT"/>
                <a:cs typeface="Arial MT"/>
              </a:rPr>
              <a:t>documentation</a:t>
            </a:r>
            <a:r>
              <a:rPr sz="3350" spc="20" dirty="0">
                <a:latin typeface="Arial MT"/>
                <a:cs typeface="Arial MT"/>
              </a:rPr>
              <a:t> </a:t>
            </a:r>
            <a:r>
              <a:rPr sz="3350" spc="45" dirty="0">
                <a:latin typeface="Arial MT"/>
                <a:cs typeface="Arial MT"/>
              </a:rPr>
              <a:t>recommends</a:t>
            </a:r>
            <a:r>
              <a:rPr sz="3350" spc="15" dirty="0">
                <a:latin typeface="Arial MT"/>
                <a:cs typeface="Arial MT"/>
              </a:rPr>
              <a:t> </a:t>
            </a:r>
            <a:r>
              <a:rPr sz="3350" spc="10" dirty="0">
                <a:latin typeface="Arial MT"/>
                <a:cs typeface="Arial MT"/>
              </a:rPr>
              <a:t>to</a:t>
            </a:r>
            <a:r>
              <a:rPr sz="3350" spc="20" dirty="0">
                <a:latin typeface="Arial MT"/>
                <a:cs typeface="Arial MT"/>
              </a:rPr>
              <a:t> </a:t>
            </a:r>
            <a:r>
              <a:rPr sz="3350" spc="15" dirty="0">
                <a:latin typeface="Arial MT"/>
                <a:cs typeface="Arial MT"/>
              </a:rPr>
              <a:t>use </a:t>
            </a:r>
            <a:r>
              <a:rPr sz="3350" b="1" spc="10" dirty="0">
                <a:latin typeface="Arial"/>
                <a:cs typeface="Arial"/>
              </a:rPr>
              <a:t>specific</a:t>
            </a:r>
            <a:r>
              <a:rPr sz="3350" b="1" spc="20" dirty="0">
                <a:latin typeface="Arial"/>
                <a:cs typeface="Arial"/>
              </a:rPr>
              <a:t> </a:t>
            </a:r>
            <a:r>
              <a:rPr sz="3350" b="1" spc="10" dirty="0">
                <a:latin typeface="Arial"/>
                <a:cs typeface="Arial"/>
              </a:rPr>
              <a:t>versions</a:t>
            </a:r>
            <a:r>
              <a:rPr sz="3350" b="1" spc="15" dirty="0">
                <a:latin typeface="Arial"/>
                <a:cs typeface="Arial"/>
              </a:rPr>
              <a:t> </a:t>
            </a:r>
            <a:r>
              <a:rPr sz="3350" b="1" spc="10" dirty="0">
                <a:latin typeface="Arial"/>
                <a:cs typeface="Arial"/>
              </a:rPr>
              <a:t>for</a:t>
            </a:r>
            <a:r>
              <a:rPr sz="3350" b="1" spc="20" dirty="0">
                <a:latin typeface="Arial"/>
                <a:cs typeface="Arial"/>
              </a:rPr>
              <a:t> </a:t>
            </a:r>
            <a:r>
              <a:rPr sz="3350" b="1" spc="10" dirty="0">
                <a:latin typeface="Arial"/>
                <a:cs typeface="Arial"/>
              </a:rPr>
              <a:t>third</a:t>
            </a:r>
            <a:r>
              <a:rPr sz="3350" b="1" spc="15" dirty="0">
                <a:latin typeface="Arial"/>
                <a:cs typeface="Arial"/>
              </a:rPr>
              <a:t> </a:t>
            </a:r>
            <a:r>
              <a:rPr sz="3350" b="1" spc="10" dirty="0">
                <a:latin typeface="Arial"/>
                <a:cs typeface="Arial"/>
              </a:rPr>
              <a:t>party </a:t>
            </a:r>
            <a:r>
              <a:rPr sz="3350" b="1" spc="-915" dirty="0">
                <a:latin typeface="Arial"/>
                <a:cs typeface="Arial"/>
              </a:rPr>
              <a:t> </a:t>
            </a:r>
            <a:r>
              <a:rPr sz="3350" b="1" spc="15" dirty="0">
                <a:latin typeface="Arial"/>
                <a:cs typeface="Arial"/>
              </a:rPr>
              <a:t>modules</a:t>
            </a:r>
            <a:r>
              <a:rPr sz="3350" b="1" spc="5" dirty="0">
                <a:latin typeface="Arial"/>
                <a:cs typeface="Arial"/>
              </a:rPr>
              <a:t> </a:t>
            </a:r>
            <a:r>
              <a:rPr sz="3350" spc="10" dirty="0">
                <a:latin typeface="Arial MT"/>
                <a:cs typeface="Arial MT"/>
              </a:rPr>
              <a:t>(so</a:t>
            </a:r>
            <a:r>
              <a:rPr sz="3350" spc="5" dirty="0">
                <a:latin typeface="Arial MT"/>
                <a:cs typeface="Arial MT"/>
              </a:rPr>
              <a:t> </a:t>
            </a:r>
            <a:r>
              <a:rPr sz="3350" spc="10" dirty="0">
                <a:latin typeface="Arial MT"/>
                <a:cs typeface="Arial MT"/>
              </a:rPr>
              <a:t>that</a:t>
            </a:r>
            <a:r>
              <a:rPr sz="3350" spc="5" dirty="0">
                <a:latin typeface="Arial MT"/>
                <a:cs typeface="Arial MT"/>
              </a:rPr>
              <a:t> </a:t>
            </a:r>
            <a:r>
              <a:rPr sz="3350" spc="15" dirty="0">
                <a:latin typeface="Arial MT"/>
                <a:cs typeface="Arial MT"/>
              </a:rPr>
              <a:t>you</a:t>
            </a:r>
            <a:r>
              <a:rPr sz="3350" spc="5" dirty="0">
                <a:latin typeface="Arial MT"/>
                <a:cs typeface="Arial MT"/>
              </a:rPr>
              <a:t> </a:t>
            </a:r>
            <a:r>
              <a:rPr sz="3350" spc="75" dirty="0">
                <a:latin typeface="Arial MT"/>
                <a:cs typeface="Arial MT"/>
              </a:rPr>
              <a:t>can</a:t>
            </a:r>
            <a:r>
              <a:rPr sz="3350" spc="5" dirty="0">
                <a:latin typeface="Arial MT"/>
                <a:cs typeface="Arial MT"/>
              </a:rPr>
              <a:t> </a:t>
            </a:r>
            <a:r>
              <a:rPr sz="3350" spc="95" dirty="0">
                <a:latin typeface="Arial MT"/>
                <a:cs typeface="Arial MT"/>
              </a:rPr>
              <a:t>upgrade</a:t>
            </a:r>
            <a:r>
              <a:rPr sz="3350" spc="5" dirty="0">
                <a:latin typeface="Arial MT"/>
                <a:cs typeface="Arial MT"/>
              </a:rPr>
              <a:t> </a:t>
            </a:r>
            <a:r>
              <a:rPr sz="3350" spc="15" dirty="0">
                <a:latin typeface="Arial MT"/>
                <a:cs typeface="Arial MT"/>
              </a:rPr>
              <a:t>when</a:t>
            </a:r>
            <a:r>
              <a:rPr sz="3350" spc="5" dirty="0">
                <a:latin typeface="Arial MT"/>
                <a:cs typeface="Arial MT"/>
              </a:rPr>
              <a:t> </a:t>
            </a:r>
            <a:r>
              <a:rPr sz="3350" spc="30" dirty="0">
                <a:latin typeface="Arial MT"/>
                <a:cs typeface="Arial MT"/>
              </a:rPr>
              <a:t>convenient</a:t>
            </a:r>
            <a:r>
              <a:rPr sz="3350" spc="5" dirty="0">
                <a:latin typeface="Arial MT"/>
                <a:cs typeface="Arial MT"/>
              </a:rPr>
              <a:t> </a:t>
            </a:r>
            <a:r>
              <a:rPr sz="3350" spc="10" dirty="0">
                <a:latin typeface="Arial MT"/>
                <a:cs typeface="Arial MT"/>
              </a:rPr>
              <a:t>only)</a:t>
            </a:r>
            <a:endParaRPr sz="3350">
              <a:latin typeface="Arial MT"/>
              <a:cs typeface="Arial MT"/>
            </a:endParaRPr>
          </a:p>
          <a:p>
            <a:pPr lvl="1">
              <a:lnSpc>
                <a:spcPct val="100000"/>
              </a:lnSpc>
              <a:spcBef>
                <a:spcPts val="25"/>
              </a:spcBef>
              <a:buFont typeface="Arial MT"/>
              <a:buChar char="•"/>
            </a:pPr>
            <a:endParaRPr sz="3450">
              <a:latin typeface="Arial MT"/>
              <a:cs typeface="Arial MT"/>
            </a:endParaRPr>
          </a:p>
          <a:p>
            <a:pPr marL="1175385" marR="17780" lvl="1" indent="-417830">
              <a:lnSpc>
                <a:spcPct val="100499"/>
              </a:lnSpc>
              <a:buSzPct val="74626"/>
              <a:buChar char="•"/>
              <a:tabLst>
                <a:tab pos="1175385" algn="l"/>
                <a:tab pos="1176020" algn="l"/>
              </a:tabLst>
            </a:pPr>
            <a:r>
              <a:rPr sz="3350" spc="-50" dirty="0">
                <a:latin typeface="Arial MT"/>
                <a:cs typeface="Arial MT"/>
              </a:rPr>
              <a:t>For </a:t>
            </a:r>
            <a:r>
              <a:rPr sz="3350" b="1" spc="15" dirty="0">
                <a:latin typeface="Arial"/>
                <a:cs typeface="Arial"/>
              </a:rPr>
              <a:t>modules </a:t>
            </a:r>
            <a:r>
              <a:rPr sz="3350" b="1" spc="10" dirty="0">
                <a:latin typeface="Arial"/>
                <a:cs typeface="Arial"/>
              </a:rPr>
              <a:t>within your organization</a:t>
            </a:r>
            <a:r>
              <a:rPr sz="3350" spc="10" dirty="0">
                <a:latin typeface="Arial MT"/>
                <a:cs typeface="Arial MT"/>
              </a:rPr>
              <a:t>, </a:t>
            </a:r>
            <a:r>
              <a:rPr sz="3350" spc="15" dirty="0">
                <a:latin typeface="Arial MT"/>
                <a:cs typeface="Arial MT"/>
              </a:rPr>
              <a:t>you </a:t>
            </a:r>
            <a:r>
              <a:rPr sz="3350" spc="75" dirty="0">
                <a:latin typeface="Arial MT"/>
                <a:cs typeface="Arial MT"/>
              </a:rPr>
              <a:t>can </a:t>
            </a:r>
            <a:r>
              <a:rPr sz="3350" b="1" spc="15" dirty="0">
                <a:latin typeface="Arial"/>
                <a:cs typeface="Arial"/>
              </a:rPr>
              <a:t>use a </a:t>
            </a:r>
            <a:r>
              <a:rPr sz="3350" b="1" spc="10" dirty="0">
                <a:latin typeface="Arial"/>
                <a:cs typeface="Arial"/>
              </a:rPr>
              <a:t>range</a:t>
            </a:r>
            <a:r>
              <a:rPr sz="3350" spc="10" dirty="0">
                <a:latin typeface="Arial MT"/>
                <a:cs typeface="Arial MT"/>
              </a:rPr>
              <a:t>, for </a:t>
            </a:r>
            <a:r>
              <a:rPr sz="3350" spc="40" dirty="0">
                <a:latin typeface="Arial MT"/>
                <a:cs typeface="Arial MT"/>
              </a:rPr>
              <a:t>example </a:t>
            </a:r>
            <a:r>
              <a:rPr sz="3350" spc="10" dirty="0">
                <a:latin typeface="Arial MT"/>
                <a:cs typeface="Arial MT"/>
              </a:rPr>
              <a:t>"~&gt;1.2.0" to </a:t>
            </a:r>
            <a:r>
              <a:rPr sz="3350" spc="-919" dirty="0">
                <a:latin typeface="Arial MT"/>
                <a:cs typeface="Arial MT"/>
              </a:rPr>
              <a:t> </a:t>
            </a:r>
            <a:r>
              <a:rPr sz="3350" spc="50" dirty="0">
                <a:latin typeface="Arial MT"/>
                <a:cs typeface="Arial MT"/>
              </a:rPr>
              <a:t>avoid </a:t>
            </a:r>
            <a:r>
              <a:rPr sz="3350" spc="135" dirty="0">
                <a:latin typeface="Arial MT"/>
                <a:cs typeface="Arial MT"/>
              </a:rPr>
              <a:t>big </a:t>
            </a:r>
            <a:r>
              <a:rPr sz="3350" spc="65" dirty="0">
                <a:latin typeface="Arial MT"/>
                <a:cs typeface="Arial MT"/>
              </a:rPr>
              <a:t>changes </a:t>
            </a:r>
            <a:r>
              <a:rPr sz="3350" spc="15" dirty="0">
                <a:latin typeface="Arial MT"/>
                <a:cs typeface="Arial MT"/>
              </a:rPr>
              <a:t>when you </a:t>
            </a:r>
            <a:r>
              <a:rPr sz="3350" spc="110" dirty="0">
                <a:latin typeface="Arial MT"/>
                <a:cs typeface="Arial MT"/>
              </a:rPr>
              <a:t>bump </a:t>
            </a:r>
            <a:r>
              <a:rPr sz="3350" spc="10" dirty="0">
                <a:latin typeface="Arial MT"/>
                <a:cs typeface="Arial MT"/>
              </a:rPr>
              <a:t>to 1.3.0 (you </a:t>
            </a:r>
            <a:r>
              <a:rPr sz="3350" spc="75" dirty="0">
                <a:latin typeface="Arial MT"/>
                <a:cs typeface="Arial MT"/>
              </a:rPr>
              <a:t>can </a:t>
            </a:r>
            <a:r>
              <a:rPr sz="3350" spc="10" dirty="0">
                <a:latin typeface="Arial MT"/>
                <a:cs typeface="Arial MT"/>
              </a:rPr>
              <a:t>then </a:t>
            </a:r>
            <a:r>
              <a:rPr sz="3350" spc="110" dirty="0">
                <a:latin typeface="Arial MT"/>
                <a:cs typeface="Arial MT"/>
              </a:rPr>
              <a:t>bump </a:t>
            </a:r>
            <a:r>
              <a:rPr sz="3350" spc="15" dirty="0">
                <a:latin typeface="Arial MT"/>
                <a:cs typeface="Arial MT"/>
              </a:rPr>
              <a:t>when you </a:t>
            </a:r>
            <a:r>
              <a:rPr sz="3350" spc="60" dirty="0">
                <a:latin typeface="Arial MT"/>
                <a:cs typeface="Arial MT"/>
              </a:rPr>
              <a:t>need </a:t>
            </a:r>
            <a:r>
              <a:rPr sz="3350" spc="15" dirty="0">
                <a:latin typeface="Arial MT"/>
                <a:cs typeface="Arial MT"/>
              </a:rPr>
              <a:t>new </a:t>
            </a:r>
            <a:r>
              <a:rPr sz="3350" spc="20" dirty="0">
                <a:latin typeface="Arial MT"/>
                <a:cs typeface="Arial MT"/>
              </a:rPr>
              <a:t> </a:t>
            </a:r>
            <a:r>
              <a:rPr sz="3350" spc="5" dirty="0">
                <a:latin typeface="Arial MT"/>
                <a:cs typeface="Arial MT"/>
              </a:rPr>
              <a:t>features)</a:t>
            </a:r>
            <a:endParaRPr sz="3350">
              <a:latin typeface="Arial MT"/>
              <a:cs typeface="Arial MT"/>
            </a:endParaRPr>
          </a:p>
          <a:p>
            <a:pPr lvl="1">
              <a:lnSpc>
                <a:spcPct val="100000"/>
              </a:lnSpc>
              <a:spcBef>
                <a:spcPts val="25"/>
              </a:spcBef>
              <a:buFont typeface="Arial MT"/>
              <a:buChar char="•"/>
            </a:pPr>
            <a:endParaRPr sz="3450">
              <a:latin typeface="Arial MT"/>
              <a:cs typeface="Arial MT"/>
            </a:endParaRPr>
          </a:p>
          <a:p>
            <a:pPr marL="1175385" marR="465455" lvl="1" indent="-417830">
              <a:lnSpc>
                <a:spcPct val="100499"/>
              </a:lnSpc>
              <a:buSzPct val="74626"/>
              <a:buChar char="•"/>
              <a:tabLst>
                <a:tab pos="1175385" algn="l"/>
                <a:tab pos="1176020" algn="l"/>
              </a:tabLst>
            </a:pPr>
            <a:r>
              <a:rPr sz="3350" spc="-20" dirty="0">
                <a:latin typeface="Arial MT"/>
                <a:cs typeface="Arial MT"/>
              </a:rPr>
              <a:t>Within</a:t>
            </a:r>
            <a:r>
              <a:rPr sz="3350" spc="5" dirty="0">
                <a:latin typeface="Arial MT"/>
                <a:cs typeface="Arial MT"/>
              </a:rPr>
              <a:t> </a:t>
            </a:r>
            <a:r>
              <a:rPr sz="3350" spc="40" dirty="0">
                <a:latin typeface="Arial MT"/>
                <a:cs typeface="Arial MT"/>
              </a:rPr>
              <a:t>modules</a:t>
            </a:r>
            <a:r>
              <a:rPr sz="3350" spc="10" dirty="0">
                <a:latin typeface="Arial MT"/>
                <a:cs typeface="Arial MT"/>
              </a:rPr>
              <a:t> </a:t>
            </a:r>
            <a:r>
              <a:rPr sz="3350" spc="15" dirty="0">
                <a:latin typeface="Arial MT"/>
                <a:cs typeface="Arial MT"/>
              </a:rPr>
              <a:t>(when</a:t>
            </a:r>
            <a:r>
              <a:rPr sz="3350" spc="10" dirty="0">
                <a:latin typeface="Arial MT"/>
                <a:cs typeface="Arial MT"/>
              </a:rPr>
              <a:t> </a:t>
            </a:r>
            <a:r>
              <a:rPr sz="3350" spc="15" dirty="0">
                <a:latin typeface="Arial MT"/>
                <a:cs typeface="Arial MT"/>
              </a:rPr>
              <a:t>you</a:t>
            </a:r>
            <a:r>
              <a:rPr sz="3350" spc="5" dirty="0">
                <a:latin typeface="Arial MT"/>
                <a:cs typeface="Arial MT"/>
              </a:rPr>
              <a:t> </a:t>
            </a:r>
            <a:r>
              <a:rPr sz="3350" spc="10" dirty="0">
                <a:latin typeface="Arial MT"/>
                <a:cs typeface="Arial MT"/>
              </a:rPr>
              <a:t>write </a:t>
            </a:r>
            <a:r>
              <a:rPr sz="3350" spc="15" dirty="0">
                <a:latin typeface="Arial MT"/>
                <a:cs typeface="Arial MT"/>
              </a:rPr>
              <a:t>a</a:t>
            </a:r>
            <a:r>
              <a:rPr sz="3350" spc="10" dirty="0">
                <a:latin typeface="Arial MT"/>
                <a:cs typeface="Arial MT"/>
              </a:rPr>
              <a:t> </a:t>
            </a:r>
            <a:r>
              <a:rPr sz="3350" spc="35" dirty="0">
                <a:latin typeface="Arial MT"/>
                <a:cs typeface="Arial MT"/>
              </a:rPr>
              <a:t>module),</a:t>
            </a:r>
            <a:r>
              <a:rPr sz="3350" spc="10" dirty="0">
                <a:latin typeface="Arial MT"/>
                <a:cs typeface="Arial MT"/>
              </a:rPr>
              <a:t> </a:t>
            </a:r>
            <a:r>
              <a:rPr sz="3350" spc="15" dirty="0">
                <a:latin typeface="Arial MT"/>
                <a:cs typeface="Arial MT"/>
              </a:rPr>
              <a:t>you</a:t>
            </a:r>
            <a:r>
              <a:rPr sz="3350" spc="5" dirty="0">
                <a:latin typeface="Arial MT"/>
                <a:cs typeface="Arial MT"/>
              </a:rPr>
              <a:t> </a:t>
            </a:r>
            <a:r>
              <a:rPr sz="3350" spc="45" dirty="0">
                <a:latin typeface="Arial MT"/>
                <a:cs typeface="Arial MT"/>
              </a:rPr>
              <a:t>should</a:t>
            </a:r>
            <a:r>
              <a:rPr sz="3350" spc="10" dirty="0">
                <a:latin typeface="Arial MT"/>
                <a:cs typeface="Arial MT"/>
              </a:rPr>
              <a:t> </a:t>
            </a:r>
            <a:r>
              <a:rPr sz="3350" spc="75" dirty="0">
                <a:latin typeface="Arial MT"/>
                <a:cs typeface="Arial MT"/>
              </a:rPr>
              <a:t>supply</a:t>
            </a:r>
            <a:r>
              <a:rPr sz="3350" spc="10" dirty="0">
                <a:latin typeface="Arial MT"/>
                <a:cs typeface="Arial MT"/>
              </a:rPr>
              <a:t> </a:t>
            </a:r>
            <a:r>
              <a:rPr sz="3350" spc="15" dirty="0">
                <a:latin typeface="Arial MT"/>
                <a:cs typeface="Arial MT"/>
              </a:rPr>
              <a:t>a</a:t>
            </a:r>
            <a:r>
              <a:rPr sz="3350" spc="10" dirty="0">
                <a:latin typeface="Arial MT"/>
                <a:cs typeface="Arial MT"/>
              </a:rPr>
              <a:t> </a:t>
            </a:r>
            <a:r>
              <a:rPr sz="3350" b="1" spc="15" dirty="0">
                <a:latin typeface="Arial"/>
                <a:cs typeface="Arial"/>
              </a:rPr>
              <a:t>minimum</a:t>
            </a:r>
            <a:r>
              <a:rPr sz="3350" b="1" spc="5" dirty="0">
                <a:latin typeface="Arial"/>
                <a:cs typeface="Arial"/>
              </a:rPr>
              <a:t> </a:t>
            </a:r>
            <a:r>
              <a:rPr sz="3350" b="1" spc="10" dirty="0">
                <a:latin typeface="Arial"/>
                <a:cs typeface="Arial"/>
              </a:rPr>
              <a:t>terraform </a:t>
            </a:r>
            <a:r>
              <a:rPr sz="3350" b="1" spc="-915" dirty="0">
                <a:latin typeface="Arial"/>
                <a:cs typeface="Arial"/>
              </a:rPr>
              <a:t> </a:t>
            </a:r>
            <a:r>
              <a:rPr sz="3350" b="1" spc="10" dirty="0">
                <a:latin typeface="Arial"/>
                <a:cs typeface="Arial"/>
              </a:rPr>
              <a:t>core</a:t>
            </a:r>
            <a:r>
              <a:rPr sz="3350" b="1" dirty="0">
                <a:latin typeface="Arial"/>
                <a:cs typeface="Arial"/>
              </a:rPr>
              <a:t> </a:t>
            </a:r>
            <a:r>
              <a:rPr sz="3350" b="1" spc="15" dirty="0">
                <a:latin typeface="Arial"/>
                <a:cs typeface="Arial"/>
              </a:rPr>
              <a:t>version</a:t>
            </a:r>
            <a:r>
              <a:rPr sz="3350" b="1" spc="5" dirty="0">
                <a:latin typeface="Arial"/>
                <a:cs typeface="Arial"/>
              </a:rPr>
              <a:t> </a:t>
            </a:r>
            <a:r>
              <a:rPr sz="3350" spc="10" dirty="0">
                <a:latin typeface="Arial MT"/>
                <a:cs typeface="Arial MT"/>
              </a:rPr>
              <a:t>to</a:t>
            </a:r>
            <a:r>
              <a:rPr sz="3350" spc="5" dirty="0">
                <a:latin typeface="Arial MT"/>
                <a:cs typeface="Arial MT"/>
              </a:rPr>
              <a:t> </a:t>
            </a:r>
            <a:r>
              <a:rPr sz="3350" dirty="0">
                <a:latin typeface="Arial MT"/>
                <a:cs typeface="Arial MT"/>
              </a:rPr>
              <a:t>ensure</a:t>
            </a:r>
            <a:r>
              <a:rPr sz="3350" spc="5" dirty="0">
                <a:latin typeface="Arial MT"/>
                <a:cs typeface="Arial MT"/>
              </a:rPr>
              <a:t> </a:t>
            </a:r>
            <a:r>
              <a:rPr sz="3350" spc="55" dirty="0">
                <a:latin typeface="Arial MT"/>
                <a:cs typeface="Arial MT"/>
              </a:rPr>
              <a:t>compatibility</a:t>
            </a:r>
            <a:r>
              <a:rPr sz="3350" spc="5" dirty="0">
                <a:latin typeface="Arial MT"/>
                <a:cs typeface="Arial MT"/>
              </a:rPr>
              <a:t> </a:t>
            </a:r>
            <a:r>
              <a:rPr sz="3350" spc="45" dirty="0">
                <a:latin typeface="Arial MT"/>
                <a:cs typeface="Arial MT"/>
              </a:rPr>
              <a:t>(e.g.</a:t>
            </a:r>
            <a:r>
              <a:rPr sz="3350" spc="5" dirty="0">
                <a:latin typeface="Arial MT"/>
                <a:cs typeface="Arial MT"/>
              </a:rPr>
              <a:t> </a:t>
            </a:r>
            <a:r>
              <a:rPr sz="3350" spc="70" dirty="0">
                <a:latin typeface="Arial MT"/>
                <a:cs typeface="Arial MT"/>
              </a:rPr>
              <a:t>&gt;=1.14.0)</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50" dirty="0">
                <a:latin typeface="Arial MT"/>
                <a:cs typeface="Arial MT"/>
              </a:rPr>
              <a:t>For</a:t>
            </a:r>
            <a:r>
              <a:rPr sz="3350" spc="10" dirty="0">
                <a:latin typeface="Arial MT"/>
                <a:cs typeface="Arial MT"/>
              </a:rPr>
              <a:t> </a:t>
            </a:r>
            <a:r>
              <a:rPr sz="3350" spc="45" dirty="0">
                <a:latin typeface="Arial MT"/>
                <a:cs typeface="Arial MT"/>
              </a:rPr>
              <a:t>providers</a:t>
            </a:r>
            <a:r>
              <a:rPr sz="3350" spc="10" dirty="0">
                <a:latin typeface="Arial MT"/>
                <a:cs typeface="Arial MT"/>
              </a:rPr>
              <a:t> </a:t>
            </a:r>
            <a:r>
              <a:rPr sz="3350" spc="15" dirty="0">
                <a:latin typeface="Arial MT"/>
                <a:cs typeface="Arial MT"/>
              </a:rPr>
              <a:t>you</a:t>
            </a:r>
            <a:r>
              <a:rPr sz="3350" spc="10" dirty="0">
                <a:latin typeface="Arial MT"/>
                <a:cs typeface="Arial MT"/>
              </a:rPr>
              <a:t> </a:t>
            </a:r>
            <a:r>
              <a:rPr sz="3350" spc="75" dirty="0">
                <a:latin typeface="Arial MT"/>
                <a:cs typeface="Arial MT"/>
              </a:rPr>
              <a:t>can</a:t>
            </a:r>
            <a:r>
              <a:rPr sz="3350" spc="10" dirty="0">
                <a:latin typeface="Arial MT"/>
                <a:cs typeface="Arial MT"/>
              </a:rPr>
              <a:t> </a:t>
            </a:r>
            <a:r>
              <a:rPr sz="3350" spc="15" dirty="0">
                <a:latin typeface="Arial MT"/>
                <a:cs typeface="Arial MT"/>
              </a:rPr>
              <a:t>use</a:t>
            </a:r>
            <a:r>
              <a:rPr sz="3350" spc="10" dirty="0">
                <a:latin typeface="Arial MT"/>
                <a:cs typeface="Arial MT"/>
              </a:rPr>
              <a:t> the </a:t>
            </a:r>
            <a:r>
              <a:rPr sz="3350" b="1" spc="15" dirty="0">
                <a:latin typeface="Arial"/>
                <a:cs typeface="Arial"/>
              </a:rPr>
              <a:t>~&gt;</a:t>
            </a:r>
            <a:r>
              <a:rPr sz="3350" b="1" spc="10" dirty="0">
                <a:latin typeface="Arial"/>
                <a:cs typeface="Arial"/>
              </a:rPr>
              <a:t> constraint to set</a:t>
            </a:r>
            <a:r>
              <a:rPr sz="3350" b="1" spc="15" dirty="0">
                <a:latin typeface="Arial"/>
                <a:cs typeface="Arial"/>
              </a:rPr>
              <a:t> </a:t>
            </a:r>
            <a:r>
              <a:rPr sz="3350" b="1" spc="10" dirty="0">
                <a:latin typeface="Arial"/>
                <a:cs typeface="Arial"/>
              </a:rPr>
              <a:t>lower </a:t>
            </a:r>
            <a:r>
              <a:rPr sz="3350" b="1" spc="15" dirty="0">
                <a:latin typeface="Arial"/>
                <a:cs typeface="Arial"/>
              </a:rPr>
              <a:t>and</a:t>
            </a:r>
            <a:r>
              <a:rPr sz="3350" b="1" spc="10" dirty="0">
                <a:latin typeface="Arial"/>
                <a:cs typeface="Arial"/>
              </a:rPr>
              <a:t> upper bound</a:t>
            </a:r>
            <a:endParaRPr sz="3350">
              <a:latin typeface="Arial"/>
              <a:cs typeface="Arial"/>
            </a:endParaRPr>
          </a:p>
          <a:p>
            <a:pPr lvl="1">
              <a:lnSpc>
                <a:spcPct val="100000"/>
              </a:lnSpc>
              <a:spcBef>
                <a:spcPts val="25"/>
              </a:spcBef>
              <a:buFont typeface="Arial MT"/>
              <a:buChar char="•"/>
            </a:pPr>
            <a:endParaRPr sz="3450">
              <a:latin typeface="Arial"/>
              <a:cs typeface="Arial"/>
            </a:endParaRPr>
          </a:p>
          <a:p>
            <a:pPr marL="1541780" marR="389890" lvl="2" indent="-417830">
              <a:lnSpc>
                <a:spcPct val="100499"/>
              </a:lnSpc>
              <a:spcBef>
                <a:spcPts val="5"/>
              </a:spcBef>
              <a:buSzPct val="74626"/>
              <a:buChar char="•"/>
              <a:tabLst>
                <a:tab pos="1541780" algn="l"/>
                <a:tab pos="1542415" algn="l"/>
              </a:tabLst>
            </a:pPr>
            <a:r>
              <a:rPr sz="3350" spc="-50" dirty="0">
                <a:latin typeface="Arial MT"/>
                <a:cs typeface="Arial MT"/>
              </a:rPr>
              <a:t>For</a:t>
            </a:r>
            <a:r>
              <a:rPr sz="3350" spc="5" dirty="0">
                <a:latin typeface="Arial MT"/>
                <a:cs typeface="Arial MT"/>
              </a:rPr>
              <a:t> </a:t>
            </a:r>
            <a:r>
              <a:rPr sz="3350" spc="40" dirty="0">
                <a:latin typeface="Arial MT"/>
                <a:cs typeface="Arial MT"/>
              </a:rPr>
              <a:t>example</a:t>
            </a:r>
            <a:r>
              <a:rPr sz="3350" spc="10" dirty="0">
                <a:latin typeface="Arial MT"/>
                <a:cs typeface="Arial MT"/>
              </a:rPr>
              <a:t> </a:t>
            </a:r>
            <a:r>
              <a:rPr sz="3350" spc="270" dirty="0">
                <a:latin typeface="Arial MT"/>
                <a:cs typeface="Arial MT"/>
              </a:rPr>
              <a:t>~&gt;</a:t>
            </a:r>
            <a:r>
              <a:rPr sz="3350" spc="5" dirty="0">
                <a:latin typeface="Arial MT"/>
                <a:cs typeface="Arial MT"/>
              </a:rPr>
              <a:t> </a:t>
            </a:r>
            <a:r>
              <a:rPr sz="3350" spc="10" dirty="0">
                <a:latin typeface="Arial MT"/>
                <a:cs typeface="Arial MT"/>
              </a:rPr>
              <a:t>3.21 </a:t>
            </a:r>
            <a:r>
              <a:rPr sz="3350" spc="15" dirty="0">
                <a:latin typeface="Arial MT"/>
                <a:cs typeface="Arial MT"/>
              </a:rPr>
              <a:t>on</a:t>
            </a:r>
            <a:r>
              <a:rPr sz="3350" spc="10" dirty="0">
                <a:latin typeface="Arial MT"/>
                <a:cs typeface="Arial MT"/>
              </a:rPr>
              <a:t> the</a:t>
            </a:r>
            <a:r>
              <a:rPr sz="3350" spc="5" dirty="0">
                <a:latin typeface="Arial MT"/>
                <a:cs typeface="Arial MT"/>
              </a:rPr>
              <a:t> </a:t>
            </a:r>
            <a:r>
              <a:rPr sz="3350" spc="-150" dirty="0">
                <a:latin typeface="Arial MT"/>
                <a:cs typeface="Arial MT"/>
              </a:rPr>
              <a:t>AWS</a:t>
            </a:r>
            <a:r>
              <a:rPr sz="3350" spc="10" dirty="0">
                <a:latin typeface="Arial MT"/>
                <a:cs typeface="Arial MT"/>
              </a:rPr>
              <a:t> </a:t>
            </a:r>
            <a:r>
              <a:rPr sz="3350" spc="45" dirty="0">
                <a:latin typeface="Arial MT"/>
                <a:cs typeface="Arial MT"/>
              </a:rPr>
              <a:t>module</a:t>
            </a:r>
            <a:r>
              <a:rPr sz="3350" spc="5" dirty="0">
                <a:latin typeface="Arial MT"/>
                <a:cs typeface="Arial MT"/>
              </a:rPr>
              <a:t> </a:t>
            </a:r>
            <a:r>
              <a:rPr sz="3350" spc="10" dirty="0">
                <a:latin typeface="Arial MT"/>
                <a:cs typeface="Arial MT"/>
              </a:rPr>
              <a:t>will </a:t>
            </a:r>
            <a:r>
              <a:rPr sz="3350" spc="5" dirty="0">
                <a:latin typeface="Arial MT"/>
                <a:cs typeface="Arial MT"/>
              </a:rPr>
              <a:t>still</a:t>
            </a:r>
            <a:r>
              <a:rPr sz="3350" spc="10" dirty="0">
                <a:latin typeface="Arial MT"/>
                <a:cs typeface="Arial MT"/>
              </a:rPr>
              <a:t> </a:t>
            </a:r>
            <a:r>
              <a:rPr sz="3350" spc="60" dirty="0">
                <a:latin typeface="Arial MT"/>
                <a:cs typeface="Arial MT"/>
              </a:rPr>
              <a:t>give</a:t>
            </a:r>
            <a:r>
              <a:rPr sz="3350" spc="5" dirty="0">
                <a:latin typeface="Arial MT"/>
                <a:cs typeface="Arial MT"/>
              </a:rPr>
              <a:t> </a:t>
            </a:r>
            <a:r>
              <a:rPr sz="3350" spc="15" dirty="0">
                <a:latin typeface="Arial MT"/>
                <a:cs typeface="Arial MT"/>
              </a:rPr>
              <a:t>you</a:t>
            </a:r>
            <a:r>
              <a:rPr sz="3350" spc="10" dirty="0">
                <a:latin typeface="Arial MT"/>
                <a:cs typeface="Arial MT"/>
              </a:rPr>
              <a:t> </a:t>
            </a:r>
            <a:r>
              <a:rPr sz="3350" spc="15" dirty="0">
                <a:latin typeface="Arial MT"/>
                <a:cs typeface="Arial MT"/>
              </a:rPr>
              <a:t>new</a:t>
            </a:r>
            <a:r>
              <a:rPr sz="3350" spc="5" dirty="0">
                <a:latin typeface="Arial MT"/>
                <a:cs typeface="Arial MT"/>
              </a:rPr>
              <a:t> features,</a:t>
            </a:r>
            <a:r>
              <a:rPr sz="3350" spc="10" dirty="0">
                <a:latin typeface="Arial MT"/>
                <a:cs typeface="Arial MT"/>
              </a:rPr>
              <a:t> </a:t>
            </a:r>
            <a:r>
              <a:rPr sz="3350" spc="75" dirty="0">
                <a:latin typeface="Arial MT"/>
                <a:cs typeface="Arial MT"/>
              </a:rPr>
              <a:t>but</a:t>
            </a:r>
            <a:r>
              <a:rPr sz="3350" spc="10" dirty="0">
                <a:latin typeface="Arial MT"/>
                <a:cs typeface="Arial MT"/>
              </a:rPr>
              <a:t> will</a:t>
            </a:r>
            <a:r>
              <a:rPr sz="3350" spc="5" dirty="0">
                <a:latin typeface="Arial MT"/>
                <a:cs typeface="Arial MT"/>
              </a:rPr>
              <a:t> </a:t>
            </a:r>
            <a:r>
              <a:rPr sz="3350" spc="10" dirty="0">
                <a:latin typeface="Arial MT"/>
                <a:cs typeface="Arial MT"/>
              </a:rPr>
              <a:t>not </a:t>
            </a:r>
            <a:r>
              <a:rPr sz="3350" spc="-915" dirty="0">
                <a:latin typeface="Arial MT"/>
                <a:cs typeface="Arial MT"/>
              </a:rPr>
              <a:t> </a:t>
            </a:r>
            <a:r>
              <a:rPr sz="3350" spc="45" dirty="0">
                <a:latin typeface="Arial MT"/>
                <a:cs typeface="Arial MT"/>
              </a:rPr>
              <a:t>introduce</a:t>
            </a:r>
            <a:r>
              <a:rPr sz="3350" dirty="0">
                <a:latin typeface="Arial MT"/>
                <a:cs typeface="Arial MT"/>
              </a:rPr>
              <a:t> </a:t>
            </a:r>
            <a:r>
              <a:rPr sz="3350" spc="15" dirty="0">
                <a:latin typeface="Arial MT"/>
                <a:cs typeface="Arial MT"/>
              </a:rPr>
              <a:t>a</a:t>
            </a:r>
            <a:r>
              <a:rPr sz="3350" spc="5" dirty="0">
                <a:latin typeface="Arial MT"/>
                <a:cs typeface="Arial MT"/>
              </a:rPr>
              <a:t> </a:t>
            </a:r>
            <a:r>
              <a:rPr sz="3350" spc="10" dirty="0">
                <a:latin typeface="Arial MT"/>
                <a:cs typeface="Arial MT"/>
              </a:rPr>
              <a:t>major</a:t>
            </a:r>
            <a:r>
              <a:rPr sz="3350" spc="5" dirty="0">
                <a:latin typeface="Arial MT"/>
                <a:cs typeface="Arial MT"/>
              </a:rPr>
              <a:t> </a:t>
            </a:r>
            <a:r>
              <a:rPr sz="3350" spc="110" dirty="0">
                <a:latin typeface="Arial MT"/>
                <a:cs typeface="Arial MT"/>
              </a:rPr>
              <a:t>bump</a:t>
            </a:r>
            <a:endParaRPr sz="3350">
              <a:latin typeface="Arial MT"/>
              <a:cs typeface="Arial MT"/>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5894" y="4270624"/>
            <a:ext cx="14121130" cy="1376680"/>
          </a:xfrm>
          <a:prstGeom prst="rect">
            <a:avLst/>
          </a:prstGeom>
        </p:spPr>
        <p:txBody>
          <a:bodyPr vert="horz" wrap="square" lIns="0" tIns="14605" rIns="0" bIns="0" rtlCol="0">
            <a:spAutoFit/>
          </a:bodyPr>
          <a:lstStyle/>
          <a:p>
            <a:pPr marL="12700">
              <a:lnSpc>
                <a:spcPct val="100000"/>
              </a:lnSpc>
              <a:spcBef>
                <a:spcPts val="115"/>
              </a:spcBef>
            </a:pPr>
            <a:r>
              <a:rPr sz="8850" spc="65" dirty="0"/>
              <a:t>Navigate</a:t>
            </a:r>
            <a:r>
              <a:rPr sz="8850" spc="-15" dirty="0"/>
              <a:t> </a:t>
            </a:r>
            <a:r>
              <a:rPr sz="8850" spc="20" dirty="0"/>
              <a:t>terraform</a:t>
            </a:r>
            <a:r>
              <a:rPr sz="8850" spc="-10" dirty="0"/>
              <a:t> </a:t>
            </a:r>
            <a:r>
              <a:rPr sz="8850" spc="5" dirty="0"/>
              <a:t>workflow</a:t>
            </a:r>
            <a:endParaRPr sz="88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9EDE5-F82F-4568-A4CD-C91733B2919F}"/>
              </a:ext>
            </a:extLst>
          </p:cNvPr>
          <p:cNvSpPr txBox="1"/>
          <p:nvPr/>
        </p:nvSpPr>
        <p:spPr>
          <a:xfrm>
            <a:off x="6318250" y="473075"/>
            <a:ext cx="6813212" cy="1200329"/>
          </a:xfrm>
          <a:prstGeom prst="rect">
            <a:avLst/>
          </a:prstGeom>
          <a:noFill/>
        </p:spPr>
        <p:txBody>
          <a:bodyPr wrap="none" rtlCol="0">
            <a:spAutoFit/>
          </a:bodyPr>
          <a:lstStyle/>
          <a:p>
            <a:r>
              <a:rPr lang="en-IN" sz="7200" dirty="0"/>
              <a:t>Terraform version</a:t>
            </a:r>
          </a:p>
        </p:txBody>
      </p:sp>
      <p:pic>
        <p:nvPicPr>
          <p:cNvPr id="7" name="Picture 6">
            <a:extLst>
              <a:ext uri="{FF2B5EF4-FFF2-40B4-BE49-F238E27FC236}">
                <a16:creationId xmlns:a16="http://schemas.microsoft.com/office/drawing/2014/main" id="{F377EA8C-D2D5-438A-AA1C-575A62AE2A07}"/>
              </a:ext>
            </a:extLst>
          </p:cNvPr>
          <p:cNvPicPr>
            <a:picLocks noChangeAspect="1"/>
          </p:cNvPicPr>
          <p:nvPr/>
        </p:nvPicPr>
        <p:blipFill rotWithShape="1">
          <a:blip r:embed="rId2"/>
          <a:srcRect r="36250" b="61111"/>
          <a:stretch/>
        </p:blipFill>
        <p:spPr>
          <a:xfrm>
            <a:off x="1450470" y="2378074"/>
            <a:ext cx="16678780" cy="5723111"/>
          </a:xfrm>
          <a:prstGeom prst="rect">
            <a:avLst/>
          </a:prstGeom>
        </p:spPr>
      </p:pic>
    </p:spTree>
    <p:extLst>
      <p:ext uri="{BB962C8B-B14F-4D97-AF65-F5344CB8AC3E}">
        <p14:creationId xmlns:p14="http://schemas.microsoft.com/office/powerpoint/2010/main" val="159312809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4708505" cy="1433195"/>
          </a:xfrm>
          <a:prstGeom prst="rect">
            <a:avLst/>
          </a:prstGeom>
        </p:spPr>
        <p:txBody>
          <a:bodyPr vert="horz" wrap="square" lIns="0" tIns="17145" rIns="0" bIns="0" rtlCol="0">
            <a:spAutoFit/>
          </a:bodyPr>
          <a:lstStyle/>
          <a:p>
            <a:pPr marL="12700">
              <a:lnSpc>
                <a:spcPct val="100000"/>
              </a:lnSpc>
              <a:spcBef>
                <a:spcPts val="135"/>
              </a:spcBef>
            </a:pPr>
            <a:r>
              <a:rPr spc="75" dirty="0"/>
              <a:t>Navigate</a:t>
            </a:r>
            <a:r>
              <a:rPr spc="-5" dirty="0"/>
              <a:t> </a:t>
            </a:r>
            <a:r>
              <a:rPr spc="30" dirty="0"/>
              <a:t>terraform</a:t>
            </a:r>
            <a:r>
              <a:rPr spc="-5" dirty="0"/>
              <a:t> </a:t>
            </a:r>
            <a:r>
              <a:rPr spc="15" dirty="0"/>
              <a:t>workflow</a:t>
            </a:r>
          </a:p>
        </p:txBody>
      </p:sp>
      <p:sp>
        <p:nvSpPr>
          <p:cNvPr id="3" name="object 3"/>
          <p:cNvSpPr txBox="1"/>
          <p:nvPr/>
        </p:nvSpPr>
        <p:spPr>
          <a:xfrm>
            <a:off x="1246901" y="4083723"/>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spc="-10" dirty="0">
                <a:latin typeface="Arial"/>
                <a:cs typeface="Arial"/>
              </a:rPr>
              <a:t>Write</a:t>
            </a:r>
            <a:endParaRPr sz="3700">
              <a:latin typeface="Arial"/>
              <a:cs typeface="Arial"/>
            </a:endParaRPr>
          </a:p>
        </p:txBody>
      </p:sp>
      <p:sp>
        <p:nvSpPr>
          <p:cNvPr id="4" name="object 4"/>
          <p:cNvSpPr/>
          <p:nvPr/>
        </p:nvSpPr>
        <p:spPr>
          <a:xfrm>
            <a:off x="7932680" y="4083723"/>
            <a:ext cx="4207510" cy="2517775"/>
          </a:xfrm>
          <a:custGeom>
            <a:avLst/>
            <a:gdLst/>
            <a:ahLst/>
            <a:cxnLst/>
            <a:rect l="l" t="t" r="r" b="b"/>
            <a:pathLst>
              <a:path w="4207509" h="2517775">
                <a:moveTo>
                  <a:pt x="0" y="0"/>
                </a:moveTo>
                <a:lnTo>
                  <a:pt x="4206907" y="0"/>
                </a:lnTo>
                <a:lnTo>
                  <a:pt x="4206907" y="2517469"/>
                </a:lnTo>
                <a:lnTo>
                  <a:pt x="0" y="2517469"/>
                </a:lnTo>
                <a:lnTo>
                  <a:pt x="0" y="0"/>
                </a:lnTo>
                <a:close/>
              </a:path>
            </a:pathLst>
          </a:custGeom>
          <a:ln w="73296">
            <a:solidFill>
              <a:srgbClr val="85888D"/>
            </a:solidFill>
          </a:ln>
        </p:spPr>
        <p:txBody>
          <a:bodyPr wrap="square" lIns="0" tIns="0" rIns="0" bIns="0" rtlCol="0"/>
          <a:lstStyle/>
          <a:p>
            <a:endParaRPr/>
          </a:p>
        </p:txBody>
      </p:sp>
      <p:sp>
        <p:nvSpPr>
          <p:cNvPr id="5" name="object 5"/>
          <p:cNvSpPr txBox="1"/>
          <p:nvPr/>
        </p:nvSpPr>
        <p:spPr>
          <a:xfrm>
            <a:off x="7932680" y="4083723"/>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dirty="0">
                <a:latin typeface="Arial"/>
                <a:cs typeface="Arial"/>
              </a:rPr>
              <a:t>Plan</a:t>
            </a:r>
            <a:endParaRPr sz="3700">
              <a:latin typeface="Arial"/>
              <a:cs typeface="Arial"/>
            </a:endParaRPr>
          </a:p>
        </p:txBody>
      </p:sp>
      <p:sp>
        <p:nvSpPr>
          <p:cNvPr id="6" name="object 6"/>
          <p:cNvSpPr txBox="1"/>
          <p:nvPr/>
        </p:nvSpPr>
        <p:spPr>
          <a:xfrm>
            <a:off x="14576572" y="4083723"/>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1212850" marR="1205230" indent="235585">
              <a:lnSpc>
                <a:spcPct val="100299"/>
              </a:lnSpc>
            </a:pPr>
            <a:r>
              <a:rPr sz="3700" b="1" spc="5" dirty="0">
                <a:latin typeface="Arial"/>
                <a:cs typeface="Arial"/>
              </a:rPr>
              <a:t>Apply </a:t>
            </a:r>
            <a:r>
              <a:rPr sz="3700" b="1" spc="10" dirty="0">
                <a:latin typeface="Arial"/>
                <a:cs typeface="Arial"/>
              </a:rPr>
              <a:t> </a:t>
            </a:r>
            <a:r>
              <a:rPr sz="3700" b="1" dirty="0">
                <a:latin typeface="Arial"/>
                <a:cs typeface="Arial"/>
              </a:rPr>
              <a:t>(Create)</a:t>
            </a:r>
            <a:endParaRPr sz="3700">
              <a:latin typeface="Arial"/>
              <a:cs typeface="Arial"/>
            </a:endParaRPr>
          </a:p>
        </p:txBody>
      </p:sp>
      <p:grpSp>
        <p:nvGrpSpPr>
          <p:cNvPr id="7" name="object 7"/>
          <p:cNvGrpSpPr/>
          <p:nvPr/>
        </p:nvGrpSpPr>
        <p:grpSpPr>
          <a:xfrm>
            <a:off x="5423327" y="5341172"/>
            <a:ext cx="9144635" cy="251460"/>
            <a:chOff x="5423327" y="5341172"/>
            <a:chExt cx="9144635" cy="251460"/>
          </a:xfrm>
        </p:grpSpPr>
        <p:sp>
          <p:nvSpPr>
            <p:cNvPr id="8" name="object 8"/>
            <p:cNvSpPr/>
            <p:nvPr/>
          </p:nvSpPr>
          <p:spPr>
            <a:xfrm>
              <a:off x="5423327" y="5466823"/>
              <a:ext cx="2259965" cy="0"/>
            </a:xfrm>
            <a:custGeom>
              <a:avLst/>
              <a:gdLst/>
              <a:ahLst/>
              <a:cxnLst/>
              <a:rect l="l" t="t" r="r" b="b"/>
              <a:pathLst>
                <a:path w="2259965">
                  <a:moveTo>
                    <a:pt x="0" y="0"/>
                  </a:moveTo>
                  <a:lnTo>
                    <a:pt x="2228385" y="0"/>
                  </a:lnTo>
                  <a:lnTo>
                    <a:pt x="2259798" y="0"/>
                  </a:lnTo>
                </a:path>
              </a:pathLst>
            </a:custGeom>
            <a:ln w="62825">
              <a:solidFill>
                <a:srgbClr val="000000"/>
              </a:solidFill>
            </a:ln>
          </p:spPr>
          <p:txBody>
            <a:bodyPr wrap="square" lIns="0" tIns="0" rIns="0" bIns="0" rtlCol="0"/>
            <a:lstStyle/>
            <a:p>
              <a:endParaRPr/>
            </a:p>
          </p:txBody>
        </p:sp>
        <p:sp>
          <p:nvSpPr>
            <p:cNvPr id="9" name="object 9"/>
            <p:cNvSpPr/>
            <p:nvPr/>
          </p:nvSpPr>
          <p:spPr>
            <a:xfrm>
              <a:off x="7651712" y="5341172"/>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12088166" y="5466823"/>
              <a:ext cx="2259965" cy="0"/>
            </a:xfrm>
            <a:custGeom>
              <a:avLst/>
              <a:gdLst/>
              <a:ahLst/>
              <a:cxnLst/>
              <a:rect l="l" t="t" r="r" b="b"/>
              <a:pathLst>
                <a:path w="2259965">
                  <a:moveTo>
                    <a:pt x="0" y="0"/>
                  </a:moveTo>
                  <a:lnTo>
                    <a:pt x="2228385" y="0"/>
                  </a:lnTo>
                  <a:lnTo>
                    <a:pt x="2259798" y="0"/>
                  </a:lnTo>
                </a:path>
              </a:pathLst>
            </a:custGeom>
            <a:ln w="62825">
              <a:solidFill>
                <a:srgbClr val="000000"/>
              </a:solidFill>
            </a:ln>
          </p:spPr>
          <p:txBody>
            <a:bodyPr wrap="square" lIns="0" tIns="0" rIns="0" bIns="0" rtlCol="0"/>
            <a:lstStyle/>
            <a:p>
              <a:endParaRPr/>
            </a:p>
          </p:txBody>
        </p:sp>
        <p:sp>
          <p:nvSpPr>
            <p:cNvPr id="11" name="object 11"/>
            <p:cNvSpPr/>
            <p:nvPr/>
          </p:nvSpPr>
          <p:spPr>
            <a:xfrm>
              <a:off x="14316548" y="5341172"/>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4708505" cy="1433195"/>
          </a:xfrm>
          <a:prstGeom prst="rect">
            <a:avLst/>
          </a:prstGeom>
        </p:spPr>
        <p:txBody>
          <a:bodyPr vert="horz" wrap="square" lIns="0" tIns="17145" rIns="0" bIns="0" rtlCol="0">
            <a:spAutoFit/>
          </a:bodyPr>
          <a:lstStyle/>
          <a:p>
            <a:pPr marL="12700">
              <a:lnSpc>
                <a:spcPct val="100000"/>
              </a:lnSpc>
              <a:spcBef>
                <a:spcPts val="135"/>
              </a:spcBef>
            </a:pPr>
            <a:r>
              <a:rPr spc="75" dirty="0"/>
              <a:t>Navigate</a:t>
            </a:r>
            <a:r>
              <a:rPr spc="-5" dirty="0"/>
              <a:t> </a:t>
            </a:r>
            <a:r>
              <a:rPr spc="30" dirty="0"/>
              <a:t>terraform</a:t>
            </a:r>
            <a:r>
              <a:rPr spc="-5" dirty="0"/>
              <a:t> </a:t>
            </a:r>
            <a:r>
              <a:rPr spc="15" dirty="0"/>
              <a:t>workflow</a:t>
            </a:r>
          </a:p>
        </p:txBody>
      </p:sp>
      <p:sp>
        <p:nvSpPr>
          <p:cNvPr id="3" name="object 3"/>
          <p:cNvSpPr txBox="1"/>
          <p:nvPr/>
        </p:nvSpPr>
        <p:spPr>
          <a:xfrm>
            <a:off x="1246901" y="4083723"/>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dirty="0">
                <a:latin typeface="Arial"/>
                <a:cs typeface="Arial"/>
              </a:rPr>
              <a:t>terraform</a:t>
            </a:r>
            <a:r>
              <a:rPr sz="3700" b="1" spc="-30" dirty="0">
                <a:latin typeface="Arial"/>
                <a:cs typeface="Arial"/>
              </a:rPr>
              <a:t> </a:t>
            </a:r>
            <a:r>
              <a:rPr sz="3700" b="1" dirty="0">
                <a:latin typeface="Arial"/>
                <a:cs typeface="Arial"/>
              </a:rPr>
              <a:t>init</a:t>
            </a:r>
            <a:endParaRPr sz="3700">
              <a:latin typeface="Arial"/>
              <a:cs typeface="Arial"/>
            </a:endParaRPr>
          </a:p>
        </p:txBody>
      </p:sp>
      <p:sp>
        <p:nvSpPr>
          <p:cNvPr id="4" name="object 4"/>
          <p:cNvSpPr/>
          <p:nvPr/>
        </p:nvSpPr>
        <p:spPr>
          <a:xfrm>
            <a:off x="7932680" y="4083723"/>
            <a:ext cx="4207510" cy="2517775"/>
          </a:xfrm>
          <a:custGeom>
            <a:avLst/>
            <a:gdLst/>
            <a:ahLst/>
            <a:cxnLst/>
            <a:rect l="l" t="t" r="r" b="b"/>
            <a:pathLst>
              <a:path w="4207509" h="2517775">
                <a:moveTo>
                  <a:pt x="0" y="0"/>
                </a:moveTo>
                <a:lnTo>
                  <a:pt x="4206907" y="0"/>
                </a:lnTo>
                <a:lnTo>
                  <a:pt x="4206907" y="2517469"/>
                </a:lnTo>
                <a:lnTo>
                  <a:pt x="0" y="2517469"/>
                </a:lnTo>
                <a:lnTo>
                  <a:pt x="0" y="0"/>
                </a:lnTo>
                <a:close/>
              </a:path>
            </a:pathLst>
          </a:custGeom>
          <a:ln w="73296">
            <a:solidFill>
              <a:srgbClr val="85888D"/>
            </a:solidFill>
          </a:ln>
        </p:spPr>
        <p:txBody>
          <a:bodyPr wrap="square" lIns="0" tIns="0" rIns="0" bIns="0" rtlCol="0"/>
          <a:lstStyle/>
          <a:p>
            <a:endParaRPr/>
          </a:p>
        </p:txBody>
      </p:sp>
      <p:sp>
        <p:nvSpPr>
          <p:cNvPr id="5" name="object 5"/>
          <p:cNvSpPr txBox="1"/>
          <p:nvPr/>
        </p:nvSpPr>
        <p:spPr>
          <a:xfrm>
            <a:off x="7932680" y="4083723"/>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marL="113030">
              <a:lnSpc>
                <a:spcPct val="100000"/>
              </a:lnSpc>
              <a:spcBef>
                <a:spcPts val="3279"/>
              </a:spcBef>
            </a:pPr>
            <a:r>
              <a:rPr sz="3700" b="1" dirty="0">
                <a:latin typeface="Arial"/>
                <a:cs typeface="Arial"/>
              </a:rPr>
              <a:t>terraform</a:t>
            </a:r>
            <a:r>
              <a:rPr sz="3700" b="1" spc="-20" dirty="0">
                <a:latin typeface="Arial"/>
                <a:cs typeface="Arial"/>
              </a:rPr>
              <a:t> </a:t>
            </a:r>
            <a:r>
              <a:rPr sz="3700" b="1" dirty="0">
                <a:latin typeface="Arial"/>
                <a:cs typeface="Arial"/>
              </a:rPr>
              <a:t>validate</a:t>
            </a:r>
            <a:endParaRPr sz="3700">
              <a:latin typeface="Arial"/>
              <a:cs typeface="Arial"/>
            </a:endParaRPr>
          </a:p>
        </p:txBody>
      </p:sp>
      <p:sp>
        <p:nvSpPr>
          <p:cNvPr id="6" name="object 6"/>
          <p:cNvSpPr txBox="1"/>
          <p:nvPr/>
        </p:nvSpPr>
        <p:spPr>
          <a:xfrm>
            <a:off x="14338495" y="4083723"/>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781050" marR="367030" indent="-406400">
              <a:lnSpc>
                <a:spcPct val="100299"/>
              </a:lnSpc>
            </a:pPr>
            <a:r>
              <a:rPr sz="3700" b="1" dirty="0">
                <a:latin typeface="Arial"/>
                <a:cs typeface="Arial"/>
              </a:rPr>
              <a:t>terraform</a:t>
            </a:r>
            <a:r>
              <a:rPr sz="3700" b="1" spc="-50" dirty="0">
                <a:latin typeface="Arial"/>
                <a:cs typeface="Arial"/>
              </a:rPr>
              <a:t> </a:t>
            </a:r>
            <a:r>
              <a:rPr sz="3700" b="1" dirty="0">
                <a:latin typeface="Arial"/>
                <a:cs typeface="Arial"/>
              </a:rPr>
              <a:t>apply </a:t>
            </a:r>
            <a:r>
              <a:rPr sz="3700" b="1" spc="-1010" dirty="0">
                <a:latin typeface="Arial"/>
                <a:cs typeface="Arial"/>
              </a:rPr>
              <a:t> </a:t>
            </a:r>
            <a:r>
              <a:rPr sz="3700" b="1" dirty="0">
                <a:latin typeface="Arial"/>
                <a:cs typeface="Arial"/>
              </a:rPr>
              <a:t>(in</a:t>
            </a:r>
            <a:r>
              <a:rPr sz="3700" b="1" spc="-20" dirty="0">
                <a:latin typeface="Arial"/>
                <a:cs typeface="Arial"/>
              </a:rPr>
              <a:t> </a:t>
            </a:r>
            <a:r>
              <a:rPr sz="3700" b="1" dirty="0">
                <a:latin typeface="Arial"/>
                <a:cs typeface="Arial"/>
              </a:rPr>
              <a:t>console)</a:t>
            </a:r>
            <a:endParaRPr sz="3700">
              <a:latin typeface="Arial"/>
              <a:cs typeface="Arial"/>
            </a:endParaRPr>
          </a:p>
        </p:txBody>
      </p:sp>
      <p:grpSp>
        <p:nvGrpSpPr>
          <p:cNvPr id="7" name="object 7"/>
          <p:cNvGrpSpPr/>
          <p:nvPr/>
        </p:nvGrpSpPr>
        <p:grpSpPr>
          <a:xfrm>
            <a:off x="5391894" y="5216808"/>
            <a:ext cx="8931910" cy="375920"/>
            <a:chOff x="5391894" y="5216808"/>
            <a:chExt cx="8931910" cy="375920"/>
          </a:xfrm>
        </p:grpSpPr>
        <p:sp>
          <p:nvSpPr>
            <p:cNvPr id="8" name="object 8"/>
            <p:cNvSpPr/>
            <p:nvPr/>
          </p:nvSpPr>
          <p:spPr>
            <a:xfrm>
              <a:off x="5423327" y="5466823"/>
              <a:ext cx="2259965" cy="0"/>
            </a:xfrm>
            <a:custGeom>
              <a:avLst/>
              <a:gdLst/>
              <a:ahLst/>
              <a:cxnLst/>
              <a:rect l="l" t="t" r="r" b="b"/>
              <a:pathLst>
                <a:path w="2259965">
                  <a:moveTo>
                    <a:pt x="0" y="0"/>
                  </a:moveTo>
                  <a:lnTo>
                    <a:pt x="2228385" y="0"/>
                  </a:lnTo>
                  <a:lnTo>
                    <a:pt x="2259798" y="0"/>
                  </a:lnTo>
                </a:path>
              </a:pathLst>
            </a:custGeom>
            <a:ln w="62825">
              <a:solidFill>
                <a:srgbClr val="000000"/>
              </a:solidFill>
            </a:ln>
          </p:spPr>
          <p:txBody>
            <a:bodyPr wrap="square" lIns="0" tIns="0" rIns="0" bIns="0" rtlCol="0"/>
            <a:lstStyle/>
            <a:p>
              <a:endParaRPr/>
            </a:p>
          </p:txBody>
        </p:sp>
        <p:sp>
          <p:nvSpPr>
            <p:cNvPr id="9" name="object 9"/>
            <p:cNvSpPr/>
            <p:nvPr/>
          </p:nvSpPr>
          <p:spPr>
            <a:xfrm>
              <a:off x="7651712" y="5341172"/>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12098040" y="5342459"/>
              <a:ext cx="2005964" cy="0"/>
            </a:xfrm>
            <a:custGeom>
              <a:avLst/>
              <a:gdLst/>
              <a:ahLst/>
              <a:cxnLst/>
              <a:rect l="l" t="t" r="r" b="b"/>
              <a:pathLst>
                <a:path w="2005965">
                  <a:moveTo>
                    <a:pt x="0" y="0"/>
                  </a:moveTo>
                  <a:lnTo>
                    <a:pt x="1974268" y="0"/>
                  </a:lnTo>
                  <a:lnTo>
                    <a:pt x="2005681" y="0"/>
                  </a:lnTo>
                </a:path>
              </a:pathLst>
            </a:custGeom>
            <a:ln w="62825">
              <a:solidFill>
                <a:srgbClr val="000000"/>
              </a:solidFill>
            </a:ln>
          </p:spPr>
          <p:txBody>
            <a:bodyPr wrap="square" lIns="0" tIns="0" rIns="0" bIns="0" rtlCol="0"/>
            <a:lstStyle/>
            <a:p>
              <a:endParaRPr/>
            </a:p>
          </p:txBody>
        </p:sp>
        <p:sp>
          <p:nvSpPr>
            <p:cNvPr id="11" name="object 11"/>
            <p:cNvSpPr/>
            <p:nvPr/>
          </p:nvSpPr>
          <p:spPr>
            <a:xfrm>
              <a:off x="14072315" y="5216808"/>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7233181" y="7638759"/>
            <a:ext cx="5606415"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marL="315595">
              <a:lnSpc>
                <a:spcPct val="100000"/>
              </a:lnSpc>
              <a:spcBef>
                <a:spcPts val="3279"/>
              </a:spcBef>
            </a:pPr>
            <a:r>
              <a:rPr sz="3700" b="1" dirty="0">
                <a:latin typeface="Arial"/>
                <a:cs typeface="Arial"/>
              </a:rPr>
              <a:t>terraform</a:t>
            </a:r>
            <a:r>
              <a:rPr sz="3700" b="1" spc="-15" dirty="0">
                <a:latin typeface="Arial"/>
                <a:cs typeface="Arial"/>
              </a:rPr>
              <a:t> </a:t>
            </a:r>
            <a:r>
              <a:rPr sz="3700" b="1" dirty="0">
                <a:latin typeface="Arial"/>
                <a:cs typeface="Arial"/>
              </a:rPr>
              <a:t>plan</a:t>
            </a:r>
            <a:r>
              <a:rPr sz="3700" b="1" spc="-10" dirty="0">
                <a:latin typeface="Arial"/>
                <a:cs typeface="Arial"/>
              </a:rPr>
              <a:t> </a:t>
            </a:r>
            <a:r>
              <a:rPr sz="3700" b="1" dirty="0">
                <a:latin typeface="Arial"/>
                <a:cs typeface="Arial"/>
              </a:rPr>
              <a:t>planfile</a:t>
            </a:r>
            <a:endParaRPr sz="3700">
              <a:latin typeface="Arial"/>
              <a:cs typeface="Arial"/>
            </a:endParaRPr>
          </a:p>
        </p:txBody>
      </p:sp>
      <p:grpSp>
        <p:nvGrpSpPr>
          <p:cNvPr id="13" name="object 13"/>
          <p:cNvGrpSpPr/>
          <p:nvPr/>
        </p:nvGrpSpPr>
        <p:grpSpPr>
          <a:xfrm>
            <a:off x="9926399" y="6594430"/>
            <a:ext cx="9227185" cy="3599179"/>
            <a:chOff x="9926399" y="6594430"/>
            <a:chExt cx="9227185" cy="3599179"/>
          </a:xfrm>
        </p:grpSpPr>
        <p:sp>
          <p:nvSpPr>
            <p:cNvPr id="14" name="object 14"/>
            <p:cNvSpPr/>
            <p:nvPr/>
          </p:nvSpPr>
          <p:spPr>
            <a:xfrm>
              <a:off x="10052050" y="6625863"/>
              <a:ext cx="0" cy="765175"/>
            </a:xfrm>
            <a:custGeom>
              <a:avLst/>
              <a:gdLst/>
              <a:ahLst/>
              <a:cxnLst/>
              <a:rect l="l" t="t" r="r" b="b"/>
              <a:pathLst>
                <a:path h="765175">
                  <a:moveTo>
                    <a:pt x="0" y="0"/>
                  </a:moveTo>
                  <a:lnTo>
                    <a:pt x="0" y="765044"/>
                  </a:lnTo>
                </a:path>
              </a:pathLst>
            </a:custGeom>
            <a:ln w="62825">
              <a:solidFill>
                <a:srgbClr val="000000"/>
              </a:solidFill>
            </a:ln>
          </p:spPr>
          <p:txBody>
            <a:bodyPr wrap="square" lIns="0" tIns="0" rIns="0" bIns="0" rtlCol="0"/>
            <a:lstStyle/>
            <a:p>
              <a:endParaRPr/>
            </a:p>
          </p:txBody>
        </p:sp>
        <p:sp>
          <p:nvSpPr>
            <p:cNvPr id="15" name="object 15"/>
            <p:cNvSpPr/>
            <p:nvPr/>
          </p:nvSpPr>
          <p:spPr>
            <a:xfrm>
              <a:off x="9926399" y="7359495"/>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000000"/>
            </a:solidFill>
          </p:spPr>
          <p:txBody>
            <a:bodyPr wrap="square" lIns="0" tIns="0" rIns="0" bIns="0" rtlCol="0"/>
            <a:lstStyle/>
            <a:p>
              <a:endParaRPr/>
            </a:p>
          </p:txBody>
        </p:sp>
        <p:sp>
          <p:nvSpPr>
            <p:cNvPr id="16" name="object 16"/>
            <p:cNvSpPr/>
            <p:nvPr/>
          </p:nvSpPr>
          <p:spPr>
            <a:xfrm>
              <a:off x="13510835" y="7638759"/>
              <a:ext cx="5606415" cy="2517775"/>
            </a:xfrm>
            <a:custGeom>
              <a:avLst/>
              <a:gdLst/>
              <a:ahLst/>
              <a:cxnLst/>
              <a:rect l="l" t="t" r="r" b="b"/>
              <a:pathLst>
                <a:path w="5606415" h="2517775">
                  <a:moveTo>
                    <a:pt x="0" y="0"/>
                  </a:moveTo>
                  <a:lnTo>
                    <a:pt x="5605904" y="0"/>
                  </a:lnTo>
                  <a:lnTo>
                    <a:pt x="5605904" y="2517469"/>
                  </a:lnTo>
                  <a:lnTo>
                    <a:pt x="0" y="2517469"/>
                  </a:lnTo>
                  <a:lnTo>
                    <a:pt x="0" y="0"/>
                  </a:lnTo>
                  <a:close/>
                </a:path>
              </a:pathLst>
            </a:custGeom>
            <a:ln w="73296">
              <a:solidFill>
                <a:srgbClr val="85888D"/>
              </a:solidFill>
            </a:ln>
          </p:spPr>
          <p:txBody>
            <a:bodyPr wrap="square" lIns="0" tIns="0" rIns="0" bIns="0" rtlCol="0"/>
            <a:lstStyle/>
            <a:p>
              <a:endParaRPr/>
            </a:p>
          </p:txBody>
        </p:sp>
      </p:grpSp>
      <p:sp>
        <p:nvSpPr>
          <p:cNvPr id="17" name="object 17"/>
          <p:cNvSpPr txBox="1"/>
          <p:nvPr/>
        </p:nvSpPr>
        <p:spPr>
          <a:xfrm>
            <a:off x="13682736" y="8299084"/>
            <a:ext cx="5262245" cy="1156335"/>
          </a:xfrm>
          <a:prstGeom prst="rect">
            <a:avLst/>
          </a:prstGeom>
        </p:spPr>
        <p:txBody>
          <a:bodyPr vert="horz" wrap="square" lIns="0" tIns="12065" rIns="0" bIns="0" rtlCol="0">
            <a:spAutoFit/>
          </a:bodyPr>
          <a:lstStyle/>
          <a:p>
            <a:pPr marL="902969" marR="5080" indent="-890905">
              <a:lnSpc>
                <a:spcPct val="100299"/>
              </a:lnSpc>
              <a:spcBef>
                <a:spcPts val="95"/>
              </a:spcBef>
            </a:pPr>
            <a:r>
              <a:rPr sz="3700" b="1" dirty="0">
                <a:latin typeface="Arial"/>
                <a:cs typeface="Arial"/>
              </a:rPr>
              <a:t>terraform apply planfile </a:t>
            </a:r>
            <a:r>
              <a:rPr sz="3700" b="1" spc="-1015" dirty="0">
                <a:latin typeface="Arial"/>
                <a:cs typeface="Arial"/>
              </a:rPr>
              <a:t> </a:t>
            </a:r>
            <a:r>
              <a:rPr sz="3700" b="1" dirty="0">
                <a:latin typeface="Arial"/>
                <a:cs typeface="Arial"/>
              </a:rPr>
              <a:t>(-auto-approve)</a:t>
            </a:r>
            <a:endParaRPr sz="3700">
              <a:latin typeface="Arial"/>
              <a:cs typeface="Arial"/>
            </a:endParaRPr>
          </a:p>
        </p:txBody>
      </p:sp>
      <p:grpSp>
        <p:nvGrpSpPr>
          <p:cNvPr id="18" name="object 18"/>
          <p:cNvGrpSpPr/>
          <p:nvPr/>
        </p:nvGrpSpPr>
        <p:grpSpPr>
          <a:xfrm>
            <a:off x="12868864" y="8771843"/>
            <a:ext cx="684530" cy="251460"/>
            <a:chOff x="12868864" y="8771843"/>
            <a:chExt cx="684530" cy="251460"/>
          </a:xfrm>
        </p:grpSpPr>
        <p:sp>
          <p:nvSpPr>
            <p:cNvPr id="19" name="object 19"/>
            <p:cNvSpPr/>
            <p:nvPr/>
          </p:nvSpPr>
          <p:spPr>
            <a:xfrm>
              <a:off x="12868864" y="8897494"/>
              <a:ext cx="464184" cy="0"/>
            </a:xfrm>
            <a:custGeom>
              <a:avLst/>
              <a:gdLst/>
              <a:ahLst/>
              <a:cxnLst/>
              <a:rect l="l" t="t" r="r" b="b"/>
              <a:pathLst>
                <a:path w="464184">
                  <a:moveTo>
                    <a:pt x="0" y="0"/>
                  </a:moveTo>
                  <a:lnTo>
                    <a:pt x="432631" y="0"/>
                  </a:lnTo>
                  <a:lnTo>
                    <a:pt x="464044" y="0"/>
                  </a:lnTo>
                </a:path>
              </a:pathLst>
            </a:custGeom>
            <a:ln w="62825">
              <a:solidFill>
                <a:srgbClr val="000000"/>
              </a:solidFill>
            </a:ln>
          </p:spPr>
          <p:txBody>
            <a:bodyPr wrap="square" lIns="0" tIns="0" rIns="0" bIns="0" rtlCol="0"/>
            <a:lstStyle/>
            <a:p>
              <a:endParaRPr/>
            </a:p>
          </p:txBody>
        </p:sp>
        <p:sp>
          <p:nvSpPr>
            <p:cNvPr id="20" name="object 20"/>
            <p:cNvSpPr/>
            <p:nvPr/>
          </p:nvSpPr>
          <p:spPr>
            <a:xfrm>
              <a:off x="13301490" y="8771843"/>
              <a:ext cx="251460" cy="251460"/>
            </a:xfrm>
            <a:custGeom>
              <a:avLst/>
              <a:gdLst/>
              <a:ahLst/>
              <a:cxnLst/>
              <a:rect l="l" t="t" r="r" b="b"/>
              <a:pathLst>
                <a:path w="251459" h="251459">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gr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4708505" cy="1433195"/>
          </a:xfrm>
          <a:prstGeom prst="rect">
            <a:avLst/>
          </a:prstGeom>
        </p:spPr>
        <p:txBody>
          <a:bodyPr vert="horz" wrap="square" lIns="0" tIns="17145" rIns="0" bIns="0" rtlCol="0">
            <a:spAutoFit/>
          </a:bodyPr>
          <a:lstStyle/>
          <a:p>
            <a:pPr marL="12700">
              <a:lnSpc>
                <a:spcPct val="100000"/>
              </a:lnSpc>
              <a:spcBef>
                <a:spcPts val="135"/>
              </a:spcBef>
            </a:pPr>
            <a:r>
              <a:rPr spc="75" dirty="0"/>
              <a:t>Navigate</a:t>
            </a:r>
            <a:r>
              <a:rPr spc="-5" dirty="0"/>
              <a:t> </a:t>
            </a:r>
            <a:r>
              <a:rPr spc="30" dirty="0"/>
              <a:t>terraform</a:t>
            </a:r>
            <a:r>
              <a:rPr spc="-5" dirty="0"/>
              <a:t> </a:t>
            </a:r>
            <a:r>
              <a:rPr spc="15" dirty="0"/>
              <a:t>workflow</a:t>
            </a:r>
          </a:p>
        </p:txBody>
      </p:sp>
      <p:sp>
        <p:nvSpPr>
          <p:cNvPr id="3" name="object 3"/>
          <p:cNvSpPr txBox="1"/>
          <p:nvPr/>
        </p:nvSpPr>
        <p:spPr>
          <a:xfrm>
            <a:off x="4046634" y="2814046"/>
            <a:ext cx="10758805"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marL="1123950">
              <a:lnSpc>
                <a:spcPct val="100000"/>
              </a:lnSpc>
              <a:spcBef>
                <a:spcPts val="3279"/>
              </a:spcBef>
            </a:pPr>
            <a:r>
              <a:rPr sz="3700" b="1" dirty="0">
                <a:latin typeface="Arial"/>
                <a:cs typeface="Arial"/>
              </a:rPr>
              <a:t>terraform plan</a:t>
            </a:r>
            <a:r>
              <a:rPr sz="3700" b="1" spc="5" dirty="0">
                <a:latin typeface="Arial"/>
                <a:cs typeface="Arial"/>
              </a:rPr>
              <a:t> </a:t>
            </a:r>
            <a:r>
              <a:rPr sz="3700" b="1" dirty="0">
                <a:latin typeface="Arial"/>
                <a:cs typeface="Arial"/>
              </a:rPr>
              <a:t>-target</a:t>
            </a:r>
            <a:r>
              <a:rPr sz="3700" b="1" spc="5" dirty="0">
                <a:latin typeface="Arial"/>
                <a:cs typeface="Arial"/>
              </a:rPr>
              <a:t> </a:t>
            </a:r>
            <a:r>
              <a:rPr sz="3700" b="1" dirty="0">
                <a:latin typeface="Arial"/>
                <a:cs typeface="Arial"/>
              </a:rPr>
              <a:t>address planfile</a:t>
            </a:r>
            <a:endParaRPr sz="3700">
              <a:latin typeface="Arial"/>
              <a:cs typeface="Arial"/>
            </a:endParaRPr>
          </a:p>
        </p:txBody>
      </p:sp>
      <p:sp>
        <p:nvSpPr>
          <p:cNvPr id="4" name="object 4"/>
          <p:cNvSpPr txBox="1"/>
          <p:nvPr/>
        </p:nvSpPr>
        <p:spPr>
          <a:xfrm>
            <a:off x="5997246" y="7218431"/>
            <a:ext cx="685800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dirty="0">
                <a:latin typeface="Arial"/>
                <a:cs typeface="Arial"/>
              </a:rPr>
              <a:t>terraform</a:t>
            </a:r>
            <a:r>
              <a:rPr sz="3700" b="1" spc="-15" dirty="0">
                <a:latin typeface="Arial"/>
                <a:cs typeface="Arial"/>
              </a:rPr>
              <a:t> </a:t>
            </a:r>
            <a:r>
              <a:rPr sz="3700" b="1" dirty="0">
                <a:latin typeface="Arial"/>
                <a:cs typeface="Arial"/>
              </a:rPr>
              <a:t>apply</a:t>
            </a:r>
            <a:r>
              <a:rPr sz="3700" b="1" spc="-10" dirty="0">
                <a:latin typeface="Arial"/>
                <a:cs typeface="Arial"/>
              </a:rPr>
              <a:t> </a:t>
            </a:r>
            <a:r>
              <a:rPr sz="3700" b="1" dirty="0">
                <a:latin typeface="Arial"/>
                <a:cs typeface="Arial"/>
              </a:rPr>
              <a:t>planfile</a:t>
            </a:r>
            <a:endParaRPr sz="3700">
              <a:latin typeface="Arial"/>
              <a:cs typeface="Arial"/>
            </a:endParaRPr>
          </a:p>
        </p:txBody>
      </p:sp>
      <p:grpSp>
        <p:nvGrpSpPr>
          <p:cNvPr id="5" name="object 5"/>
          <p:cNvGrpSpPr/>
          <p:nvPr/>
        </p:nvGrpSpPr>
        <p:grpSpPr>
          <a:xfrm>
            <a:off x="9300377" y="5419304"/>
            <a:ext cx="251460" cy="1785620"/>
            <a:chOff x="9300377" y="5419304"/>
            <a:chExt cx="251460" cy="1785620"/>
          </a:xfrm>
        </p:grpSpPr>
        <p:sp>
          <p:nvSpPr>
            <p:cNvPr id="6" name="object 6"/>
            <p:cNvSpPr/>
            <p:nvPr/>
          </p:nvSpPr>
          <p:spPr>
            <a:xfrm>
              <a:off x="9426027" y="5419304"/>
              <a:ext cx="0" cy="1565910"/>
            </a:xfrm>
            <a:custGeom>
              <a:avLst/>
              <a:gdLst/>
              <a:ahLst/>
              <a:cxnLst/>
              <a:rect l="l" t="t" r="r" b="b"/>
              <a:pathLst>
                <a:path h="1565909">
                  <a:moveTo>
                    <a:pt x="0" y="0"/>
                  </a:moveTo>
                  <a:lnTo>
                    <a:pt x="0" y="1565533"/>
                  </a:lnTo>
                </a:path>
              </a:pathLst>
            </a:custGeom>
            <a:ln w="62825">
              <a:solidFill>
                <a:srgbClr val="000000"/>
              </a:solidFill>
            </a:ln>
          </p:spPr>
          <p:txBody>
            <a:bodyPr wrap="square" lIns="0" tIns="0" rIns="0" bIns="0" rtlCol="0"/>
            <a:lstStyle/>
            <a:p>
              <a:endParaRPr/>
            </a:p>
          </p:txBody>
        </p:sp>
        <p:sp>
          <p:nvSpPr>
            <p:cNvPr id="7" name="object 7"/>
            <p:cNvSpPr/>
            <p:nvPr/>
          </p:nvSpPr>
          <p:spPr>
            <a:xfrm>
              <a:off x="9300377" y="6953425"/>
              <a:ext cx="251460" cy="251460"/>
            </a:xfrm>
            <a:custGeom>
              <a:avLst/>
              <a:gdLst/>
              <a:ahLst/>
              <a:cxnLst/>
              <a:rect l="l" t="t" r="r" b="b"/>
              <a:pathLst>
                <a:path w="251459" h="251459">
                  <a:moveTo>
                    <a:pt x="251301" y="0"/>
                  </a:moveTo>
                  <a:lnTo>
                    <a:pt x="0" y="0"/>
                  </a:lnTo>
                  <a:lnTo>
                    <a:pt x="125650" y="251301"/>
                  </a:lnTo>
                  <a:lnTo>
                    <a:pt x="251301" y="0"/>
                  </a:lnTo>
                  <a:close/>
                </a:path>
              </a:pathLst>
            </a:custGeom>
            <a:solidFill>
              <a:srgbClr val="000000"/>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5709" y="4342747"/>
            <a:ext cx="14141450" cy="1306195"/>
          </a:xfrm>
          <a:prstGeom prst="rect">
            <a:avLst/>
          </a:prstGeom>
        </p:spPr>
        <p:txBody>
          <a:bodyPr vert="horz" wrap="square" lIns="0" tIns="12700" rIns="0" bIns="0" rtlCol="0">
            <a:spAutoFit/>
          </a:bodyPr>
          <a:lstStyle/>
          <a:p>
            <a:pPr marL="12700">
              <a:lnSpc>
                <a:spcPct val="100000"/>
              </a:lnSpc>
              <a:spcBef>
                <a:spcPts val="100"/>
              </a:spcBef>
            </a:pPr>
            <a:r>
              <a:rPr sz="8400" spc="50" dirty="0"/>
              <a:t>Implement</a:t>
            </a:r>
            <a:r>
              <a:rPr sz="8400" spc="-20" dirty="0"/>
              <a:t> </a:t>
            </a:r>
            <a:r>
              <a:rPr sz="8400" spc="150" dirty="0"/>
              <a:t>and</a:t>
            </a:r>
            <a:r>
              <a:rPr sz="8400" spc="-15" dirty="0"/>
              <a:t> </a:t>
            </a:r>
            <a:r>
              <a:rPr sz="8400" dirty="0"/>
              <a:t>maintain</a:t>
            </a:r>
            <a:r>
              <a:rPr sz="8400" spc="-20" dirty="0"/>
              <a:t> </a:t>
            </a:r>
            <a:r>
              <a:rPr sz="8400" dirty="0"/>
              <a:t>state</a:t>
            </a:r>
            <a:endParaRPr sz="84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03520" cy="7525384"/>
          </a:xfrm>
          <a:prstGeom prst="rect">
            <a:avLst/>
          </a:prstGeom>
        </p:spPr>
        <p:txBody>
          <a:bodyPr vert="horz" wrap="square" lIns="0" tIns="12065" rIns="0" bIns="0" rtlCol="0">
            <a:spAutoFit/>
          </a:bodyPr>
          <a:lstStyle/>
          <a:p>
            <a:pPr marL="534035" marR="798195" indent="-509270">
              <a:lnSpc>
                <a:spcPct val="100499"/>
              </a:lnSpc>
              <a:spcBef>
                <a:spcPts val="95"/>
              </a:spcBef>
              <a:buSzPct val="75609"/>
              <a:buChar char="•"/>
              <a:tabLst>
                <a:tab pos="534035" algn="l"/>
                <a:tab pos="534670" algn="l"/>
              </a:tabLst>
            </a:pPr>
            <a:r>
              <a:rPr sz="4100" spc="-65" dirty="0">
                <a:latin typeface="Arial MT"/>
                <a:cs typeface="Arial MT"/>
              </a:rPr>
              <a:t>The </a:t>
            </a:r>
            <a:r>
              <a:rPr sz="4100" b="1" spc="5" dirty="0">
                <a:latin typeface="Arial"/>
                <a:cs typeface="Arial"/>
              </a:rPr>
              <a:t>default </a:t>
            </a:r>
            <a:r>
              <a:rPr sz="4100" b="1" spc="10" dirty="0">
                <a:latin typeface="Arial"/>
                <a:cs typeface="Arial"/>
              </a:rPr>
              <a:t>backend </a:t>
            </a:r>
            <a:r>
              <a:rPr sz="4100" spc="5" dirty="0">
                <a:latin typeface="Arial MT"/>
                <a:cs typeface="Arial MT"/>
              </a:rPr>
              <a:t>in </a:t>
            </a:r>
            <a:r>
              <a:rPr sz="4100" spc="15" dirty="0">
                <a:latin typeface="Arial MT"/>
                <a:cs typeface="Arial MT"/>
              </a:rPr>
              <a:t>terraform </a:t>
            </a:r>
            <a:r>
              <a:rPr sz="4100" spc="5" dirty="0">
                <a:latin typeface="Arial MT"/>
                <a:cs typeface="Arial MT"/>
              </a:rPr>
              <a:t>is </a:t>
            </a:r>
            <a:r>
              <a:rPr sz="4100" spc="10" dirty="0">
                <a:latin typeface="Arial MT"/>
                <a:cs typeface="Arial MT"/>
              </a:rPr>
              <a:t>the </a:t>
            </a:r>
            <a:r>
              <a:rPr sz="4100" b="1" spc="5" dirty="0">
                <a:latin typeface="Arial"/>
                <a:cs typeface="Arial"/>
              </a:rPr>
              <a:t>local </a:t>
            </a:r>
            <a:r>
              <a:rPr sz="4100" spc="95" dirty="0">
                <a:latin typeface="Arial MT"/>
                <a:cs typeface="Arial MT"/>
              </a:rPr>
              <a:t>backend, </a:t>
            </a:r>
            <a:r>
              <a:rPr sz="4100" spc="5" dirty="0">
                <a:latin typeface="Arial MT"/>
                <a:cs typeface="Arial MT"/>
              </a:rPr>
              <a:t>this </a:t>
            </a:r>
            <a:r>
              <a:rPr sz="4100" spc="15" dirty="0">
                <a:latin typeface="Arial MT"/>
                <a:cs typeface="Arial MT"/>
              </a:rPr>
              <a:t>requires </a:t>
            </a:r>
            <a:r>
              <a:rPr sz="4100" spc="10" dirty="0">
                <a:latin typeface="Arial MT"/>
                <a:cs typeface="Arial MT"/>
              </a:rPr>
              <a:t>no </a:t>
            </a:r>
            <a:r>
              <a:rPr sz="4100" spc="-1125" dirty="0">
                <a:latin typeface="Arial MT"/>
                <a:cs typeface="Arial MT"/>
              </a:rPr>
              <a:t> </a:t>
            </a:r>
            <a:r>
              <a:rPr sz="4100" spc="40" dirty="0">
                <a:latin typeface="Arial MT"/>
                <a:cs typeface="Arial MT"/>
              </a:rPr>
              <a:t>configuration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5" dirty="0">
                <a:latin typeface="Arial MT"/>
                <a:cs typeface="Arial MT"/>
              </a:rPr>
              <a:t>A</a:t>
            </a:r>
            <a:r>
              <a:rPr sz="4100" spc="10" dirty="0">
                <a:latin typeface="Arial MT"/>
                <a:cs typeface="Arial MT"/>
              </a:rPr>
              <a:t> </a:t>
            </a:r>
            <a:r>
              <a:rPr sz="4100" b="1" spc="5" dirty="0">
                <a:latin typeface="Arial"/>
                <a:cs typeface="Arial"/>
              </a:rPr>
              <a:t>terraform.tfstate </a:t>
            </a:r>
            <a:r>
              <a:rPr sz="4100" spc="5" dirty="0">
                <a:latin typeface="Arial MT"/>
                <a:cs typeface="Arial MT"/>
              </a:rPr>
              <a:t>file</a:t>
            </a:r>
            <a:r>
              <a:rPr sz="4100" spc="15" dirty="0">
                <a:latin typeface="Arial MT"/>
                <a:cs typeface="Arial MT"/>
              </a:rPr>
              <a:t> </a:t>
            </a:r>
            <a:r>
              <a:rPr sz="4100" spc="5" dirty="0">
                <a:latin typeface="Arial MT"/>
                <a:cs typeface="Arial MT"/>
              </a:rPr>
              <a:t>will</a:t>
            </a:r>
            <a:r>
              <a:rPr sz="4100" spc="10" dirty="0">
                <a:latin typeface="Arial MT"/>
                <a:cs typeface="Arial MT"/>
              </a:rPr>
              <a:t> </a:t>
            </a:r>
            <a:r>
              <a:rPr sz="4100" spc="125" dirty="0">
                <a:latin typeface="Arial MT"/>
                <a:cs typeface="Arial MT"/>
              </a:rPr>
              <a:t>be</a:t>
            </a:r>
            <a:r>
              <a:rPr sz="4100" spc="15" dirty="0">
                <a:latin typeface="Arial MT"/>
                <a:cs typeface="Arial MT"/>
              </a:rPr>
              <a:t> </a:t>
            </a:r>
            <a:r>
              <a:rPr sz="4100" spc="5" dirty="0">
                <a:latin typeface="Arial MT"/>
                <a:cs typeface="Arial MT"/>
              </a:rPr>
              <a:t>written</a:t>
            </a:r>
            <a:r>
              <a:rPr sz="4100" spc="10" dirty="0">
                <a:latin typeface="Arial MT"/>
                <a:cs typeface="Arial MT"/>
              </a:rPr>
              <a:t> </a:t>
            </a:r>
            <a:r>
              <a:rPr sz="4100" spc="5" dirty="0">
                <a:latin typeface="Arial MT"/>
                <a:cs typeface="Arial MT"/>
              </a:rPr>
              <a:t>to</a:t>
            </a:r>
            <a:r>
              <a:rPr sz="4100" spc="15" dirty="0">
                <a:latin typeface="Arial MT"/>
                <a:cs typeface="Arial MT"/>
              </a:rPr>
              <a:t> </a:t>
            </a:r>
            <a:r>
              <a:rPr sz="4100" spc="10" dirty="0">
                <a:latin typeface="Arial MT"/>
                <a:cs typeface="Arial MT"/>
              </a:rPr>
              <a:t>your </a:t>
            </a:r>
            <a:r>
              <a:rPr sz="4100" spc="60" dirty="0">
                <a:latin typeface="Arial MT"/>
                <a:cs typeface="Arial MT"/>
              </a:rPr>
              <a:t>project</a:t>
            </a:r>
            <a:r>
              <a:rPr sz="4100" spc="10" dirty="0">
                <a:latin typeface="Arial MT"/>
                <a:cs typeface="Arial MT"/>
              </a:rPr>
              <a:t> </a:t>
            </a:r>
            <a:r>
              <a:rPr sz="4100" spc="45" dirty="0">
                <a:latin typeface="Arial MT"/>
                <a:cs typeface="Arial MT"/>
              </a:rPr>
              <a:t>folder</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0" dirty="0">
                <a:latin typeface="Arial MT"/>
                <a:cs typeface="Arial MT"/>
              </a:rPr>
              <a:t>This</a:t>
            </a:r>
            <a:r>
              <a:rPr sz="4100" spc="-5" dirty="0">
                <a:latin typeface="Arial MT"/>
                <a:cs typeface="Arial MT"/>
              </a:rPr>
              <a:t> </a:t>
            </a:r>
            <a:r>
              <a:rPr sz="4100" spc="5" dirty="0">
                <a:latin typeface="Arial MT"/>
                <a:cs typeface="Arial MT"/>
              </a:rPr>
              <a:t>is</a:t>
            </a:r>
            <a:r>
              <a:rPr sz="4100" spc="-5" dirty="0">
                <a:latin typeface="Arial MT"/>
                <a:cs typeface="Arial MT"/>
              </a:rPr>
              <a:t> where</a:t>
            </a:r>
            <a:r>
              <a:rPr sz="4100" dirty="0">
                <a:latin typeface="Arial MT"/>
                <a:cs typeface="Arial MT"/>
              </a:rPr>
              <a:t> </a:t>
            </a:r>
            <a:r>
              <a:rPr sz="4100" spc="10" dirty="0">
                <a:latin typeface="Arial MT"/>
                <a:cs typeface="Arial MT"/>
              </a:rPr>
              <a:t>the</a:t>
            </a:r>
            <a:r>
              <a:rPr sz="4100" spc="-5" dirty="0">
                <a:latin typeface="Arial MT"/>
                <a:cs typeface="Arial MT"/>
              </a:rPr>
              <a:t> </a:t>
            </a:r>
            <a:r>
              <a:rPr sz="4100" b="1" spc="10" dirty="0">
                <a:latin typeface="Arial"/>
                <a:cs typeface="Arial"/>
              </a:rPr>
              <a:t>state</a:t>
            </a:r>
            <a:r>
              <a:rPr sz="4100" b="1" spc="-5" dirty="0">
                <a:latin typeface="Arial"/>
                <a:cs typeface="Arial"/>
              </a:rPr>
              <a:t> </a:t>
            </a:r>
            <a:r>
              <a:rPr sz="4100" spc="5" dirty="0">
                <a:latin typeface="Arial MT"/>
                <a:cs typeface="Arial MT"/>
              </a:rPr>
              <a:t>is</a:t>
            </a:r>
            <a:r>
              <a:rPr sz="4100" dirty="0">
                <a:latin typeface="Arial MT"/>
                <a:cs typeface="Arial MT"/>
              </a:rPr>
              <a:t> </a:t>
            </a:r>
            <a:r>
              <a:rPr sz="4100" b="1" spc="10" dirty="0">
                <a:latin typeface="Arial"/>
                <a:cs typeface="Arial"/>
              </a:rPr>
              <a:t>stored</a:t>
            </a:r>
            <a:endParaRPr sz="4100">
              <a:latin typeface="Arial"/>
              <a:cs typeface="Arial"/>
            </a:endParaRPr>
          </a:p>
          <a:p>
            <a:pPr lvl="1">
              <a:lnSpc>
                <a:spcPct val="100000"/>
              </a:lnSpc>
              <a:spcBef>
                <a:spcPts val="40"/>
              </a:spcBef>
              <a:buFont typeface="Arial MT"/>
              <a:buChar char="•"/>
            </a:pPr>
            <a:endParaRPr sz="4200">
              <a:latin typeface="Arial"/>
              <a:cs typeface="Arial"/>
            </a:endParaRPr>
          </a:p>
          <a:p>
            <a:pPr marL="1266825" marR="17780" lvl="1" indent="-509270">
              <a:lnSpc>
                <a:spcPct val="100499"/>
              </a:lnSpc>
              <a:buSzPct val="75609"/>
              <a:buChar char="•"/>
              <a:tabLst>
                <a:tab pos="1266825" algn="l"/>
                <a:tab pos="1267460" algn="l"/>
              </a:tabLst>
            </a:pPr>
            <a:r>
              <a:rPr sz="4100" spc="-25" dirty="0">
                <a:latin typeface="Arial MT"/>
                <a:cs typeface="Arial MT"/>
              </a:rPr>
              <a:t>Every</a:t>
            </a:r>
            <a:r>
              <a:rPr sz="4100" dirty="0">
                <a:latin typeface="Arial MT"/>
                <a:cs typeface="Arial MT"/>
              </a:rPr>
              <a:t> </a:t>
            </a:r>
            <a:r>
              <a:rPr sz="4100" spc="10" dirty="0">
                <a:latin typeface="Arial MT"/>
                <a:cs typeface="Arial MT"/>
              </a:rPr>
              <a:t>time</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10" dirty="0">
                <a:latin typeface="Arial MT"/>
                <a:cs typeface="Arial MT"/>
              </a:rPr>
              <a:t>run</a:t>
            </a:r>
            <a:r>
              <a:rPr sz="4100" dirty="0">
                <a:latin typeface="Arial MT"/>
                <a:cs typeface="Arial MT"/>
              </a:rPr>
              <a:t> </a:t>
            </a:r>
            <a:r>
              <a:rPr sz="4100" b="1" spc="10" dirty="0">
                <a:latin typeface="Arial"/>
                <a:cs typeface="Arial"/>
              </a:rPr>
              <a:t>terraform</a:t>
            </a:r>
            <a:r>
              <a:rPr sz="4100" b="1" spc="5" dirty="0">
                <a:latin typeface="Arial"/>
                <a:cs typeface="Arial"/>
              </a:rPr>
              <a:t> </a:t>
            </a:r>
            <a:r>
              <a:rPr sz="4100" b="1" spc="10" dirty="0">
                <a:latin typeface="Arial"/>
                <a:cs typeface="Arial"/>
              </a:rPr>
              <a:t>apply</a:t>
            </a:r>
            <a:r>
              <a:rPr sz="4100" spc="10" dirty="0">
                <a:latin typeface="Arial MT"/>
                <a:cs typeface="Arial MT"/>
              </a:rPr>
              <a:t>,</a:t>
            </a:r>
            <a:r>
              <a:rPr sz="4100" dirty="0">
                <a:latin typeface="Arial MT"/>
                <a:cs typeface="Arial MT"/>
              </a:rPr>
              <a:t> </a:t>
            </a:r>
            <a:r>
              <a:rPr sz="4100" spc="10" dirty="0">
                <a:latin typeface="Arial MT"/>
                <a:cs typeface="Arial MT"/>
              </a:rPr>
              <a:t>the</a:t>
            </a:r>
            <a:r>
              <a:rPr sz="4100" spc="5" dirty="0">
                <a:latin typeface="Arial MT"/>
                <a:cs typeface="Arial MT"/>
              </a:rPr>
              <a:t> </a:t>
            </a:r>
            <a:r>
              <a:rPr sz="4100" b="1" spc="10" dirty="0">
                <a:latin typeface="Arial"/>
                <a:cs typeface="Arial"/>
              </a:rPr>
              <a:t>state</a:t>
            </a:r>
            <a:r>
              <a:rPr sz="4100" b="1" dirty="0">
                <a:latin typeface="Arial"/>
                <a:cs typeface="Arial"/>
              </a:rPr>
              <a:t> </a:t>
            </a:r>
            <a:r>
              <a:rPr sz="4100" spc="5" dirty="0">
                <a:latin typeface="Arial MT"/>
                <a:cs typeface="Arial MT"/>
              </a:rPr>
              <a:t>will </a:t>
            </a:r>
            <a:r>
              <a:rPr sz="4100" spc="125" dirty="0">
                <a:latin typeface="Arial MT"/>
                <a:cs typeface="Arial MT"/>
              </a:rPr>
              <a:t>be</a:t>
            </a:r>
            <a:r>
              <a:rPr sz="4100" dirty="0">
                <a:latin typeface="Arial MT"/>
                <a:cs typeface="Arial MT"/>
              </a:rPr>
              <a:t> </a:t>
            </a:r>
            <a:r>
              <a:rPr sz="4100" b="1" spc="10" dirty="0">
                <a:latin typeface="Arial"/>
                <a:cs typeface="Arial"/>
              </a:rPr>
              <a:t>changed</a:t>
            </a:r>
            <a:r>
              <a:rPr sz="4100" spc="10" dirty="0">
                <a:latin typeface="Arial MT"/>
                <a:cs typeface="Arial MT"/>
              </a:rPr>
              <a:t>,</a:t>
            </a:r>
            <a:r>
              <a:rPr sz="4100" dirty="0">
                <a:latin typeface="Arial MT"/>
                <a:cs typeface="Arial MT"/>
              </a:rPr>
              <a:t> </a:t>
            </a:r>
            <a:r>
              <a:rPr sz="4100" spc="85" dirty="0">
                <a:latin typeface="Arial MT"/>
                <a:cs typeface="Arial MT"/>
              </a:rPr>
              <a:t>and</a:t>
            </a:r>
            <a:r>
              <a:rPr sz="4100" spc="5" dirty="0">
                <a:latin typeface="Arial MT"/>
                <a:cs typeface="Arial MT"/>
              </a:rPr>
              <a:t> </a:t>
            </a:r>
            <a:r>
              <a:rPr sz="4100" spc="10" dirty="0">
                <a:latin typeface="Arial MT"/>
                <a:cs typeface="Arial MT"/>
              </a:rPr>
              <a:t>the </a:t>
            </a:r>
            <a:r>
              <a:rPr sz="4100" spc="-1125" dirty="0">
                <a:latin typeface="Arial MT"/>
                <a:cs typeface="Arial MT"/>
              </a:rPr>
              <a:t> </a:t>
            </a:r>
            <a:r>
              <a:rPr sz="4100" spc="5" dirty="0">
                <a:latin typeface="Arial MT"/>
                <a:cs typeface="Arial MT"/>
              </a:rPr>
              <a:t>file</a:t>
            </a:r>
            <a:r>
              <a:rPr sz="4100" dirty="0">
                <a:latin typeface="Arial MT"/>
                <a:cs typeface="Arial MT"/>
              </a:rPr>
              <a:t> </a:t>
            </a:r>
            <a:r>
              <a:rPr sz="4100" spc="5" dirty="0">
                <a:latin typeface="Arial MT"/>
                <a:cs typeface="Arial MT"/>
              </a:rPr>
              <a:t>will </a:t>
            </a:r>
            <a:r>
              <a:rPr sz="4100" spc="125" dirty="0">
                <a:latin typeface="Arial MT"/>
                <a:cs typeface="Arial MT"/>
              </a:rPr>
              <a:t>be</a:t>
            </a:r>
            <a:r>
              <a:rPr sz="4100" spc="5" dirty="0">
                <a:latin typeface="Arial MT"/>
                <a:cs typeface="Arial MT"/>
              </a:rPr>
              <a:t> </a:t>
            </a:r>
            <a:r>
              <a:rPr sz="4100" spc="105" dirty="0">
                <a:latin typeface="Arial MT"/>
                <a:cs typeface="Arial MT"/>
              </a:rPr>
              <a:t>updated</a:t>
            </a:r>
            <a:endParaRPr sz="4100">
              <a:latin typeface="Arial MT"/>
              <a:cs typeface="Arial MT"/>
            </a:endParaRPr>
          </a:p>
          <a:p>
            <a:pPr lvl="1">
              <a:lnSpc>
                <a:spcPct val="100000"/>
              </a:lnSpc>
              <a:spcBef>
                <a:spcPts val="45"/>
              </a:spcBef>
              <a:buFont typeface="Arial MT"/>
              <a:buChar char="•"/>
            </a:pPr>
            <a:endParaRPr sz="4200">
              <a:latin typeface="Arial MT"/>
              <a:cs typeface="Arial MT"/>
            </a:endParaRPr>
          </a:p>
          <a:p>
            <a:pPr marL="534035" marR="496570" indent="-509270">
              <a:lnSpc>
                <a:spcPct val="100499"/>
              </a:lnSpc>
              <a:buSzPct val="75609"/>
              <a:buChar char="•"/>
              <a:tabLst>
                <a:tab pos="534035" algn="l"/>
                <a:tab pos="534670" algn="l"/>
              </a:tabLst>
            </a:pPr>
            <a:r>
              <a:rPr sz="4100" spc="70" dirty="0">
                <a:latin typeface="Arial MT"/>
                <a:cs typeface="Arial MT"/>
              </a:rPr>
              <a:t>Once</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20" dirty="0">
                <a:latin typeface="Arial MT"/>
                <a:cs typeface="Arial MT"/>
              </a:rPr>
              <a:t>start</a:t>
            </a:r>
            <a:r>
              <a:rPr sz="4100" spc="5" dirty="0">
                <a:latin typeface="Arial MT"/>
                <a:cs typeface="Arial MT"/>
              </a:rPr>
              <a:t> </a:t>
            </a:r>
            <a:r>
              <a:rPr sz="4100" spc="40" dirty="0">
                <a:latin typeface="Arial MT"/>
                <a:cs typeface="Arial MT"/>
              </a:rPr>
              <a:t>working</a:t>
            </a:r>
            <a:r>
              <a:rPr sz="4100" spc="5" dirty="0">
                <a:latin typeface="Arial MT"/>
                <a:cs typeface="Arial MT"/>
              </a:rPr>
              <a:t> in </a:t>
            </a:r>
            <a:r>
              <a:rPr sz="4100" spc="10" dirty="0">
                <a:latin typeface="Arial MT"/>
                <a:cs typeface="Arial MT"/>
              </a:rPr>
              <a:t>a</a:t>
            </a:r>
            <a:r>
              <a:rPr sz="4100" spc="5" dirty="0">
                <a:latin typeface="Arial MT"/>
                <a:cs typeface="Arial MT"/>
              </a:rPr>
              <a:t> </a:t>
            </a:r>
            <a:r>
              <a:rPr sz="4100" spc="10" dirty="0">
                <a:latin typeface="Arial MT"/>
                <a:cs typeface="Arial MT"/>
              </a:rPr>
              <a:t>team,</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15" dirty="0">
                <a:latin typeface="Arial MT"/>
                <a:cs typeface="Arial MT"/>
              </a:rPr>
              <a:t>are</a:t>
            </a:r>
            <a:r>
              <a:rPr sz="4100" spc="10" dirty="0">
                <a:latin typeface="Arial MT"/>
                <a:cs typeface="Arial MT"/>
              </a:rPr>
              <a:t> </a:t>
            </a:r>
            <a:r>
              <a:rPr sz="4100" spc="100" dirty="0">
                <a:latin typeface="Arial MT"/>
                <a:cs typeface="Arial MT"/>
              </a:rPr>
              <a:t>going</a:t>
            </a:r>
            <a:r>
              <a:rPr sz="4100" spc="5" dirty="0">
                <a:latin typeface="Arial MT"/>
                <a:cs typeface="Arial MT"/>
              </a:rPr>
              <a:t> to </a:t>
            </a:r>
            <a:r>
              <a:rPr sz="4100" spc="10" dirty="0">
                <a:latin typeface="Arial MT"/>
                <a:cs typeface="Arial MT"/>
              </a:rPr>
              <a:t>want</a:t>
            </a:r>
            <a:r>
              <a:rPr sz="4100" spc="5" dirty="0">
                <a:latin typeface="Arial MT"/>
                <a:cs typeface="Arial MT"/>
              </a:rPr>
              <a:t> to </a:t>
            </a:r>
            <a:r>
              <a:rPr sz="4100" spc="10" dirty="0">
                <a:latin typeface="Arial MT"/>
                <a:cs typeface="Arial MT"/>
              </a:rPr>
              <a:t>use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10" dirty="0">
                <a:latin typeface="Arial"/>
                <a:cs typeface="Arial"/>
              </a:rPr>
              <a:t>remote </a:t>
            </a:r>
            <a:r>
              <a:rPr sz="4100" b="1" spc="-1125" dirty="0">
                <a:latin typeface="Arial"/>
                <a:cs typeface="Arial"/>
              </a:rPr>
              <a:t> </a:t>
            </a:r>
            <a:r>
              <a:rPr sz="4100" b="1" spc="5" dirty="0">
                <a:latin typeface="Arial"/>
                <a:cs typeface="Arial"/>
              </a:rPr>
              <a:t>backend</a:t>
            </a:r>
            <a:endParaRPr sz="4100">
              <a:latin typeface="Arial"/>
              <a:cs typeface="Aria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0964"/>
            <a:ext cx="18126710" cy="8213090"/>
          </a:xfrm>
          <a:prstGeom prst="rect">
            <a:avLst/>
          </a:prstGeom>
        </p:spPr>
        <p:txBody>
          <a:bodyPr vert="horz" wrap="square" lIns="0" tIns="16510" rIns="0" bIns="0" rtlCol="0">
            <a:spAutoFit/>
          </a:bodyPr>
          <a:lstStyle/>
          <a:p>
            <a:pPr marL="442595" indent="-417830">
              <a:lnSpc>
                <a:spcPct val="100000"/>
              </a:lnSpc>
              <a:spcBef>
                <a:spcPts val="130"/>
              </a:spcBef>
              <a:buSzPct val="74626"/>
              <a:buChar char="•"/>
              <a:tabLst>
                <a:tab pos="442595" algn="l"/>
                <a:tab pos="443230" algn="l"/>
              </a:tabLst>
            </a:pPr>
            <a:r>
              <a:rPr sz="3350" spc="5" dirty="0">
                <a:latin typeface="Arial MT"/>
                <a:cs typeface="Arial MT"/>
              </a:rPr>
              <a:t>Working</a:t>
            </a:r>
            <a:r>
              <a:rPr sz="3350" dirty="0">
                <a:latin typeface="Arial MT"/>
                <a:cs typeface="Arial MT"/>
              </a:rPr>
              <a:t> </a:t>
            </a:r>
            <a:r>
              <a:rPr sz="3350" spc="10" dirty="0">
                <a:latin typeface="Arial MT"/>
                <a:cs typeface="Arial MT"/>
              </a:rPr>
              <a:t>with</a:t>
            </a:r>
            <a:r>
              <a:rPr sz="3350" spc="5" dirty="0">
                <a:latin typeface="Arial MT"/>
                <a:cs typeface="Arial MT"/>
              </a:rPr>
              <a:t> </a:t>
            </a:r>
            <a:r>
              <a:rPr sz="3350" spc="15" dirty="0">
                <a:latin typeface="Arial MT"/>
                <a:cs typeface="Arial MT"/>
              </a:rPr>
              <a:t>a</a:t>
            </a:r>
            <a:r>
              <a:rPr sz="3350" spc="5" dirty="0">
                <a:latin typeface="Arial MT"/>
                <a:cs typeface="Arial MT"/>
              </a:rPr>
              <a:t> </a:t>
            </a:r>
            <a:r>
              <a:rPr sz="3350" dirty="0">
                <a:latin typeface="Arial MT"/>
                <a:cs typeface="Arial MT"/>
              </a:rPr>
              <a:t>remote</a:t>
            </a:r>
            <a:r>
              <a:rPr sz="3350" spc="5" dirty="0">
                <a:latin typeface="Arial MT"/>
                <a:cs typeface="Arial MT"/>
              </a:rPr>
              <a:t> </a:t>
            </a:r>
            <a:r>
              <a:rPr sz="3350" spc="10" dirty="0">
                <a:latin typeface="Arial MT"/>
                <a:cs typeface="Arial MT"/>
              </a:rPr>
              <a:t>state</a:t>
            </a:r>
            <a:r>
              <a:rPr sz="3350" dirty="0">
                <a:latin typeface="Arial MT"/>
                <a:cs typeface="Arial MT"/>
              </a:rPr>
              <a:t> </a:t>
            </a:r>
            <a:r>
              <a:rPr sz="3350" spc="15" dirty="0">
                <a:latin typeface="Arial MT"/>
                <a:cs typeface="Arial MT"/>
              </a:rPr>
              <a:t>has</a:t>
            </a:r>
            <a:r>
              <a:rPr sz="3350" spc="5" dirty="0">
                <a:latin typeface="Arial MT"/>
                <a:cs typeface="Arial MT"/>
              </a:rPr>
              <a:t> </a:t>
            </a:r>
            <a:r>
              <a:rPr sz="3350" b="1" spc="10" dirty="0">
                <a:latin typeface="Arial"/>
                <a:cs typeface="Arial"/>
              </a:rPr>
              <a:t>benefits</a:t>
            </a:r>
            <a:r>
              <a:rPr sz="3350" spc="10" dirty="0">
                <a:latin typeface="Arial MT"/>
                <a:cs typeface="Arial MT"/>
              </a:rPr>
              <a:t>:</a:t>
            </a:r>
            <a:endParaRPr sz="3350">
              <a:latin typeface="Arial MT"/>
              <a:cs typeface="Arial MT"/>
            </a:endParaRPr>
          </a:p>
          <a:p>
            <a:pPr>
              <a:lnSpc>
                <a:spcPct val="100000"/>
              </a:lnSpc>
              <a:spcBef>
                <a:spcPts val="25"/>
              </a:spcBef>
              <a:buFont typeface="Arial MT"/>
              <a:buChar char="•"/>
            </a:pPr>
            <a:endParaRPr sz="3450">
              <a:latin typeface="Arial MT"/>
              <a:cs typeface="Arial MT"/>
            </a:endParaRPr>
          </a:p>
          <a:p>
            <a:pPr marL="1175385" marR="55880" lvl="1" indent="-417830">
              <a:lnSpc>
                <a:spcPct val="100499"/>
              </a:lnSpc>
              <a:buSzPct val="74626"/>
              <a:buChar char="•"/>
              <a:tabLst>
                <a:tab pos="1175385" algn="l"/>
                <a:tab pos="1176020" algn="l"/>
              </a:tabLst>
            </a:pPr>
            <a:r>
              <a:rPr sz="3350" spc="-155" dirty="0">
                <a:latin typeface="Arial MT"/>
                <a:cs typeface="Arial MT"/>
              </a:rPr>
              <a:t>You</a:t>
            </a:r>
            <a:r>
              <a:rPr sz="3350" spc="10" dirty="0">
                <a:latin typeface="Arial MT"/>
                <a:cs typeface="Arial MT"/>
              </a:rPr>
              <a:t> </a:t>
            </a:r>
            <a:r>
              <a:rPr sz="3350" spc="75" dirty="0">
                <a:latin typeface="Arial MT"/>
                <a:cs typeface="Arial MT"/>
              </a:rPr>
              <a:t>can</a:t>
            </a:r>
            <a:r>
              <a:rPr sz="3350" spc="15" dirty="0">
                <a:latin typeface="Arial MT"/>
                <a:cs typeface="Arial MT"/>
              </a:rPr>
              <a:t> </a:t>
            </a:r>
            <a:r>
              <a:rPr sz="3350" b="1" spc="10" dirty="0">
                <a:latin typeface="Arial"/>
                <a:cs typeface="Arial"/>
              </a:rPr>
              <a:t>easily </a:t>
            </a:r>
            <a:r>
              <a:rPr sz="3350" b="1" spc="15" dirty="0">
                <a:latin typeface="Arial"/>
                <a:cs typeface="Arial"/>
              </a:rPr>
              <a:t>work </a:t>
            </a:r>
            <a:r>
              <a:rPr sz="3350" b="1" spc="10" dirty="0">
                <a:latin typeface="Arial"/>
                <a:cs typeface="Arial"/>
              </a:rPr>
              <a:t>in </a:t>
            </a:r>
            <a:r>
              <a:rPr sz="3350" b="1" spc="15" dirty="0">
                <a:latin typeface="Arial"/>
                <a:cs typeface="Arial"/>
              </a:rPr>
              <a:t>a team</a:t>
            </a:r>
            <a:r>
              <a:rPr sz="3350" spc="15" dirty="0">
                <a:latin typeface="Arial MT"/>
                <a:cs typeface="Arial MT"/>
              </a:rPr>
              <a:t>,</a:t>
            </a:r>
            <a:r>
              <a:rPr sz="3350" spc="10" dirty="0">
                <a:latin typeface="Arial MT"/>
                <a:cs typeface="Arial MT"/>
              </a:rPr>
              <a:t> </a:t>
            </a:r>
            <a:r>
              <a:rPr sz="3350" spc="15" dirty="0">
                <a:latin typeface="Arial MT"/>
                <a:cs typeface="Arial MT"/>
              </a:rPr>
              <a:t>as </a:t>
            </a:r>
            <a:r>
              <a:rPr sz="3350" spc="10" dirty="0">
                <a:latin typeface="Arial MT"/>
                <a:cs typeface="Arial MT"/>
              </a:rPr>
              <a:t>the state</a:t>
            </a:r>
            <a:r>
              <a:rPr sz="3350" spc="15" dirty="0">
                <a:latin typeface="Arial MT"/>
                <a:cs typeface="Arial MT"/>
              </a:rPr>
              <a:t> </a:t>
            </a:r>
            <a:r>
              <a:rPr sz="3350" spc="10" dirty="0">
                <a:latin typeface="Arial MT"/>
                <a:cs typeface="Arial MT"/>
              </a:rPr>
              <a:t>is </a:t>
            </a:r>
            <a:r>
              <a:rPr sz="3350" spc="35" dirty="0">
                <a:latin typeface="Arial MT"/>
                <a:cs typeface="Arial MT"/>
              </a:rPr>
              <a:t>separate</a:t>
            </a:r>
            <a:r>
              <a:rPr sz="3350" spc="15" dirty="0">
                <a:latin typeface="Arial MT"/>
                <a:cs typeface="Arial MT"/>
              </a:rPr>
              <a:t> </a:t>
            </a:r>
            <a:r>
              <a:rPr sz="3350" spc="-5" dirty="0">
                <a:latin typeface="Arial MT"/>
                <a:cs typeface="Arial MT"/>
              </a:rPr>
              <a:t>from</a:t>
            </a:r>
            <a:r>
              <a:rPr sz="3350" spc="10" dirty="0">
                <a:latin typeface="Arial MT"/>
                <a:cs typeface="Arial MT"/>
              </a:rPr>
              <a:t> the</a:t>
            </a:r>
            <a:r>
              <a:rPr sz="3350" spc="15" dirty="0">
                <a:latin typeface="Arial MT"/>
                <a:cs typeface="Arial MT"/>
              </a:rPr>
              <a:t> </a:t>
            </a:r>
            <a:r>
              <a:rPr sz="3350" spc="105" dirty="0">
                <a:latin typeface="Arial MT"/>
                <a:cs typeface="Arial MT"/>
              </a:rPr>
              <a:t>code</a:t>
            </a:r>
            <a:r>
              <a:rPr sz="3350" spc="10" dirty="0">
                <a:latin typeface="Arial MT"/>
                <a:cs typeface="Arial MT"/>
              </a:rPr>
              <a:t> </a:t>
            </a:r>
            <a:r>
              <a:rPr sz="3350" spc="-10" dirty="0">
                <a:latin typeface="Arial MT"/>
                <a:cs typeface="Arial MT"/>
              </a:rPr>
              <a:t>(alternatively,</a:t>
            </a:r>
            <a:r>
              <a:rPr sz="3350" spc="15" dirty="0">
                <a:latin typeface="Arial MT"/>
                <a:cs typeface="Arial MT"/>
              </a:rPr>
              <a:t> you </a:t>
            </a:r>
            <a:r>
              <a:rPr sz="3350" spc="-919" dirty="0">
                <a:latin typeface="Arial MT"/>
                <a:cs typeface="Arial MT"/>
              </a:rPr>
              <a:t> </a:t>
            </a:r>
            <a:r>
              <a:rPr sz="3350" spc="50" dirty="0">
                <a:latin typeface="Arial MT"/>
                <a:cs typeface="Arial MT"/>
              </a:rPr>
              <a:t>would </a:t>
            </a:r>
            <a:r>
              <a:rPr sz="3350" spc="15" dirty="0">
                <a:latin typeface="Arial MT"/>
                <a:cs typeface="Arial MT"/>
              </a:rPr>
              <a:t>have </a:t>
            </a:r>
            <a:r>
              <a:rPr sz="3350" spc="10" dirty="0">
                <a:latin typeface="Arial MT"/>
                <a:cs typeface="Arial MT"/>
              </a:rPr>
              <a:t>to </a:t>
            </a:r>
            <a:r>
              <a:rPr sz="3350" spc="45" dirty="0">
                <a:latin typeface="Arial MT"/>
                <a:cs typeface="Arial MT"/>
              </a:rPr>
              <a:t>commit </a:t>
            </a:r>
            <a:r>
              <a:rPr sz="3350" spc="10" dirty="0">
                <a:latin typeface="Arial MT"/>
                <a:cs typeface="Arial MT"/>
              </a:rPr>
              <a:t>the state to version </a:t>
            </a:r>
            <a:r>
              <a:rPr sz="3350" spc="30" dirty="0">
                <a:latin typeface="Arial MT"/>
                <a:cs typeface="Arial MT"/>
              </a:rPr>
              <a:t>control </a:t>
            </a:r>
            <a:r>
              <a:rPr sz="3350" spc="10" dirty="0">
                <a:latin typeface="Arial MT"/>
                <a:cs typeface="Arial MT"/>
              </a:rPr>
              <a:t>- </a:t>
            </a:r>
            <a:r>
              <a:rPr sz="3350" spc="50" dirty="0">
                <a:latin typeface="Arial MT"/>
                <a:cs typeface="Arial MT"/>
              </a:rPr>
              <a:t>which </a:t>
            </a:r>
            <a:r>
              <a:rPr sz="3350" spc="10" dirty="0">
                <a:latin typeface="Arial MT"/>
                <a:cs typeface="Arial MT"/>
              </a:rPr>
              <a:t>is far </a:t>
            </a:r>
            <a:r>
              <a:rPr sz="3350" spc="-5" dirty="0">
                <a:latin typeface="Arial MT"/>
                <a:cs typeface="Arial MT"/>
              </a:rPr>
              <a:t>from </a:t>
            </a:r>
            <a:r>
              <a:rPr sz="3350" spc="45" dirty="0">
                <a:latin typeface="Arial MT"/>
                <a:cs typeface="Arial MT"/>
              </a:rPr>
              <a:t>ideal </a:t>
            </a:r>
            <a:r>
              <a:rPr sz="3350" spc="5" dirty="0">
                <a:latin typeface="Arial MT"/>
                <a:cs typeface="Arial MT"/>
              </a:rPr>
              <a:t>if </a:t>
            </a:r>
            <a:r>
              <a:rPr sz="3350" spc="15" dirty="0">
                <a:latin typeface="Arial MT"/>
                <a:cs typeface="Arial MT"/>
              </a:rPr>
              <a:t>you </a:t>
            </a:r>
            <a:r>
              <a:rPr sz="3350" spc="60" dirty="0">
                <a:latin typeface="Arial MT"/>
                <a:cs typeface="Arial MT"/>
              </a:rPr>
              <a:t>need </a:t>
            </a:r>
            <a:r>
              <a:rPr sz="3350" spc="10" dirty="0">
                <a:latin typeface="Arial MT"/>
                <a:cs typeface="Arial MT"/>
              </a:rPr>
              <a:t>to </a:t>
            </a:r>
            <a:r>
              <a:rPr sz="3350" spc="15" dirty="0">
                <a:latin typeface="Arial MT"/>
                <a:cs typeface="Arial MT"/>
              </a:rPr>
              <a:t> work</a:t>
            </a:r>
            <a:r>
              <a:rPr sz="3350" dirty="0">
                <a:latin typeface="Arial MT"/>
                <a:cs typeface="Arial MT"/>
              </a:rPr>
              <a:t> </a:t>
            </a:r>
            <a:r>
              <a:rPr sz="3350" spc="10" dirty="0">
                <a:latin typeface="Arial MT"/>
                <a:cs typeface="Arial MT"/>
              </a:rPr>
              <a:t>in</a:t>
            </a:r>
            <a:r>
              <a:rPr sz="3350" spc="5" dirty="0">
                <a:latin typeface="Arial MT"/>
                <a:cs typeface="Arial MT"/>
              </a:rPr>
              <a:t> </a:t>
            </a:r>
            <a:r>
              <a:rPr sz="3350" spc="15" dirty="0">
                <a:latin typeface="Arial MT"/>
                <a:cs typeface="Arial MT"/>
              </a:rPr>
              <a:t>a</a:t>
            </a:r>
            <a:r>
              <a:rPr sz="3350" spc="5" dirty="0">
                <a:latin typeface="Arial MT"/>
                <a:cs typeface="Arial MT"/>
              </a:rPr>
              <a:t> </a:t>
            </a:r>
            <a:r>
              <a:rPr sz="3350" spc="15" dirty="0">
                <a:latin typeface="Arial MT"/>
                <a:cs typeface="Arial MT"/>
              </a:rPr>
              <a:t>team)</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20" dirty="0">
                <a:latin typeface="Arial MT"/>
                <a:cs typeface="Arial MT"/>
              </a:rPr>
              <a:t>A</a:t>
            </a:r>
            <a:r>
              <a:rPr sz="3350" spc="5" dirty="0">
                <a:latin typeface="Arial MT"/>
                <a:cs typeface="Arial MT"/>
              </a:rPr>
              <a:t> </a:t>
            </a:r>
            <a:r>
              <a:rPr sz="3350" dirty="0">
                <a:latin typeface="Arial MT"/>
                <a:cs typeface="Arial MT"/>
              </a:rPr>
              <a:t>remote</a:t>
            </a:r>
            <a:r>
              <a:rPr sz="3350" spc="10" dirty="0">
                <a:latin typeface="Arial MT"/>
                <a:cs typeface="Arial MT"/>
              </a:rPr>
              <a:t> </a:t>
            </a:r>
            <a:r>
              <a:rPr sz="3350" spc="95" dirty="0">
                <a:latin typeface="Arial MT"/>
                <a:cs typeface="Arial MT"/>
              </a:rPr>
              <a:t>backend</a:t>
            </a:r>
            <a:r>
              <a:rPr sz="3350" spc="10" dirty="0">
                <a:latin typeface="Arial MT"/>
                <a:cs typeface="Arial MT"/>
              </a:rPr>
              <a:t> </a:t>
            </a:r>
            <a:r>
              <a:rPr sz="3350" spc="75" dirty="0">
                <a:latin typeface="Arial MT"/>
                <a:cs typeface="Arial MT"/>
              </a:rPr>
              <a:t>can</a:t>
            </a:r>
            <a:r>
              <a:rPr sz="3350" spc="10" dirty="0">
                <a:latin typeface="Arial MT"/>
                <a:cs typeface="Arial MT"/>
              </a:rPr>
              <a:t> </a:t>
            </a:r>
            <a:r>
              <a:rPr sz="3350" b="1" spc="15" dirty="0">
                <a:latin typeface="Arial"/>
                <a:cs typeface="Arial"/>
              </a:rPr>
              <a:t>keep</a:t>
            </a:r>
            <a:r>
              <a:rPr sz="3350" b="1" spc="10" dirty="0">
                <a:latin typeface="Arial"/>
                <a:cs typeface="Arial"/>
              </a:rPr>
              <a:t> sensitive information </a:t>
            </a:r>
            <a:r>
              <a:rPr sz="3350" b="1" spc="5" dirty="0">
                <a:latin typeface="Arial"/>
                <a:cs typeface="Arial"/>
              </a:rPr>
              <a:t>off</a:t>
            </a:r>
            <a:r>
              <a:rPr sz="3350" b="1" spc="10" dirty="0">
                <a:latin typeface="Arial"/>
                <a:cs typeface="Arial"/>
              </a:rPr>
              <a:t> disk</a:t>
            </a:r>
            <a:endParaRPr sz="3350">
              <a:latin typeface="Arial"/>
              <a:cs typeface="Arial"/>
            </a:endParaRPr>
          </a:p>
          <a:p>
            <a:pPr lvl="1">
              <a:lnSpc>
                <a:spcPct val="100000"/>
              </a:lnSpc>
              <a:spcBef>
                <a:spcPts val="25"/>
              </a:spcBef>
              <a:buFont typeface="Arial MT"/>
              <a:buChar char="•"/>
            </a:pPr>
            <a:endParaRPr sz="3450">
              <a:latin typeface="Arial"/>
              <a:cs typeface="Arial"/>
            </a:endParaRPr>
          </a:p>
          <a:p>
            <a:pPr marL="1908175" marR="727710" lvl="2" indent="-417830">
              <a:lnSpc>
                <a:spcPct val="100499"/>
              </a:lnSpc>
              <a:buSzPct val="74626"/>
              <a:buChar char="•"/>
              <a:tabLst>
                <a:tab pos="1908175" algn="l"/>
                <a:tab pos="1908810" algn="l"/>
              </a:tabLst>
            </a:pPr>
            <a:r>
              <a:rPr sz="3350" spc="-80" dirty="0">
                <a:latin typeface="Arial MT"/>
                <a:cs typeface="Arial MT"/>
              </a:rPr>
              <a:t>S3</a:t>
            </a:r>
            <a:r>
              <a:rPr sz="3350" spc="10" dirty="0">
                <a:latin typeface="Arial MT"/>
                <a:cs typeface="Arial MT"/>
              </a:rPr>
              <a:t> </a:t>
            </a:r>
            <a:r>
              <a:rPr sz="3350" spc="65" dirty="0">
                <a:latin typeface="Arial MT"/>
                <a:cs typeface="Arial MT"/>
              </a:rPr>
              <a:t>supports</a:t>
            </a:r>
            <a:r>
              <a:rPr sz="3350" spc="15" dirty="0">
                <a:latin typeface="Arial MT"/>
                <a:cs typeface="Arial MT"/>
              </a:rPr>
              <a:t> </a:t>
            </a:r>
            <a:r>
              <a:rPr sz="3350" b="1" spc="10" dirty="0">
                <a:latin typeface="Arial"/>
                <a:cs typeface="Arial"/>
              </a:rPr>
              <a:t>encryption</a:t>
            </a:r>
            <a:r>
              <a:rPr sz="3350" b="1" spc="15" dirty="0">
                <a:latin typeface="Arial"/>
                <a:cs typeface="Arial"/>
              </a:rPr>
              <a:t> </a:t>
            </a:r>
            <a:r>
              <a:rPr sz="3350" b="1" spc="10" dirty="0">
                <a:latin typeface="Arial"/>
                <a:cs typeface="Arial"/>
              </a:rPr>
              <a:t>at</a:t>
            </a:r>
            <a:r>
              <a:rPr sz="3350" b="1" spc="15" dirty="0">
                <a:latin typeface="Arial"/>
                <a:cs typeface="Arial"/>
              </a:rPr>
              <a:t> </a:t>
            </a:r>
            <a:r>
              <a:rPr sz="3350" b="1" spc="10" dirty="0">
                <a:latin typeface="Arial"/>
                <a:cs typeface="Arial"/>
              </a:rPr>
              <a:t>rest</a:t>
            </a:r>
            <a:r>
              <a:rPr sz="3350" spc="10" dirty="0">
                <a:latin typeface="Arial MT"/>
                <a:cs typeface="Arial MT"/>
              </a:rPr>
              <a:t>,</a:t>
            </a:r>
            <a:r>
              <a:rPr sz="3350" spc="15" dirty="0">
                <a:latin typeface="Arial MT"/>
                <a:cs typeface="Arial MT"/>
              </a:rPr>
              <a:t> </a:t>
            </a:r>
            <a:r>
              <a:rPr sz="3350" b="1" spc="10" dirty="0">
                <a:latin typeface="Arial"/>
                <a:cs typeface="Arial"/>
              </a:rPr>
              <a:t>authentication</a:t>
            </a:r>
            <a:r>
              <a:rPr sz="3350" b="1" spc="20" dirty="0">
                <a:latin typeface="Arial"/>
                <a:cs typeface="Arial"/>
              </a:rPr>
              <a:t> </a:t>
            </a:r>
            <a:r>
              <a:rPr sz="3350" spc="20" dirty="0">
                <a:latin typeface="Arial MT"/>
                <a:cs typeface="Arial MT"/>
              </a:rPr>
              <a:t>&amp;</a:t>
            </a:r>
            <a:r>
              <a:rPr sz="3350" spc="15" dirty="0">
                <a:latin typeface="Arial MT"/>
                <a:cs typeface="Arial MT"/>
              </a:rPr>
              <a:t> </a:t>
            </a:r>
            <a:r>
              <a:rPr sz="3350" b="1" spc="10" dirty="0">
                <a:latin typeface="Arial"/>
                <a:cs typeface="Arial"/>
              </a:rPr>
              <a:t>authorization</a:t>
            </a:r>
            <a:r>
              <a:rPr sz="3350" spc="10" dirty="0">
                <a:latin typeface="Arial MT"/>
                <a:cs typeface="Arial MT"/>
              </a:rPr>
              <a:t>,</a:t>
            </a:r>
            <a:r>
              <a:rPr sz="3350" spc="15" dirty="0">
                <a:latin typeface="Arial MT"/>
                <a:cs typeface="Arial MT"/>
              </a:rPr>
              <a:t> </a:t>
            </a:r>
            <a:r>
              <a:rPr sz="3350" spc="50" dirty="0">
                <a:latin typeface="Arial MT"/>
                <a:cs typeface="Arial MT"/>
              </a:rPr>
              <a:t>which</a:t>
            </a:r>
            <a:r>
              <a:rPr sz="3350" spc="15" dirty="0">
                <a:latin typeface="Arial MT"/>
                <a:cs typeface="Arial MT"/>
              </a:rPr>
              <a:t> </a:t>
            </a:r>
            <a:r>
              <a:rPr sz="3350" spc="50" dirty="0">
                <a:latin typeface="Arial MT"/>
                <a:cs typeface="Arial MT"/>
              </a:rPr>
              <a:t>protects </a:t>
            </a:r>
            <a:r>
              <a:rPr sz="3350" spc="-915" dirty="0">
                <a:latin typeface="Arial MT"/>
                <a:cs typeface="Arial MT"/>
              </a:rPr>
              <a:t> </a:t>
            </a:r>
            <a:r>
              <a:rPr sz="3350" spc="10" dirty="0">
                <a:latin typeface="Arial MT"/>
                <a:cs typeface="Arial MT"/>
              </a:rPr>
              <a:t>your</a:t>
            </a:r>
            <a:r>
              <a:rPr sz="3350" spc="5" dirty="0">
                <a:latin typeface="Arial MT"/>
                <a:cs typeface="Arial MT"/>
              </a:rPr>
              <a:t> </a:t>
            </a:r>
            <a:r>
              <a:rPr sz="3350" spc="10" dirty="0">
                <a:latin typeface="Arial MT"/>
                <a:cs typeface="Arial MT"/>
              </a:rPr>
              <a:t>state</a:t>
            </a:r>
            <a:r>
              <a:rPr sz="3350" spc="5" dirty="0">
                <a:latin typeface="Arial MT"/>
                <a:cs typeface="Arial MT"/>
              </a:rPr>
              <a:t> file</a:t>
            </a:r>
            <a:r>
              <a:rPr sz="3350" spc="10" dirty="0">
                <a:latin typeface="Arial MT"/>
                <a:cs typeface="Arial MT"/>
              </a:rPr>
              <a:t> </a:t>
            </a:r>
            <a:r>
              <a:rPr sz="3350" spc="65" dirty="0">
                <a:latin typeface="Arial MT"/>
                <a:cs typeface="Arial MT"/>
              </a:rPr>
              <a:t>much</a:t>
            </a:r>
            <a:r>
              <a:rPr sz="3350" spc="5" dirty="0">
                <a:latin typeface="Arial MT"/>
                <a:cs typeface="Arial MT"/>
              </a:rPr>
              <a:t> </a:t>
            </a:r>
            <a:r>
              <a:rPr sz="3350" dirty="0">
                <a:latin typeface="Arial MT"/>
                <a:cs typeface="Arial MT"/>
              </a:rPr>
              <a:t>more</a:t>
            </a:r>
            <a:r>
              <a:rPr sz="3350" spc="5" dirty="0">
                <a:latin typeface="Arial MT"/>
                <a:cs typeface="Arial MT"/>
              </a:rPr>
              <a:t> </a:t>
            </a:r>
            <a:r>
              <a:rPr sz="3350" spc="10" dirty="0">
                <a:latin typeface="Arial MT"/>
                <a:cs typeface="Arial MT"/>
              </a:rPr>
              <a:t>than </a:t>
            </a:r>
            <a:r>
              <a:rPr sz="3350" spc="45" dirty="0">
                <a:latin typeface="Arial MT"/>
                <a:cs typeface="Arial MT"/>
              </a:rPr>
              <a:t>having</a:t>
            </a:r>
            <a:r>
              <a:rPr sz="3350" spc="5" dirty="0">
                <a:latin typeface="Arial MT"/>
                <a:cs typeface="Arial MT"/>
              </a:rPr>
              <a:t> it </a:t>
            </a:r>
            <a:r>
              <a:rPr sz="3350" spc="15" dirty="0">
                <a:latin typeface="Arial MT"/>
                <a:cs typeface="Arial MT"/>
              </a:rPr>
              <a:t>on</a:t>
            </a:r>
            <a:r>
              <a:rPr sz="3350" spc="10" dirty="0">
                <a:latin typeface="Arial MT"/>
                <a:cs typeface="Arial MT"/>
              </a:rPr>
              <a:t> your</a:t>
            </a:r>
            <a:r>
              <a:rPr sz="3350" spc="5" dirty="0">
                <a:latin typeface="Arial MT"/>
                <a:cs typeface="Arial MT"/>
              </a:rPr>
              <a:t> </a:t>
            </a:r>
            <a:r>
              <a:rPr sz="3350" spc="55" dirty="0">
                <a:latin typeface="Arial MT"/>
                <a:cs typeface="Arial MT"/>
              </a:rPr>
              <a:t>disk</a:t>
            </a:r>
            <a:r>
              <a:rPr sz="3350" spc="5" dirty="0">
                <a:latin typeface="Arial MT"/>
                <a:cs typeface="Arial MT"/>
              </a:rPr>
              <a:t> /</a:t>
            </a:r>
            <a:r>
              <a:rPr sz="3350" spc="10" dirty="0">
                <a:latin typeface="Arial MT"/>
                <a:cs typeface="Arial MT"/>
              </a:rPr>
              <a:t> version</a:t>
            </a:r>
            <a:r>
              <a:rPr sz="3350" spc="5" dirty="0">
                <a:latin typeface="Arial MT"/>
                <a:cs typeface="Arial MT"/>
              </a:rPr>
              <a:t> </a:t>
            </a:r>
            <a:r>
              <a:rPr sz="3350" spc="30" dirty="0">
                <a:latin typeface="Arial MT"/>
                <a:cs typeface="Arial MT"/>
              </a:rPr>
              <a:t>control</a:t>
            </a:r>
            <a:endParaRPr sz="3350">
              <a:latin typeface="Arial MT"/>
              <a:cs typeface="Arial MT"/>
            </a:endParaRPr>
          </a:p>
          <a:p>
            <a:pPr lvl="2">
              <a:lnSpc>
                <a:spcPct val="100000"/>
              </a:lnSpc>
              <a:spcBef>
                <a:spcPts val="25"/>
              </a:spcBef>
              <a:buFont typeface="Arial MT"/>
              <a:buChar char="•"/>
            </a:pPr>
            <a:endParaRPr sz="3450">
              <a:latin typeface="Arial MT"/>
              <a:cs typeface="Arial MT"/>
            </a:endParaRPr>
          </a:p>
          <a:p>
            <a:pPr marL="1175385" marR="17780" lvl="1" indent="-417830">
              <a:lnSpc>
                <a:spcPct val="100499"/>
              </a:lnSpc>
              <a:buSzPct val="74626"/>
              <a:buFont typeface="Arial MT"/>
              <a:buChar char="•"/>
              <a:tabLst>
                <a:tab pos="1175385" algn="l"/>
                <a:tab pos="1176020" algn="l"/>
              </a:tabLst>
            </a:pPr>
            <a:r>
              <a:rPr sz="3350" b="1" spc="15" dirty="0">
                <a:latin typeface="Arial"/>
                <a:cs typeface="Arial"/>
              </a:rPr>
              <a:t>Remote </a:t>
            </a:r>
            <a:r>
              <a:rPr sz="3350" b="1" spc="10" dirty="0">
                <a:latin typeface="Arial"/>
                <a:cs typeface="Arial"/>
              </a:rPr>
              <a:t>operations</a:t>
            </a:r>
            <a:r>
              <a:rPr sz="3350" spc="10" dirty="0">
                <a:latin typeface="Arial MT"/>
                <a:cs typeface="Arial MT"/>
              </a:rPr>
              <a:t>: </a:t>
            </a:r>
            <a:r>
              <a:rPr sz="3350" spc="20" dirty="0">
                <a:latin typeface="Arial MT"/>
                <a:cs typeface="Arial MT"/>
              </a:rPr>
              <a:t>terraform </a:t>
            </a:r>
            <a:r>
              <a:rPr sz="3350" spc="85" dirty="0">
                <a:latin typeface="Arial MT"/>
                <a:cs typeface="Arial MT"/>
              </a:rPr>
              <a:t>apply </a:t>
            </a:r>
            <a:r>
              <a:rPr sz="3350" spc="75" dirty="0">
                <a:latin typeface="Arial MT"/>
                <a:cs typeface="Arial MT"/>
              </a:rPr>
              <a:t>can </a:t>
            </a:r>
            <a:r>
              <a:rPr sz="3350" spc="10" dirty="0">
                <a:latin typeface="Arial MT"/>
                <a:cs typeface="Arial MT"/>
              </a:rPr>
              <a:t>run for </a:t>
            </a:r>
            <a:r>
              <a:rPr sz="3350" spc="15" dirty="0">
                <a:latin typeface="Arial MT"/>
                <a:cs typeface="Arial MT"/>
              </a:rPr>
              <a:t>a </a:t>
            </a:r>
            <a:r>
              <a:rPr sz="3350" spc="60" dirty="0">
                <a:latin typeface="Arial MT"/>
                <a:cs typeface="Arial MT"/>
              </a:rPr>
              <a:t>long </a:t>
            </a:r>
            <a:r>
              <a:rPr sz="3350" spc="10" dirty="0">
                <a:latin typeface="Arial MT"/>
                <a:cs typeface="Arial MT"/>
              </a:rPr>
              <a:t>time in </a:t>
            </a:r>
            <a:r>
              <a:rPr sz="3350" spc="105" dirty="0">
                <a:latin typeface="Arial MT"/>
                <a:cs typeface="Arial MT"/>
              </a:rPr>
              <a:t>bigger </a:t>
            </a:r>
            <a:r>
              <a:rPr sz="3350" spc="45" dirty="0">
                <a:latin typeface="Arial MT"/>
                <a:cs typeface="Arial MT"/>
              </a:rPr>
              <a:t>projects. </a:t>
            </a:r>
            <a:r>
              <a:rPr sz="3350" spc="50" dirty="0">
                <a:latin typeface="Arial MT"/>
                <a:cs typeface="Arial MT"/>
              </a:rPr>
              <a:t> </a:t>
            </a:r>
            <a:r>
              <a:rPr sz="3350" spc="55" dirty="0">
                <a:latin typeface="Arial MT"/>
                <a:cs typeface="Arial MT"/>
              </a:rPr>
              <a:t>Backends,</a:t>
            </a:r>
            <a:r>
              <a:rPr sz="3350" spc="10" dirty="0">
                <a:latin typeface="Arial MT"/>
                <a:cs typeface="Arial MT"/>
              </a:rPr>
              <a:t> like the </a:t>
            </a:r>
            <a:r>
              <a:rPr sz="3350" spc="-60" dirty="0">
                <a:latin typeface="Arial MT"/>
                <a:cs typeface="Arial MT"/>
              </a:rPr>
              <a:t>"remote"</a:t>
            </a:r>
            <a:r>
              <a:rPr sz="3350" spc="10" dirty="0">
                <a:latin typeface="Arial MT"/>
                <a:cs typeface="Arial MT"/>
              </a:rPr>
              <a:t> </a:t>
            </a:r>
            <a:r>
              <a:rPr sz="3350" spc="85" dirty="0">
                <a:latin typeface="Arial MT"/>
                <a:cs typeface="Arial MT"/>
              </a:rPr>
              <a:t>backend,</a:t>
            </a:r>
            <a:r>
              <a:rPr sz="3350" spc="15" dirty="0">
                <a:latin typeface="Arial MT"/>
                <a:cs typeface="Arial MT"/>
              </a:rPr>
              <a:t> </a:t>
            </a:r>
            <a:r>
              <a:rPr sz="3350" spc="65" dirty="0">
                <a:latin typeface="Arial MT"/>
                <a:cs typeface="Arial MT"/>
              </a:rPr>
              <a:t>supports</a:t>
            </a:r>
            <a:r>
              <a:rPr sz="3350" spc="10" dirty="0">
                <a:latin typeface="Arial MT"/>
                <a:cs typeface="Arial MT"/>
              </a:rPr>
              <a:t> </a:t>
            </a:r>
            <a:r>
              <a:rPr sz="3350" dirty="0">
                <a:latin typeface="Arial MT"/>
                <a:cs typeface="Arial MT"/>
              </a:rPr>
              <a:t>remote</a:t>
            </a:r>
            <a:r>
              <a:rPr sz="3350" spc="10" dirty="0">
                <a:latin typeface="Arial MT"/>
                <a:cs typeface="Arial MT"/>
              </a:rPr>
              <a:t> </a:t>
            </a:r>
            <a:r>
              <a:rPr sz="3350" spc="30" dirty="0">
                <a:latin typeface="Arial MT"/>
                <a:cs typeface="Arial MT"/>
              </a:rPr>
              <a:t>operations</a:t>
            </a:r>
            <a:r>
              <a:rPr sz="3350" spc="10" dirty="0">
                <a:latin typeface="Arial MT"/>
                <a:cs typeface="Arial MT"/>
              </a:rPr>
              <a:t> that </a:t>
            </a:r>
            <a:r>
              <a:rPr sz="3350" spc="-10" dirty="0">
                <a:latin typeface="Arial MT"/>
                <a:cs typeface="Arial MT"/>
              </a:rPr>
              <a:t>are</a:t>
            </a:r>
            <a:r>
              <a:rPr sz="3350" spc="15" dirty="0">
                <a:latin typeface="Arial MT"/>
                <a:cs typeface="Arial MT"/>
              </a:rPr>
              <a:t> </a:t>
            </a:r>
            <a:r>
              <a:rPr sz="3350" spc="60" dirty="0">
                <a:latin typeface="Arial MT"/>
                <a:cs typeface="Arial MT"/>
              </a:rPr>
              <a:t>executed</a:t>
            </a:r>
            <a:r>
              <a:rPr sz="3350" spc="10" dirty="0">
                <a:latin typeface="Arial MT"/>
                <a:cs typeface="Arial MT"/>
              </a:rPr>
              <a:t> fully </a:t>
            </a:r>
            <a:r>
              <a:rPr sz="3350" spc="-915" dirty="0">
                <a:latin typeface="Arial MT"/>
                <a:cs typeface="Arial MT"/>
              </a:rPr>
              <a:t> </a:t>
            </a:r>
            <a:r>
              <a:rPr sz="3350" spc="5" dirty="0">
                <a:latin typeface="Arial MT"/>
                <a:cs typeface="Arial MT"/>
              </a:rPr>
              <a:t>remote, </a:t>
            </a:r>
            <a:r>
              <a:rPr sz="3350" spc="15" dirty="0">
                <a:latin typeface="Arial MT"/>
                <a:cs typeface="Arial MT"/>
              </a:rPr>
              <a:t>so</a:t>
            </a:r>
            <a:r>
              <a:rPr sz="3350" spc="5" dirty="0">
                <a:latin typeface="Arial MT"/>
                <a:cs typeface="Arial MT"/>
              </a:rPr>
              <a:t> </a:t>
            </a:r>
            <a:r>
              <a:rPr sz="3350" spc="10" dirty="0">
                <a:latin typeface="Arial MT"/>
                <a:cs typeface="Arial MT"/>
              </a:rPr>
              <a:t>that the</a:t>
            </a:r>
            <a:r>
              <a:rPr sz="3350" spc="5" dirty="0">
                <a:latin typeface="Arial MT"/>
                <a:cs typeface="Arial MT"/>
              </a:rPr>
              <a:t> </a:t>
            </a:r>
            <a:r>
              <a:rPr sz="3350" spc="15" dirty="0">
                <a:latin typeface="Arial MT"/>
                <a:cs typeface="Arial MT"/>
              </a:rPr>
              <a:t>whole</a:t>
            </a:r>
            <a:r>
              <a:rPr sz="3350" spc="10" dirty="0">
                <a:latin typeface="Arial MT"/>
                <a:cs typeface="Arial MT"/>
              </a:rPr>
              <a:t> </a:t>
            </a:r>
            <a:r>
              <a:rPr sz="3350" spc="30" dirty="0">
                <a:latin typeface="Arial MT"/>
                <a:cs typeface="Arial MT"/>
              </a:rPr>
              <a:t>operation</a:t>
            </a:r>
            <a:r>
              <a:rPr sz="3350" spc="5" dirty="0">
                <a:latin typeface="Arial MT"/>
                <a:cs typeface="Arial MT"/>
              </a:rPr>
              <a:t> </a:t>
            </a:r>
            <a:r>
              <a:rPr sz="3350" spc="10" dirty="0">
                <a:latin typeface="Arial MT"/>
                <a:cs typeface="Arial MT"/>
              </a:rPr>
              <a:t>runs</a:t>
            </a:r>
            <a:r>
              <a:rPr sz="3350" spc="5" dirty="0">
                <a:latin typeface="Arial MT"/>
                <a:cs typeface="Arial MT"/>
              </a:rPr>
              <a:t> </a:t>
            </a:r>
            <a:r>
              <a:rPr sz="3350" dirty="0">
                <a:latin typeface="Arial MT"/>
                <a:cs typeface="Arial MT"/>
              </a:rPr>
              <a:t>asynchronously.</a:t>
            </a:r>
            <a:r>
              <a:rPr sz="3350" spc="10" dirty="0">
                <a:latin typeface="Arial MT"/>
                <a:cs typeface="Arial MT"/>
              </a:rPr>
              <a:t> </a:t>
            </a:r>
            <a:r>
              <a:rPr sz="3350" spc="-155" dirty="0">
                <a:latin typeface="Arial MT"/>
                <a:cs typeface="Arial MT"/>
              </a:rPr>
              <a:t>You</a:t>
            </a:r>
            <a:r>
              <a:rPr sz="3350" spc="5" dirty="0">
                <a:latin typeface="Arial MT"/>
                <a:cs typeface="Arial MT"/>
              </a:rPr>
              <a:t> </a:t>
            </a:r>
            <a:r>
              <a:rPr sz="3350" spc="35" dirty="0">
                <a:latin typeface="Arial MT"/>
                <a:cs typeface="Arial MT"/>
              </a:rPr>
              <a:t>don’t</a:t>
            </a:r>
            <a:r>
              <a:rPr sz="3350" spc="10" dirty="0">
                <a:latin typeface="Arial MT"/>
                <a:cs typeface="Arial MT"/>
              </a:rPr>
              <a:t> </a:t>
            </a:r>
            <a:r>
              <a:rPr sz="3350" spc="60" dirty="0">
                <a:latin typeface="Arial MT"/>
                <a:cs typeface="Arial MT"/>
              </a:rPr>
              <a:t>need</a:t>
            </a:r>
            <a:r>
              <a:rPr sz="3350" spc="5" dirty="0">
                <a:latin typeface="Arial MT"/>
                <a:cs typeface="Arial MT"/>
              </a:rPr>
              <a:t> </a:t>
            </a:r>
            <a:r>
              <a:rPr sz="3350" spc="10" dirty="0">
                <a:latin typeface="Arial MT"/>
                <a:cs typeface="Arial MT"/>
              </a:rPr>
              <a:t>to </a:t>
            </a:r>
            <a:r>
              <a:rPr sz="3350" spc="105" dirty="0">
                <a:latin typeface="Arial MT"/>
                <a:cs typeface="Arial MT"/>
              </a:rPr>
              <a:t>be </a:t>
            </a:r>
            <a:r>
              <a:rPr sz="3350" spc="110" dirty="0">
                <a:latin typeface="Arial MT"/>
                <a:cs typeface="Arial MT"/>
              </a:rPr>
              <a:t> </a:t>
            </a:r>
            <a:r>
              <a:rPr sz="3350" spc="75" dirty="0">
                <a:latin typeface="Arial MT"/>
                <a:cs typeface="Arial MT"/>
              </a:rPr>
              <a:t>connected </a:t>
            </a:r>
            <a:r>
              <a:rPr sz="3350" spc="5" dirty="0">
                <a:latin typeface="Arial MT"/>
                <a:cs typeface="Arial MT"/>
              </a:rPr>
              <a:t>/ </a:t>
            </a:r>
            <a:r>
              <a:rPr sz="3350" spc="60" dirty="0">
                <a:latin typeface="Arial MT"/>
                <a:cs typeface="Arial MT"/>
              </a:rPr>
              <a:t>keep </a:t>
            </a:r>
            <a:r>
              <a:rPr sz="3350" spc="10" dirty="0">
                <a:latin typeface="Arial MT"/>
                <a:cs typeface="Arial MT"/>
              </a:rPr>
              <a:t>your </a:t>
            </a:r>
            <a:r>
              <a:rPr sz="3350" spc="75" dirty="0">
                <a:latin typeface="Arial MT"/>
                <a:cs typeface="Arial MT"/>
              </a:rPr>
              <a:t>laptop </a:t>
            </a:r>
            <a:r>
              <a:rPr sz="3350" spc="40" dirty="0">
                <a:latin typeface="Arial MT"/>
                <a:cs typeface="Arial MT"/>
              </a:rPr>
              <a:t>running </a:t>
            </a:r>
            <a:r>
              <a:rPr sz="3350" spc="75" dirty="0">
                <a:latin typeface="Arial MT"/>
                <a:cs typeface="Arial MT"/>
              </a:rPr>
              <a:t>during </a:t>
            </a:r>
            <a:r>
              <a:rPr sz="3350" spc="10" dirty="0">
                <a:latin typeface="Arial MT"/>
                <a:cs typeface="Arial MT"/>
              </a:rPr>
              <a:t>the </a:t>
            </a:r>
            <a:r>
              <a:rPr sz="3350" spc="20" dirty="0">
                <a:latin typeface="Arial MT"/>
                <a:cs typeface="Arial MT"/>
              </a:rPr>
              <a:t>terraform </a:t>
            </a:r>
            <a:r>
              <a:rPr sz="3350" spc="85" dirty="0">
                <a:latin typeface="Arial MT"/>
                <a:cs typeface="Arial MT"/>
              </a:rPr>
              <a:t>apply </a:t>
            </a:r>
            <a:r>
              <a:rPr sz="3350" dirty="0">
                <a:latin typeface="Arial MT"/>
                <a:cs typeface="Arial MT"/>
              </a:rPr>
              <a:t>(more </a:t>
            </a:r>
            <a:r>
              <a:rPr sz="3350" spc="50" dirty="0">
                <a:latin typeface="Arial MT"/>
                <a:cs typeface="Arial MT"/>
              </a:rPr>
              <a:t>about </a:t>
            </a:r>
            <a:r>
              <a:rPr sz="3350" spc="10" dirty="0">
                <a:latin typeface="Arial MT"/>
                <a:cs typeface="Arial MT"/>
              </a:rPr>
              <a:t>that in the </a:t>
            </a:r>
            <a:r>
              <a:rPr sz="3350" spc="-919" dirty="0">
                <a:latin typeface="Arial MT"/>
                <a:cs typeface="Arial MT"/>
              </a:rPr>
              <a:t> </a:t>
            </a:r>
            <a:r>
              <a:rPr sz="3350" spc="-45" dirty="0">
                <a:latin typeface="Arial MT"/>
                <a:cs typeface="Arial MT"/>
              </a:rPr>
              <a:t>Terraform</a:t>
            </a:r>
            <a:r>
              <a:rPr sz="3350" dirty="0">
                <a:latin typeface="Arial MT"/>
                <a:cs typeface="Arial MT"/>
              </a:rPr>
              <a:t> </a:t>
            </a:r>
            <a:r>
              <a:rPr sz="3350" spc="50" dirty="0">
                <a:latin typeface="Arial MT"/>
                <a:cs typeface="Arial MT"/>
              </a:rPr>
              <a:t>Cloud</a:t>
            </a:r>
            <a:r>
              <a:rPr sz="3350" spc="5" dirty="0">
                <a:latin typeface="Arial MT"/>
                <a:cs typeface="Arial MT"/>
              </a:rPr>
              <a:t> </a:t>
            </a:r>
            <a:r>
              <a:rPr sz="3350" spc="25" dirty="0">
                <a:latin typeface="Arial MT"/>
                <a:cs typeface="Arial MT"/>
              </a:rPr>
              <a:t>lecture)</a:t>
            </a:r>
            <a:endParaRPr sz="3350">
              <a:latin typeface="Arial MT"/>
              <a:cs typeface="Arial MT"/>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1178880" y="4610889"/>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marL="1007744">
              <a:lnSpc>
                <a:spcPct val="100000"/>
              </a:lnSpc>
              <a:spcBef>
                <a:spcPts val="3279"/>
              </a:spcBef>
            </a:pPr>
            <a:r>
              <a:rPr sz="3700" b="1" spc="-30" dirty="0">
                <a:latin typeface="Arial"/>
                <a:cs typeface="Arial"/>
              </a:rPr>
              <a:t>Terraform</a:t>
            </a:r>
            <a:endParaRPr sz="3700">
              <a:latin typeface="Arial"/>
              <a:cs typeface="Arial"/>
            </a:endParaRPr>
          </a:p>
        </p:txBody>
      </p:sp>
      <p:sp>
        <p:nvSpPr>
          <p:cNvPr id="4" name="object 4"/>
          <p:cNvSpPr txBox="1"/>
          <p:nvPr/>
        </p:nvSpPr>
        <p:spPr>
          <a:xfrm>
            <a:off x="7744532" y="1907039"/>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113664" marR="105410" indent="353060">
              <a:lnSpc>
                <a:spcPct val="100299"/>
              </a:lnSpc>
            </a:pPr>
            <a:r>
              <a:rPr sz="3700" b="1" spc="5" dirty="0">
                <a:latin typeface="Arial"/>
                <a:cs typeface="Arial"/>
              </a:rPr>
              <a:t>Local backend </a:t>
            </a:r>
            <a:r>
              <a:rPr sz="3700" b="1" spc="10" dirty="0">
                <a:latin typeface="Arial"/>
                <a:cs typeface="Arial"/>
              </a:rPr>
              <a:t> </a:t>
            </a:r>
            <a:r>
              <a:rPr sz="3700" b="1" dirty="0">
                <a:latin typeface="Arial"/>
                <a:cs typeface="Arial"/>
              </a:rPr>
              <a:t>(local</a:t>
            </a:r>
            <a:r>
              <a:rPr sz="3700" b="1" spc="-15" dirty="0">
                <a:latin typeface="Arial"/>
                <a:cs typeface="Arial"/>
              </a:rPr>
              <a:t> </a:t>
            </a:r>
            <a:r>
              <a:rPr sz="3700" b="1" dirty="0">
                <a:latin typeface="Arial"/>
                <a:cs typeface="Arial"/>
              </a:rPr>
              <a:t>file</a:t>
            </a:r>
            <a:r>
              <a:rPr sz="3700" b="1" spc="-15" dirty="0">
                <a:latin typeface="Arial"/>
                <a:cs typeface="Arial"/>
              </a:rPr>
              <a:t> </a:t>
            </a:r>
            <a:r>
              <a:rPr sz="3700" b="1" spc="5" dirty="0">
                <a:latin typeface="Arial"/>
                <a:cs typeface="Arial"/>
              </a:rPr>
              <a:t>on</a:t>
            </a:r>
            <a:r>
              <a:rPr sz="3700" b="1" spc="-15" dirty="0">
                <a:latin typeface="Arial"/>
                <a:cs typeface="Arial"/>
              </a:rPr>
              <a:t> </a:t>
            </a:r>
            <a:r>
              <a:rPr sz="3700" b="1" spc="-5" dirty="0">
                <a:latin typeface="Arial"/>
                <a:cs typeface="Arial"/>
              </a:rPr>
              <a:t>disk)</a:t>
            </a:r>
            <a:endParaRPr sz="3700">
              <a:latin typeface="Arial"/>
              <a:cs typeface="Arial"/>
            </a:endParaRPr>
          </a:p>
        </p:txBody>
      </p:sp>
      <p:grpSp>
        <p:nvGrpSpPr>
          <p:cNvPr id="5" name="object 5"/>
          <p:cNvGrpSpPr/>
          <p:nvPr/>
        </p:nvGrpSpPr>
        <p:grpSpPr>
          <a:xfrm>
            <a:off x="5391468" y="3219147"/>
            <a:ext cx="2279650" cy="2082164"/>
            <a:chOff x="5391468" y="3219147"/>
            <a:chExt cx="2279650" cy="2082164"/>
          </a:xfrm>
        </p:grpSpPr>
        <p:sp>
          <p:nvSpPr>
            <p:cNvPr id="6" name="object 6"/>
            <p:cNvSpPr/>
            <p:nvPr/>
          </p:nvSpPr>
          <p:spPr>
            <a:xfrm>
              <a:off x="5422880" y="3367325"/>
              <a:ext cx="2085975" cy="1902460"/>
            </a:xfrm>
            <a:custGeom>
              <a:avLst/>
              <a:gdLst/>
              <a:ahLst/>
              <a:cxnLst/>
              <a:rect l="l" t="t" r="r" b="b"/>
              <a:pathLst>
                <a:path w="2085975" h="1902460">
                  <a:moveTo>
                    <a:pt x="0" y="1902271"/>
                  </a:moveTo>
                  <a:lnTo>
                    <a:pt x="2062450" y="21168"/>
                  </a:lnTo>
                  <a:lnTo>
                    <a:pt x="2085659" y="0"/>
                  </a:lnTo>
                </a:path>
              </a:pathLst>
            </a:custGeom>
            <a:ln w="62825">
              <a:solidFill>
                <a:srgbClr val="000000"/>
              </a:solidFill>
            </a:ln>
          </p:spPr>
          <p:txBody>
            <a:bodyPr wrap="square" lIns="0" tIns="0" rIns="0" bIns="0" rtlCol="0"/>
            <a:lstStyle/>
            <a:p>
              <a:endParaRPr/>
            </a:p>
          </p:txBody>
        </p:sp>
        <p:sp>
          <p:nvSpPr>
            <p:cNvPr id="7" name="object 7"/>
            <p:cNvSpPr/>
            <p:nvPr/>
          </p:nvSpPr>
          <p:spPr>
            <a:xfrm>
              <a:off x="7400657" y="3219147"/>
              <a:ext cx="270510" cy="262255"/>
            </a:xfrm>
            <a:custGeom>
              <a:avLst/>
              <a:gdLst/>
              <a:ahLst/>
              <a:cxnLst/>
              <a:rect l="l" t="t" r="r" b="b"/>
              <a:pathLst>
                <a:path w="270509" h="262254">
                  <a:moveTo>
                    <a:pt x="270345" y="0"/>
                  </a:moveTo>
                  <a:lnTo>
                    <a:pt x="0" y="76510"/>
                  </a:lnTo>
                  <a:lnTo>
                    <a:pt x="169346" y="262182"/>
                  </a:lnTo>
                  <a:lnTo>
                    <a:pt x="270345" y="0"/>
                  </a:lnTo>
                  <a:close/>
                </a:path>
              </a:pathLst>
            </a:custGeom>
            <a:solidFill>
              <a:srgbClr val="000000"/>
            </a:solidFill>
          </p:spPr>
          <p:txBody>
            <a:bodyPr wrap="square" lIns="0" tIns="0" rIns="0" bIns="0" rtlCol="0"/>
            <a:lstStyle/>
            <a:p>
              <a:endParaRPr/>
            </a:p>
          </p:txBody>
        </p:sp>
      </p:grpSp>
      <p:sp>
        <p:nvSpPr>
          <p:cNvPr id="8" name="object 8"/>
          <p:cNvSpPr txBox="1"/>
          <p:nvPr/>
        </p:nvSpPr>
        <p:spPr>
          <a:xfrm>
            <a:off x="13852132" y="1907039"/>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990600" marR="589280" indent="-393065">
              <a:lnSpc>
                <a:spcPct val="100299"/>
              </a:lnSpc>
            </a:pPr>
            <a:r>
              <a:rPr sz="3700" b="1" spc="5" dirty="0">
                <a:latin typeface="Arial"/>
                <a:cs typeface="Arial"/>
              </a:rPr>
              <a:t>Local</a:t>
            </a:r>
            <a:r>
              <a:rPr sz="3700" b="1" spc="-100" dirty="0">
                <a:latin typeface="Arial"/>
                <a:cs typeface="Arial"/>
              </a:rPr>
              <a:t> </a:t>
            </a:r>
            <a:r>
              <a:rPr sz="3700" b="1" spc="5" dirty="0">
                <a:latin typeface="Arial"/>
                <a:cs typeface="Arial"/>
              </a:rPr>
              <a:t>locking </a:t>
            </a:r>
            <a:r>
              <a:rPr sz="3700" b="1" spc="-1010" dirty="0">
                <a:latin typeface="Arial"/>
                <a:cs typeface="Arial"/>
              </a:rPr>
              <a:t> </a:t>
            </a:r>
            <a:r>
              <a:rPr sz="3700" b="1" dirty="0">
                <a:latin typeface="Arial"/>
                <a:cs typeface="Arial"/>
              </a:rPr>
              <a:t>(-lock</a:t>
            </a:r>
            <a:r>
              <a:rPr sz="3700" b="1" spc="-20" dirty="0">
                <a:latin typeface="Arial"/>
                <a:cs typeface="Arial"/>
              </a:rPr>
              <a:t> </a:t>
            </a:r>
            <a:r>
              <a:rPr sz="3700" b="1" dirty="0">
                <a:latin typeface="Arial"/>
                <a:cs typeface="Arial"/>
              </a:rPr>
              <a:t>file)</a:t>
            </a:r>
            <a:endParaRPr sz="3700">
              <a:latin typeface="Arial"/>
              <a:cs typeface="Arial"/>
            </a:endParaRPr>
          </a:p>
        </p:txBody>
      </p:sp>
      <p:grpSp>
        <p:nvGrpSpPr>
          <p:cNvPr id="9" name="object 9"/>
          <p:cNvGrpSpPr/>
          <p:nvPr/>
        </p:nvGrpSpPr>
        <p:grpSpPr>
          <a:xfrm>
            <a:off x="12020063" y="3040124"/>
            <a:ext cx="1764030" cy="251460"/>
            <a:chOff x="12020063" y="3040124"/>
            <a:chExt cx="1764030" cy="251460"/>
          </a:xfrm>
        </p:grpSpPr>
        <p:sp>
          <p:nvSpPr>
            <p:cNvPr id="10" name="object 10"/>
            <p:cNvSpPr/>
            <p:nvPr/>
          </p:nvSpPr>
          <p:spPr>
            <a:xfrm>
              <a:off x="12020063" y="3165774"/>
              <a:ext cx="1543685" cy="0"/>
            </a:xfrm>
            <a:custGeom>
              <a:avLst/>
              <a:gdLst/>
              <a:ahLst/>
              <a:cxnLst/>
              <a:rect l="l" t="t" r="r" b="b"/>
              <a:pathLst>
                <a:path w="1543684">
                  <a:moveTo>
                    <a:pt x="0" y="0"/>
                  </a:moveTo>
                  <a:lnTo>
                    <a:pt x="1512144" y="0"/>
                  </a:lnTo>
                  <a:lnTo>
                    <a:pt x="1543557" y="0"/>
                  </a:lnTo>
                </a:path>
              </a:pathLst>
            </a:custGeom>
            <a:ln w="62825">
              <a:solidFill>
                <a:srgbClr val="000000"/>
              </a:solidFill>
            </a:ln>
          </p:spPr>
          <p:txBody>
            <a:bodyPr wrap="square" lIns="0" tIns="0" rIns="0" bIns="0" rtlCol="0"/>
            <a:lstStyle/>
            <a:p>
              <a:endParaRPr/>
            </a:p>
          </p:txBody>
        </p:sp>
        <p:sp>
          <p:nvSpPr>
            <p:cNvPr id="11" name="object 11"/>
            <p:cNvSpPr/>
            <p:nvPr/>
          </p:nvSpPr>
          <p:spPr>
            <a:xfrm>
              <a:off x="13532205" y="3040124"/>
              <a:ext cx="251460" cy="251460"/>
            </a:xfrm>
            <a:custGeom>
              <a:avLst/>
              <a:gdLst/>
              <a:ahLst/>
              <a:cxnLst/>
              <a:rect l="l" t="t" r="r" b="b"/>
              <a:pathLst>
                <a:path w="251459" h="251460">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7744532" y="6824260"/>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1212850" marR="288290" indent="-916940">
              <a:lnSpc>
                <a:spcPct val="100299"/>
              </a:lnSpc>
            </a:pPr>
            <a:r>
              <a:rPr sz="3700" b="1" dirty="0">
                <a:latin typeface="Arial"/>
                <a:cs typeface="Arial"/>
              </a:rPr>
              <a:t>remote</a:t>
            </a:r>
            <a:r>
              <a:rPr sz="3700" b="1" spc="-40" dirty="0">
                <a:latin typeface="Arial"/>
                <a:cs typeface="Arial"/>
              </a:rPr>
              <a:t> </a:t>
            </a:r>
            <a:r>
              <a:rPr sz="3700" b="1" dirty="0">
                <a:latin typeface="Arial"/>
                <a:cs typeface="Arial"/>
              </a:rPr>
              <a:t>backend </a:t>
            </a:r>
            <a:r>
              <a:rPr sz="3700" b="1" spc="-1015" dirty="0">
                <a:latin typeface="Arial"/>
                <a:cs typeface="Arial"/>
              </a:rPr>
              <a:t> </a:t>
            </a:r>
            <a:r>
              <a:rPr sz="3700" b="1" dirty="0">
                <a:latin typeface="Arial"/>
                <a:cs typeface="Arial"/>
              </a:rPr>
              <a:t>(e.g.</a:t>
            </a:r>
            <a:r>
              <a:rPr sz="3700" b="1" spc="-10" dirty="0">
                <a:latin typeface="Arial"/>
                <a:cs typeface="Arial"/>
              </a:rPr>
              <a:t> </a:t>
            </a:r>
            <a:r>
              <a:rPr sz="3700" b="1" dirty="0">
                <a:latin typeface="Arial"/>
                <a:cs typeface="Arial"/>
              </a:rPr>
              <a:t>s3)</a:t>
            </a:r>
            <a:endParaRPr sz="3700">
              <a:latin typeface="Arial"/>
              <a:cs typeface="Arial"/>
            </a:endParaRPr>
          </a:p>
        </p:txBody>
      </p:sp>
      <p:sp>
        <p:nvSpPr>
          <p:cNvPr id="13" name="object 13"/>
          <p:cNvSpPr txBox="1"/>
          <p:nvPr/>
        </p:nvSpPr>
        <p:spPr>
          <a:xfrm>
            <a:off x="13852132" y="6824260"/>
            <a:ext cx="4207510" cy="2517775"/>
          </a:xfrm>
          <a:prstGeom prst="rect">
            <a:avLst/>
          </a:prstGeom>
          <a:ln w="73296">
            <a:solidFill>
              <a:srgbClr val="85888D"/>
            </a:solidFill>
          </a:ln>
        </p:spPr>
        <p:txBody>
          <a:bodyPr vert="horz" wrap="square" lIns="0" tIns="635" rIns="0" bIns="0" rtlCol="0">
            <a:spAutoFit/>
          </a:bodyPr>
          <a:lstStyle/>
          <a:p>
            <a:pPr>
              <a:lnSpc>
                <a:spcPct val="100000"/>
              </a:lnSpc>
              <a:spcBef>
                <a:spcPts val="5"/>
              </a:spcBef>
            </a:pPr>
            <a:endParaRPr sz="4600">
              <a:latin typeface="Times New Roman"/>
              <a:cs typeface="Times New Roman"/>
            </a:endParaRPr>
          </a:p>
          <a:p>
            <a:pPr marL="1278255" marR="878840" indent="-393065">
              <a:lnSpc>
                <a:spcPct val="100299"/>
              </a:lnSpc>
            </a:pPr>
            <a:r>
              <a:rPr sz="3700" b="1" dirty="0">
                <a:latin typeface="Arial"/>
                <a:cs typeface="Arial"/>
              </a:rPr>
              <a:t>Dynamodb  locking</a:t>
            </a:r>
            <a:endParaRPr sz="3700">
              <a:latin typeface="Arial"/>
              <a:cs typeface="Arial"/>
            </a:endParaRPr>
          </a:p>
        </p:txBody>
      </p:sp>
      <p:grpSp>
        <p:nvGrpSpPr>
          <p:cNvPr id="14" name="object 14"/>
          <p:cNvGrpSpPr/>
          <p:nvPr/>
        </p:nvGrpSpPr>
        <p:grpSpPr>
          <a:xfrm>
            <a:off x="12020063" y="7957345"/>
            <a:ext cx="1764030" cy="251460"/>
            <a:chOff x="12020063" y="7957345"/>
            <a:chExt cx="1764030" cy="251460"/>
          </a:xfrm>
        </p:grpSpPr>
        <p:sp>
          <p:nvSpPr>
            <p:cNvPr id="15" name="object 15"/>
            <p:cNvSpPr/>
            <p:nvPr/>
          </p:nvSpPr>
          <p:spPr>
            <a:xfrm>
              <a:off x="12020063" y="8082995"/>
              <a:ext cx="1543685" cy="0"/>
            </a:xfrm>
            <a:custGeom>
              <a:avLst/>
              <a:gdLst/>
              <a:ahLst/>
              <a:cxnLst/>
              <a:rect l="l" t="t" r="r" b="b"/>
              <a:pathLst>
                <a:path w="1543684">
                  <a:moveTo>
                    <a:pt x="0" y="0"/>
                  </a:moveTo>
                  <a:lnTo>
                    <a:pt x="1512144" y="0"/>
                  </a:lnTo>
                  <a:lnTo>
                    <a:pt x="1543557" y="0"/>
                  </a:lnTo>
                </a:path>
              </a:pathLst>
            </a:custGeom>
            <a:ln w="62825">
              <a:solidFill>
                <a:srgbClr val="000000"/>
              </a:solidFill>
            </a:ln>
          </p:spPr>
          <p:txBody>
            <a:bodyPr wrap="square" lIns="0" tIns="0" rIns="0" bIns="0" rtlCol="0"/>
            <a:lstStyle/>
            <a:p>
              <a:endParaRPr/>
            </a:p>
          </p:txBody>
        </p:sp>
        <p:sp>
          <p:nvSpPr>
            <p:cNvPr id="16" name="object 16"/>
            <p:cNvSpPr/>
            <p:nvPr/>
          </p:nvSpPr>
          <p:spPr>
            <a:xfrm>
              <a:off x="13532205" y="7957345"/>
              <a:ext cx="251460" cy="251460"/>
            </a:xfrm>
            <a:custGeom>
              <a:avLst/>
              <a:gdLst/>
              <a:ahLst/>
              <a:cxnLst/>
              <a:rect l="l" t="t" r="r" b="b"/>
              <a:pathLst>
                <a:path w="251459" h="251459">
                  <a:moveTo>
                    <a:pt x="0" y="0"/>
                  </a:moveTo>
                  <a:lnTo>
                    <a:pt x="0" y="251301"/>
                  </a:lnTo>
                  <a:lnTo>
                    <a:pt x="251301" y="125650"/>
                  </a:lnTo>
                  <a:lnTo>
                    <a:pt x="0" y="0"/>
                  </a:lnTo>
                  <a:close/>
                </a:path>
              </a:pathLst>
            </a:custGeom>
            <a:solidFill>
              <a:srgbClr val="000000"/>
            </a:solidFill>
          </p:spPr>
          <p:txBody>
            <a:bodyPr wrap="square" lIns="0" tIns="0" rIns="0" bIns="0" rtlCol="0"/>
            <a:lstStyle/>
            <a:p>
              <a:endParaRPr/>
            </a:p>
          </p:txBody>
        </p:sp>
      </p:grpSp>
      <p:grpSp>
        <p:nvGrpSpPr>
          <p:cNvPr id="17" name="object 17"/>
          <p:cNvGrpSpPr/>
          <p:nvPr/>
        </p:nvGrpSpPr>
        <p:grpSpPr>
          <a:xfrm>
            <a:off x="5384204" y="6089478"/>
            <a:ext cx="2291715" cy="1729739"/>
            <a:chOff x="5384204" y="6089478"/>
            <a:chExt cx="2291715" cy="1729739"/>
          </a:xfrm>
        </p:grpSpPr>
        <p:sp>
          <p:nvSpPr>
            <p:cNvPr id="18" name="object 18"/>
            <p:cNvSpPr/>
            <p:nvPr/>
          </p:nvSpPr>
          <p:spPr>
            <a:xfrm>
              <a:off x="5415617" y="6120890"/>
              <a:ext cx="2084705" cy="1566545"/>
            </a:xfrm>
            <a:custGeom>
              <a:avLst/>
              <a:gdLst/>
              <a:ahLst/>
              <a:cxnLst/>
              <a:rect l="l" t="t" r="r" b="b"/>
              <a:pathLst>
                <a:path w="2084704" h="1566545">
                  <a:moveTo>
                    <a:pt x="0" y="0"/>
                  </a:moveTo>
                  <a:lnTo>
                    <a:pt x="2059377" y="1547200"/>
                  </a:lnTo>
                  <a:lnTo>
                    <a:pt x="2084492" y="1566068"/>
                  </a:lnTo>
                </a:path>
              </a:pathLst>
            </a:custGeom>
            <a:ln w="62825">
              <a:solidFill>
                <a:srgbClr val="000000"/>
              </a:solidFill>
            </a:ln>
          </p:spPr>
          <p:txBody>
            <a:bodyPr wrap="square" lIns="0" tIns="0" rIns="0" bIns="0" rtlCol="0"/>
            <a:lstStyle/>
            <a:p>
              <a:endParaRPr/>
            </a:p>
          </p:txBody>
        </p:sp>
        <p:sp>
          <p:nvSpPr>
            <p:cNvPr id="19" name="object 19"/>
            <p:cNvSpPr/>
            <p:nvPr/>
          </p:nvSpPr>
          <p:spPr>
            <a:xfrm>
              <a:off x="7399521" y="7567632"/>
              <a:ext cx="276860" cy="251460"/>
            </a:xfrm>
            <a:custGeom>
              <a:avLst/>
              <a:gdLst/>
              <a:ahLst/>
              <a:cxnLst/>
              <a:rect l="l" t="t" r="r" b="b"/>
              <a:pathLst>
                <a:path w="276859" h="251459">
                  <a:moveTo>
                    <a:pt x="150947" y="0"/>
                  </a:moveTo>
                  <a:lnTo>
                    <a:pt x="0" y="200916"/>
                  </a:lnTo>
                  <a:lnTo>
                    <a:pt x="276389" y="251405"/>
                  </a:lnTo>
                  <a:lnTo>
                    <a:pt x="150947" y="0"/>
                  </a:lnTo>
                  <a:close/>
                </a:path>
              </a:pathLst>
            </a:custGeom>
            <a:solidFill>
              <a:srgbClr val="000000"/>
            </a:solidFill>
          </p:spPr>
          <p:txBody>
            <a:bodyPr wrap="square" lIns="0" tIns="0" rIns="0" bIns="0" rtlCol="0"/>
            <a:lstStyle/>
            <a:p>
              <a:endParaRPr/>
            </a:p>
          </p:txBody>
        </p:sp>
      </p:grpSp>
      <p:sp>
        <p:nvSpPr>
          <p:cNvPr id="20" name="object 20"/>
          <p:cNvSpPr txBox="1"/>
          <p:nvPr/>
        </p:nvSpPr>
        <p:spPr>
          <a:xfrm>
            <a:off x="5579931" y="5351760"/>
            <a:ext cx="3060700" cy="654050"/>
          </a:xfrm>
          <a:prstGeom prst="rect">
            <a:avLst/>
          </a:prstGeom>
        </p:spPr>
        <p:txBody>
          <a:bodyPr vert="horz" wrap="square" lIns="0" tIns="15240" rIns="0" bIns="0" rtlCol="0">
            <a:spAutoFit/>
          </a:bodyPr>
          <a:lstStyle/>
          <a:p>
            <a:pPr marL="12700">
              <a:lnSpc>
                <a:spcPct val="100000"/>
              </a:lnSpc>
              <a:spcBef>
                <a:spcPts val="120"/>
              </a:spcBef>
            </a:pPr>
            <a:r>
              <a:rPr sz="4100" spc="-60" dirty="0">
                <a:latin typeface="Arial MT"/>
                <a:cs typeface="Arial MT"/>
              </a:rPr>
              <a:t>Terraform</a:t>
            </a:r>
            <a:r>
              <a:rPr sz="4100" spc="-65" dirty="0">
                <a:latin typeface="Arial MT"/>
                <a:cs typeface="Arial MT"/>
              </a:rPr>
              <a:t> </a:t>
            </a:r>
            <a:r>
              <a:rPr sz="4100" spc="5" dirty="0">
                <a:latin typeface="Arial MT"/>
                <a:cs typeface="Arial MT"/>
              </a:rPr>
              <a:t>init</a:t>
            </a:r>
            <a:endParaRPr sz="4100">
              <a:latin typeface="Arial MT"/>
              <a:cs typeface="Arial MT"/>
            </a:endParaRPr>
          </a:p>
        </p:txBody>
      </p:sp>
      <p:sp>
        <p:nvSpPr>
          <p:cNvPr id="22" name="object 2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21" name="object 21"/>
          <p:cNvSpPr txBox="1"/>
          <p:nvPr/>
        </p:nvSpPr>
        <p:spPr>
          <a:xfrm>
            <a:off x="7243354" y="9389264"/>
            <a:ext cx="5209540" cy="452755"/>
          </a:xfrm>
          <a:prstGeom prst="rect">
            <a:avLst/>
          </a:prstGeom>
        </p:spPr>
        <p:txBody>
          <a:bodyPr vert="horz" wrap="square" lIns="0" tIns="12700" rIns="0" bIns="0" rtlCol="0">
            <a:spAutoFit/>
          </a:bodyPr>
          <a:lstStyle/>
          <a:p>
            <a:pPr marL="12700">
              <a:lnSpc>
                <a:spcPct val="100000"/>
              </a:lnSpc>
              <a:spcBef>
                <a:spcPts val="100"/>
              </a:spcBef>
            </a:pPr>
            <a:r>
              <a:rPr sz="2800" dirty="0">
                <a:latin typeface="Arial MT"/>
                <a:cs typeface="Arial MT"/>
              </a:rPr>
              <a:t>s3:</a:t>
            </a:r>
            <a:r>
              <a:rPr sz="2800" spc="-10" dirty="0">
                <a:latin typeface="Arial MT"/>
                <a:cs typeface="Arial MT"/>
              </a:rPr>
              <a:t> </a:t>
            </a:r>
            <a:r>
              <a:rPr sz="2800" dirty="0">
                <a:latin typeface="Arial MT"/>
                <a:cs typeface="Arial MT"/>
              </a:rPr>
              <a:t>at</a:t>
            </a:r>
            <a:r>
              <a:rPr sz="2800" spc="-5" dirty="0">
                <a:latin typeface="Arial MT"/>
                <a:cs typeface="Arial MT"/>
              </a:rPr>
              <a:t> </a:t>
            </a:r>
            <a:r>
              <a:rPr sz="2800" spc="-15" dirty="0">
                <a:latin typeface="Arial MT"/>
                <a:cs typeface="Arial MT"/>
              </a:rPr>
              <a:t>rest</a:t>
            </a:r>
            <a:r>
              <a:rPr sz="2800" spc="-5" dirty="0">
                <a:latin typeface="Arial MT"/>
                <a:cs typeface="Arial MT"/>
              </a:rPr>
              <a:t> </a:t>
            </a:r>
            <a:r>
              <a:rPr sz="2800" spc="30" dirty="0">
                <a:latin typeface="Arial MT"/>
                <a:cs typeface="Arial MT"/>
              </a:rPr>
              <a:t>encryption,</a:t>
            </a:r>
            <a:r>
              <a:rPr sz="2800" spc="-5" dirty="0">
                <a:latin typeface="Arial MT"/>
                <a:cs typeface="Arial MT"/>
              </a:rPr>
              <a:t> </a:t>
            </a:r>
            <a:r>
              <a:rPr sz="2800" spc="15" dirty="0">
                <a:latin typeface="Arial MT"/>
                <a:cs typeface="Arial MT"/>
              </a:rPr>
              <a:t>versioning</a:t>
            </a:r>
            <a:endParaRPr sz="2800">
              <a:latin typeface="Arial MT"/>
              <a:cs typeface="Arial MT"/>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56988"/>
            <a:ext cx="17867630" cy="8218805"/>
          </a:xfrm>
          <a:prstGeom prst="rect">
            <a:avLst/>
          </a:prstGeom>
        </p:spPr>
        <p:txBody>
          <a:bodyPr vert="horz" wrap="square" lIns="0" tIns="15875" rIns="0" bIns="0" rtlCol="0">
            <a:spAutoFit/>
          </a:bodyPr>
          <a:lstStyle/>
          <a:p>
            <a:pPr marL="503555" indent="-478790">
              <a:lnSpc>
                <a:spcPct val="100000"/>
              </a:lnSpc>
              <a:spcBef>
                <a:spcPts val="125"/>
              </a:spcBef>
              <a:buSzPct val="75324"/>
              <a:buChar char="•"/>
              <a:tabLst>
                <a:tab pos="503555" algn="l"/>
                <a:tab pos="504190" algn="l"/>
              </a:tabLst>
            </a:pPr>
            <a:r>
              <a:rPr sz="3850" spc="-35" dirty="0">
                <a:latin typeface="Arial MT"/>
                <a:cs typeface="Arial MT"/>
              </a:rPr>
              <a:t>State</a:t>
            </a:r>
            <a:r>
              <a:rPr sz="3850" spc="5" dirty="0">
                <a:latin typeface="Arial MT"/>
                <a:cs typeface="Arial MT"/>
              </a:rPr>
              <a:t> </a:t>
            </a:r>
            <a:r>
              <a:rPr sz="3850" b="1" spc="5" dirty="0">
                <a:latin typeface="Arial"/>
                <a:cs typeface="Arial"/>
              </a:rPr>
              <a:t>locking </a:t>
            </a:r>
            <a:r>
              <a:rPr sz="3850" dirty="0">
                <a:latin typeface="Arial MT"/>
                <a:cs typeface="Arial MT"/>
              </a:rPr>
              <a:t>ensures</a:t>
            </a:r>
            <a:r>
              <a:rPr sz="3850" spc="5" dirty="0">
                <a:latin typeface="Arial MT"/>
                <a:cs typeface="Arial MT"/>
              </a:rPr>
              <a:t> </a:t>
            </a:r>
            <a:r>
              <a:rPr sz="3850" spc="80" dirty="0">
                <a:latin typeface="Arial MT"/>
                <a:cs typeface="Arial MT"/>
              </a:rPr>
              <a:t>nobody</a:t>
            </a:r>
            <a:r>
              <a:rPr sz="3850" spc="5" dirty="0">
                <a:latin typeface="Arial MT"/>
                <a:cs typeface="Arial MT"/>
              </a:rPr>
              <a:t> </a:t>
            </a:r>
            <a:r>
              <a:rPr sz="3850" spc="85" dirty="0">
                <a:latin typeface="Arial MT"/>
                <a:cs typeface="Arial MT"/>
              </a:rPr>
              <a:t>can</a:t>
            </a:r>
            <a:r>
              <a:rPr sz="3850" spc="5" dirty="0">
                <a:latin typeface="Arial MT"/>
                <a:cs typeface="Arial MT"/>
              </a:rPr>
              <a:t> </a:t>
            </a:r>
            <a:r>
              <a:rPr sz="3850" spc="10" dirty="0">
                <a:latin typeface="Arial MT"/>
                <a:cs typeface="Arial MT"/>
              </a:rPr>
              <a:t>write</a:t>
            </a:r>
            <a:r>
              <a:rPr sz="3850" spc="5" dirty="0">
                <a:latin typeface="Arial MT"/>
                <a:cs typeface="Arial MT"/>
              </a:rPr>
              <a:t> </a:t>
            </a:r>
            <a:r>
              <a:rPr sz="3850" spc="10" dirty="0">
                <a:latin typeface="Arial MT"/>
                <a:cs typeface="Arial MT"/>
              </a:rPr>
              <a:t>to</a:t>
            </a:r>
            <a:r>
              <a:rPr sz="3850" spc="5" dirty="0">
                <a:latin typeface="Arial MT"/>
                <a:cs typeface="Arial MT"/>
              </a:rPr>
              <a:t> </a:t>
            </a:r>
            <a:r>
              <a:rPr sz="3850" spc="10" dirty="0">
                <a:latin typeface="Arial MT"/>
                <a:cs typeface="Arial MT"/>
              </a:rPr>
              <a:t>the</a:t>
            </a:r>
            <a:r>
              <a:rPr sz="3850" spc="5" dirty="0">
                <a:latin typeface="Arial MT"/>
                <a:cs typeface="Arial MT"/>
              </a:rPr>
              <a:t> </a:t>
            </a:r>
            <a:r>
              <a:rPr sz="3850" spc="10" dirty="0">
                <a:latin typeface="Arial MT"/>
                <a:cs typeface="Arial MT"/>
              </a:rPr>
              <a:t>state</a:t>
            </a:r>
            <a:r>
              <a:rPr sz="3850" spc="5" dirty="0">
                <a:latin typeface="Arial MT"/>
                <a:cs typeface="Arial MT"/>
              </a:rPr>
              <a:t> </a:t>
            </a:r>
            <a:r>
              <a:rPr sz="3850" spc="10" dirty="0">
                <a:latin typeface="Arial MT"/>
                <a:cs typeface="Arial MT"/>
              </a:rPr>
              <a:t>at</a:t>
            </a:r>
            <a:r>
              <a:rPr sz="3850" spc="5" dirty="0">
                <a:latin typeface="Arial MT"/>
                <a:cs typeface="Arial MT"/>
              </a:rPr>
              <a:t> </a:t>
            </a:r>
            <a:r>
              <a:rPr sz="3850" spc="10" dirty="0">
                <a:latin typeface="Arial MT"/>
                <a:cs typeface="Arial MT"/>
              </a:rPr>
              <a:t>the </a:t>
            </a:r>
            <a:r>
              <a:rPr sz="3850" spc="15" dirty="0">
                <a:latin typeface="Arial MT"/>
                <a:cs typeface="Arial MT"/>
              </a:rPr>
              <a:t>same</a:t>
            </a:r>
            <a:r>
              <a:rPr sz="3850" spc="5" dirty="0">
                <a:latin typeface="Arial MT"/>
                <a:cs typeface="Arial MT"/>
              </a:rPr>
              <a:t> </a:t>
            </a:r>
            <a:r>
              <a:rPr sz="3850" spc="10" dirty="0">
                <a:latin typeface="Arial MT"/>
                <a:cs typeface="Arial MT"/>
              </a:rPr>
              <a:t>time</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503555" marR="881380" indent="-478790">
              <a:lnSpc>
                <a:spcPct val="100000"/>
              </a:lnSpc>
              <a:buSzPct val="75324"/>
              <a:buChar char="•"/>
              <a:tabLst>
                <a:tab pos="503555" algn="l"/>
                <a:tab pos="504190" algn="l"/>
              </a:tabLst>
            </a:pPr>
            <a:r>
              <a:rPr sz="3850" spc="-10" dirty="0">
                <a:latin typeface="Arial MT"/>
                <a:cs typeface="Arial MT"/>
              </a:rPr>
              <a:t>Sometimes,</a:t>
            </a:r>
            <a:r>
              <a:rPr sz="3850" spc="5" dirty="0">
                <a:latin typeface="Arial MT"/>
                <a:cs typeface="Arial MT"/>
              </a:rPr>
              <a:t> </a:t>
            </a:r>
            <a:r>
              <a:rPr sz="3850" spc="10" dirty="0">
                <a:latin typeface="Arial MT"/>
                <a:cs typeface="Arial MT"/>
              </a:rPr>
              <a:t>when </a:t>
            </a:r>
            <a:r>
              <a:rPr sz="3850" spc="15" dirty="0">
                <a:latin typeface="Arial MT"/>
                <a:cs typeface="Arial MT"/>
              </a:rPr>
              <a:t>terraform</a:t>
            </a:r>
            <a:r>
              <a:rPr sz="3850" spc="10" dirty="0">
                <a:latin typeface="Arial MT"/>
                <a:cs typeface="Arial MT"/>
              </a:rPr>
              <a:t> </a:t>
            </a:r>
            <a:r>
              <a:rPr sz="3850" spc="35" dirty="0">
                <a:latin typeface="Arial MT"/>
                <a:cs typeface="Arial MT"/>
              </a:rPr>
              <a:t>crashes,</a:t>
            </a:r>
            <a:r>
              <a:rPr sz="3850" spc="10" dirty="0">
                <a:latin typeface="Arial MT"/>
                <a:cs typeface="Arial MT"/>
              </a:rPr>
              <a:t> or a</a:t>
            </a:r>
            <a:r>
              <a:rPr sz="3850" spc="5" dirty="0">
                <a:latin typeface="Arial MT"/>
                <a:cs typeface="Arial MT"/>
              </a:rPr>
              <a:t> </a:t>
            </a:r>
            <a:r>
              <a:rPr sz="3850" spc="10" dirty="0">
                <a:latin typeface="Arial MT"/>
                <a:cs typeface="Arial MT"/>
              </a:rPr>
              <a:t>users’ </a:t>
            </a:r>
            <a:r>
              <a:rPr sz="3850" spc="15" dirty="0">
                <a:latin typeface="Arial MT"/>
                <a:cs typeface="Arial MT"/>
              </a:rPr>
              <a:t>internet</a:t>
            </a:r>
            <a:r>
              <a:rPr sz="3850" spc="10" dirty="0">
                <a:latin typeface="Arial MT"/>
                <a:cs typeface="Arial MT"/>
              </a:rPr>
              <a:t> </a:t>
            </a:r>
            <a:r>
              <a:rPr sz="3850" spc="55" dirty="0">
                <a:latin typeface="Arial MT"/>
                <a:cs typeface="Arial MT"/>
              </a:rPr>
              <a:t>connection</a:t>
            </a:r>
            <a:r>
              <a:rPr sz="3850" spc="10" dirty="0">
                <a:latin typeface="Arial MT"/>
                <a:cs typeface="Arial MT"/>
              </a:rPr>
              <a:t> </a:t>
            </a:r>
            <a:r>
              <a:rPr sz="3850" spc="35" dirty="0">
                <a:latin typeface="Arial MT"/>
                <a:cs typeface="Arial MT"/>
              </a:rPr>
              <a:t>breaks </a:t>
            </a:r>
            <a:r>
              <a:rPr sz="3850" spc="-1055" dirty="0">
                <a:latin typeface="Arial MT"/>
                <a:cs typeface="Arial MT"/>
              </a:rPr>
              <a:t> </a:t>
            </a:r>
            <a:r>
              <a:rPr sz="3850" spc="80" dirty="0">
                <a:latin typeface="Arial MT"/>
                <a:cs typeface="Arial MT"/>
              </a:rPr>
              <a:t>during</a:t>
            </a:r>
            <a:r>
              <a:rPr sz="3850" dirty="0">
                <a:latin typeface="Arial MT"/>
                <a:cs typeface="Arial MT"/>
              </a:rPr>
              <a:t> </a:t>
            </a:r>
            <a:r>
              <a:rPr sz="3850" spc="15" dirty="0">
                <a:latin typeface="Arial MT"/>
                <a:cs typeface="Arial MT"/>
              </a:rPr>
              <a:t>terraform</a:t>
            </a:r>
            <a:r>
              <a:rPr sz="3850" spc="5" dirty="0">
                <a:latin typeface="Arial MT"/>
                <a:cs typeface="Arial MT"/>
              </a:rPr>
              <a:t> </a:t>
            </a:r>
            <a:r>
              <a:rPr sz="3850" spc="20" dirty="0">
                <a:latin typeface="Arial MT"/>
                <a:cs typeface="Arial MT"/>
              </a:rPr>
              <a:t>apply,</a:t>
            </a:r>
            <a:r>
              <a:rPr sz="3850" spc="5" dirty="0">
                <a:latin typeface="Arial MT"/>
                <a:cs typeface="Arial MT"/>
              </a:rPr>
              <a:t> </a:t>
            </a:r>
            <a:r>
              <a:rPr sz="3850" spc="10" dirty="0">
                <a:latin typeface="Arial MT"/>
                <a:cs typeface="Arial MT"/>
              </a:rPr>
              <a:t>the</a:t>
            </a:r>
            <a:r>
              <a:rPr sz="3850" spc="5" dirty="0">
                <a:latin typeface="Arial MT"/>
                <a:cs typeface="Arial MT"/>
              </a:rPr>
              <a:t> </a:t>
            </a:r>
            <a:r>
              <a:rPr sz="3850" spc="65" dirty="0">
                <a:latin typeface="Arial MT"/>
                <a:cs typeface="Arial MT"/>
              </a:rPr>
              <a:t>lock</a:t>
            </a:r>
            <a:r>
              <a:rPr sz="3850" spc="5" dirty="0">
                <a:latin typeface="Arial MT"/>
                <a:cs typeface="Arial MT"/>
              </a:rPr>
              <a:t> will </a:t>
            </a:r>
            <a:r>
              <a:rPr sz="3850" spc="10" dirty="0">
                <a:latin typeface="Arial MT"/>
                <a:cs typeface="Arial MT"/>
              </a:rPr>
              <a:t>stay</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503555" marR="848994" indent="-478790">
              <a:lnSpc>
                <a:spcPct val="100000"/>
              </a:lnSpc>
              <a:buSzPct val="75324"/>
              <a:buChar char="•"/>
              <a:tabLst>
                <a:tab pos="503555" algn="l"/>
                <a:tab pos="504190" algn="l"/>
              </a:tabLst>
            </a:pPr>
            <a:r>
              <a:rPr sz="3850" spc="-15" dirty="0">
                <a:latin typeface="Arial MT"/>
                <a:cs typeface="Arial MT"/>
              </a:rPr>
              <a:t>"terraform</a:t>
            </a:r>
            <a:r>
              <a:rPr sz="3850" spc="5" dirty="0">
                <a:latin typeface="Arial MT"/>
                <a:cs typeface="Arial MT"/>
              </a:rPr>
              <a:t> </a:t>
            </a:r>
            <a:r>
              <a:rPr sz="3850" spc="40" dirty="0">
                <a:latin typeface="Arial MT"/>
                <a:cs typeface="Arial MT"/>
              </a:rPr>
              <a:t>force-unlock</a:t>
            </a:r>
            <a:r>
              <a:rPr sz="3850" spc="5" dirty="0">
                <a:latin typeface="Arial MT"/>
                <a:cs typeface="Arial MT"/>
              </a:rPr>
              <a:t> </a:t>
            </a:r>
            <a:r>
              <a:rPr sz="3850" spc="110" dirty="0">
                <a:latin typeface="Arial MT"/>
                <a:cs typeface="Arial MT"/>
              </a:rPr>
              <a:t>&lt;id&gt;"</a:t>
            </a:r>
            <a:r>
              <a:rPr sz="3850" spc="5" dirty="0">
                <a:latin typeface="Arial MT"/>
                <a:cs typeface="Arial MT"/>
              </a:rPr>
              <a:t> </a:t>
            </a:r>
            <a:r>
              <a:rPr sz="3850" spc="85" dirty="0">
                <a:latin typeface="Arial MT"/>
                <a:cs typeface="Arial MT"/>
              </a:rPr>
              <a:t>can</a:t>
            </a:r>
            <a:r>
              <a:rPr sz="3850" spc="5" dirty="0">
                <a:latin typeface="Arial MT"/>
                <a:cs typeface="Arial MT"/>
              </a:rPr>
              <a:t> </a:t>
            </a:r>
            <a:r>
              <a:rPr sz="3850" spc="114" dirty="0">
                <a:latin typeface="Arial MT"/>
                <a:cs typeface="Arial MT"/>
              </a:rPr>
              <a:t>be</a:t>
            </a:r>
            <a:r>
              <a:rPr sz="3850" spc="10" dirty="0">
                <a:latin typeface="Arial MT"/>
                <a:cs typeface="Arial MT"/>
              </a:rPr>
              <a:t> </a:t>
            </a:r>
            <a:r>
              <a:rPr sz="3850" spc="65" dirty="0">
                <a:latin typeface="Arial MT"/>
                <a:cs typeface="Arial MT"/>
              </a:rPr>
              <a:t>used</a:t>
            </a:r>
            <a:r>
              <a:rPr sz="3850" spc="5" dirty="0">
                <a:latin typeface="Arial MT"/>
                <a:cs typeface="Arial MT"/>
              </a:rPr>
              <a:t> </a:t>
            </a:r>
            <a:r>
              <a:rPr sz="3850" spc="10" dirty="0">
                <a:latin typeface="Arial MT"/>
                <a:cs typeface="Arial MT"/>
              </a:rPr>
              <a:t>to</a:t>
            </a:r>
            <a:r>
              <a:rPr sz="3850" spc="5" dirty="0">
                <a:latin typeface="Arial MT"/>
                <a:cs typeface="Arial MT"/>
              </a:rPr>
              <a:t> </a:t>
            </a:r>
            <a:r>
              <a:rPr sz="3850" spc="40" dirty="0">
                <a:latin typeface="Arial MT"/>
                <a:cs typeface="Arial MT"/>
              </a:rPr>
              <a:t>force</a:t>
            </a:r>
            <a:r>
              <a:rPr sz="3850" spc="5" dirty="0">
                <a:latin typeface="Arial MT"/>
                <a:cs typeface="Arial MT"/>
              </a:rPr>
              <a:t> </a:t>
            </a:r>
            <a:r>
              <a:rPr sz="3850" spc="45" dirty="0">
                <a:latin typeface="Arial MT"/>
                <a:cs typeface="Arial MT"/>
              </a:rPr>
              <a:t>unlock</a:t>
            </a:r>
            <a:r>
              <a:rPr sz="3850" spc="10" dirty="0">
                <a:latin typeface="Arial MT"/>
                <a:cs typeface="Arial MT"/>
              </a:rPr>
              <a:t> the</a:t>
            </a:r>
            <a:r>
              <a:rPr sz="3850" spc="5" dirty="0">
                <a:latin typeface="Arial MT"/>
                <a:cs typeface="Arial MT"/>
              </a:rPr>
              <a:t> </a:t>
            </a:r>
            <a:r>
              <a:rPr sz="3850" spc="10" dirty="0">
                <a:latin typeface="Arial MT"/>
                <a:cs typeface="Arial MT"/>
              </a:rPr>
              <a:t>state,</a:t>
            </a:r>
            <a:r>
              <a:rPr sz="3850" spc="5" dirty="0">
                <a:latin typeface="Arial MT"/>
                <a:cs typeface="Arial MT"/>
              </a:rPr>
              <a:t> in </a:t>
            </a:r>
            <a:r>
              <a:rPr sz="3850" spc="65" dirty="0">
                <a:latin typeface="Arial MT"/>
                <a:cs typeface="Arial MT"/>
              </a:rPr>
              <a:t>case </a:t>
            </a:r>
            <a:r>
              <a:rPr sz="3850" spc="-1055" dirty="0">
                <a:latin typeface="Arial MT"/>
                <a:cs typeface="Arial MT"/>
              </a:rPr>
              <a:t> </a:t>
            </a:r>
            <a:r>
              <a:rPr sz="3850" spc="-5" dirty="0">
                <a:latin typeface="Arial MT"/>
                <a:cs typeface="Arial MT"/>
              </a:rPr>
              <a:t>there</a:t>
            </a:r>
            <a:r>
              <a:rPr sz="3850" spc="5" dirty="0">
                <a:latin typeface="Arial MT"/>
                <a:cs typeface="Arial MT"/>
              </a:rPr>
              <a:t> is </a:t>
            </a:r>
            <a:r>
              <a:rPr sz="3850" spc="10" dirty="0">
                <a:latin typeface="Arial MT"/>
                <a:cs typeface="Arial MT"/>
              </a:rPr>
              <a:t>a</a:t>
            </a:r>
            <a:r>
              <a:rPr sz="3850" spc="5" dirty="0">
                <a:latin typeface="Arial MT"/>
                <a:cs typeface="Arial MT"/>
              </a:rPr>
              <a:t> </a:t>
            </a:r>
            <a:r>
              <a:rPr sz="3850" spc="50" dirty="0">
                <a:latin typeface="Arial MT"/>
                <a:cs typeface="Arial MT"/>
              </a:rPr>
              <a:t>lock,</a:t>
            </a:r>
            <a:r>
              <a:rPr sz="3850" spc="5" dirty="0">
                <a:latin typeface="Arial MT"/>
                <a:cs typeface="Arial MT"/>
              </a:rPr>
              <a:t> </a:t>
            </a:r>
            <a:r>
              <a:rPr sz="3850" spc="80" dirty="0">
                <a:latin typeface="Arial MT"/>
                <a:cs typeface="Arial MT"/>
              </a:rPr>
              <a:t>but</a:t>
            </a:r>
            <a:r>
              <a:rPr sz="3850" spc="5" dirty="0">
                <a:latin typeface="Arial MT"/>
                <a:cs typeface="Arial MT"/>
              </a:rPr>
              <a:t> </a:t>
            </a:r>
            <a:r>
              <a:rPr sz="3850" spc="80" dirty="0">
                <a:latin typeface="Arial MT"/>
                <a:cs typeface="Arial MT"/>
              </a:rPr>
              <a:t>nobody</a:t>
            </a:r>
            <a:r>
              <a:rPr sz="3850" spc="5" dirty="0">
                <a:latin typeface="Arial MT"/>
                <a:cs typeface="Arial MT"/>
              </a:rPr>
              <a:t> is</a:t>
            </a:r>
            <a:r>
              <a:rPr sz="3850" spc="10" dirty="0">
                <a:latin typeface="Arial MT"/>
                <a:cs typeface="Arial MT"/>
              </a:rPr>
              <a:t> </a:t>
            </a:r>
            <a:r>
              <a:rPr sz="3850" spc="40" dirty="0">
                <a:latin typeface="Arial MT"/>
                <a:cs typeface="Arial MT"/>
              </a:rPr>
              <a:t>running</a:t>
            </a:r>
            <a:r>
              <a:rPr sz="3850" spc="5" dirty="0">
                <a:latin typeface="Arial MT"/>
                <a:cs typeface="Arial MT"/>
              </a:rPr>
              <a:t> </a:t>
            </a:r>
            <a:r>
              <a:rPr sz="3850" spc="15" dirty="0">
                <a:latin typeface="Arial MT"/>
                <a:cs typeface="Arial MT"/>
              </a:rPr>
              <a:t>terraform</a:t>
            </a:r>
            <a:r>
              <a:rPr sz="3850" spc="5" dirty="0">
                <a:latin typeface="Arial MT"/>
                <a:cs typeface="Arial MT"/>
              </a:rPr>
              <a:t> </a:t>
            </a:r>
            <a:r>
              <a:rPr sz="3850" spc="95" dirty="0">
                <a:latin typeface="Arial MT"/>
                <a:cs typeface="Arial MT"/>
              </a:rPr>
              <a:t>apply</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1236345" marR="694690" lvl="1" indent="-478790">
              <a:lnSpc>
                <a:spcPct val="100000"/>
              </a:lnSpc>
              <a:buSzPct val="75324"/>
              <a:buChar char="•"/>
              <a:tabLst>
                <a:tab pos="1236345" algn="l"/>
                <a:tab pos="1236980" algn="l"/>
              </a:tabLst>
            </a:pPr>
            <a:r>
              <a:rPr sz="3850" spc="-45" dirty="0">
                <a:latin typeface="Arial MT"/>
                <a:cs typeface="Arial MT"/>
              </a:rPr>
              <a:t>This</a:t>
            </a:r>
            <a:r>
              <a:rPr sz="3850" spc="5" dirty="0">
                <a:latin typeface="Arial MT"/>
                <a:cs typeface="Arial MT"/>
              </a:rPr>
              <a:t> </a:t>
            </a:r>
            <a:r>
              <a:rPr sz="3850" spc="75" dirty="0">
                <a:latin typeface="Arial MT"/>
                <a:cs typeface="Arial MT"/>
              </a:rPr>
              <a:t>command</a:t>
            </a:r>
            <a:r>
              <a:rPr sz="3850" spc="5" dirty="0">
                <a:latin typeface="Arial MT"/>
                <a:cs typeface="Arial MT"/>
              </a:rPr>
              <a:t> will </a:t>
            </a:r>
            <a:r>
              <a:rPr sz="3850" spc="10" dirty="0">
                <a:latin typeface="Arial MT"/>
                <a:cs typeface="Arial MT"/>
              </a:rPr>
              <a:t>not</a:t>
            </a:r>
            <a:r>
              <a:rPr sz="3850" spc="5" dirty="0">
                <a:latin typeface="Arial MT"/>
                <a:cs typeface="Arial MT"/>
              </a:rPr>
              <a:t> </a:t>
            </a:r>
            <a:r>
              <a:rPr sz="3850" spc="55" dirty="0">
                <a:latin typeface="Arial MT"/>
                <a:cs typeface="Arial MT"/>
              </a:rPr>
              <a:t>touch</a:t>
            </a:r>
            <a:r>
              <a:rPr sz="3850" spc="5" dirty="0">
                <a:latin typeface="Arial MT"/>
                <a:cs typeface="Arial MT"/>
              </a:rPr>
              <a:t> </a:t>
            </a:r>
            <a:r>
              <a:rPr sz="3850" spc="10" dirty="0">
                <a:latin typeface="Arial MT"/>
                <a:cs typeface="Arial MT"/>
              </a:rPr>
              <a:t>the</a:t>
            </a:r>
            <a:r>
              <a:rPr sz="3850" spc="5" dirty="0">
                <a:latin typeface="Arial MT"/>
                <a:cs typeface="Arial MT"/>
              </a:rPr>
              <a:t> </a:t>
            </a:r>
            <a:r>
              <a:rPr sz="3850" spc="10" dirty="0">
                <a:latin typeface="Arial MT"/>
                <a:cs typeface="Arial MT"/>
              </a:rPr>
              <a:t>state,</a:t>
            </a:r>
            <a:r>
              <a:rPr sz="3850" spc="5" dirty="0">
                <a:latin typeface="Arial MT"/>
                <a:cs typeface="Arial MT"/>
              </a:rPr>
              <a:t> it’ll just </a:t>
            </a:r>
            <a:r>
              <a:rPr sz="3850" dirty="0">
                <a:latin typeface="Arial MT"/>
                <a:cs typeface="Arial MT"/>
              </a:rPr>
              <a:t>remove</a:t>
            </a:r>
            <a:r>
              <a:rPr sz="3850" spc="10" dirty="0">
                <a:latin typeface="Arial MT"/>
                <a:cs typeface="Arial MT"/>
              </a:rPr>
              <a:t> the</a:t>
            </a:r>
            <a:r>
              <a:rPr sz="3850" spc="5" dirty="0">
                <a:latin typeface="Arial MT"/>
                <a:cs typeface="Arial MT"/>
              </a:rPr>
              <a:t> </a:t>
            </a:r>
            <a:r>
              <a:rPr sz="3850" spc="65" dirty="0">
                <a:latin typeface="Arial MT"/>
                <a:cs typeface="Arial MT"/>
              </a:rPr>
              <a:t>lock</a:t>
            </a:r>
            <a:r>
              <a:rPr sz="3850" spc="5" dirty="0">
                <a:latin typeface="Arial MT"/>
                <a:cs typeface="Arial MT"/>
              </a:rPr>
              <a:t> file, </a:t>
            </a:r>
            <a:r>
              <a:rPr sz="3850" spc="10" dirty="0">
                <a:latin typeface="Arial MT"/>
                <a:cs typeface="Arial MT"/>
              </a:rPr>
              <a:t>so</a:t>
            </a:r>
            <a:r>
              <a:rPr sz="3850" spc="5" dirty="0">
                <a:latin typeface="Arial MT"/>
                <a:cs typeface="Arial MT"/>
              </a:rPr>
              <a:t> </a:t>
            </a:r>
            <a:r>
              <a:rPr sz="3850" spc="-65" dirty="0">
                <a:latin typeface="Arial MT"/>
                <a:cs typeface="Arial MT"/>
              </a:rPr>
              <a:t>it’s </a:t>
            </a:r>
            <a:r>
              <a:rPr sz="3850" spc="-1055" dirty="0">
                <a:latin typeface="Arial MT"/>
                <a:cs typeface="Arial MT"/>
              </a:rPr>
              <a:t> </a:t>
            </a:r>
            <a:r>
              <a:rPr sz="3850" spc="10" dirty="0">
                <a:latin typeface="Arial MT"/>
                <a:cs typeface="Arial MT"/>
              </a:rPr>
              <a:t>safe,</a:t>
            </a:r>
            <a:r>
              <a:rPr sz="3850" spc="5" dirty="0">
                <a:latin typeface="Arial MT"/>
                <a:cs typeface="Arial MT"/>
              </a:rPr>
              <a:t> </a:t>
            </a:r>
            <a:r>
              <a:rPr sz="3850" spc="10" dirty="0">
                <a:latin typeface="Arial MT"/>
                <a:cs typeface="Arial MT"/>
              </a:rPr>
              <a:t>as</a:t>
            </a:r>
            <a:r>
              <a:rPr sz="3850" spc="5" dirty="0">
                <a:latin typeface="Arial MT"/>
                <a:cs typeface="Arial MT"/>
              </a:rPr>
              <a:t> </a:t>
            </a:r>
            <a:r>
              <a:rPr sz="3850" spc="60" dirty="0">
                <a:latin typeface="Arial MT"/>
                <a:cs typeface="Arial MT"/>
              </a:rPr>
              <a:t>long</a:t>
            </a:r>
            <a:r>
              <a:rPr sz="3850" spc="5" dirty="0">
                <a:latin typeface="Arial MT"/>
                <a:cs typeface="Arial MT"/>
              </a:rPr>
              <a:t> </a:t>
            </a:r>
            <a:r>
              <a:rPr sz="3850" spc="10" dirty="0">
                <a:latin typeface="Arial MT"/>
                <a:cs typeface="Arial MT"/>
              </a:rPr>
              <a:t>as</a:t>
            </a:r>
            <a:r>
              <a:rPr sz="3850" spc="5" dirty="0">
                <a:latin typeface="Arial MT"/>
                <a:cs typeface="Arial MT"/>
              </a:rPr>
              <a:t> </a:t>
            </a:r>
            <a:r>
              <a:rPr sz="3850" spc="80" dirty="0">
                <a:latin typeface="Arial MT"/>
                <a:cs typeface="Arial MT"/>
              </a:rPr>
              <a:t>nobody</a:t>
            </a:r>
            <a:r>
              <a:rPr sz="3850" spc="5" dirty="0">
                <a:latin typeface="Arial MT"/>
                <a:cs typeface="Arial MT"/>
              </a:rPr>
              <a:t> is </a:t>
            </a:r>
            <a:r>
              <a:rPr sz="3850" spc="-5" dirty="0">
                <a:latin typeface="Arial MT"/>
                <a:cs typeface="Arial MT"/>
              </a:rPr>
              <a:t>really</a:t>
            </a:r>
            <a:r>
              <a:rPr sz="3850" spc="5" dirty="0">
                <a:latin typeface="Arial MT"/>
                <a:cs typeface="Arial MT"/>
              </a:rPr>
              <a:t> still </a:t>
            </a:r>
            <a:r>
              <a:rPr sz="3850" spc="95" dirty="0">
                <a:latin typeface="Arial MT"/>
                <a:cs typeface="Arial MT"/>
              </a:rPr>
              <a:t>doing</a:t>
            </a:r>
            <a:r>
              <a:rPr sz="3850" spc="5" dirty="0">
                <a:latin typeface="Arial MT"/>
                <a:cs typeface="Arial MT"/>
              </a:rPr>
              <a:t> </a:t>
            </a:r>
            <a:r>
              <a:rPr sz="3850" spc="10" dirty="0">
                <a:latin typeface="Arial MT"/>
                <a:cs typeface="Arial MT"/>
              </a:rPr>
              <a:t>an</a:t>
            </a:r>
            <a:r>
              <a:rPr sz="3850" spc="5" dirty="0">
                <a:latin typeface="Arial MT"/>
                <a:cs typeface="Arial MT"/>
              </a:rPr>
              <a:t> </a:t>
            </a:r>
            <a:r>
              <a:rPr sz="3850" spc="95" dirty="0">
                <a:latin typeface="Arial MT"/>
                <a:cs typeface="Arial MT"/>
              </a:rPr>
              <a:t>apply</a:t>
            </a:r>
            <a:endParaRPr sz="3850">
              <a:latin typeface="Arial MT"/>
              <a:cs typeface="Arial MT"/>
            </a:endParaRPr>
          </a:p>
          <a:p>
            <a:pPr lvl="1">
              <a:lnSpc>
                <a:spcPct val="100000"/>
              </a:lnSpc>
              <a:spcBef>
                <a:spcPts val="30"/>
              </a:spcBef>
              <a:buFont typeface="Arial MT"/>
              <a:buChar char="•"/>
            </a:pPr>
            <a:endParaRPr sz="3950">
              <a:latin typeface="Arial MT"/>
              <a:cs typeface="Arial MT"/>
            </a:endParaRPr>
          </a:p>
          <a:p>
            <a:pPr marL="503555" marR="17780" indent="-478790">
              <a:lnSpc>
                <a:spcPct val="100000"/>
              </a:lnSpc>
              <a:buSzPct val="75324"/>
              <a:buChar char="•"/>
              <a:tabLst>
                <a:tab pos="503555" algn="l"/>
                <a:tab pos="504190" algn="l"/>
              </a:tabLst>
            </a:pPr>
            <a:r>
              <a:rPr sz="3850" spc="-75" dirty="0">
                <a:latin typeface="Arial MT"/>
                <a:cs typeface="Arial MT"/>
              </a:rPr>
              <a:t>There’s</a:t>
            </a:r>
            <a:r>
              <a:rPr sz="3850" spc="10" dirty="0">
                <a:latin typeface="Arial MT"/>
                <a:cs typeface="Arial MT"/>
              </a:rPr>
              <a:t> also an </a:t>
            </a:r>
            <a:r>
              <a:rPr sz="3850" spc="45" dirty="0">
                <a:latin typeface="Arial MT"/>
                <a:cs typeface="Arial MT"/>
              </a:rPr>
              <a:t>option</a:t>
            </a:r>
            <a:r>
              <a:rPr sz="3850" spc="10" dirty="0">
                <a:latin typeface="Arial MT"/>
                <a:cs typeface="Arial MT"/>
              </a:rPr>
              <a:t> </a:t>
            </a:r>
            <a:r>
              <a:rPr sz="3850" spc="55" dirty="0">
                <a:latin typeface="Arial MT"/>
                <a:cs typeface="Arial MT"/>
              </a:rPr>
              <a:t>-lock=false</a:t>
            </a:r>
            <a:r>
              <a:rPr sz="3850" spc="10" dirty="0">
                <a:latin typeface="Arial MT"/>
                <a:cs typeface="Arial MT"/>
              </a:rPr>
              <a:t> that </a:t>
            </a:r>
            <a:r>
              <a:rPr sz="3850" spc="85" dirty="0">
                <a:latin typeface="Arial MT"/>
                <a:cs typeface="Arial MT"/>
              </a:rPr>
              <a:t>can</a:t>
            </a:r>
            <a:r>
              <a:rPr sz="3850" spc="10" dirty="0">
                <a:latin typeface="Arial MT"/>
                <a:cs typeface="Arial MT"/>
              </a:rPr>
              <a:t> </a:t>
            </a:r>
            <a:r>
              <a:rPr sz="3850" spc="114" dirty="0">
                <a:latin typeface="Arial MT"/>
                <a:cs typeface="Arial MT"/>
              </a:rPr>
              <a:t>be</a:t>
            </a:r>
            <a:r>
              <a:rPr sz="3850" spc="10" dirty="0">
                <a:latin typeface="Arial MT"/>
                <a:cs typeface="Arial MT"/>
              </a:rPr>
              <a:t> </a:t>
            </a:r>
            <a:r>
              <a:rPr sz="3850" spc="80" dirty="0">
                <a:latin typeface="Arial MT"/>
                <a:cs typeface="Arial MT"/>
              </a:rPr>
              <a:t>passed</a:t>
            </a:r>
            <a:r>
              <a:rPr sz="3850" spc="10" dirty="0">
                <a:latin typeface="Arial MT"/>
                <a:cs typeface="Arial MT"/>
              </a:rPr>
              <a:t> to </a:t>
            </a:r>
            <a:r>
              <a:rPr sz="3850" spc="15" dirty="0">
                <a:latin typeface="Arial MT"/>
                <a:cs typeface="Arial MT"/>
              </a:rPr>
              <a:t>terraform</a:t>
            </a:r>
            <a:r>
              <a:rPr sz="3850" spc="10" dirty="0">
                <a:latin typeface="Arial MT"/>
                <a:cs typeface="Arial MT"/>
              </a:rPr>
              <a:t> </a:t>
            </a:r>
            <a:r>
              <a:rPr sz="3850" spc="20" dirty="0">
                <a:latin typeface="Arial MT"/>
                <a:cs typeface="Arial MT"/>
              </a:rPr>
              <a:t>apply,</a:t>
            </a:r>
            <a:r>
              <a:rPr sz="3850" spc="10" dirty="0">
                <a:latin typeface="Arial MT"/>
                <a:cs typeface="Arial MT"/>
              </a:rPr>
              <a:t> </a:t>
            </a:r>
            <a:r>
              <a:rPr sz="3850" spc="55" dirty="0">
                <a:latin typeface="Arial MT"/>
                <a:cs typeface="Arial MT"/>
              </a:rPr>
              <a:t>which </a:t>
            </a:r>
            <a:r>
              <a:rPr sz="3850" spc="-1055" dirty="0">
                <a:latin typeface="Arial MT"/>
                <a:cs typeface="Arial MT"/>
              </a:rPr>
              <a:t> </a:t>
            </a:r>
            <a:r>
              <a:rPr sz="3850" spc="5" dirty="0">
                <a:latin typeface="Arial MT"/>
                <a:cs typeface="Arial MT"/>
              </a:rPr>
              <a:t>will </a:t>
            </a:r>
            <a:r>
              <a:rPr sz="3850" spc="10" dirty="0">
                <a:latin typeface="Arial MT"/>
                <a:cs typeface="Arial MT"/>
              </a:rPr>
              <a:t>not use the </a:t>
            </a:r>
            <a:r>
              <a:rPr sz="3850" spc="65" dirty="0">
                <a:latin typeface="Arial MT"/>
                <a:cs typeface="Arial MT"/>
              </a:rPr>
              <a:t>lock </a:t>
            </a:r>
            <a:r>
              <a:rPr sz="3850" spc="5" dirty="0">
                <a:latin typeface="Arial MT"/>
                <a:cs typeface="Arial MT"/>
              </a:rPr>
              <a:t>file. </a:t>
            </a:r>
            <a:r>
              <a:rPr sz="3850" spc="-45" dirty="0">
                <a:latin typeface="Arial MT"/>
                <a:cs typeface="Arial MT"/>
              </a:rPr>
              <a:t>This </a:t>
            </a:r>
            <a:r>
              <a:rPr sz="3850" spc="5" dirty="0">
                <a:latin typeface="Arial MT"/>
                <a:cs typeface="Arial MT"/>
              </a:rPr>
              <a:t>is </a:t>
            </a:r>
            <a:r>
              <a:rPr sz="3850" spc="85" dirty="0">
                <a:latin typeface="Arial MT"/>
                <a:cs typeface="Arial MT"/>
              </a:rPr>
              <a:t>discouraged </a:t>
            </a:r>
            <a:r>
              <a:rPr sz="3850" spc="80" dirty="0">
                <a:latin typeface="Arial MT"/>
                <a:cs typeface="Arial MT"/>
              </a:rPr>
              <a:t>and </a:t>
            </a:r>
            <a:r>
              <a:rPr sz="3850" spc="45" dirty="0">
                <a:latin typeface="Arial MT"/>
                <a:cs typeface="Arial MT"/>
              </a:rPr>
              <a:t>should </a:t>
            </a:r>
            <a:r>
              <a:rPr sz="3850" spc="10" dirty="0">
                <a:latin typeface="Arial MT"/>
                <a:cs typeface="Arial MT"/>
              </a:rPr>
              <a:t>only </a:t>
            </a:r>
            <a:r>
              <a:rPr sz="3850" spc="114" dirty="0">
                <a:latin typeface="Arial MT"/>
                <a:cs typeface="Arial MT"/>
              </a:rPr>
              <a:t>be </a:t>
            </a:r>
            <a:r>
              <a:rPr sz="3850" spc="65" dirty="0">
                <a:latin typeface="Arial MT"/>
                <a:cs typeface="Arial MT"/>
              </a:rPr>
              <a:t>used </a:t>
            </a:r>
            <a:r>
              <a:rPr sz="3850" spc="10" dirty="0">
                <a:latin typeface="Arial MT"/>
                <a:cs typeface="Arial MT"/>
              </a:rPr>
              <a:t>when </a:t>
            </a:r>
            <a:r>
              <a:rPr sz="3850" spc="15" dirty="0">
                <a:latin typeface="Arial MT"/>
                <a:cs typeface="Arial MT"/>
              </a:rPr>
              <a:t> </a:t>
            </a:r>
            <a:r>
              <a:rPr sz="3850" spc="10" dirty="0">
                <a:latin typeface="Arial MT"/>
                <a:cs typeface="Arial MT"/>
              </a:rPr>
              <a:t>your</a:t>
            </a:r>
            <a:r>
              <a:rPr sz="3850" dirty="0">
                <a:latin typeface="Arial MT"/>
                <a:cs typeface="Arial MT"/>
              </a:rPr>
              <a:t> </a:t>
            </a:r>
            <a:r>
              <a:rPr sz="3850" spc="70" dirty="0">
                <a:latin typeface="Arial MT"/>
                <a:cs typeface="Arial MT"/>
              </a:rPr>
              <a:t>locking</a:t>
            </a:r>
            <a:r>
              <a:rPr sz="3850" spc="5" dirty="0">
                <a:latin typeface="Arial MT"/>
                <a:cs typeface="Arial MT"/>
              </a:rPr>
              <a:t> </a:t>
            </a:r>
            <a:r>
              <a:rPr sz="3850" spc="35" dirty="0">
                <a:latin typeface="Arial MT"/>
                <a:cs typeface="Arial MT"/>
              </a:rPr>
              <a:t>mechanism</a:t>
            </a:r>
            <a:r>
              <a:rPr sz="3850" spc="5" dirty="0">
                <a:latin typeface="Arial MT"/>
                <a:cs typeface="Arial MT"/>
              </a:rPr>
              <a:t> is </a:t>
            </a:r>
            <a:r>
              <a:rPr sz="3850" spc="10" dirty="0">
                <a:latin typeface="Arial MT"/>
                <a:cs typeface="Arial MT"/>
              </a:rPr>
              <a:t>not</a:t>
            </a:r>
            <a:r>
              <a:rPr sz="3850" spc="5" dirty="0">
                <a:latin typeface="Arial MT"/>
                <a:cs typeface="Arial MT"/>
              </a:rPr>
              <a:t> </a:t>
            </a:r>
            <a:r>
              <a:rPr sz="3850" spc="40" dirty="0">
                <a:latin typeface="Arial MT"/>
                <a:cs typeface="Arial MT"/>
              </a:rPr>
              <a:t>working</a:t>
            </a:r>
            <a:endParaRPr sz="3850">
              <a:latin typeface="Arial MT"/>
              <a:cs typeface="Arial MT"/>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0233"/>
            <a:ext cx="9836785" cy="813435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Supported</a:t>
            </a:r>
            <a:r>
              <a:rPr sz="4100" spc="-5" dirty="0">
                <a:latin typeface="Arial MT"/>
                <a:cs typeface="Arial MT"/>
              </a:rPr>
              <a:t> </a:t>
            </a:r>
            <a:r>
              <a:rPr sz="4100" b="1" spc="10" dirty="0">
                <a:latin typeface="Arial"/>
                <a:cs typeface="Arial"/>
              </a:rPr>
              <a:t>standard</a:t>
            </a:r>
            <a:r>
              <a:rPr sz="4100" b="1" spc="-5" dirty="0">
                <a:latin typeface="Arial"/>
                <a:cs typeface="Arial"/>
              </a:rPr>
              <a:t> </a:t>
            </a:r>
            <a:r>
              <a:rPr sz="4100" b="1" spc="5" dirty="0">
                <a:latin typeface="Arial"/>
                <a:cs typeface="Arial"/>
              </a:rPr>
              <a:t>backends</a:t>
            </a:r>
            <a:r>
              <a:rPr sz="4100" spc="5"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Artifactory</a:t>
            </a:r>
            <a:r>
              <a:rPr sz="4100" spc="-5" dirty="0">
                <a:latin typeface="Arial MT"/>
                <a:cs typeface="Arial MT"/>
              </a:rPr>
              <a:t> </a:t>
            </a:r>
            <a:r>
              <a:rPr sz="4100" spc="40" dirty="0">
                <a:latin typeface="Arial MT"/>
                <a:cs typeface="Arial MT"/>
              </a:rPr>
              <a:t>(artifact</a:t>
            </a:r>
            <a:r>
              <a:rPr sz="4100" dirty="0">
                <a:latin typeface="Arial MT"/>
                <a:cs typeface="Arial MT"/>
              </a:rPr>
              <a:t> </a:t>
            </a:r>
            <a:r>
              <a:rPr sz="4100" spc="40" dirty="0">
                <a:latin typeface="Arial MT"/>
                <a:cs typeface="Arial MT"/>
              </a:rPr>
              <a:t>storage</a:t>
            </a:r>
            <a:r>
              <a:rPr sz="4100" dirty="0">
                <a:latin typeface="Arial MT"/>
                <a:cs typeface="Arial MT"/>
              </a:rPr>
              <a:t> software)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Azurerm</a:t>
            </a:r>
            <a:r>
              <a:rPr sz="4100" spc="-25" dirty="0">
                <a:latin typeface="Arial MT"/>
                <a:cs typeface="Arial MT"/>
              </a:rPr>
              <a:t> </a:t>
            </a:r>
            <a:r>
              <a:rPr sz="4100" spc="-5" dirty="0">
                <a:latin typeface="Arial MT"/>
                <a:cs typeface="Arial MT"/>
              </a:rPr>
              <a:t>(azure)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Consul</a:t>
            </a:r>
            <a:r>
              <a:rPr sz="4100" spc="-10" dirty="0">
                <a:latin typeface="Arial MT"/>
                <a:cs typeface="Arial MT"/>
              </a:rPr>
              <a:t> </a:t>
            </a:r>
            <a:r>
              <a:rPr sz="4100" spc="55" dirty="0">
                <a:latin typeface="Arial MT"/>
                <a:cs typeface="Arial MT"/>
              </a:rPr>
              <a:t>(hashicorp</a:t>
            </a:r>
            <a:r>
              <a:rPr sz="4100" spc="-10" dirty="0">
                <a:latin typeface="Arial MT"/>
                <a:cs typeface="Arial MT"/>
              </a:rPr>
              <a:t> </a:t>
            </a:r>
            <a:r>
              <a:rPr sz="4100" spc="10" dirty="0">
                <a:latin typeface="Arial MT"/>
                <a:cs typeface="Arial MT"/>
              </a:rPr>
              <a:t>key</a:t>
            </a:r>
            <a:r>
              <a:rPr sz="4100" spc="-5" dirty="0">
                <a:latin typeface="Arial MT"/>
                <a:cs typeface="Arial MT"/>
              </a:rPr>
              <a:t> </a:t>
            </a:r>
            <a:r>
              <a:rPr sz="4100" spc="10" dirty="0">
                <a:latin typeface="Arial MT"/>
                <a:cs typeface="Arial MT"/>
              </a:rPr>
              <a:t>value</a:t>
            </a:r>
            <a:r>
              <a:rPr sz="4100" spc="-10" dirty="0">
                <a:latin typeface="Arial MT"/>
                <a:cs typeface="Arial MT"/>
              </a:rPr>
              <a:t> </a:t>
            </a:r>
            <a:r>
              <a:rPr sz="4100" spc="-5" dirty="0">
                <a:latin typeface="Arial MT"/>
                <a:cs typeface="Arial MT"/>
              </a:rPr>
              <a:t>store)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0" dirty="0">
                <a:latin typeface="Arial MT"/>
                <a:cs typeface="Arial MT"/>
              </a:rPr>
              <a:t>Cos</a:t>
            </a:r>
            <a:r>
              <a:rPr sz="4100" spc="-15" dirty="0">
                <a:latin typeface="Arial MT"/>
                <a:cs typeface="Arial MT"/>
              </a:rPr>
              <a:t> </a:t>
            </a:r>
            <a:r>
              <a:rPr sz="4100" spc="-50" dirty="0">
                <a:latin typeface="Arial MT"/>
                <a:cs typeface="Arial MT"/>
              </a:rPr>
              <a:t>(Tencent</a:t>
            </a:r>
            <a:r>
              <a:rPr sz="4100" spc="-10" dirty="0">
                <a:latin typeface="Arial MT"/>
                <a:cs typeface="Arial MT"/>
              </a:rPr>
              <a:t> </a:t>
            </a:r>
            <a:r>
              <a:rPr sz="4100" spc="85" dirty="0">
                <a:latin typeface="Arial MT"/>
                <a:cs typeface="Arial MT"/>
              </a:rPr>
              <a:t>cloud)</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5" dirty="0">
                <a:latin typeface="Arial MT"/>
                <a:cs typeface="Arial MT"/>
              </a:rPr>
              <a:t>Etcd,</a:t>
            </a:r>
            <a:r>
              <a:rPr sz="4100" dirty="0">
                <a:latin typeface="Arial MT"/>
                <a:cs typeface="Arial MT"/>
              </a:rPr>
              <a:t> </a:t>
            </a:r>
            <a:r>
              <a:rPr sz="4100" spc="85" dirty="0">
                <a:latin typeface="Arial MT"/>
                <a:cs typeface="Arial MT"/>
              </a:rPr>
              <a:t>etcdv3</a:t>
            </a:r>
            <a:r>
              <a:rPr sz="4100" dirty="0">
                <a:latin typeface="Arial MT"/>
                <a:cs typeface="Arial MT"/>
              </a:rPr>
              <a:t> </a:t>
            </a:r>
            <a:r>
              <a:rPr sz="4100" spc="5" dirty="0">
                <a:latin typeface="Arial MT"/>
                <a:cs typeface="Arial MT"/>
              </a:rPr>
              <a:t>(similar</a:t>
            </a:r>
            <a:r>
              <a:rPr sz="4100" dirty="0">
                <a:latin typeface="Arial MT"/>
                <a:cs typeface="Arial MT"/>
              </a:rPr>
              <a:t> </a:t>
            </a:r>
            <a:r>
              <a:rPr sz="4100" spc="5" dirty="0">
                <a:latin typeface="Arial MT"/>
                <a:cs typeface="Arial MT"/>
              </a:rPr>
              <a:t>to</a:t>
            </a:r>
            <a:r>
              <a:rPr sz="4100" dirty="0">
                <a:latin typeface="Arial MT"/>
                <a:cs typeface="Arial MT"/>
              </a:rPr>
              <a:t> </a:t>
            </a:r>
            <a:r>
              <a:rPr sz="4100" spc="40" dirty="0">
                <a:latin typeface="Arial MT"/>
                <a:cs typeface="Arial MT"/>
              </a:rPr>
              <a:t>consul)</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90" dirty="0">
                <a:latin typeface="Arial MT"/>
                <a:cs typeface="Arial MT"/>
              </a:rPr>
              <a:t>Gcs</a:t>
            </a:r>
            <a:r>
              <a:rPr sz="4100" spc="-15" dirty="0">
                <a:latin typeface="Arial MT"/>
                <a:cs typeface="Arial MT"/>
              </a:rPr>
              <a:t> </a:t>
            </a:r>
            <a:r>
              <a:rPr sz="4100" spc="70" dirty="0">
                <a:latin typeface="Arial MT"/>
                <a:cs typeface="Arial MT"/>
              </a:rPr>
              <a:t>(google</a:t>
            </a:r>
            <a:r>
              <a:rPr sz="4100" spc="-15" dirty="0">
                <a:latin typeface="Arial MT"/>
                <a:cs typeface="Arial MT"/>
              </a:rPr>
              <a:t> </a:t>
            </a:r>
            <a:r>
              <a:rPr sz="4100" spc="85" dirty="0">
                <a:latin typeface="Arial MT"/>
                <a:cs typeface="Arial MT"/>
              </a:rPr>
              <a:t>cloud)</a:t>
            </a:r>
            <a:endParaRPr sz="4100">
              <a:latin typeface="Arial MT"/>
              <a:cs typeface="Arial MT"/>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4204"/>
            <a:ext cx="7529830" cy="8272780"/>
          </a:xfrm>
          <a:prstGeom prst="rect">
            <a:avLst/>
          </a:prstGeom>
        </p:spPr>
        <p:txBody>
          <a:bodyPr vert="horz" wrap="square" lIns="0" tIns="15875" rIns="0" bIns="0" rtlCol="0">
            <a:spAutoFit/>
          </a:bodyPr>
          <a:lstStyle/>
          <a:p>
            <a:pPr marL="473075" indent="-448309">
              <a:lnSpc>
                <a:spcPct val="100000"/>
              </a:lnSpc>
              <a:spcBef>
                <a:spcPts val="125"/>
              </a:spcBef>
              <a:buSzPct val="75000"/>
              <a:buChar char="•"/>
              <a:tabLst>
                <a:tab pos="473075" algn="l"/>
                <a:tab pos="473709" algn="l"/>
              </a:tabLst>
            </a:pPr>
            <a:r>
              <a:rPr sz="3600" spc="65" dirty="0">
                <a:latin typeface="Arial MT"/>
                <a:cs typeface="Arial MT"/>
              </a:rPr>
              <a:t>Supported</a:t>
            </a:r>
            <a:r>
              <a:rPr sz="3600" spc="-15" dirty="0">
                <a:latin typeface="Arial MT"/>
                <a:cs typeface="Arial MT"/>
              </a:rPr>
              <a:t> </a:t>
            </a:r>
            <a:r>
              <a:rPr sz="3600" spc="50" dirty="0">
                <a:latin typeface="Arial MT"/>
                <a:cs typeface="Arial MT"/>
              </a:rPr>
              <a:t>standard</a:t>
            </a:r>
            <a:r>
              <a:rPr sz="3600" spc="-15" dirty="0">
                <a:latin typeface="Arial MT"/>
                <a:cs typeface="Arial MT"/>
              </a:rPr>
              <a:t> </a:t>
            </a:r>
            <a:r>
              <a:rPr sz="3600" spc="80" dirty="0">
                <a:latin typeface="Arial MT"/>
                <a:cs typeface="Arial MT"/>
              </a:rPr>
              <a:t>backends:</a:t>
            </a:r>
            <a:endParaRPr sz="3600">
              <a:latin typeface="Arial MT"/>
              <a:cs typeface="Arial MT"/>
            </a:endParaRPr>
          </a:p>
          <a:p>
            <a:pPr>
              <a:lnSpc>
                <a:spcPct val="100000"/>
              </a:lnSpc>
              <a:spcBef>
                <a:spcPts val="25"/>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60" dirty="0">
                <a:latin typeface="Arial MT"/>
                <a:cs typeface="Arial MT"/>
              </a:rPr>
              <a:t>http</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40" dirty="0">
                <a:latin typeface="Arial MT"/>
                <a:cs typeface="Arial MT"/>
              </a:rPr>
              <a:t>Kubernetes</a:t>
            </a:r>
            <a:endParaRPr sz="3600">
              <a:latin typeface="Arial MT"/>
              <a:cs typeface="Arial MT"/>
            </a:endParaRPr>
          </a:p>
          <a:p>
            <a:pPr lvl="1">
              <a:lnSpc>
                <a:spcPct val="100000"/>
              </a:lnSpc>
              <a:spcBef>
                <a:spcPts val="25"/>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15" dirty="0">
                <a:latin typeface="Arial MT"/>
                <a:cs typeface="Arial MT"/>
              </a:rPr>
              <a:t>Manta</a:t>
            </a:r>
            <a:r>
              <a:rPr sz="3600" spc="-15" dirty="0">
                <a:latin typeface="Arial MT"/>
                <a:cs typeface="Arial MT"/>
              </a:rPr>
              <a:t> </a:t>
            </a:r>
            <a:r>
              <a:rPr sz="3600" spc="10" dirty="0">
                <a:latin typeface="Arial MT"/>
                <a:cs typeface="Arial MT"/>
              </a:rPr>
              <a:t>(also</a:t>
            </a:r>
            <a:r>
              <a:rPr sz="3600" spc="-10" dirty="0">
                <a:latin typeface="Arial MT"/>
                <a:cs typeface="Arial MT"/>
              </a:rPr>
              <a:t> </a:t>
            </a:r>
            <a:r>
              <a:rPr sz="3600" spc="75" dirty="0">
                <a:latin typeface="Arial MT"/>
                <a:cs typeface="Arial MT"/>
              </a:rPr>
              <a:t>object</a:t>
            </a:r>
            <a:r>
              <a:rPr sz="3600" spc="-10" dirty="0">
                <a:latin typeface="Arial MT"/>
                <a:cs typeface="Arial MT"/>
              </a:rPr>
              <a:t> </a:t>
            </a:r>
            <a:r>
              <a:rPr sz="3600" spc="35" dirty="0">
                <a:latin typeface="Arial MT"/>
                <a:cs typeface="Arial MT"/>
              </a:rPr>
              <a:t>storage)</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spcBef>
                <a:spcPts val="5"/>
              </a:spcBef>
              <a:buSzPct val="75000"/>
              <a:buChar char="•"/>
              <a:tabLst>
                <a:tab pos="1205865" algn="l"/>
                <a:tab pos="1206500" algn="l"/>
              </a:tabLst>
            </a:pPr>
            <a:r>
              <a:rPr sz="3600" spc="10" dirty="0">
                <a:latin typeface="Arial MT"/>
                <a:cs typeface="Arial MT"/>
              </a:rPr>
              <a:t>oss</a:t>
            </a:r>
            <a:r>
              <a:rPr sz="3600" spc="-10" dirty="0">
                <a:latin typeface="Arial MT"/>
                <a:cs typeface="Arial MT"/>
              </a:rPr>
              <a:t> </a:t>
            </a:r>
            <a:r>
              <a:rPr sz="3600" spc="60" dirty="0">
                <a:latin typeface="Arial MT"/>
                <a:cs typeface="Arial MT"/>
              </a:rPr>
              <a:t>(Alibaba</a:t>
            </a:r>
            <a:r>
              <a:rPr sz="3600" spc="-5" dirty="0">
                <a:latin typeface="Arial MT"/>
                <a:cs typeface="Arial MT"/>
              </a:rPr>
              <a:t> </a:t>
            </a:r>
            <a:r>
              <a:rPr sz="3600" spc="90" dirty="0">
                <a:latin typeface="Arial MT"/>
                <a:cs typeface="Arial MT"/>
              </a:rPr>
              <a:t>cloud</a:t>
            </a:r>
            <a:r>
              <a:rPr sz="3600" spc="-5" dirty="0">
                <a:latin typeface="Arial MT"/>
                <a:cs typeface="Arial MT"/>
              </a:rPr>
              <a:t> </a:t>
            </a:r>
            <a:r>
              <a:rPr sz="3600" spc="35" dirty="0">
                <a:latin typeface="Arial MT"/>
                <a:cs typeface="Arial MT"/>
              </a:rPr>
              <a:t>storage)</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210" dirty="0">
                <a:latin typeface="Arial MT"/>
                <a:cs typeface="Arial MT"/>
              </a:rPr>
              <a:t>pg</a:t>
            </a:r>
            <a:r>
              <a:rPr sz="3600" spc="-40" dirty="0">
                <a:latin typeface="Arial MT"/>
                <a:cs typeface="Arial MT"/>
              </a:rPr>
              <a:t> </a:t>
            </a:r>
            <a:r>
              <a:rPr sz="3600" spc="45" dirty="0">
                <a:latin typeface="Arial MT"/>
                <a:cs typeface="Arial MT"/>
              </a:rPr>
              <a:t>(postgres)</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spcBef>
                <a:spcPts val="5"/>
              </a:spcBef>
              <a:buSzPct val="75000"/>
              <a:buChar char="•"/>
              <a:tabLst>
                <a:tab pos="1205865" algn="l"/>
                <a:tab pos="1206500" algn="l"/>
              </a:tabLst>
            </a:pPr>
            <a:r>
              <a:rPr sz="3600" spc="-85" dirty="0">
                <a:latin typeface="Arial MT"/>
                <a:cs typeface="Arial MT"/>
              </a:rPr>
              <a:t>S3</a:t>
            </a:r>
            <a:endParaRPr sz="3600">
              <a:latin typeface="Arial MT"/>
              <a:cs typeface="Arial MT"/>
            </a:endParaRPr>
          </a:p>
          <a:p>
            <a:pPr lvl="1">
              <a:lnSpc>
                <a:spcPct val="100000"/>
              </a:lnSpc>
              <a:spcBef>
                <a:spcPts val="20"/>
              </a:spcBef>
              <a:buFont typeface="Arial MT"/>
              <a:buChar char="•"/>
            </a:pPr>
            <a:endParaRPr sz="3750">
              <a:latin typeface="Arial MT"/>
              <a:cs typeface="Arial MT"/>
            </a:endParaRPr>
          </a:p>
          <a:p>
            <a:pPr marL="1205865" lvl="1" indent="-448309">
              <a:lnSpc>
                <a:spcPct val="100000"/>
              </a:lnSpc>
              <a:buSzPct val="75000"/>
              <a:buChar char="•"/>
              <a:tabLst>
                <a:tab pos="1205865" algn="l"/>
                <a:tab pos="1206500" algn="l"/>
              </a:tabLst>
            </a:pPr>
            <a:r>
              <a:rPr sz="3600" spc="-30" dirty="0">
                <a:latin typeface="Arial MT"/>
                <a:cs typeface="Arial MT"/>
              </a:rPr>
              <a:t>Swift</a:t>
            </a:r>
            <a:r>
              <a:rPr sz="3600" spc="-5" dirty="0">
                <a:latin typeface="Arial MT"/>
                <a:cs typeface="Arial MT"/>
              </a:rPr>
              <a:t> </a:t>
            </a:r>
            <a:r>
              <a:rPr sz="3600" spc="50" dirty="0">
                <a:latin typeface="Arial MT"/>
                <a:cs typeface="Arial MT"/>
              </a:rPr>
              <a:t>(openstack</a:t>
            </a:r>
            <a:r>
              <a:rPr sz="3600" spc="-5" dirty="0">
                <a:latin typeface="Arial MT"/>
                <a:cs typeface="Arial MT"/>
              </a:rPr>
              <a:t> </a:t>
            </a:r>
            <a:r>
              <a:rPr sz="3600" spc="110" dirty="0">
                <a:latin typeface="Arial MT"/>
                <a:cs typeface="Arial MT"/>
              </a:rPr>
              <a:t>blob</a:t>
            </a:r>
            <a:r>
              <a:rPr sz="3600" spc="-5" dirty="0">
                <a:latin typeface="Arial MT"/>
                <a:cs typeface="Arial MT"/>
              </a:rPr>
              <a:t> </a:t>
            </a:r>
            <a:r>
              <a:rPr sz="3600" spc="35" dirty="0">
                <a:latin typeface="Arial MT"/>
                <a:cs typeface="Arial MT"/>
              </a:rPr>
              <a:t>storage)</a:t>
            </a:r>
            <a:endParaRPr sz="3600">
              <a:latin typeface="Arial MT"/>
              <a:cs typeface="Arial M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9EDE5-F82F-4568-A4CD-C91733B2919F}"/>
              </a:ext>
            </a:extLst>
          </p:cNvPr>
          <p:cNvSpPr txBox="1"/>
          <p:nvPr/>
        </p:nvSpPr>
        <p:spPr>
          <a:xfrm>
            <a:off x="6318250" y="473075"/>
            <a:ext cx="6813212" cy="1200329"/>
          </a:xfrm>
          <a:prstGeom prst="rect">
            <a:avLst/>
          </a:prstGeom>
          <a:noFill/>
        </p:spPr>
        <p:txBody>
          <a:bodyPr wrap="none" rtlCol="0">
            <a:spAutoFit/>
          </a:bodyPr>
          <a:lstStyle/>
          <a:p>
            <a:r>
              <a:rPr lang="en-IN" sz="7200" dirty="0"/>
              <a:t>Terraform version</a:t>
            </a:r>
          </a:p>
        </p:txBody>
      </p:sp>
      <p:pic>
        <p:nvPicPr>
          <p:cNvPr id="3" name="Picture 2">
            <a:extLst>
              <a:ext uri="{FF2B5EF4-FFF2-40B4-BE49-F238E27FC236}">
                <a16:creationId xmlns:a16="http://schemas.microsoft.com/office/drawing/2014/main" id="{8898DEFD-FB6E-4A51-B288-E5750864767E}"/>
              </a:ext>
            </a:extLst>
          </p:cNvPr>
          <p:cNvPicPr>
            <a:picLocks noChangeAspect="1"/>
          </p:cNvPicPr>
          <p:nvPr/>
        </p:nvPicPr>
        <p:blipFill rotWithShape="1">
          <a:blip r:embed="rId2"/>
          <a:srcRect t="3334" b="5555"/>
          <a:stretch/>
        </p:blipFill>
        <p:spPr>
          <a:xfrm>
            <a:off x="603250" y="1673404"/>
            <a:ext cx="18288000" cy="9372600"/>
          </a:xfrm>
          <a:prstGeom prst="rect">
            <a:avLst/>
          </a:prstGeom>
        </p:spPr>
      </p:pic>
    </p:spTree>
    <p:extLst>
      <p:ext uri="{BB962C8B-B14F-4D97-AF65-F5344CB8AC3E}">
        <p14:creationId xmlns:p14="http://schemas.microsoft.com/office/powerpoint/2010/main" val="92575824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27234" y="2160233"/>
            <a:ext cx="17850485" cy="252920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25" dirty="0">
                <a:latin typeface="Arial MT"/>
                <a:cs typeface="Arial MT"/>
              </a:rPr>
              <a:t>Every </a:t>
            </a:r>
            <a:r>
              <a:rPr sz="4100" spc="105" dirty="0">
                <a:latin typeface="Arial MT"/>
                <a:cs typeface="Arial MT"/>
              </a:rPr>
              <a:t>backend </a:t>
            </a:r>
            <a:r>
              <a:rPr sz="4100" spc="5" dirty="0">
                <a:latin typeface="Arial MT"/>
                <a:cs typeface="Arial MT"/>
              </a:rPr>
              <a:t>will also </a:t>
            </a:r>
            <a:r>
              <a:rPr sz="4100" spc="10" dirty="0">
                <a:latin typeface="Arial MT"/>
                <a:cs typeface="Arial MT"/>
              </a:rPr>
              <a:t>have a </a:t>
            </a:r>
            <a:r>
              <a:rPr sz="4100" b="1" spc="5" dirty="0">
                <a:latin typeface="Arial"/>
                <a:cs typeface="Arial"/>
              </a:rPr>
              <a:t>specific authentication </a:t>
            </a:r>
            <a:r>
              <a:rPr sz="4100" b="1" spc="10" dirty="0">
                <a:latin typeface="Arial"/>
                <a:cs typeface="Arial"/>
              </a:rPr>
              <a:t>method </a:t>
            </a:r>
            <a:r>
              <a:rPr sz="4100" spc="45" dirty="0">
                <a:latin typeface="Arial MT"/>
                <a:cs typeface="Arial MT"/>
              </a:rPr>
              <a:t>(which </a:t>
            </a:r>
            <a:r>
              <a:rPr sz="4100" spc="5" dirty="0">
                <a:latin typeface="Arial MT"/>
                <a:cs typeface="Arial MT"/>
              </a:rPr>
              <a:t>is </a:t>
            </a:r>
            <a:r>
              <a:rPr sz="4100" spc="-1125" dirty="0">
                <a:latin typeface="Arial MT"/>
                <a:cs typeface="Arial MT"/>
              </a:rPr>
              <a:t> </a:t>
            </a:r>
            <a:r>
              <a:rPr sz="4100" spc="60" dirty="0">
                <a:latin typeface="Arial MT"/>
                <a:cs typeface="Arial MT"/>
              </a:rPr>
              <a:t>explained</a:t>
            </a:r>
            <a:r>
              <a:rPr sz="4100" dirty="0">
                <a:latin typeface="Arial MT"/>
                <a:cs typeface="Arial MT"/>
              </a:rPr>
              <a:t> </a:t>
            </a:r>
            <a:r>
              <a:rPr sz="4100" spc="5" dirty="0">
                <a:latin typeface="Arial MT"/>
                <a:cs typeface="Arial MT"/>
              </a:rPr>
              <a:t>in </a:t>
            </a:r>
            <a:r>
              <a:rPr sz="4100" spc="10" dirty="0">
                <a:latin typeface="Arial MT"/>
                <a:cs typeface="Arial MT"/>
              </a:rPr>
              <a:t>the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25" dirty="0">
                <a:latin typeface="Arial MT"/>
                <a:cs typeface="Arial MT"/>
              </a:rPr>
              <a:t>docs</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85" dirty="0">
                <a:latin typeface="Arial MT"/>
                <a:cs typeface="Arial MT"/>
              </a:rPr>
              <a:t>per</a:t>
            </a:r>
            <a:r>
              <a:rPr sz="4100" spc="5" dirty="0">
                <a:latin typeface="Arial MT"/>
                <a:cs typeface="Arial MT"/>
              </a:rPr>
              <a:t> </a:t>
            </a:r>
            <a:r>
              <a:rPr sz="4100" spc="105" dirty="0">
                <a:latin typeface="Arial MT"/>
                <a:cs typeface="Arial MT"/>
              </a:rPr>
              <a:t>backend</a:t>
            </a:r>
            <a:r>
              <a:rPr sz="4100" spc="5" dirty="0">
                <a:latin typeface="Arial MT"/>
                <a:cs typeface="Arial MT"/>
              </a:rPr>
              <a:t> </a:t>
            </a:r>
            <a:r>
              <a:rPr sz="4100" spc="45" dirty="0">
                <a:latin typeface="Arial MT"/>
                <a:cs typeface="Arial MT"/>
              </a:rPr>
              <a:t>basis)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spc="10" dirty="0">
                <a:latin typeface="Arial MT"/>
                <a:cs typeface="Arial MT"/>
              </a:rPr>
              <a:t> </a:t>
            </a:r>
            <a:r>
              <a:rPr sz="4100" spc="40" dirty="0">
                <a:latin typeface="Arial MT"/>
                <a:cs typeface="Arial MT"/>
              </a:rPr>
              <a:t>configuration</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65" dirty="0">
                <a:latin typeface="Arial MT"/>
                <a:cs typeface="Arial MT"/>
              </a:rPr>
              <a:t>done</a:t>
            </a:r>
            <a:r>
              <a:rPr sz="4100" spc="10" dirty="0">
                <a:latin typeface="Arial MT"/>
                <a:cs typeface="Arial MT"/>
              </a:rPr>
              <a:t> </a:t>
            </a:r>
            <a:r>
              <a:rPr sz="4100" spc="5" dirty="0">
                <a:latin typeface="Arial MT"/>
                <a:cs typeface="Arial MT"/>
              </a:rPr>
              <a:t>within</a:t>
            </a:r>
            <a:r>
              <a:rPr sz="4100" spc="10" dirty="0">
                <a:latin typeface="Arial MT"/>
                <a:cs typeface="Arial MT"/>
              </a:rPr>
              <a:t> the </a:t>
            </a:r>
            <a:r>
              <a:rPr sz="4100" spc="15" dirty="0">
                <a:latin typeface="Arial MT"/>
                <a:cs typeface="Arial MT"/>
              </a:rPr>
              <a:t>terraform</a:t>
            </a:r>
            <a:r>
              <a:rPr sz="4100" spc="10" dirty="0">
                <a:latin typeface="Arial MT"/>
                <a:cs typeface="Arial MT"/>
              </a:rPr>
              <a:t> </a:t>
            </a:r>
            <a:r>
              <a:rPr sz="4100" dirty="0">
                <a:latin typeface="Arial MT"/>
                <a:cs typeface="Arial MT"/>
              </a:rPr>
              <a:t>{}</a:t>
            </a:r>
            <a:r>
              <a:rPr sz="4100" spc="10" dirty="0">
                <a:latin typeface="Arial MT"/>
                <a:cs typeface="Arial MT"/>
              </a:rPr>
              <a:t> </a:t>
            </a:r>
            <a:r>
              <a:rPr sz="4100" spc="85" dirty="0">
                <a:latin typeface="Arial MT"/>
                <a:cs typeface="Arial MT"/>
              </a:rPr>
              <a:t>block:</a:t>
            </a:r>
            <a:endParaRPr sz="4100">
              <a:latin typeface="Arial MT"/>
              <a:cs typeface="Arial MT"/>
            </a:endParaRPr>
          </a:p>
        </p:txBody>
      </p:sp>
      <p:grpSp>
        <p:nvGrpSpPr>
          <p:cNvPr id="4" name="object 4"/>
          <p:cNvGrpSpPr/>
          <p:nvPr/>
        </p:nvGrpSpPr>
        <p:grpSpPr>
          <a:xfrm>
            <a:off x="920765" y="5079765"/>
            <a:ext cx="11663680" cy="3739515"/>
            <a:chOff x="920765" y="5079765"/>
            <a:chExt cx="11663680" cy="3739515"/>
          </a:xfrm>
        </p:grpSpPr>
        <p:pic>
          <p:nvPicPr>
            <p:cNvPr id="5" name="object 5"/>
            <p:cNvPicPr/>
            <p:nvPr/>
          </p:nvPicPr>
          <p:blipFill>
            <a:blip r:embed="rId2" cstate="print"/>
            <a:stretch>
              <a:fillRect/>
            </a:stretch>
          </p:blipFill>
          <p:spPr>
            <a:xfrm>
              <a:off x="920765" y="5079765"/>
              <a:ext cx="11663152" cy="3738966"/>
            </a:xfrm>
            <a:prstGeom prst="rect">
              <a:avLst/>
            </a:prstGeom>
          </p:spPr>
        </p:pic>
        <p:sp>
          <p:nvSpPr>
            <p:cNvPr id="6" name="object 6"/>
            <p:cNvSpPr/>
            <p:nvPr/>
          </p:nvSpPr>
          <p:spPr>
            <a:xfrm>
              <a:off x="967884" y="5105943"/>
              <a:ext cx="11569065" cy="3644900"/>
            </a:xfrm>
            <a:custGeom>
              <a:avLst/>
              <a:gdLst/>
              <a:ahLst/>
              <a:cxnLst/>
              <a:rect l="l" t="t" r="r" b="b"/>
              <a:pathLst>
                <a:path w="11569065" h="3644900">
                  <a:moveTo>
                    <a:pt x="11568914" y="0"/>
                  </a:moveTo>
                  <a:lnTo>
                    <a:pt x="0" y="0"/>
                  </a:lnTo>
                  <a:lnTo>
                    <a:pt x="0" y="3644728"/>
                  </a:lnTo>
                  <a:lnTo>
                    <a:pt x="11568914" y="3644728"/>
                  </a:lnTo>
                  <a:lnTo>
                    <a:pt x="11568914" y="0"/>
                  </a:lnTo>
                  <a:close/>
                </a:path>
              </a:pathLst>
            </a:custGeom>
            <a:solidFill>
              <a:srgbClr val="DCDEE0"/>
            </a:solidFill>
          </p:spPr>
          <p:txBody>
            <a:bodyPr wrap="square" lIns="0" tIns="0" rIns="0" bIns="0" rtlCol="0"/>
            <a:lstStyle/>
            <a:p>
              <a:endParaRPr/>
            </a:p>
          </p:txBody>
        </p:sp>
        <p:sp>
          <p:nvSpPr>
            <p:cNvPr id="7" name="object 7"/>
            <p:cNvSpPr/>
            <p:nvPr/>
          </p:nvSpPr>
          <p:spPr>
            <a:xfrm>
              <a:off x="967884" y="5105943"/>
              <a:ext cx="11569065" cy="3644900"/>
            </a:xfrm>
            <a:custGeom>
              <a:avLst/>
              <a:gdLst/>
              <a:ahLst/>
              <a:cxnLst/>
              <a:rect l="l" t="t" r="r" b="b"/>
              <a:pathLst>
                <a:path w="11569065" h="3644900">
                  <a:moveTo>
                    <a:pt x="0" y="0"/>
                  </a:moveTo>
                  <a:lnTo>
                    <a:pt x="11568914" y="0"/>
                  </a:lnTo>
                  <a:lnTo>
                    <a:pt x="11568914" y="3644728"/>
                  </a:lnTo>
                  <a:lnTo>
                    <a:pt x="0" y="3644728"/>
                  </a:lnTo>
                  <a:lnTo>
                    <a:pt x="0" y="0"/>
                  </a:lnTo>
                  <a:close/>
                </a:path>
              </a:pathLst>
            </a:custGeom>
            <a:ln w="10470">
              <a:solidFill>
                <a:srgbClr val="A6AAA9"/>
              </a:solidFill>
            </a:ln>
          </p:spPr>
          <p:txBody>
            <a:bodyPr wrap="square" lIns="0" tIns="0" rIns="0" bIns="0" rtlCol="0"/>
            <a:lstStyle/>
            <a:p>
              <a:endParaRPr/>
            </a:p>
          </p:txBody>
        </p:sp>
      </p:grpSp>
      <p:sp>
        <p:nvSpPr>
          <p:cNvPr id="8" name="object 8"/>
          <p:cNvSpPr txBox="1"/>
          <p:nvPr/>
        </p:nvSpPr>
        <p:spPr>
          <a:xfrm>
            <a:off x="1213030" y="5318295"/>
            <a:ext cx="3467735" cy="666750"/>
          </a:xfrm>
          <a:prstGeom prst="rect">
            <a:avLst/>
          </a:prstGeom>
        </p:spPr>
        <p:txBody>
          <a:bodyPr vert="horz" wrap="square" lIns="0" tIns="11430" rIns="0" bIns="0" rtlCol="0">
            <a:spAutoFit/>
          </a:bodyPr>
          <a:lstStyle/>
          <a:p>
            <a:pPr marL="12700">
              <a:lnSpc>
                <a:spcPts val="2525"/>
              </a:lnSpc>
              <a:spcBef>
                <a:spcPts val="90"/>
              </a:spcBef>
            </a:pPr>
            <a:r>
              <a:rPr sz="2150" dirty="0">
                <a:latin typeface="Courier New"/>
                <a:cs typeface="Courier New"/>
              </a:rPr>
              <a:t>terraform</a:t>
            </a:r>
            <a:r>
              <a:rPr sz="2150" spc="-65" dirty="0">
                <a:latin typeface="Courier New"/>
                <a:cs typeface="Courier New"/>
              </a:rPr>
              <a:t> </a:t>
            </a:r>
            <a:r>
              <a:rPr sz="2150" dirty="0">
                <a:latin typeface="Courier New"/>
                <a:cs typeface="Courier New"/>
              </a:rPr>
              <a:t>{</a:t>
            </a:r>
            <a:endParaRPr sz="2150">
              <a:latin typeface="Courier New"/>
              <a:cs typeface="Courier New"/>
            </a:endParaRPr>
          </a:p>
          <a:p>
            <a:pPr marL="340360">
              <a:lnSpc>
                <a:spcPts val="2525"/>
              </a:lnSpc>
            </a:pPr>
            <a:r>
              <a:rPr sz="2150" dirty="0">
                <a:latin typeface="Courier New"/>
                <a:cs typeface="Courier New"/>
              </a:rPr>
              <a:t>backend</a:t>
            </a:r>
            <a:r>
              <a:rPr sz="2150" spc="-45" dirty="0">
                <a:latin typeface="Courier New"/>
                <a:cs typeface="Courier New"/>
              </a:rPr>
              <a:t> </a:t>
            </a:r>
            <a:r>
              <a:rPr sz="2150" dirty="0">
                <a:latin typeface="Courier New"/>
                <a:cs typeface="Courier New"/>
              </a:rPr>
              <a:t>"azurerm"</a:t>
            </a:r>
            <a:r>
              <a:rPr sz="2150" spc="-45" dirty="0">
                <a:latin typeface="Courier New"/>
                <a:cs typeface="Courier New"/>
              </a:rPr>
              <a:t> </a:t>
            </a:r>
            <a:r>
              <a:rPr sz="2150" dirty="0">
                <a:latin typeface="Courier New"/>
                <a:cs typeface="Courier New"/>
              </a:rPr>
              <a:t>{</a:t>
            </a:r>
            <a:endParaRPr sz="2150">
              <a:latin typeface="Courier New"/>
              <a:cs typeface="Courier New"/>
            </a:endParaRPr>
          </a:p>
        </p:txBody>
      </p:sp>
      <p:graphicFrame>
        <p:nvGraphicFramePr>
          <p:cNvPr id="9" name="object 9"/>
          <p:cNvGraphicFramePr>
            <a:graphicFrameLocks noGrp="1"/>
          </p:cNvGraphicFramePr>
          <p:nvPr/>
        </p:nvGraphicFramePr>
        <p:xfrm>
          <a:off x="1193980" y="5978789"/>
          <a:ext cx="10716894" cy="2531705"/>
        </p:xfrm>
        <a:graphic>
          <a:graphicData uri="http://schemas.openxmlformats.org/drawingml/2006/table">
            <a:tbl>
              <a:tblPr firstRow="1" bandRow="1">
                <a:tableStyleId>{2D5ABB26-0587-4C30-8999-92F81FD0307C}</a:tableStyleId>
              </a:tblPr>
              <a:tblGrid>
                <a:gridCol w="605155">
                  <a:extLst>
                    <a:ext uri="{9D8B030D-6E8A-4147-A177-3AD203B41FA5}">
                      <a16:colId xmlns:a16="http://schemas.microsoft.com/office/drawing/2014/main" val="20000"/>
                    </a:ext>
                  </a:extLst>
                </a:gridCol>
                <a:gridCol w="3441700">
                  <a:extLst>
                    <a:ext uri="{9D8B030D-6E8A-4147-A177-3AD203B41FA5}">
                      <a16:colId xmlns:a16="http://schemas.microsoft.com/office/drawing/2014/main" val="20001"/>
                    </a:ext>
                  </a:extLst>
                </a:gridCol>
                <a:gridCol w="327660">
                  <a:extLst>
                    <a:ext uri="{9D8B030D-6E8A-4147-A177-3AD203B41FA5}">
                      <a16:colId xmlns:a16="http://schemas.microsoft.com/office/drawing/2014/main" val="20002"/>
                    </a:ext>
                  </a:extLst>
                </a:gridCol>
                <a:gridCol w="6342379">
                  <a:extLst>
                    <a:ext uri="{9D8B030D-6E8A-4147-A177-3AD203B41FA5}">
                      <a16:colId xmlns:a16="http://schemas.microsoft.com/office/drawing/2014/main" val="20003"/>
                    </a:ext>
                  </a:extLst>
                </a:gridCol>
              </a:tblGrid>
              <a:tr h="1257896">
                <a:tc rowSpan="3">
                  <a:txBody>
                    <a:bodyPr/>
                    <a:lstStyle/>
                    <a:p>
                      <a:pPr>
                        <a:lnSpc>
                          <a:spcPct val="100000"/>
                        </a:lnSpc>
                      </a:pPr>
                      <a:endParaRPr sz="3000">
                        <a:latin typeface="Times New Roman"/>
                        <a:cs typeface="Times New Roman"/>
                      </a:endParaRPr>
                    </a:p>
                  </a:txBody>
                  <a:tcPr marL="0" marR="0" marT="0" marB="0">
                    <a:solidFill>
                      <a:srgbClr val="DCDEE0"/>
                    </a:solidFill>
                  </a:tcPr>
                </a:tc>
                <a:tc>
                  <a:txBody>
                    <a:bodyPr/>
                    <a:lstStyle/>
                    <a:p>
                      <a:pPr marL="81915" marR="74295">
                        <a:lnSpc>
                          <a:spcPts val="2470"/>
                        </a:lnSpc>
                        <a:spcBef>
                          <a:spcPts val="10"/>
                        </a:spcBef>
                      </a:pPr>
                      <a:r>
                        <a:rPr sz="2150" dirty="0">
                          <a:latin typeface="Courier New"/>
                          <a:cs typeface="Courier New"/>
                        </a:rPr>
                        <a:t>storage_account_name  container_name</a:t>
                      </a:r>
                      <a:endParaRPr sz="2150">
                        <a:latin typeface="Courier New"/>
                        <a:cs typeface="Courier New"/>
                      </a:endParaRPr>
                    </a:p>
                    <a:p>
                      <a:pPr marL="81915" marR="2204720">
                        <a:lnSpc>
                          <a:spcPts val="2470"/>
                        </a:lnSpc>
                      </a:pPr>
                      <a:r>
                        <a:rPr sz="2150" dirty="0">
                          <a:latin typeface="Courier New"/>
                          <a:cs typeface="Courier New"/>
                        </a:rPr>
                        <a:t>key </a:t>
                      </a:r>
                      <a:r>
                        <a:rPr sz="2150" spc="5" dirty="0">
                          <a:latin typeface="Courier New"/>
                          <a:cs typeface="Courier New"/>
                        </a:rPr>
                        <a:t> </a:t>
                      </a:r>
                      <a:r>
                        <a:rPr sz="2150" dirty="0">
                          <a:latin typeface="Courier New"/>
                          <a:cs typeface="Courier New"/>
                        </a:rPr>
                        <a:t>use_msi</a:t>
                      </a:r>
                      <a:endParaRPr sz="2150">
                        <a:latin typeface="Courier New"/>
                        <a:cs typeface="Courier New"/>
                      </a:endParaRPr>
                    </a:p>
                  </a:txBody>
                  <a:tcPr marL="0" marR="0" marT="1270" marB="0">
                    <a:solidFill>
                      <a:srgbClr val="DCDEE0"/>
                    </a:solidFill>
                  </a:tcPr>
                </a:tc>
                <a:tc>
                  <a:txBody>
                    <a:bodyPr/>
                    <a:lstStyle/>
                    <a:p>
                      <a:pPr marL="81915">
                        <a:lnSpc>
                          <a:spcPts val="2365"/>
                        </a:lnSpc>
                      </a:pPr>
                      <a:r>
                        <a:rPr sz="2150" dirty="0">
                          <a:latin typeface="Courier New"/>
                          <a:cs typeface="Courier New"/>
                        </a:rPr>
                        <a:t>=</a:t>
                      </a:r>
                      <a:endParaRPr sz="2150">
                        <a:latin typeface="Courier New"/>
                        <a:cs typeface="Courier New"/>
                      </a:endParaRPr>
                    </a:p>
                    <a:p>
                      <a:pPr marL="81915">
                        <a:lnSpc>
                          <a:spcPts val="2475"/>
                        </a:lnSpc>
                      </a:pPr>
                      <a:r>
                        <a:rPr sz="2150" dirty="0">
                          <a:latin typeface="Courier New"/>
                          <a:cs typeface="Courier New"/>
                        </a:rPr>
                        <a:t>=</a:t>
                      </a:r>
                      <a:endParaRPr sz="2150">
                        <a:latin typeface="Courier New"/>
                        <a:cs typeface="Courier New"/>
                      </a:endParaRPr>
                    </a:p>
                    <a:p>
                      <a:pPr marL="81915">
                        <a:lnSpc>
                          <a:spcPts val="2475"/>
                        </a:lnSpc>
                      </a:pPr>
                      <a:r>
                        <a:rPr sz="2150" dirty="0">
                          <a:latin typeface="Courier New"/>
                          <a:cs typeface="Courier New"/>
                        </a:rPr>
                        <a:t>=</a:t>
                      </a:r>
                      <a:endParaRPr sz="2150">
                        <a:latin typeface="Courier New"/>
                        <a:cs typeface="Courier New"/>
                      </a:endParaRPr>
                    </a:p>
                    <a:p>
                      <a:pPr marL="81915">
                        <a:lnSpc>
                          <a:spcPts val="2490"/>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marL="81915" marR="4613910" indent="-635">
                        <a:lnSpc>
                          <a:spcPts val="2470"/>
                        </a:lnSpc>
                        <a:spcBef>
                          <a:spcPts val="10"/>
                        </a:spcBef>
                      </a:pPr>
                      <a:r>
                        <a:rPr sz="2150" dirty="0">
                          <a:latin typeface="Courier New"/>
                          <a:cs typeface="Courier New"/>
                        </a:rPr>
                        <a:t>"abcd1234"  "tfstate"</a:t>
                      </a:r>
                      <a:endParaRPr sz="2150">
                        <a:latin typeface="Courier New"/>
                        <a:cs typeface="Courier New"/>
                      </a:endParaRPr>
                    </a:p>
                    <a:p>
                      <a:pPr marL="81915" marR="2318385">
                        <a:lnSpc>
                          <a:spcPts val="2470"/>
                        </a:lnSpc>
                      </a:pPr>
                      <a:r>
                        <a:rPr sz="2150" dirty="0">
                          <a:latin typeface="Courier New"/>
                          <a:cs typeface="Courier New"/>
                        </a:rPr>
                        <a:t>"prod.terraform.tfstate"  true</a:t>
                      </a:r>
                      <a:endParaRPr sz="2150">
                        <a:latin typeface="Courier New"/>
                        <a:cs typeface="Courier New"/>
                      </a:endParaRPr>
                    </a:p>
                  </a:txBody>
                  <a:tcPr marL="0" marR="0" marT="1270" marB="0">
                    <a:solidFill>
                      <a:srgbClr val="DCDEE0"/>
                    </a:solidFill>
                  </a:tcPr>
                </a:tc>
                <a:extLst>
                  <a:ext uri="{0D108BD9-81ED-4DB2-BD59-A6C34878D82A}">
                    <a16:rowId xmlns:a16="http://schemas.microsoft.com/office/drawing/2014/main" val="10000"/>
                  </a:ext>
                </a:extLst>
              </a:tr>
              <a:tr h="314126">
                <a:tc vMerge="1">
                  <a:txBody>
                    <a:bodyPr/>
                    <a:lstStyle/>
                    <a:p>
                      <a:endParaRPr/>
                    </a:p>
                  </a:txBody>
                  <a:tcPr marL="0" marR="0" marT="0" marB="0">
                    <a:solidFill>
                      <a:srgbClr val="DCDEE0"/>
                    </a:solidFill>
                  </a:tcPr>
                </a:tc>
                <a:tc>
                  <a:txBody>
                    <a:bodyPr/>
                    <a:lstStyle/>
                    <a:p>
                      <a:pPr marL="81915">
                        <a:lnSpc>
                          <a:spcPts val="2375"/>
                        </a:lnSpc>
                      </a:pPr>
                      <a:r>
                        <a:rPr sz="2150" dirty="0">
                          <a:latin typeface="Courier New"/>
                          <a:cs typeface="Courier New"/>
                        </a:rPr>
                        <a:t>subscription_id</a:t>
                      </a:r>
                      <a:endParaRPr sz="2150">
                        <a:latin typeface="Courier New"/>
                        <a:cs typeface="Courier New"/>
                      </a:endParaRPr>
                    </a:p>
                  </a:txBody>
                  <a:tcPr marL="0" marR="0" marT="0" marB="0">
                    <a:solidFill>
                      <a:srgbClr val="DCDEE0"/>
                    </a:solidFill>
                  </a:tcPr>
                </a:tc>
                <a:tc>
                  <a:txBody>
                    <a:bodyPr/>
                    <a:lstStyle/>
                    <a:p>
                      <a:pPr algn="ctr">
                        <a:lnSpc>
                          <a:spcPts val="2375"/>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marR="24130" algn="r">
                        <a:lnSpc>
                          <a:spcPts val="2375"/>
                        </a:lnSpc>
                      </a:pPr>
                      <a:r>
                        <a:rPr sz="2150" dirty="0">
                          <a:latin typeface="Courier New"/>
                          <a:cs typeface="Courier New"/>
                        </a:rPr>
                        <a:t>"00000000-0000-0000-0000-000000000000"</a:t>
                      </a:r>
                      <a:endParaRPr sz="2150">
                        <a:latin typeface="Courier New"/>
                        <a:cs typeface="Courier New"/>
                      </a:endParaRPr>
                    </a:p>
                  </a:txBody>
                  <a:tcPr marL="0" marR="0" marT="0" marB="0">
                    <a:solidFill>
                      <a:srgbClr val="DCDEE0"/>
                    </a:solidFill>
                  </a:tcPr>
                </a:tc>
                <a:extLst>
                  <a:ext uri="{0D108BD9-81ED-4DB2-BD59-A6C34878D82A}">
                    <a16:rowId xmlns:a16="http://schemas.microsoft.com/office/drawing/2014/main" val="10001"/>
                  </a:ext>
                </a:extLst>
              </a:tr>
              <a:tr h="314126">
                <a:tc vMerge="1">
                  <a:txBody>
                    <a:bodyPr/>
                    <a:lstStyle/>
                    <a:p>
                      <a:endParaRPr/>
                    </a:p>
                  </a:txBody>
                  <a:tcPr marL="0" marR="0" marT="0" marB="0">
                    <a:solidFill>
                      <a:srgbClr val="DCDEE0"/>
                    </a:solidFill>
                  </a:tcPr>
                </a:tc>
                <a:tc>
                  <a:txBody>
                    <a:bodyPr/>
                    <a:lstStyle/>
                    <a:p>
                      <a:pPr marL="81915">
                        <a:lnSpc>
                          <a:spcPts val="2375"/>
                        </a:lnSpc>
                      </a:pPr>
                      <a:r>
                        <a:rPr sz="2150" dirty="0">
                          <a:latin typeface="Courier New"/>
                          <a:cs typeface="Courier New"/>
                        </a:rPr>
                        <a:t>tenant_id</a:t>
                      </a:r>
                      <a:endParaRPr sz="2150">
                        <a:latin typeface="Courier New"/>
                        <a:cs typeface="Courier New"/>
                      </a:endParaRPr>
                    </a:p>
                  </a:txBody>
                  <a:tcPr marL="0" marR="0" marT="0" marB="0">
                    <a:solidFill>
                      <a:srgbClr val="DCDEE0"/>
                    </a:solidFill>
                  </a:tcPr>
                </a:tc>
                <a:tc>
                  <a:txBody>
                    <a:bodyPr/>
                    <a:lstStyle/>
                    <a:p>
                      <a:pPr algn="ctr">
                        <a:lnSpc>
                          <a:spcPts val="2375"/>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marR="24130" algn="r">
                        <a:lnSpc>
                          <a:spcPts val="2375"/>
                        </a:lnSpc>
                      </a:pPr>
                      <a:r>
                        <a:rPr sz="2150" dirty="0">
                          <a:latin typeface="Courier New"/>
                          <a:cs typeface="Courier New"/>
                        </a:rPr>
                        <a:t>"00000000-0000-0000-0000-000000000000"</a:t>
                      </a:r>
                      <a:endParaRPr sz="2150">
                        <a:latin typeface="Courier New"/>
                        <a:cs typeface="Courier New"/>
                      </a:endParaRPr>
                    </a:p>
                  </a:txBody>
                  <a:tcPr marL="0" marR="0" marT="0" marB="0">
                    <a:solidFill>
                      <a:srgbClr val="DCDEE0"/>
                    </a:solidFill>
                  </a:tcPr>
                </a:tc>
                <a:extLst>
                  <a:ext uri="{0D108BD9-81ED-4DB2-BD59-A6C34878D82A}">
                    <a16:rowId xmlns:a16="http://schemas.microsoft.com/office/drawing/2014/main" val="10002"/>
                  </a:ext>
                </a:extLst>
              </a:tr>
              <a:tr h="314126">
                <a:tc>
                  <a:txBody>
                    <a:bodyPr/>
                    <a:lstStyle/>
                    <a:p>
                      <a:pPr marL="359410">
                        <a:lnSpc>
                          <a:spcPts val="2375"/>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extLst>
                  <a:ext uri="{0D108BD9-81ED-4DB2-BD59-A6C34878D82A}">
                    <a16:rowId xmlns:a16="http://schemas.microsoft.com/office/drawing/2014/main" val="10003"/>
                  </a:ext>
                </a:extLst>
              </a:tr>
              <a:tr h="315517">
                <a:tc>
                  <a:txBody>
                    <a:bodyPr/>
                    <a:lstStyle/>
                    <a:p>
                      <a:pPr marL="31750">
                        <a:lnSpc>
                          <a:spcPts val="2385"/>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tc>
                  <a:txBody>
                    <a:bodyPr/>
                    <a:lstStyle/>
                    <a:p>
                      <a:pPr>
                        <a:lnSpc>
                          <a:spcPct val="100000"/>
                        </a:lnSpc>
                      </a:pPr>
                      <a:endParaRPr sz="1900">
                        <a:latin typeface="Times New Roman"/>
                        <a:cs typeface="Times New Roman"/>
                      </a:endParaRPr>
                    </a:p>
                  </a:txBody>
                  <a:tcPr marL="0" marR="0" marT="0" marB="0">
                    <a:solidFill>
                      <a:srgbClr val="DCDEE0"/>
                    </a:solidFill>
                  </a:tcPr>
                </a:tc>
                <a:extLst>
                  <a:ext uri="{0D108BD9-81ED-4DB2-BD59-A6C34878D82A}">
                    <a16:rowId xmlns:a16="http://schemas.microsoft.com/office/drawing/2014/main" val="10004"/>
                  </a:ext>
                </a:extLst>
              </a:tr>
            </a:tbl>
          </a:graphicData>
        </a:graphic>
      </p:graphicFrame>
      <p:pic>
        <p:nvPicPr>
          <p:cNvPr id="10" name="object 10"/>
          <p:cNvPicPr/>
          <p:nvPr/>
        </p:nvPicPr>
        <p:blipFill>
          <a:blip r:embed="rId3" cstate="print"/>
          <a:stretch>
            <a:fillRect/>
          </a:stretch>
        </p:blipFill>
        <p:spPr>
          <a:xfrm>
            <a:off x="13337342" y="5079765"/>
            <a:ext cx="5587203" cy="3738966"/>
          </a:xfrm>
          <a:prstGeom prst="rect">
            <a:avLst/>
          </a:prstGeom>
        </p:spPr>
      </p:pic>
      <p:sp>
        <p:nvSpPr>
          <p:cNvPr id="11" name="object 11"/>
          <p:cNvSpPr txBox="1"/>
          <p:nvPr/>
        </p:nvSpPr>
        <p:spPr>
          <a:xfrm>
            <a:off x="13384462" y="5105942"/>
            <a:ext cx="5493385" cy="36449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a:lnSpc>
                <a:spcPct val="100000"/>
              </a:lnSpc>
              <a:spcBef>
                <a:spcPts val="15"/>
              </a:spcBef>
            </a:pPr>
            <a:endParaRPr sz="2400">
              <a:latin typeface="Times New Roman"/>
              <a:cs typeface="Times New Roman"/>
            </a:endParaRPr>
          </a:p>
          <a:p>
            <a:pPr marL="585470" marR="2604770" indent="-328295">
              <a:lnSpc>
                <a:spcPts val="2470"/>
              </a:lnSpc>
            </a:pPr>
            <a:r>
              <a:rPr sz="2150" dirty="0">
                <a:latin typeface="Courier New"/>
                <a:cs typeface="Courier New"/>
              </a:rPr>
              <a:t>terraform { </a:t>
            </a:r>
            <a:r>
              <a:rPr sz="2150" spc="5" dirty="0">
                <a:latin typeface="Courier New"/>
                <a:cs typeface="Courier New"/>
              </a:rPr>
              <a:t> </a:t>
            </a:r>
            <a:r>
              <a:rPr sz="2150" dirty="0">
                <a:latin typeface="Courier New"/>
                <a:cs typeface="Courier New"/>
              </a:rPr>
              <a:t>backend</a:t>
            </a:r>
            <a:r>
              <a:rPr sz="2150" spc="-50" dirty="0">
                <a:latin typeface="Courier New"/>
                <a:cs typeface="Courier New"/>
              </a:rPr>
              <a:t> </a:t>
            </a:r>
            <a:r>
              <a:rPr sz="2150" dirty="0">
                <a:latin typeface="Courier New"/>
                <a:cs typeface="Courier New"/>
              </a:rPr>
              <a:t>"s3"</a:t>
            </a:r>
            <a:r>
              <a:rPr sz="2150" spc="-45" dirty="0">
                <a:latin typeface="Courier New"/>
                <a:cs typeface="Courier New"/>
              </a:rPr>
              <a:t> </a:t>
            </a:r>
            <a:r>
              <a:rPr sz="2150" dirty="0">
                <a:latin typeface="Courier New"/>
                <a:cs typeface="Courier New"/>
              </a:rPr>
              <a:t>{</a:t>
            </a:r>
            <a:endParaRPr sz="2150">
              <a:latin typeface="Courier New"/>
              <a:cs typeface="Courier New"/>
            </a:endParaRPr>
          </a:p>
          <a:p>
            <a:pPr marL="913130">
              <a:lnSpc>
                <a:spcPts val="2360"/>
              </a:lnSpc>
            </a:pPr>
            <a:r>
              <a:rPr sz="2150" dirty="0">
                <a:latin typeface="Courier New"/>
                <a:cs typeface="Courier New"/>
              </a:rPr>
              <a:t>bucket</a:t>
            </a:r>
            <a:r>
              <a:rPr sz="2150" spc="-40"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"mybucket"</a:t>
            </a:r>
            <a:endParaRPr sz="2150">
              <a:latin typeface="Courier New"/>
              <a:cs typeface="Courier New"/>
            </a:endParaRPr>
          </a:p>
          <a:p>
            <a:pPr marL="913130" marR="473709">
              <a:lnSpc>
                <a:spcPts val="2470"/>
              </a:lnSpc>
              <a:spcBef>
                <a:spcPts val="120"/>
              </a:spcBef>
              <a:tabLst>
                <a:tab pos="2060575" algn="l"/>
              </a:tabLst>
            </a:pPr>
            <a:r>
              <a:rPr sz="2150" dirty="0">
                <a:latin typeface="Courier New"/>
                <a:cs typeface="Courier New"/>
              </a:rPr>
              <a:t>key	=</a:t>
            </a:r>
            <a:r>
              <a:rPr sz="2150" spc="-95" dirty="0">
                <a:latin typeface="Courier New"/>
                <a:cs typeface="Courier New"/>
              </a:rPr>
              <a:t> </a:t>
            </a:r>
            <a:r>
              <a:rPr sz="2150" dirty="0">
                <a:latin typeface="Courier New"/>
                <a:cs typeface="Courier New"/>
              </a:rPr>
              <a:t>"path/to/my/key" </a:t>
            </a:r>
            <a:r>
              <a:rPr sz="2150" spc="-1275" dirty="0">
                <a:latin typeface="Courier New"/>
                <a:cs typeface="Courier New"/>
              </a:rPr>
              <a:t> </a:t>
            </a:r>
            <a:r>
              <a:rPr sz="2150" dirty="0">
                <a:latin typeface="Courier New"/>
                <a:cs typeface="Courier New"/>
              </a:rPr>
              <a:t>region</a:t>
            </a:r>
            <a:r>
              <a:rPr sz="2150" spc="-15" dirty="0">
                <a:latin typeface="Courier New"/>
                <a:cs typeface="Courier New"/>
              </a:rPr>
              <a:t> </a:t>
            </a:r>
            <a:r>
              <a:rPr sz="2150" dirty="0">
                <a:latin typeface="Courier New"/>
                <a:cs typeface="Courier New"/>
              </a:rPr>
              <a:t>=</a:t>
            </a:r>
            <a:r>
              <a:rPr sz="2150" spc="-15" dirty="0">
                <a:latin typeface="Courier New"/>
                <a:cs typeface="Courier New"/>
              </a:rPr>
              <a:t> </a:t>
            </a:r>
            <a:r>
              <a:rPr sz="2150" dirty="0">
                <a:latin typeface="Courier New"/>
                <a:cs typeface="Courier New"/>
              </a:rPr>
              <a:t>"eu-west-1"</a:t>
            </a:r>
            <a:endParaRPr sz="2150">
              <a:latin typeface="Courier New"/>
              <a:cs typeface="Courier New"/>
            </a:endParaRPr>
          </a:p>
          <a:p>
            <a:pPr marL="585470">
              <a:lnSpc>
                <a:spcPts val="2360"/>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0226"/>
            <a:ext cx="18058765" cy="690689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have</a:t>
            </a:r>
            <a:r>
              <a:rPr sz="4100" spc="5" dirty="0">
                <a:latin typeface="Arial MT"/>
                <a:cs typeface="Arial MT"/>
              </a:rPr>
              <a:t> </a:t>
            </a:r>
            <a:r>
              <a:rPr sz="4100" spc="10" dirty="0">
                <a:latin typeface="Arial MT"/>
                <a:cs typeface="Arial MT"/>
              </a:rPr>
              <a:t>a </a:t>
            </a:r>
            <a:r>
              <a:rPr sz="4100" spc="50" dirty="0">
                <a:latin typeface="Arial MT"/>
                <a:cs typeface="Arial MT"/>
              </a:rPr>
              <a:t>partial</a:t>
            </a:r>
            <a:r>
              <a:rPr sz="4100" spc="10" dirty="0">
                <a:latin typeface="Arial MT"/>
                <a:cs typeface="Arial MT"/>
              </a:rPr>
              <a:t> </a:t>
            </a:r>
            <a:r>
              <a:rPr sz="4100" spc="105" dirty="0">
                <a:latin typeface="Arial MT"/>
                <a:cs typeface="Arial MT"/>
              </a:rPr>
              <a:t>backend</a:t>
            </a:r>
            <a:r>
              <a:rPr sz="4100" spc="5" dirty="0">
                <a:latin typeface="Arial MT"/>
                <a:cs typeface="Arial MT"/>
              </a:rPr>
              <a:t> </a:t>
            </a:r>
            <a:r>
              <a:rPr sz="4100" spc="40" dirty="0">
                <a:latin typeface="Arial MT"/>
                <a:cs typeface="Arial MT"/>
              </a:rPr>
              <a:t>configuration,</a:t>
            </a:r>
            <a:r>
              <a:rPr sz="4100" spc="10" dirty="0">
                <a:latin typeface="Arial MT"/>
                <a:cs typeface="Arial MT"/>
              </a:rPr>
              <a:t> </a:t>
            </a:r>
            <a:r>
              <a:rPr sz="4100" spc="-5" dirty="0">
                <a:latin typeface="Arial MT"/>
                <a:cs typeface="Arial MT"/>
              </a:rPr>
              <a:t>where</a:t>
            </a:r>
            <a:r>
              <a:rPr sz="4100" spc="10" dirty="0">
                <a:latin typeface="Arial MT"/>
                <a:cs typeface="Arial MT"/>
              </a:rPr>
              <a:t> you</a:t>
            </a:r>
            <a:r>
              <a:rPr sz="4100" spc="5" dirty="0">
                <a:latin typeface="Arial MT"/>
                <a:cs typeface="Arial MT"/>
              </a:rPr>
              <a:t> </a:t>
            </a:r>
            <a:r>
              <a:rPr sz="4100" spc="10" dirty="0">
                <a:latin typeface="Arial MT"/>
                <a:cs typeface="Arial MT"/>
              </a:rPr>
              <a:t>leave away</a:t>
            </a:r>
            <a:r>
              <a:rPr sz="4100" spc="5" dirty="0">
                <a:latin typeface="Arial MT"/>
                <a:cs typeface="Arial MT"/>
              </a:rPr>
              <a:t> </a:t>
            </a:r>
            <a:r>
              <a:rPr sz="4100" spc="10" dirty="0">
                <a:latin typeface="Arial MT"/>
                <a:cs typeface="Arial MT"/>
              </a:rPr>
              <a:t>some </a:t>
            </a:r>
            <a:r>
              <a:rPr sz="4100" spc="-1120" dirty="0">
                <a:latin typeface="Arial MT"/>
                <a:cs typeface="Arial MT"/>
              </a:rPr>
              <a:t> </a:t>
            </a:r>
            <a:r>
              <a:rPr sz="4100" spc="5" dirty="0">
                <a:latin typeface="Arial MT"/>
                <a:cs typeface="Arial MT"/>
              </a:rPr>
              <a:t>of</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15" dirty="0">
                <a:latin typeface="Arial MT"/>
                <a:cs typeface="Arial MT"/>
              </a:rPr>
              <a:t>information</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240790" indent="-509270">
              <a:lnSpc>
                <a:spcPct val="100499"/>
              </a:lnSpc>
              <a:buSzPct val="75609"/>
              <a:buChar char="•"/>
              <a:tabLst>
                <a:tab pos="534035" algn="l"/>
                <a:tab pos="534670" algn="l"/>
              </a:tabLst>
            </a:pPr>
            <a:r>
              <a:rPr sz="4100" spc="-50" dirty="0">
                <a:latin typeface="Arial MT"/>
                <a:cs typeface="Arial MT"/>
              </a:rPr>
              <a:t>This </a:t>
            </a:r>
            <a:r>
              <a:rPr sz="4100" spc="85" dirty="0">
                <a:latin typeface="Arial MT"/>
                <a:cs typeface="Arial MT"/>
              </a:rPr>
              <a:t>can </a:t>
            </a:r>
            <a:r>
              <a:rPr sz="4100" spc="125" dirty="0">
                <a:latin typeface="Arial MT"/>
                <a:cs typeface="Arial MT"/>
              </a:rPr>
              <a:t>be </a:t>
            </a:r>
            <a:r>
              <a:rPr sz="4100" spc="5" dirty="0">
                <a:latin typeface="Arial MT"/>
                <a:cs typeface="Arial MT"/>
              </a:rPr>
              <a:t>useful if </a:t>
            </a:r>
            <a:r>
              <a:rPr sz="4100" spc="10" dirty="0">
                <a:latin typeface="Arial MT"/>
                <a:cs typeface="Arial MT"/>
              </a:rPr>
              <a:t>you </a:t>
            </a:r>
            <a:r>
              <a:rPr sz="4100" spc="55" dirty="0">
                <a:latin typeface="Arial MT"/>
                <a:cs typeface="Arial MT"/>
              </a:rPr>
              <a:t>would </a:t>
            </a:r>
            <a:r>
              <a:rPr sz="4100" spc="5" dirty="0">
                <a:latin typeface="Arial MT"/>
                <a:cs typeface="Arial MT"/>
              </a:rPr>
              <a:t>like to </a:t>
            </a:r>
            <a:r>
              <a:rPr sz="4100" spc="10" dirty="0">
                <a:latin typeface="Arial MT"/>
                <a:cs typeface="Arial MT"/>
              </a:rPr>
              <a:t>use </a:t>
            </a:r>
            <a:r>
              <a:rPr sz="4100" b="1" spc="5" dirty="0">
                <a:latin typeface="Arial"/>
                <a:cs typeface="Arial"/>
              </a:rPr>
              <a:t>different backends </a:t>
            </a:r>
            <a:r>
              <a:rPr sz="4100" spc="10" dirty="0">
                <a:latin typeface="Arial MT"/>
                <a:cs typeface="Arial MT"/>
              </a:rPr>
              <a:t>when </a:t>
            </a:r>
            <a:r>
              <a:rPr sz="4100" spc="15" dirty="0">
                <a:latin typeface="Arial MT"/>
                <a:cs typeface="Arial MT"/>
              </a:rPr>
              <a:t> </a:t>
            </a:r>
            <a:r>
              <a:rPr sz="4100" spc="60" dirty="0">
                <a:latin typeface="Arial MT"/>
                <a:cs typeface="Arial MT"/>
              </a:rPr>
              <a:t>executing</a:t>
            </a:r>
            <a:r>
              <a:rPr sz="4100" spc="10" dirty="0">
                <a:latin typeface="Arial MT"/>
                <a:cs typeface="Arial MT"/>
              </a:rPr>
              <a:t> the </a:t>
            </a:r>
            <a:r>
              <a:rPr sz="4100" spc="125" dirty="0">
                <a:latin typeface="Arial MT"/>
                <a:cs typeface="Arial MT"/>
              </a:rPr>
              <a:t>code</a:t>
            </a:r>
            <a:r>
              <a:rPr sz="4100" spc="10" dirty="0">
                <a:latin typeface="Arial MT"/>
                <a:cs typeface="Arial MT"/>
              </a:rPr>
              <a:t> </a:t>
            </a:r>
            <a:r>
              <a:rPr sz="4100" spc="5" dirty="0">
                <a:latin typeface="Arial MT"/>
                <a:cs typeface="Arial MT"/>
              </a:rPr>
              <a:t>(for</a:t>
            </a:r>
            <a:r>
              <a:rPr sz="4100" spc="15" dirty="0">
                <a:latin typeface="Arial MT"/>
                <a:cs typeface="Arial MT"/>
              </a:rPr>
              <a:t> </a:t>
            </a:r>
            <a:r>
              <a:rPr sz="4100" spc="40" dirty="0">
                <a:latin typeface="Arial MT"/>
                <a:cs typeface="Arial MT"/>
              </a:rPr>
              <a:t>example</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70" dirty="0">
                <a:latin typeface="Arial MT"/>
                <a:cs typeface="Arial MT"/>
              </a:rPr>
              <a:t>staging</a:t>
            </a:r>
            <a:r>
              <a:rPr sz="4100" spc="10" dirty="0">
                <a:latin typeface="Arial MT"/>
                <a:cs typeface="Arial MT"/>
              </a:rPr>
              <a:t> </a:t>
            </a:r>
            <a:r>
              <a:rPr sz="4100" spc="5" dirty="0">
                <a:latin typeface="Arial MT"/>
                <a:cs typeface="Arial MT"/>
              </a:rPr>
              <a:t>/</a:t>
            </a:r>
            <a:r>
              <a:rPr sz="4100" spc="15" dirty="0">
                <a:latin typeface="Arial MT"/>
                <a:cs typeface="Arial MT"/>
              </a:rPr>
              <a:t> </a:t>
            </a:r>
            <a:r>
              <a:rPr sz="4100" spc="125" dirty="0">
                <a:latin typeface="Arial MT"/>
                <a:cs typeface="Arial MT"/>
              </a:rPr>
              <a:t>qa</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105" dirty="0">
                <a:latin typeface="Arial MT"/>
                <a:cs typeface="Arial MT"/>
              </a:rPr>
              <a:t>prod</a:t>
            </a:r>
            <a:r>
              <a:rPr sz="4100" spc="10" dirty="0">
                <a:latin typeface="Arial MT"/>
                <a:cs typeface="Arial MT"/>
              </a:rPr>
              <a:t> </a:t>
            </a:r>
            <a:r>
              <a:rPr sz="4100" dirty="0">
                <a:latin typeface="Arial MT"/>
                <a:cs typeface="Arial MT"/>
              </a:rPr>
              <a:t>environments)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372745" lvl="1" indent="-509270">
              <a:lnSpc>
                <a:spcPct val="100499"/>
              </a:lnSpc>
              <a:buSzPct val="75609"/>
              <a:buChar char="•"/>
              <a:tabLst>
                <a:tab pos="1266825" algn="l"/>
                <a:tab pos="1267460" algn="l"/>
              </a:tabLst>
            </a:pPr>
            <a:r>
              <a:rPr sz="4100" spc="-50" dirty="0">
                <a:latin typeface="Arial MT"/>
                <a:cs typeface="Arial MT"/>
              </a:rPr>
              <a:t>This</a:t>
            </a:r>
            <a:r>
              <a:rPr sz="4100" spc="10" dirty="0">
                <a:latin typeface="Arial MT"/>
                <a:cs typeface="Arial MT"/>
              </a:rPr>
              <a:t> </a:t>
            </a:r>
            <a:r>
              <a:rPr sz="4100" spc="5" dirty="0">
                <a:latin typeface="Arial MT"/>
                <a:cs typeface="Arial MT"/>
              </a:rPr>
              <a:t>is</a:t>
            </a:r>
            <a:r>
              <a:rPr sz="4100" spc="15" dirty="0">
                <a:latin typeface="Arial MT"/>
                <a:cs typeface="Arial MT"/>
              </a:rPr>
              <a:t> </a:t>
            </a:r>
            <a:r>
              <a:rPr sz="4100" spc="5" dirty="0">
                <a:latin typeface="Arial MT"/>
                <a:cs typeface="Arial MT"/>
              </a:rPr>
              <a:t>often</a:t>
            </a:r>
            <a:r>
              <a:rPr sz="4100" spc="15" dirty="0">
                <a:latin typeface="Arial MT"/>
                <a:cs typeface="Arial MT"/>
              </a:rPr>
              <a:t> </a:t>
            </a:r>
            <a:r>
              <a:rPr sz="4100" spc="10" dirty="0">
                <a:latin typeface="Arial MT"/>
                <a:cs typeface="Arial MT"/>
              </a:rPr>
              <a:t>then</a:t>
            </a:r>
            <a:r>
              <a:rPr sz="4100" spc="15" dirty="0">
                <a:latin typeface="Arial MT"/>
                <a:cs typeface="Arial MT"/>
              </a:rPr>
              <a:t> </a:t>
            </a:r>
            <a:r>
              <a:rPr sz="4100" b="1" spc="5" dirty="0">
                <a:latin typeface="Arial"/>
                <a:cs typeface="Arial"/>
              </a:rPr>
              <a:t>scripted</a:t>
            </a:r>
            <a:r>
              <a:rPr sz="4100" b="1" spc="15" dirty="0">
                <a:latin typeface="Arial"/>
                <a:cs typeface="Arial"/>
              </a:rPr>
              <a:t> </a:t>
            </a:r>
            <a:r>
              <a:rPr sz="4100" spc="5" dirty="0">
                <a:latin typeface="Arial MT"/>
                <a:cs typeface="Arial MT"/>
              </a:rPr>
              <a:t>with</a:t>
            </a:r>
            <a:r>
              <a:rPr sz="4100" spc="15" dirty="0">
                <a:latin typeface="Arial MT"/>
                <a:cs typeface="Arial MT"/>
              </a:rPr>
              <a:t> </a:t>
            </a:r>
            <a:r>
              <a:rPr sz="4100" spc="5" dirty="0">
                <a:latin typeface="Arial MT"/>
                <a:cs typeface="Arial MT"/>
              </a:rPr>
              <a:t>shell</a:t>
            </a:r>
            <a:r>
              <a:rPr sz="4100" spc="15" dirty="0">
                <a:latin typeface="Arial MT"/>
                <a:cs typeface="Arial MT"/>
              </a:rPr>
              <a:t> </a:t>
            </a:r>
            <a:r>
              <a:rPr sz="4100" spc="70" dirty="0">
                <a:latin typeface="Arial MT"/>
                <a:cs typeface="Arial MT"/>
              </a:rPr>
              <a:t>scripts</a:t>
            </a:r>
            <a:r>
              <a:rPr sz="4100" spc="15" dirty="0">
                <a:latin typeface="Arial MT"/>
                <a:cs typeface="Arial MT"/>
              </a:rPr>
              <a:t> </a:t>
            </a:r>
            <a:r>
              <a:rPr sz="4100" spc="5" dirty="0">
                <a:latin typeface="Arial MT"/>
                <a:cs typeface="Arial MT"/>
              </a:rPr>
              <a:t>that</a:t>
            </a:r>
            <a:r>
              <a:rPr sz="4100" spc="10" dirty="0">
                <a:latin typeface="Arial MT"/>
                <a:cs typeface="Arial MT"/>
              </a:rPr>
              <a:t> </a:t>
            </a:r>
            <a:r>
              <a:rPr sz="4100" spc="65" dirty="0">
                <a:latin typeface="Arial MT"/>
                <a:cs typeface="Arial MT"/>
              </a:rPr>
              <a:t>call</a:t>
            </a:r>
            <a:r>
              <a:rPr sz="4100" spc="15" dirty="0">
                <a:latin typeface="Arial MT"/>
                <a:cs typeface="Arial MT"/>
              </a:rPr>
              <a:t> terraform </a:t>
            </a:r>
            <a:r>
              <a:rPr sz="4100" spc="5" dirty="0">
                <a:latin typeface="Arial MT"/>
                <a:cs typeface="Arial MT"/>
              </a:rPr>
              <a:t>with</a:t>
            </a:r>
            <a:r>
              <a:rPr sz="4100" spc="15" dirty="0">
                <a:latin typeface="Arial MT"/>
                <a:cs typeface="Arial MT"/>
              </a:rPr>
              <a:t> </a:t>
            </a:r>
            <a:r>
              <a:rPr sz="4100" spc="10" dirty="0">
                <a:latin typeface="Arial MT"/>
                <a:cs typeface="Arial MT"/>
              </a:rPr>
              <a:t>the </a:t>
            </a:r>
            <a:r>
              <a:rPr sz="4100" spc="-1125" dirty="0">
                <a:latin typeface="Arial MT"/>
                <a:cs typeface="Arial MT"/>
              </a:rPr>
              <a:t> </a:t>
            </a:r>
            <a:r>
              <a:rPr sz="4100" spc="60" dirty="0">
                <a:latin typeface="Arial MT"/>
                <a:cs typeface="Arial MT"/>
              </a:rPr>
              <a:t>correct</a:t>
            </a:r>
            <a:r>
              <a:rPr sz="4100" spc="5" dirty="0">
                <a:latin typeface="Arial MT"/>
                <a:cs typeface="Arial MT"/>
              </a:rPr>
              <a:t> </a:t>
            </a:r>
            <a:r>
              <a:rPr sz="4100" spc="35" dirty="0">
                <a:latin typeface="Arial MT"/>
                <a:cs typeface="Arial MT"/>
              </a:rPr>
              <a:t>arguments</a:t>
            </a:r>
            <a:r>
              <a:rPr sz="4100" spc="10" dirty="0">
                <a:latin typeface="Arial MT"/>
                <a:cs typeface="Arial MT"/>
              </a:rPr>
              <a:t> </a:t>
            </a:r>
            <a:r>
              <a:rPr sz="4100" spc="5" dirty="0">
                <a:latin typeface="Arial MT"/>
                <a:cs typeface="Arial MT"/>
              </a:rPr>
              <a:t>-</a:t>
            </a:r>
            <a:r>
              <a:rPr sz="4100" spc="10" dirty="0">
                <a:latin typeface="Arial MT"/>
                <a:cs typeface="Arial MT"/>
              </a:rPr>
              <a:t> </a:t>
            </a:r>
            <a:r>
              <a:rPr sz="4100" spc="5" dirty="0">
                <a:latin typeface="Arial MT"/>
                <a:cs typeface="Arial MT"/>
              </a:rPr>
              <a:t>this</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55" dirty="0">
                <a:latin typeface="Arial MT"/>
                <a:cs typeface="Arial MT"/>
              </a:rPr>
              <a:t>avoid</a:t>
            </a:r>
            <a:r>
              <a:rPr sz="4100" spc="10" dirty="0">
                <a:latin typeface="Arial MT"/>
                <a:cs typeface="Arial MT"/>
              </a:rPr>
              <a:t> </a:t>
            </a:r>
            <a:r>
              <a:rPr sz="4100" spc="45" dirty="0">
                <a:latin typeface="Arial MT"/>
                <a:cs typeface="Arial MT"/>
              </a:rPr>
              <a:t>having</a:t>
            </a:r>
            <a:r>
              <a:rPr sz="4100" spc="5" dirty="0">
                <a:latin typeface="Arial MT"/>
                <a:cs typeface="Arial MT"/>
              </a:rPr>
              <a:t> to</a:t>
            </a:r>
            <a:r>
              <a:rPr sz="4100" spc="10" dirty="0">
                <a:latin typeface="Arial MT"/>
                <a:cs typeface="Arial MT"/>
              </a:rPr>
              <a:t> </a:t>
            </a:r>
            <a:r>
              <a:rPr sz="4100" spc="125" dirty="0">
                <a:latin typeface="Arial MT"/>
                <a:cs typeface="Arial MT"/>
              </a:rPr>
              <a:t>do</a:t>
            </a:r>
            <a:r>
              <a:rPr sz="4100" spc="10" dirty="0">
                <a:latin typeface="Arial MT"/>
                <a:cs typeface="Arial MT"/>
              </a:rPr>
              <a:t> </a:t>
            </a:r>
            <a:r>
              <a:rPr sz="4100" spc="5" dirty="0">
                <a:latin typeface="Arial MT"/>
                <a:cs typeface="Arial MT"/>
              </a:rPr>
              <a:t>this</a:t>
            </a:r>
            <a:r>
              <a:rPr sz="4100" spc="10" dirty="0">
                <a:latin typeface="Arial MT"/>
                <a:cs typeface="Arial MT"/>
              </a:rPr>
              <a:t> manually </a:t>
            </a:r>
            <a:r>
              <a:rPr sz="4100" spc="20" dirty="0">
                <a:latin typeface="Arial MT"/>
                <a:cs typeface="Arial MT"/>
              </a:rPr>
              <a:t>every</a:t>
            </a:r>
            <a:r>
              <a:rPr sz="4100" spc="10" dirty="0">
                <a:latin typeface="Arial MT"/>
                <a:cs typeface="Arial MT"/>
              </a:rPr>
              <a:t> time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553085" indent="-509270">
              <a:lnSpc>
                <a:spcPct val="100499"/>
              </a:lnSpc>
              <a:spcBef>
                <a:spcPts val="5"/>
              </a:spcBef>
              <a:buSzPct val="75609"/>
              <a:buChar char="•"/>
              <a:tabLst>
                <a:tab pos="534035" algn="l"/>
                <a:tab pos="534670" algn="l"/>
              </a:tabLst>
            </a:pPr>
            <a:r>
              <a:rPr sz="4100" spc="10" dirty="0">
                <a:latin typeface="Arial MT"/>
                <a:cs typeface="Arial MT"/>
              </a:rPr>
              <a:t>Most</a:t>
            </a:r>
            <a:r>
              <a:rPr sz="4100" spc="5" dirty="0">
                <a:latin typeface="Arial MT"/>
                <a:cs typeface="Arial MT"/>
              </a:rPr>
              <a:t> </a:t>
            </a:r>
            <a:r>
              <a:rPr sz="4100" spc="40" dirty="0">
                <a:latin typeface="Arial MT"/>
                <a:cs typeface="Arial MT"/>
              </a:rPr>
              <a:t>commonly</a:t>
            </a:r>
            <a:r>
              <a:rPr sz="4100" spc="5" dirty="0">
                <a:latin typeface="Arial MT"/>
                <a:cs typeface="Arial MT"/>
              </a:rPr>
              <a:t> this</a:t>
            </a:r>
            <a:r>
              <a:rPr sz="4100" spc="10" dirty="0">
                <a:latin typeface="Arial MT"/>
                <a:cs typeface="Arial MT"/>
              </a:rPr>
              <a:t> </a:t>
            </a:r>
            <a:r>
              <a:rPr sz="4100" spc="5" dirty="0">
                <a:latin typeface="Arial MT"/>
                <a:cs typeface="Arial MT"/>
              </a:rPr>
              <a:t>is </a:t>
            </a:r>
            <a:r>
              <a:rPr sz="4100" spc="65" dirty="0">
                <a:latin typeface="Arial MT"/>
                <a:cs typeface="Arial MT"/>
              </a:rPr>
              <a:t>used</a:t>
            </a:r>
            <a:r>
              <a:rPr sz="4100" spc="10" dirty="0">
                <a:latin typeface="Arial MT"/>
                <a:cs typeface="Arial MT"/>
              </a:rPr>
              <a:t> </a:t>
            </a:r>
            <a:r>
              <a:rPr sz="4100" spc="5" dirty="0">
                <a:latin typeface="Arial MT"/>
                <a:cs typeface="Arial MT"/>
              </a:rPr>
              <a:t>to </a:t>
            </a:r>
            <a:r>
              <a:rPr sz="4100" b="1" spc="5" dirty="0">
                <a:latin typeface="Arial"/>
                <a:cs typeface="Arial"/>
              </a:rPr>
              <a:t>avoid</a:t>
            </a:r>
            <a:r>
              <a:rPr sz="4100" b="1" spc="10" dirty="0">
                <a:latin typeface="Arial"/>
                <a:cs typeface="Arial"/>
              </a:rPr>
              <a:t> </a:t>
            </a:r>
            <a:r>
              <a:rPr sz="4100" b="1" spc="5" dirty="0">
                <a:latin typeface="Arial"/>
                <a:cs typeface="Arial"/>
              </a:rPr>
              <a:t>having </a:t>
            </a:r>
            <a:r>
              <a:rPr sz="4100" b="1" spc="10" dirty="0">
                <a:latin typeface="Arial"/>
                <a:cs typeface="Arial"/>
              </a:rPr>
              <a:t>to hardcode</a:t>
            </a:r>
            <a:r>
              <a:rPr sz="4100" b="1" spc="5" dirty="0">
                <a:latin typeface="Arial"/>
                <a:cs typeface="Arial"/>
              </a:rPr>
              <a:t> </a:t>
            </a:r>
            <a:r>
              <a:rPr sz="4100" b="1" spc="10" dirty="0">
                <a:latin typeface="Arial"/>
                <a:cs typeface="Arial"/>
              </a:rPr>
              <a:t>secrets </a:t>
            </a:r>
            <a:r>
              <a:rPr sz="4100" spc="5" dirty="0">
                <a:latin typeface="Arial MT"/>
                <a:cs typeface="Arial MT"/>
              </a:rPr>
              <a:t>in </a:t>
            </a:r>
            <a:r>
              <a:rPr sz="4100" spc="10" dirty="0">
                <a:latin typeface="Arial MT"/>
                <a:cs typeface="Arial MT"/>
              </a:rPr>
              <a:t>the </a:t>
            </a:r>
            <a:r>
              <a:rPr sz="4100" spc="-1125" dirty="0">
                <a:latin typeface="Arial MT"/>
                <a:cs typeface="Arial MT"/>
              </a:rPr>
              <a:t> </a:t>
            </a:r>
            <a:r>
              <a:rPr sz="4100" spc="15" dirty="0">
                <a:latin typeface="Arial MT"/>
                <a:cs typeface="Arial MT"/>
              </a:rPr>
              <a:t>terraform</a:t>
            </a:r>
            <a:r>
              <a:rPr sz="4100" dirty="0">
                <a:latin typeface="Arial MT"/>
                <a:cs typeface="Arial MT"/>
              </a:rPr>
              <a:t> </a:t>
            </a:r>
            <a:r>
              <a:rPr sz="4100" spc="5" dirty="0">
                <a:latin typeface="Arial MT"/>
                <a:cs typeface="Arial MT"/>
              </a:rPr>
              <a:t>files, </a:t>
            </a:r>
            <a:r>
              <a:rPr sz="4100" spc="55" dirty="0">
                <a:latin typeface="Arial MT"/>
                <a:cs typeface="Arial MT"/>
              </a:rPr>
              <a:t>which</a:t>
            </a:r>
            <a:r>
              <a:rPr sz="4100" spc="5" dirty="0">
                <a:latin typeface="Arial MT"/>
                <a:cs typeface="Arial MT"/>
              </a:rPr>
              <a:t> </a:t>
            </a:r>
            <a:r>
              <a:rPr sz="4100" spc="55" dirty="0">
                <a:latin typeface="Arial MT"/>
                <a:cs typeface="Arial MT"/>
              </a:rPr>
              <a:t>would</a:t>
            </a:r>
            <a:r>
              <a:rPr sz="4100" spc="5" dirty="0">
                <a:latin typeface="Arial MT"/>
                <a:cs typeface="Arial MT"/>
              </a:rPr>
              <a:t> </a:t>
            </a:r>
            <a:r>
              <a:rPr sz="4100" spc="85" dirty="0">
                <a:latin typeface="Arial MT"/>
                <a:cs typeface="Arial MT"/>
              </a:rPr>
              <a:t>end</a:t>
            </a:r>
            <a:r>
              <a:rPr sz="4100" spc="5" dirty="0">
                <a:latin typeface="Arial MT"/>
                <a:cs typeface="Arial MT"/>
              </a:rPr>
              <a:t> </a:t>
            </a:r>
            <a:r>
              <a:rPr sz="4100" spc="125" dirty="0">
                <a:latin typeface="Arial MT"/>
                <a:cs typeface="Arial MT"/>
              </a:rPr>
              <a:t>up</a:t>
            </a:r>
            <a:r>
              <a:rPr sz="4100" spc="5" dirty="0">
                <a:latin typeface="Arial MT"/>
                <a:cs typeface="Arial MT"/>
              </a:rPr>
              <a:t> in </a:t>
            </a:r>
            <a:r>
              <a:rPr sz="4100" spc="10" dirty="0">
                <a:latin typeface="Arial MT"/>
                <a:cs typeface="Arial MT"/>
              </a:rPr>
              <a:t>version</a:t>
            </a:r>
            <a:r>
              <a:rPr sz="4100" spc="5" dirty="0">
                <a:latin typeface="Arial MT"/>
                <a:cs typeface="Arial MT"/>
              </a:rPr>
              <a:t> </a:t>
            </a:r>
            <a:r>
              <a:rPr sz="4100" spc="30" dirty="0">
                <a:latin typeface="Arial MT"/>
                <a:cs typeface="Arial MT"/>
              </a:rPr>
              <a:t>control</a:t>
            </a:r>
            <a:endParaRPr sz="4100">
              <a:latin typeface="Arial MT"/>
              <a:cs typeface="Arial MT"/>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27234" y="2160233"/>
            <a:ext cx="17934305" cy="502221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0" dirty="0">
                <a:latin typeface="Arial MT"/>
                <a:cs typeface="Arial MT"/>
              </a:rPr>
              <a:t>There</a:t>
            </a:r>
            <a:r>
              <a:rPr sz="4100" dirty="0">
                <a:latin typeface="Arial MT"/>
                <a:cs typeface="Arial MT"/>
              </a:rPr>
              <a:t> </a:t>
            </a:r>
            <a:r>
              <a:rPr sz="4100" spc="-15" dirty="0">
                <a:latin typeface="Arial MT"/>
                <a:cs typeface="Arial MT"/>
              </a:rPr>
              <a:t>are</a:t>
            </a:r>
            <a:r>
              <a:rPr sz="4100" dirty="0">
                <a:latin typeface="Arial MT"/>
                <a:cs typeface="Arial MT"/>
              </a:rPr>
              <a:t> </a:t>
            </a:r>
            <a:r>
              <a:rPr sz="4100" b="1" spc="10" dirty="0">
                <a:latin typeface="Arial"/>
                <a:cs typeface="Arial"/>
              </a:rPr>
              <a:t>3</a:t>
            </a:r>
            <a:r>
              <a:rPr sz="4100" b="1" spc="5" dirty="0">
                <a:latin typeface="Arial"/>
                <a:cs typeface="Arial"/>
              </a:rPr>
              <a:t> </a:t>
            </a:r>
            <a:r>
              <a:rPr sz="4100" b="1" spc="10" dirty="0">
                <a:latin typeface="Arial"/>
                <a:cs typeface="Arial"/>
              </a:rPr>
              <a:t>ways</a:t>
            </a:r>
            <a:r>
              <a:rPr sz="4100" b="1" dirty="0">
                <a:latin typeface="Arial"/>
                <a:cs typeface="Arial"/>
              </a:rPr>
              <a:t> </a:t>
            </a:r>
            <a:r>
              <a:rPr sz="4100" b="1" spc="10" dirty="0">
                <a:latin typeface="Arial"/>
                <a:cs typeface="Arial"/>
              </a:rPr>
              <a:t>to</a:t>
            </a:r>
            <a:r>
              <a:rPr sz="4100" b="1" spc="5" dirty="0">
                <a:latin typeface="Arial"/>
                <a:cs typeface="Arial"/>
              </a:rPr>
              <a:t> </a:t>
            </a:r>
            <a:r>
              <a:rPr sz="4100" b="1" spc="10" dirty="0">
                <a:latin typeface="Arial"/>
                <a:cs typeface="Arial"/>
              </a:rPr>
              <a:t>pass</a:t>
            </a:r>
            <a:r>
              <a:rPr sz="4100" b="1" dirty="0">
                <a:latin typeface="Arial"/>
                <a:cs typeface="Arial"/>
              </a:rPr>
              <a:t> </a:t>
            </a:r>
            <a:r>
              <a:rPr sz="4100" spc="5" dirty="0">
                <a:latin typeface="Arial MT"/>
                <a:cs typeface="Arial MT"/>
              </a:rPr>
              <a:t>this </a:t>
            </a:r>
            <a:r>
              <a:rPr sz="4100" spc="105" dirty="0">
                <a:latin typeface="Arial MT"/>
                <a:cs typeface="Arial MT"/>
              </a:rPr>
              <a:t>backend</a:t>
            </a:r>
            <a:r>
              <a:rPr sz="4100" dirty="0">
                <a:latin typeface="Arial MT"/>
                <a:cs typeface="Arial MT"/>
              </a:rPr>
              <a:t> </a:t>
            </a:r>
            <a:r>
              <a:rPr sz="4100" spc="15" dirty="0">
                <a:latin typeface="Arial MT"/>
                <a:cs typeface="Arial MT"/>
              </a:rPr>
              <a:t>information:</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7780" lvl="1" indent="-509270">
              <a:lnSpc>
                <a:spcPct val="100499"/>
              </a:lnSpc>
              <a:spcBef>
                <a:spcPts val="5"/>
              </a:spcBef>
              <a:buSzPct val="75609"/>
              <a:buChar char="•"/>
              <a:tabLst>
                <a:tab pos="1266825" algn="l"/>
                <a:tab pos="1267460" algn="l"/>
              </a:tabLst>
            </a:pPr>
            <a:r>
              <a:rPr sz="4100" spc="-5" dirty="0">
                <a:latin typeface="Arial MT"/>
                <a:cs typeface="Arial MT"/>
              </a:rPr>
              <a:t>Interactively,</a:t>
            </a:r>
            <a:r>
              <a:rPr sz="4100" spc="10" dirty="0">
                <a:latin typeface="Arial MT"/>
                <a:cs typeface="Arial MT"/>
              </a:rPr>
              <a:t> when the </a:t>
            </a:r>
            <a:r>
              <a:rPr sz="4100" spc="15" dirty="0">
                <a:latin typeface="Arial MT"/>
                <a:cs typeface="Arial MT"/>
              </a:rPr>
              <a:t>information</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35" dirty="0">
                <a:latin typeface="Arial MT"/>
                <a:cs typeface="Arial MT"/>
              </a:rPr>
              <a:t>missing,</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init</a:t>
            </a:r>
            <a:r>
              <a:rPr sz="4100" spc="10" dirty="0">
                <a:latin typeface="Arial MT"/>
                <a:cs typeface="Arial MT"/>
              </a:rPr>
              <a:t> </a:t>
            </a:r>
            <a:r>
              <a:rPr sz="4100" spc="5" dirty="0">
                <a:latin typeface="Arial MT"/>
                <a:cs typeface="Arial MT"/>
              </a:rPr>
              <a:t>will</a:t>
            </a:r>
            <a:r>
              <a:rPr sz="4100" spc="10" dirty="0">
                <a:latin typeface="Arial MT"/>
                <a:cs typeface="Arial MT"/>
              </a:rPr>
              <a:t> ask </a:t>
            </a:r>
            <a:r>
              <a:rPr sz="4100" spc="5" dirty="0">
                <a:latin typeface="Arial MT"/>
                <a:cs typeface="Arial MT"/>
              </a:rPr>
              <a:t>for</a:t>
            </a:r>
            <a:r>
              <a:rPr sz="4100" spc="10" dirty="0">
                <a:latin typeface="Arial MT"/>
                <a:cs typeface="Arial MT"/>
              </a:rPr>
              <a:t> </a:t>
            </a:r>
            <a:r>
              <a:rPr sz="4100" spc="5" dirty="0">
                <a:latin typeface="Arial MT"/>
                <a:cs typeface="Arial MT"/>
              </a:rPr>
              <a:t>it </a:t>
            </a:r>
            <a:r>
              <a:rPr sz="4100" spc="-1125" dirty="0">
                <a:latin typeface="Arial MT"/>
                <a:cs typeface="Arial MT"/>
              </a:rPr>
              <a:t> </a:t>
            </a:r>
            <a:r>
              <a:rPr sz="4100" spc="5" dirty="0">
                <a:latin typeface="Arial MT"/>
                <a:cs typeface="Arial MT"/>
              </a:rPr>
              <a:t>(only </a:t>
            </a:r>
            <a:r>
              <a:rPr sz="4100" spc="10" dirty="0">
                <a:latin typeface="Arial MT"/>
                <a:cs typeface="Arial MT"/>
              </a:rPr>
              <a:t>works</a:t>
            </a:r>
            <a:r>
              <a:rPr sz="4100" spc="5" dirty="0">
                <a:latin typeface="Arial MT"/>
                <a:cs typeface="Arial MT"/>
              </a:rPr>
              <a:t> for </a:t>
            </a:r>
            <a:r>
              <a:rPr sz="4100" spc="45" dirty="0">
                <a:latin typeface="Arial MT"/>
                <a:cs typeface="Arial MT"/>
              </a:rPr>
              <a:t>required</a:t>
            </a:r>
            <a:r>
              <a:rPr sz="4100" spc="5" dirty="0">
                <a:latin typeface="Arial MT"/>
                <a:cs typeface="Arial MT"/>
              </a:rPr>
              <a:t> </a:t>
            </a:r>
            <a:r>
              <a:rPr sz="4100" spc="10" dirty="0">
                <a:latin typeface="Arial MT"/>
                <a:cs typeface="Arial MT"/>
              </a:rPr>
              <a:t>values </a:t>
            </a:r>
            <a:r>
              <a:rPr sz="4100" spc="5" dirty="0">
                <a:latin typeface="Arial MT"/>
                <a:cs typeface="Arial MT"/>
              </a:rPr>
              <a:t>in </a:t>
            </a:r>
            <a:r>
              <a:rPr sz="4100" spc="10" dirty="0">
                <a:latin typeface="Arial MT"/>
                <a:cs typeface="Arial MT"/>
              </a:rPr>
              <a:t>the</a:t>
            </a:r>
            <a:r>
              <a:rPr sz="4100" spc="5" dirty="0">
                <a:latin typeface="Arial MT"/>
                <a:cs typeface="Arial MT"/>
              </a:rPr>
              <a:t> </a:t>
            </a:r>
            <a:r>
              <a:rPr sz="4100" spc="105" dirty="0">
                <a:latin typeface="Arial MT"/>
                <a:cs typeface="Arial MT"/>
              </a:rPr>
              <a:t>backend</a:t>
            </a:r>
            <a:r>
              <a:rPr sz="4100" spc="5" dirty="0">
                <a:latin typeface="Arial MT"/>
                <a:cs typeface="Arial MT"/>
              </a:rPr>
              <a:t> </a:t>
            </a:r>
            <a:r>
              <a:rPr sz="4100" spc="40" dirty="0">
                <a:latin typeface="Arial MT"/>
                <a:cs typeface="Arial MT"/>
              </a:rPr>
              <a:t>configuration)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5" dirty="0">
                <a:latin typeface="Arial MT"/>
                <a:cs typeface="Arial MT"/>
              </a:rPr>
              <a:t>A</a:t>
            </a:r>
            <a:r>
              <a:rPr sz="4100" spc="-40" dirty="0">
                <a:latin typeface="Arial MT"/>
                <a:cs typeface="Arial MT"/>
              </a:rPr>
              <a:t> </a:t>
            </a:r>
            <a:r>
              <a:rPr sz="4100" spc="5" dirty="0">
                <a:latin typeface="Arial MT"/>
                <a:cs typeface="Arial MT"/>
              </a:rPr>
              <a:t>file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Key/Value</a:t>
            </a:r>
            <a:r>
              <a:rPr sz="4100" spc="-15" dirty="0">
                <a:latin typeface="Arial MT"/>
                <a:cs typeface="Arial MT"/>
              </a:rPr>
              <a:t> </a:t>
            </a:r>
            <a:r>
              <a:rPr sz="4100" spc="-40" dirty="0">
                <a:latin typeface="Arial MT"/>
                <a:cs typeface="Arial MT"/>
              </a:rPr>
              <a:t>Pairs</a:t>
            </a:r>
            <a:endParaRPr sz="4100">
              <a:latin typeface="Arial MT"/>
              <a:cs typeface="Arial MT"/>
            </a:endParaRPr>
          </a:p>
        </p:txBody>
      </p:sp>
      <p:grpSp>
        <p:nvGrpSpPr>
          <p:cNvPr id="4" name="object 4"/>
          <p:cNvGrpSpPr/>
          <p:nvPr/>
        </p:nvGrpSpPr>
        <p:grpSpPr>
          <a:xfrm>
            <a:off x="1771032" y="7815540"/>
            <a:ext cx="16858615" cy="2275205"/>
            <a:chOff x="1771032" y="7815540"/>
            <a:chExt cx="16858615" cy="2275205"/>
          </a:xfrm>
        </p:grpSpPr>
        <p:pic>
          <p:nvPicPr>
            <p:cNvPr id="5" name="object 5"/>
            <p:cNvPicPr/>
            <p:nvPr/>
          </p:nvPicPr>
          <p:blipFill>
            <a:blip r:embed="rId2" cstate="print"/>
            <a:stretch>
              <a:fillRect/>
            </a:stretch>
          </p:blipFill>
          <p:spPr>
            <a:xfrm>
              <a:off x="1771032" y="7815540"/>
              <a:ext cx="16858115" cy="2274683"/>
            </a:xfrm>
            <a:prstGeom prst="rect">
              <a:avLst/>
            </a:prstGeom>
          </p:spPr>
        </p:pic>
        <p:sp>
          <p:nvSpPr>
            <p:cNvPr id="6" name="object 6"/>
            <p:cNvSpPr/>
            <p:nvPr/>
          </p:nvSpPr>
          <p:spPr>
            <a:xfrm>
              <a:off x="1818151" y="7841717"/>
              <a:ext cx="16764000" cy="2180590"/>
            </a:xfrm>
            <a:custGeom>
              <a:avLst/>
              <a:gdLst/>
              <a:ahLst/>
              <a:cxnLst/>
              <a:rect l="l" t="t" r="r" b="b"/>
              <a:pathLst>
                <a:path w="16764000" h="2180590">
                  <a:moveTo>
                    <a:pt x="16763877" y="0"/>
                  </a:moveTo>
                  <a:lnTo>
                    <a:pt x="0" y="0"/>
                  </a:lnTo>
                  <a:lnTo>
                    <a:pt x="0" y="2180445"/>
                  </a:lnTo>
                  <a:lnTo>
                    <a:pt x="16763877" y="2180445"/>
                  </a:lnTo>
                  <a:lnTo>
                    <a:pt x="16763877" y="0"/>
                  </a:lnTo>
                  <a:close/>
                </a:path>
              </a:pathLst>
            </a:custGeom>
            <a:solidFill>
              <a:srgbClr val="DCDEE0"/>
            </a:solidFill>
          </p:spPr>
          <p:txBody>
            <a:bodyPr wrap="square" lIns="0" tIns="0" rIns="0" bIns="0" rtlCol="0"/>
            <a:lstStyle/>
            <a:p>
              <a:endParaRPr/>
            </a:p>
          </p:txBody>
        </p:sp>
        <p:sp>
          <p:nvSpPr>
            <p:cNvPr id="7" name="object 7"/>
            <p:cNvSpPr/>
            <p:nvPr/>
          </p:nvSpPr>
          <p:spPr>
            <a:xfrm>
              <a:off x="1818151" y="7841717"/>
              <a:ext cx="16764000" cy="2180590"/>
            </a:xfrm>
            <a:custGeom>
              <a:avLst/>
              <a:gdLst/>
              <a:ahLst/>
              <a:cxnLst/>
              <a:rect l="l" t="t" r="r" b="b"/>
              <a:pathLst>
                <a:path w="16764000" h="2180590">
                  <a:moveTo>
                    <a:pt x="0" y="0"/>
                  </a:moveTo>
                  <a:lnTo>
                    <a:pt x="16763877" y="0"/>
                  </a:lnTo>
                  <a:lnTo>
                    <a:pt x="16763877" y="2180445"/>
                  </a:lnTo>
                  <a:lnTo>
                    <a:pt x="0" y="2180445"/>
                  </a:lnTo>
                  <a:lnTo>
                    <a:pt x="0" y="0"/>
                  </a:lnTo>
                  <a:close/>
                </a:path>
              </a:pathLst>
            </a:custGeom>
            <a:ln w="10470">
              <a:solidFill>
                <a:srgbClr val="A6AAA9"/>
              </a:solidFill>
            </a:ln>
          </p:spPr>
          <p:txBody>
            <a:bodyPr wrap="square" lIns="0" tIns="0" rIns="0" bIns="0" rtlCol="0"/>
            <a:lstStyle/>
            <a:p>
              <a:endParaRPr/>
            </a:p>
          </p:txBody>
        </p:sp>
      </p:grpSp>
      <p:graphicFrame>
        <p:nvGraphicFramePr>
          <p:cNvPr id="8" name="object 8"/>
          <p:cNvGraphicFramePr>
            <a:graphicFrameLocks noGrp="1"/>
          </p:cNvGraphicFramePr>
          <p:nvPr/>
        </p:nvGraphicFramePr>
        <p:xfrm>
          <a:off x="2044247" y="8452791"/>
          <a:ext cx="14485619" cy="945160"/>
        </p:xfrm>
        <a:graphic>
          <a:graphicData uri="http://schemas.openxmlformats.org/drawingml/2006/table">
            <a:tbl>
              <a:tblPr firstRow="1" bandRow="1">
                <a:tableStyleId>{2D5ABB26-0587-4C30-8999-92F81FD0307C}</a:tableStyleId>
              </a:tblPr>
              <a:tblGrid>
                <a:gridCol w="277495">
                  <a:extLst>
                    <a:ext uri="{9D8B030D-6E8A-4147-A177-3AD203B41FA5}">
                      <a16:colId xmlns:a16="http://schemas.microsoft.com/office/drawing/2014/main" val="20000"/>
                    </a:ext>
                  </a:extLst>
                </a:gridCol>
                <a:gridCol w="1638935">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gridCol w="5572125">
                  <a:extLst>
                    <a:ext uri="{9D8B030D-6E8A-4147-A177-3AD203B41FA5}">
                      <a16:colId xmlns:a16="http://schemas.microsoft.com/office/drawing/2014/main" val="20003"/>
                    </a:ext>
                  </a:extLst>
                </a:gridCol>
                <a:gridCol w="6177914">
                  <a:extLst>
                    <a:ext uri="{9D8B030D-6E8A-4147-A177-3AD203B41FA5}">
                      <a16:colId xmlns:a16="http://schemas.microsoft.com/office/drawing/2014/main" val="20004"/>
                    </a:ext>
                  </a:extLst>
                </a:gridCol>
              </a:tblGrid>
              <a:tr h="472580">
                <a:tc>
                  <a:txBody>
                    <a:bodyPr/>
                    <a:lstStyle/>
                    <a:p>
                      <a:pPr marL="31750">
                        <a:lnSpc>
                          <a:spcPts val="2420"/>
                        </a:lnSpc>
                      </a:pPr>
                      <a:r>
                        <a:rPr sz="2150" dirty="0">
                          <a:latin typeface="Courier New"/>
                          <a:cs typeface="Courier New"/>
                        </a:rPr>
                        <a:t>$</a:t>
                      </a:r>
                      <a:endParaRPr sz="2150">
                        <a:latin typeface="Courier New"/>
                        <a:cs typeface="Courier New"/>
                      </a:endParaRPr>
                    </a:p>
                  </a:txBody>
                  <a:tcPr marL="0" marR="0" marT="0" marB="0">
                    <a:solidFill>
                      <a:srgbClr val="DCDEE0"/>
                    </a:solidFill>
                  </a:tcPr>
                </a:tc>
                <a:tc>
                  <a:txBody>
                    <a:bodyPr/>
                    <a:lstStyle/>
                    <a:p>
                      <a:pPr marL="81915">
                        <a:lnSpc>
                          <a:spcPts val="2420"/>
                        </a:lnSpc>
                      </a:pPr>
                      <a:r>
                        <a:rPr sz="2150" dirty="0">
                          <a:latin typeface="Courier New"/>
                          <a:cs typeface="Courier New"/>
                        </a:rPr>
                        <a:t>terraform</a:t>
                      </a:r>
                      <a:endParaRPr sz="2150">
                        <a:latin typeface="Courier New"/>
                        <a:cs typeface="Courier New"/>
                      </a:endParaRPr>
                    </a:p>
                  </a:txBody>
                  <a:tcPr marL="0" marR="0" marT="0" marB="0">
                    <a:solidFill>
                      <a:srgbClr val="DCDEE0"/>
                    </a:solidFill>
                  </a:tcPr>
                </a:tc>
                <a:tc>
                  <a:txBody>
                    <a:bodyPr/>
                    <a:lstStyle/>
                    <a:p>
                      <a:pPr algn="ctr">
                        <a:lnSpc>
                          <a:spcPts val="2420"/>
                        </a:lnSpc>
                      </a:pPr>
                      <a:r>
                        <a:rPr sz="2150" dirty="0">
                          <a:latin typeface="Courier New"/>
                          <a:cs typeface="Courier New"/>
                        </a:rPr>
                        <a:t>init</a:t>
                      </a:r>
                      <a:endParaRPr sz="2150">
                        <a:latin typeface="Courier New"/>
                        <a:cs typeface="Courier New"/>
                      </a:endParaRPr>
                    </a:p>
                  </a:txBody>
                  <a:tcPr marL="0" marR="0" marT="0" marB="0">
                    <a:solidFill>
                      <a:srgbClr val="DCDEE0"/>
                    </a:solidFill>
                  </a:tcPr>
                </a:tc>
                <a:tc>
                  <a:txBody>
                    <a:bodyPr/>
                    <a:lstStyle/>
                    <a:p>
                      <a:pPr marL="81915">
                        <a:lnSpc>
                          <a:spcPts val="2420"/>
                        </a:lnSpc>
                      </a:pPr>
                      <a:r>
                        <a:rPr sz="2150" dirty="0">
                          <a:latin typeface="Courier New"/>
                          <a:cs typeface="Courier New"/>
                        </a:rPr>
                        <a:t>-backend-config=path-to-file</a:t>
                      </a:r>
                      <a:endParaRPr sz="2150">
                        <a:latin typeface="Courier New"/>
                        <a:cs typeface="Courier New"/>
                      </a:endParaRPr>
                    </a:p>
                  </a:txBody>
                  <a:tcPr marL="0" marR="0" marT="0" marB="0">
                    <a:solidFill>
                      <a:srgbClr val="DCDEE0"/>
                    </a:solidFill>
                  </a:tcPr>
                </a:tc>
                <a:tc>
                  <a:txBody>
                    <a:bodyPr/>
                    <a:lstStyle/>
                    <a:p>
                      <a:pPr>
                        <a:lnSpc>
                          <a:spcPct val="100000"/>
                        </a:lnSpc>
                      </a:pPr>
                      <a:endParaRPr sz="3000">
                        <a:latin typeface="Times New Roman"/>
                        <a:cs typeface="Times New Roman"/>
                      </a:endParaRPr>
                    </a:p>
                  </a:txBody>
                  <a:tcPr marL="0" marR="0" marT="0" marB="0">
                    <a:solidFill>
                      <a:srgbClr val="DCDEE0"/>
                    </a:solidFill>
                  </a:tcPr>
                </a:tc>
                <a:extLst>
                  <a:ext uri="{0D108BD9-81ED-4DB2-BD59-A6C34878D82A}">
                    <a16:rowId xmlns:a16="http://schemas.microsoft.com/office/drawing/2014/main" val="10000"/>
                  </a:ext>
                </a:extLst>
              </a:tr>
              <a:tr h="472580">
                <a:tc>
                  <a:txBody>
                    <a:bodyPr/>
                    <a:lstStyle/>
                    <a:p>
                      <a:pPr marL="31750">
                        <a:lnSpc>
                          <a:spcPts val="2555"/>
                        </a:lnSpc>
                        <a:spcBef>
                          <a:spcPts val="1065"/>
                        </a:spcBef>
                      </a:pPr>
                      <a:r>
                        <a:rPr sz="2150" dirty="0">
                          <a:latin typeface="Courier New"/>
                          <a:cs typeface="Courier New"/>
                        </a:rPr>
                        <a:t>$</a:t>
                      </a:r>
                      <a:endParaRPr sz="2150">
                        <a:latin typeface="Courier New"/>
                        <a:cs typeface="Courier New"/>
                      </a:endParaRPr>
                    </a:p>
                  </a:txBody>
                  <a:tcPr marL="0" marR="0" marT="135255" marB="0">
                    <a:solidFill>
                      <a:srgbClr val="DCDEE0"/>
                    </a:solidFill>
                  </a:tcPr>
                </a:tc>
                <a:tc>
                  <a:txBody>
                    <a:bodyPr/>
                    <a:lstStyle/>
                    <a:p>
                      <a:pPr marL="81915">
                        <a:lnSpc>
                          <a:spcPts val="2555"/>
                        </a:lnSpc>
                        <a:spcBef>
                          <a:spcPts val="1065"/>
                        </a:spcBef>
                      </a:pPr>
                      <a:r>
                        <a:rPr sz="2150" dirty="0">
                          <a:latin typeface="Courier New"/>
                          <a:cs typeface="Courier New"/>
                        </a:rPr>
                        <a:t>terraform</a:t>
                      </a:r>
                      <a:endParaRPr sz="2150">
                        <a:latin typeface="Courier New"/>
                        <a:cs typeface="Courier New"/>
                      </a:endParaRPr>
                    </a:p>
                  </a:txBody>
                  <a:tcPr marL="0" marR="0" marT="135255" marB="0">
                    <a:solidFill>
                      <a:srgbClr val="DCDEE0"/>
                    </a:solidFill>
                  </a:tcPr>
                </a:tc>
                <a:tc>
                  <a:txBody>
                    <a:bodyPr/>
                    <a:lstStyle/>
                    <a:p>
                      <a:pPr algn="ctr">
                        <a:lnSpc>
                          <a:spcPts val="2555"/>
                        </a:lnSpc>
                        <a:spcBef>
                          <a:spcPts val="1065"/>
                        </a:spcBef>
                      </a:pPr>
                      <a:r>
                        <a:rPr sz="2150" dirty="0">
                          <a:latin typeface="Courier New"/>
                          <a:cs typeface="Courier New"/>
                        </a:rPr>
                        <a:t>init</a:t>
                      </a:r>
                      <a:endParaRPr sz="2150">
                        <a:latin typeface="Courier New"/>
                        <a:cs typeface="Courier New"/>
                      </a:endParaRPr>
                    </a:p>
                  </a:txBody>
                  <a:tcPr marL="0" marR="0" marT="135255" marB="0">
                    <a:solidFill>
                      <a:srgbClr val="DCDEE0"/>
                    </a:solidFill>
                  </a:tcPr>
                </a:tc>
                <a:tc>
                  <a:txBody>
                    <a:bodyPr/>
                    <a:lstStyle/>
                    <a:p>
                      <a:pPr marL="81915">
                        <a:lnSpc>
                          <a:spcPts val="2555"/>
                        </a:lnSpc>
                        <a:spcBef>
                          <a:spcPts val="1065"/>
                        </a:spcBef>
                      </a:pPr>
                      <a:r>
                        <a:rPr sz="2150" dirty="0">
                          <a:latin typeface="Courier New"/>
                          <a:cs typeface="Courier New"/>
                        </a:rPr>
                        <a:t>-backend-config="bucket=mybucket"</a:t>
                      </a:r>
                      <a:endParaRPr sz="2150">
                        <a:latin typeface="Courier New"/>
                        <a:cs typeface="Courier New"/>
                      </a:endParaRPr>
                    </a:p>
                  </a:txBody>
                  <a:tcPr marL="0" marR="0" marT="135255" marB="0">
                    <a:solidFill>
                      <a:srgbClr val="DCDEE0"/>
                    </a:solidFill>
                  </a:tcPr>
                </a:tc>
                <a:tc>
                  <a:txBody>
                    <a:bodyPr/>
                    <a:lstStyle/>
                    <a:p>
                      <a:pPr marL="81915">
                        <a:lnSpc>
                          <a:spcPts val="2555"/>
                        </a:lnSpc>
                        <a:spcBef>
                          <a:spcPts val="1065"/>
                        </a:spcBef>
                      </a:pPr>
                      <a:r>
                        <a:rPr sz="2150" dirty="0">
                          <a:latin typeface="Courier New"/>
                          <a:cs typeface="Courier New"/>
                        </a:rPr>
                        <a:t>-backend-config="otherkey=othervalue"</a:t>
                      </a:r>
                      <a:endParaRPr sz="2150">
                        <a:latin typeface="Courier New"/>
                        <a:cs typeface="Courier New"/>
                      </a:endParaRPr>
                    </a:p>
                  </a:txBody>
                  <a:tcPr marL="0" marR="0" marT="135255" marB="0">
                    <a:solidFill>
                      <a:srgbClr val="DCDEE0"/>
                    </a:solidFill>
                  </a:tcPr>
                </a:tc>
                <a:extLst>
                  <a:ext uri="{0D108BD9-81ED-4DB2-BD59-A6C34878D82A}">
                    <a16:rowId xmlns:a16="http://schemas.microsoft.com/office/drawing/2014/main" val="10001"/>
                  </a:ext>
                </a:extLst>
              </a:tr>
            </a:tbl>
          </a:graphicData>
        </a:graphic>
      </p:graphicFrame>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0233"/>
            <a:ext cx="17795240" cy="7535545"/>
          </a:xfrm>
          <a:prstGeom prst="rect">
            <a:avLst/>
          </a:prstGeom>
        </p:spPr>
        <p:txBody>
          <a:bodyPr vert="horz" wrap="square" lIns="0" tIns="12065" rIns="0" bIns="0" rtlCol="0">
            <a:spAutoFit/>
          </a:bodyPr>
          <a:lstStyle/>
          <a:p>
            <a:pPr marL="534035" marR="259079" indent="-509270">
              <a:lnSpc>
                <a:spcPct val="100499"/>
              </a:lnSpc>
              <a:spcBef>
                <a:spcPts val="95"/>
              </a:spcBef>
              <a:buSzPct val="75609"/>
              <a:buChar char="•"/>
              <a:tabLst>
                <a:tab pos="534035" algn="l"/>
                <a:tab pos="534670" algn="l"/>
              </a:tabLst>
            </a:pPr>
            <a:r>
              <a:rPr sz="4100" spc="5" dirty="0">
                <a:latin typeface="Arial MT"/>
                <a:cs typeface="Arial MT"/>
              </a:rPr>
              <a:t>If at </a:t>
            </a:r>
            <a:r>
              <a:rPr sz="4100" spc="10" dirty="0">
                <a:latin typeface="Arial MT"/>
                <a:cs typeface="Arial MT"/>
              </a:rPr>
              <a:t>some </a:t>
            </a:r>
            <a:r>
              <a:rPr sz="4100" spc="50" dirty="0">
                <a:latin typeface="Arial MT"/>
                <a:cs typeface="Arial MT"/>
              </a:rPr>
              <a:t>point </a:t>
            </a:r>
            <a:r>
              <a:rPr sz="4100" spc="55" dirty="0">
                <a:latin typeface="Arial MT"/>
                <a:cs typeface="Arial MT"/>
              </a:rPr>
              <a:t>you’d </a:t>
            </a:r>
            <a:r>
              <a:rPr sz="4100" spc="5" dirty="0">
                <a:latin typeface="Arial MT"/>
                <a:cs typeface="Arial MT"/>
              </a:rPr>
              <a:t>like to </a:t>
            </a:r>
            <a:r>
              <a:rPr sz="4100" b="1" spc="5" dirty="0">
                <a:latin typeface="Arial"/>
                <a:cs typeface="Arial"/>
              </a:rPr>
              <a:t>update your </a:t>
            </a:r>
            <a:r>
              <a:rPr sz="4100" b="1" spc="10" dirty="0">
                <a:latin typeface="Arial"/>
                <a:cs typeface="Arial"/>
              </a:rPr>
              <a:t>state </a:t>
            </a:r>
            <a:r>
              <a:rPr sz="4100" spc="5" dirty="0">
                <a:latin typeface="Arial MT"/>
                <a:cs typeface="Arial MT"/>
              </a:rPr>
              <a:t>file to </a:t>
            </a:r>
            <a:r>
              <a:rPr sz="4100" spc="30" dirty="0">
                <a:latin typeface="Arial MT"/>
                <a:cs typeface="Arial MT"/>
              </a:rPr>
              <a:t>reflect </a:t>
            </a:r>
            <a:r>
              <a:rPr sz="4100" spc="10" dirty="0">
                <a:latin typeface="Arial MT"/>
                <a:cs typeface="Arial MT"/>
              </a:rPr>
              <a:t>the </a:t>
            </a:r>
            <a:r>
              <a:rPr sz="4100" spc="-45" dirty="0">
                <a:latin typeface="Arial MT"/>
                <a:cs typeface="Arial MT"/>
              </a:rPr>
              <a:t>"actual" </a:t>
            </a:r>
            <a:r>
              <a:rPr sz="4100" spc="-40" dirty="0">
                <a:latin typeface="Arial MT"/>
                <a:cs typeface="Arial MT"/>
              </a:rPr>
              <a:t> </a:t>
            </a:r>
            <a:r>
              <a:rPr sz="4100" spc="5" dirty="0">
                <a:latin typeface="Arial MT"/>
                <a:cs typeface="Arial MT"/>
              </a:rPr>
              <a:t>state</a:t>
            </a:r>
            <a:r>
              <a:rPr sz="4100" spc="10" dirty="0">
                <a:latin typeface="Arial MT"/>
                <a:cs typeface="Arial MT"/>
              </a:rPr>
              <a:t> </a:t>
            </a:r>
            <a:r>
              <a:rPr sz="4100" spc="5" dirty="0">
                <a:latin typeface="Arial MT"/>
                <a:cs typeface="Arial MT"/>
              </a:rPr>
              <a:t>of</a:t>
            </a:r>
            <a:r>
              <a:rPr sz="4100" spc="10" dirty="0">
                <a:latin typeface="Arial MT"/>
                <a:cs typeface="Arial MT"/>
              </a:rPr>
              <a:t> your</a:t>
            </a:r>
            <a:r>
              <a:rPr sz="4100" spc="15" dirty="0">
                <a:latin typeface="Arial MT"/>
                <a:cs typeface="Arial MT"/>
              </a:rPr>
              <a:t> infrastructure,</a:t>
            </a:r>
            <a:r>
              <a:rPr sz="4100" spc="10" dirty="0">
                <a:latin typeface="Arial MT"/>
                <a:cs typeface="Arial MT"/>
              </a:rPr>
              <a:t> </a:t>
            </a:r>
            <a:r>
              <a:rPr sz="4100" spc="85" dirty="0">
                <a:latin typeface="Arial MT"/>
                <a:cs typeface="Arial MT"/>
              </a:rPr>
              <a:t>but</a:t>
            </a:r>
            <a:r>
              <a:rPr sz="4100" spc="15" dirty="0">
                <a:latin typeface="Arial MT"/>
                <a:cs typeface="Arial MT"/>
              </a:rPr>
              <a:t> </a:t>
            </a:r>
            <a:r>
              <a:rPr sz="4100" spc="10" dirty="0">
                <a:latin typeface="Arial MT"/>
                <a:cs typeface="Arial MT"/>
              </a:rPr>
              <a:t>you </a:t>
            </a:r>
            <a:r>
              <a:rPr sz="4100" spc="35" dirty="0">
                <a:latin typeface="Arial MT"/>
                <a:cs typeface="Arial MT"/>
              </a:rPr>
              <a:t>don’t</a:t>
            </a:r>
            <a:r>
              <a:rPr sz="4100" spc="15" dirty="0">
                <a:latin typeface="Arial MT"/>
                <a:cs typeface="Arial MT"/>
              </a:rPr>
              <a:t> </a:t>
            </a:r>
            <a:r>
              <a:rPr sz="4100" spc="10" dirty="0">
                <a:latin typeface="Arial MT"/>
                <a:cs typeface="Arial MT"/>
              </a:rPr>
              <a:t>want </a:t>
            </a:r>
            <a:r>
              <a:rPr sz="4100" spc="5" dirty="0">
                <a:latin typeface="Arial MT"/>
                <a:cs typeface="Arial MT"/>
              </a:rPr>
              <a:t>to</a:t>
            </a:r>
            <a:r>
              <a:rPr sz="4100" spc="15" dirty="0">
                <a:latin typeface="Arial MT"/>
                <a:cs typeface="Arial MT"/>
              </a:rPr>
              <a:t> </a:t>
            </a:r>
            <a:r>
              <a:rPr sz="4100" spc="10" dirty="0">
                <a:latin typeface="Arial MT"/>
                <a:cs typeface="Arial MT"/>
              </a:rPr>
              <a:t>run </a:t>
            </a:r>
            <a:r>
              <a:rPr sz="4100" spc="15" dirty="0">
                <a:latin typeface="Arial MT"/>
                <a:cs typeface="Arial MT"/>
              </a:rPr>
              <a:t>terraform </a:t>
            </a:r>
            <a:r>
              <a:rPr sz="4100" spc="20" dirty="0">
                <a:latin typeface="Arial MT"/>
                <a:cs typeface="Arial MT"/>
              </a:rPr>
              <a:t>apply,</a:t>
            </a:r>
            <a:r>
              <a:rPr sz="4100" spc="10" dirty="0">
                <a:latin typeface="Arial MT"/>
                <a:cs typeface="Arial MT"/>
              </a:rPr>
              <a:t> you </a:t>
            </a:r>
            <a:r>
              <a:rPr sz="4100" spc="-1125" dirty="0">
                <a:latin typeface="Arial MT"/>
                <a:cs typeface="Arial MT"/>
              </a:rPr>
              <a:t> </a:t>
            </a:r>
            <a:r>
              <a:rPr sz="4100" spc="85" dirty="0">
                <a:latin typeface="Arial MT"/>
                <a:cs typeface="Arial MT"/>
              </a:rPr>
              <a:t>can</a:t>
            </a:r>
            <a:r>
              <a:rPr sz="4100" dirty="0">
                <a:latin typeface="Arial MT"/>
                <a:cs typeface="Arial MT"/>
              </a:rPr>
              <a:t> </a:t>
            </a:r>
            <a:r>
              <a:rPr sz="4100" spc="10" dirty="0">
                <a:latin typeface="Arial MT"/>
                <a:cs typeface="Arial MT"/>
              </a:rPr>
              <a:t>run</a:t>
            </a:r>
            <a:r>
              <a:rPr sz="4100" spc="5" dirty="0">
                <a:latin typeface="Arial MT"/>
                <a:cs typeface="Arial MT"/>
              </a:rPr>
              <a:t> </a:t>
            </a:r>
            <a:r>
              <a:rPr sz="4100" spc="-25" dirty="0">
                <a:latin typeface="Arial MT"/>
                <a:cs typeface="Arial MT"/>
              </a:rPr>
              <a:t>"</a:t>
            </a:r>
            <a:r>
              <a:rPr sz="4100" b="1" spc="-25" dirty="0">
                <a:latin typeface="Arial"/>
                <a:cs typeface="Arial"/>
              </a:rPr>
              <a:t>terraform</a:t>
            </a:r>
            <a:r>
              <a:rPr sz="4100" b="1" spc="5" dirty="0">
                <a:latin typeface="Arial"/>
                <a:cs typeface="Arial"/>
              </a:rPr>
              <a:t> </a:t>
            </a:r>
            <a:r>
              <a:rPr sz="4100" b="1" spc="-30" dirty="0">
                <a:latin typeface="Arial"/>
                <a:cs typeface="Arial"/>
              </a:rPr>
              <a:t>refresh</a:t>
            </a:r>
            <a:r>
              <a:rPr sz="4100" spc="-30" dirty="0">
                <a:latin typeface="Arial MT"/>
                <a:cs typeface="Arial MT"/>
              </a:rPr>
              <a:t>"</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15" dirty="0">
                <a:latin typeface="Arial MT"/>
                <a:cs typeface="Arial MT"/>
              </a:rPr>
              <a:t>refresh</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5" dirty="0">
                <a:latin typeface="Arial MT"/>
                <a:cs typeface="Arial MT"/>
              </a:rPr>
              <a:t>look</a:t>
            </a:r>
            <a:r>
              <a:rPr sz="4100" spc="10" dirty="0">
                <a:latin typeface="Arial MT"/>
                <a:cs typeface="Arial MT"/>
              </a:rPr>
              <a:t> </a:t>
            </a:r>
            <a:r>
              <a:rPr sz="4100" spc="5" dirty="0">
                <a:latin typeface="Arial MT"/>
                <a:cs typeface="Arial MT"/>
              </a:rPr>
              <a:t>at </a:t>
            </a:r>
            <a:r>
              <a:rPr sz="4100" spc="10" dirty="0">
                <a:latin typeface="Arial MT"/>
                <a:cs typeface="Arial MT"/>
              </a:rPr>
              <a:t>your </a:t>
            </a:r>
            <a:r>
              <a:rPr sz="4100" spc="20" dirty="0">
                <a:latin typeface="Arial MT"/>
                <a:cs typeface="Arial MT"/>
              </a:rPr>
              <a:t>infrastructure</a:t>
            </a:r>
            <a:r>
              <a:rPr sz="4100" spc="10" dirty="0">
                <a:latin typeface="Arial MT"/>
                <a:cs typeface="Arial MT"/>
              </a:rPr>
              <a:t> </a:t>
            </a:r>
            <a:r>
              <a:rPr sz="4100" spc="5" dirty="0">
                <a:latin typeface="Arial MT"/>
                <a:cs typeface="Arial MT"/>
              </a:rPr>
              <a:t>that</a:t>
            </a:r>
            <a:r>
              <a:rPr sz="4100" spc="10" dirty="0">
                <a:latin typeface="Arial MT"/>
                <a:cs typeface="Arial MT"/>
              </a:rPr>
              <a:t> has </a:t>
            </a:r>
            <a:r>
              <a:rPr sz="4100" spc="65" dirty="0">
                <a:latin typeface="Arial MT"/>
                <a:cs typeface="Arial MT"/>
              </a:rPr>
              <a:t>been</a:t>
            </a:r>
            <a:r>
              <a:rPr sz="4100" spc="5" dirty="0">
                <a:latin typeface="Arial MT"/>
                <a:cs typeface="Arial MT"/>
              </a:rPr>
              <a:t> </a:t>
            </a:r>
            <a:r>
              <a:rPr sz="4100" spc="105" dirty="0">
                <a:latin typeface="Arial MT"/>
                <a:cs typeface="Arial MT"/>
              </a:rPr>
              <a:t>applied</a:t>
            </a:r>
            <a:r>
              <a:rPr sz="4100" spc="10" dirty="0">
                <a:latin typeface="Arial MT"/>
                <a:cs typeface="Arial MT"/>
              </a:rPr>
              <a:t> </a:t>
            </a:r>
            <a:r>
              <a:rPr sz="4100" spc="85" dirty="0">
                <a:latin typeface="Arial MT"/>
                <a:cs typeface="Arial MT"/>
              </a:rPr>
              <a:t>and </a:t>
            </a:r>
            <a:r>
              <a:rPr sz="4100" spc="-1125" dirty="0">
                <a:latin typeface="Arial MT"/>
                <a:cs typeface="Arial MT"/>
              </a:rPr>
              <a:t> </a:t>
            </a:r>
            <a:r>
              <a:rPr sz="4100" spc="5" dirty="0">
                <a:latin typeface="Arial MT"/>
                <a:cs typeface="Arial MT"/>
              </a:rPr>
              <a:t>will</a:t>
            </a:r>
            <a:r>
              <a:rPr sz="4100" dirty="0">
                <a:latin typeface="Arial MT"/>
                <a:cs typeface="Arial MT"/>
              </a:rPr>
              <a:t> </a:t>
            </a:r>
            <a:r>
              <a:rPr sz="4100" spc="85" dirty="0">
                <a:latin typeface="Arial MT"/>
                <a:cs typeface="Arial MT"/>
              </a:rPr>
              <a:t>update</a:t>
            </a:r>
            <a:r>
              <a:rPr sz="4100" spc="5" dirty="0">
                <a:latin typeface="Arial MT"/>
                <a:cs typeface="Arial MT"/>
              </a:rPr>
              <a:t> </a:t>
            </a:r>
            <a:r>
              <a:rPr sz="4100" spc="10" dirty="0">
                <a:latin typeface="Arial MT"/>
                <a:cs typeface="Arial MT"/>
              </a:rPr>
              <a:t>your</a:t>
            </a:r>
            <a:r>
              <a:rPr sz="4100" spc="5" dirty="0">
                <a:latin typeface="Arial MT"/>
                <a:cs typeface="Arial MT"/>
              </a:rPr>
              <a:t> state file to </a:t>
            </a:r>
            <a:r>
              <a:rPr sz="4100" spc="30" dirty="0">
                <a:latin typeface="Arial MT"/>
                <a:cs typeface="Arial MT"/>
              </a:rPr>
              <a:t>reflect</a:t>
            </a:r>
            <a:r>
              <a:rPr sz="4100" spc="5" dirty="0">
                <a:latin typeface="Arial MT"/>
                <a:cs typeface="Arial MT"/>
              </a:rPr>
              <a:t> </a:t>
            </a:r>
            <a:r>
              <a:rPr sz="4100" spc="10" dirty="0">
                <a:latin typeface="Arial MT"/>
                <a:cs typeface="Arial MT"/>
              </a:rPr>
              <a:t>any</a:t>
            </a:r>
            <a:r>
              <a:rPr sz="4100" spc="5" dirty="0">
                <a:latin typeface="Arial MT"/>
                <a:cs typeface="Arial MT"/>
              </a:rPr>
              <a:t> </a:t>
            </a:r>
            <a:r>
              <a:rPr sz="4100" spc="75" dirty="0">
                <a:latin typeface="Arial MT"/>
                <a:cs typeface="Arial MT"/>
              </a:rPr>
              <a:t>changes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5" dirty="0">
                <a:latin typeface="Arial MT"/>
                <a:cs typeface="Arial MT"/>
              </a:rPr>
              <a:t>It’ll</a:t>
            </a:r>
            <a:r>
              <a:rPr sz="4100" spc="10" dirty="0">
                <a:latin typeface="Arial MT"/>
                <a:cs typeface="Arial MT"/>
              </a:rPr>
              <a:t> not </a:t>
            </a:r>
            <a:r>
              <a:rPr sz="4100" spc="45" dirty="0">
                <a:latin typeface="Arial MT"/>
                <a:cs typeface="Arial MT"/>
              </a:rPr>
              <a:t>modify</a:t>
            </a:r>
            <a:r>
              <a:rPr sz="4100" spc="15" dirty="0">
                <a:latin typeface="Arial MT"/>
                <a:cs typeface="Arial MT"/>
              </a:rPr>
              <a:t> </a:t>
            </a:r>
            <a:r>
              <a:rPr sz="4100" spc="10" dirty="0">
                <a:latin typeface="Arial MT"/>
                <a:cs typeface="Arial MT"/>
              </a:rPr>
              <a:t>your </a:t>
            </a:r>
            <a:r>
              <a:rPr sz="4100" spc="15" dirty="0">
                <a:latin typeface="Arial MT"/>
                <a:cs typeface="Arial MT"/>
              </a:rPr>
              <a:t>infrastructure, </a:t>
            </a:r>
            <a:r>
              <a:rPr sz="4100" dirty="0">
                <a:latin typeface="Arial MT"/>
                <a:cs typeface="Arial MT"/>
              </a:rPr>
              <a:t>it’ll</a:t>
            </a:r>
            <a:r>
              <a:rPr sz="4100" spc="10" dirty="0">
                <a:latin typeface="Arial MT"/>
                <a:cs typeface="Arial MT"/>
              </a:rPr>
              <a:t> </a:t>
            </a:r>
            <a:r>
              <a:rPr sz="4100" spc="5" dirty="0">
                <a:latin typeface="Arial MT"/>
                <a:cs typeface="Arial MT"/>
              </a:rPr>
              <a:t>only</a:t>
            </a:r>
            <a:r>
              <a:rPr sz="4100" spc="10" dirty="0">
                <a:latin typeface="Arial MT"/>
                <a:cs typeface="Arial MT"/>
              </a:rPr>
              <a:t> </a:t>
            </a:r>
            <a:r>
              <a:rPr sz="4100" spc="85" dirty="0">
                <a:latin typeface="Arial MT"/>
                <a:cs typeface="Arial MT"/>
              </a:rPr>
              <a:t>update</a:t>
            </a:r>
            <a:r>
              <a:rPr sz="4100" spc="15" dirty="0">
                <a:latin typeface="Arial MT"/>
                <a:cs typeface="Arial MT"/>
              </a:rPr>
              <a:t> </a:t>
            </a:r>
            <a:r>
              <a:rPr sz="4100" spc="10" dirty="0">
                <a:latin typeface="Arial MT"/>
                <a:cs typeface="Arial MT"/>
              </a:rPr>
              <a:t>your </a:t>
            </a:r>
            <a:r>
              <a:rPr sz="4100" spc="5" dirty="0">
                <a:latin typeface="Arial MT"/>
                <a:cs typeface="Arial MT"/>
              </a:rPr>
              <a:t>state</a:t>
            </a:r>
            <a:r>
              <a:rPr sz="4100" spc="15" dirty="0">
                <a:latin typeface="Arial MT"/>
                <a:cs typeface="Arial MT"/>
              </a:rPr>
              <a:t> </a:t>
            </a:r>
            <a:r>
              <a:rPr sz="4100" spc="5" dirty="0">
                <a:latin typeface="Arial MT"/>
                <a:cs typeface="Arial MT"/>
              </a:rPr>
              <a:t>file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765175" indent="-509270">
              <a:lnSpc>
                <a:spcPct val="100499"/>
              </a:lnSpc>
              <a:buSzPct val="75609"/>
              <a:buChar char="•"/>
              <a:tabLst>
                <a:tab pos="534035" algn="l"/>
                <a:tab pos="534670" algn="l"/>
              </a:tabLst>
            </a:pPr>
            <a:r>
              <a:rPr sz="4100" spc="-50" dirty="0">
                <a:latin typeface="Arial MT"/>
                <a:cs typeface="Arial MT"/>
              </a:rPr>
              <a:t>This </a:t>
            </a:r>
            <a:r>
              <a:rPr sz="4100" spc="5" dirty="0">
                <a:latin typeface="Arial MT"/>
                <a:cs typeface="Arial MT"/>
              </a:rPr>
              <a:t>is often useful if </a:t>
            </a:r>
            <a:r>
              <a:rPr sz="4100" spc="10" dirty="0">
                <a:latin typeface="Arial MT"/>
                <a:cs typeface="Arial MT"/>
              </a:rPr>
              <a:t>you have </a:t>
            </a:r>
            <a:r>
              <a:rPr sz="4100" spc="40" dirty="0">
                <a:latin typeface="Arial MT"/>
                <a:cs typeface="Arial MT"/>
              </a:rPr>
              <a:t>outputs </a:t>
            </a:r>
            <a:r>
              <a:rPr sz="4100" spc="5" dirty="0">
                <a:latin typeface="Arial MT"/>
                <a:cs typeface="Arial MT"/>
              </a:rPr>
              <a:t>that </a:t>
            </a:r>
            <a:r>
              <a:rPr sz="4100" spc="65" dirty="0">
                <a:latin typeface="Arial MT"/>
                <a:cs typeface="Arial MT"/>
              </a:rPr>
              <a:t>need </a:t>
            </a:r>
            <a:r>
              <a:rPr sz="4100" spc="5" dirty="0">
                <a:latin typeface="Arial MT"/>
                <a:cs typeface="Arial MT"/>
              </a:rPr>
              <a:t>to </a:t>
            </a:r>
            <a:r>
              <a:rPr sz="4100" spc="125" dirty="0">
                <a:latin typeface="Arial MT"/>
                <a:cs typeface="Arial MT"/>
              </a:rPr>
              <a:t>be </a:t>
            </a:r>
            <a:r>
              <a:rPr sz="4100" spc="15" dirty="0">
                <a:latin typeface="Arial MT"/>
                <a:cs typeface="Arial MT"/>
              </a:rPr>
              <a:t>refreshed, </a:t>
            </a:r>
            <a:r>
              <a:rPr sz="4100" spc="5" dirty="0">
                <a:latin typeface="Arial MT"/>
                <a:cs typeface="Arial MT"/>
              </a:rPr>
              <a:t>or </a:t>
            </a:r>
            <a:r>
              <a:rPr sz="4100" spc="10" dirty="0">
                <a:latin typeface="Arial MT"/>
                <a:cs typeface="Arial MT"/>
              </a:rPr>
              <a:t> </a:t>
            </a:r>
            <a:r>
              <a:rPr sz="4100" spc="35" dirty="0">
                <a:latin typeface="Arial MT"/>
                <a:cs typeface="Arial MT"/>
              </a:rPr>
              <a:t>something</a:t>
            </a:r>
            <a:r>
              <a:rPr sz="4100" spc="10" dirty="0">
                <a:latin typeface="Arial MT"/>
                <a:cs typeface="Arial MT"/>
              </a:rPr>
              <a:t> </a:t>
            </a:r>
            <a:r>
              <a:rPr sz="4100" spc="105" dirty="0">
                <a:latin typeface="Arial MT"/>
                <a:cs typeface="Arial MT"/>
              </a:rPr>
              <a:t>changed</a:t>
            </a:r>
            <a:r>
              <a:rPr sz="4100" spc="10" dirty="0">
                <a:latin typeface="Arial MT"/>
                <a:cs typeface="Arial MT"/>
              </a:rPr>
              <a:t> </a:t>
            </a:r>
            <a:r>
              <a:rPr sz="4100" spc="40" dirty="0">
                <a:latin typeface="Arial MT"/>
                <a:cs typeface="Arial MT"/>
              </a:rPr>
              <a:t>outside</a:t>
            </a:r>
            <a:r>
              <a:rPr sz="4100" spc="10" dirty="0">
                <a:latin typeface="Arial MT"/>
                <a:cs typeface="Arial MT"/>
              </a:rPr>
              <a:t> </a:t>
            </a:r>
            <a:r>
              <a:rPr sz="4100" spc="15" dirty="0">
                <a:latin typeface="Arial MT"/>
                <a:cs typeface="Arial MT"/>
              </a:rPr>
              <a:t>terraform </a:t>
            </a:r>
            <a:r>
              <a:rPr sz="4100" spc="85" dirty="0">
                <a:latin typeface="Arial MT"/>
                <a:cs typeface="Arial MT"/>
              </a:rPr>
              <a:t>and</a:t>
            </a:r>
            <a:r>
              <a:rPr sz="4100" spc="10" dirty="0">
                <a:latin typeface="Arial MT"/>
                <a:cs typeface="Arial MT"/>
              </a:rPr>
              <a:t> you </a:t>
            </a:r>
            <a:r>
              <a:rPr sz="4100" spc="65" dirty="0">
                <a:latin typeface="Arial MT"/>
                <a:cs typeface="Arial MT"/>
              </a:rPr>
              <a:t>need</a:t>
            </a:r>
            <a:r>
              <a:rPr sz="4100" spc="15" dirty="0">
                <a:latin typeface="Arial MT"/>
                <a:cs typeface="Arial MT"/>
              </a:rPr>
              <a:t> </a:t>
            </a:r>
            <a:r>
              <a:rPr sz="4100" spc="5" dirty="0">
                <a:latin typeface="Arial MT"/>
                <a:cs typeface="Arial MT"/>
              </a:rPr>
              <a:t>to</a:t>
            </a:r>
            <a:r>
              <a:rPr sz="4100" spc="10" dirty="0">
                <a:latin typeface="Arial MT"/>
                <a:cs typeface="Arial MT"/>
              </a:rPr>
              <a:t> make </a:t>
            </a:r>
            <a:r>
              <a:rPr sz="4100" spc="15" dirty="0">
                <a:latin typeface="Arial MT"/>
                <a:cs typeface="Arial MT"/>
              </a:rPr>
              <a:t>terraform </a:t>
            </a:r>
            <a:r>
              <a:rPr sz="4100" spc="-1125" dirty="0">
                <a:latin typeface="Arial MT"/>
                <a:cs typeface="Arial MT"/>
              </a:rPr>
              <a:t> </a:t>
            </a:r>
            <a:r>
              <a:rPr sz="4100" spc="-5" dirty="0">
                <a:latin typeface="Arial MT"/>
                <a:cs typeface="Arial MT"/>
              </a:rPr>
              <a:t>aware</a:t>
            </a:r>
            <a:r>
              <a:rPr sz="4100" dirty="0">
                <a:latin typeface="Arial MT"/>
                <a:cs typeface="Arial MT"/>
              </a:rPr>
              <a:t> </a:t>
            </a:r>
            <a:r>
              <a:rPr sz="4100" spc="5" dirty="0">
                <a:latin typeface="Arial MT"/>
                <a:cs typeface="Arial MT"/>
              </a:rPr>
              <a:t>of it without </a:t>
            </a:r>
            <a:r>
              <a:rPr sz="4100" spc="45" dirty="0">
                <a:latin typeface="Arial MT"/>
                <a:cs typeface="Arial MT"/>
              </a:rPr>
              <a:t>having</a:t>
            </a:r>
            <a:r>
              <a:rPr sz="4100" spc="5" dirty="0">
                <a:latin typeface="Arial MT"/>
                <a:cs typeface="Arial MT"/>
              </a:rPr>
              <a:t> to </a:t>
            </a:r>
            <a:r>
              <a:rPr sz="4100" spc="10" dirty="0">
                <a:latin typeface="Arial MT"/>
                <a:cs typeface="Arial MT"/>
              </a:rPr>
              <a:t>run</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100" dirty="0">
                <a:latin typeface="Arial MT"/>
                <a:cs typeface="Arial MT"/>
              </a:rPr>
              <a:t>apply</a:t>
            </a:r>
            <a:endParaRPr sz="4100">
              <a:latin typeface="Arial MT"/>
              <a:cs typeface="Arial MT"/>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27234" y="2160180"/>
            <a:ext cx="18128615" cy="8162925"/>
          </a:xfrm>
          <a:prstGeom prst="rect">
            <a:avLst/>
          </a:prstGeom>
        </p:spPr>
        <p:txBody>
          <a:bodyPr vert="horz" wrap="square" lIns="0" tIns="17145" rIns="0" bIns="0" rtlCol="0">
            <a:spAutoFit/>
          </a:bodyPr>
          <a:lstStyle/>
          <a:p>
            <a:pPr marL="467995" indent="-443230">
              <a:lnSpc>
                <a:spcPct val="100000"/>
              </a:lnSpc>
              <a:spcBef>
                <a:spcPts val="135"/>
              </a:spcBef>
              <a:buSzPct val="74647"/>
              <a:buChar char="•"/>
              <a:tabLst>
                <a:tab pos="467995" algn="l"/>
                <a:tab pos="468630" algn="l"/>
              </a:tabLst>
            </a:pPr>
            <a:r>
              <a:rPr sz="3550" spc="-160" dirty="0">
                <a:latin typeface="Arial MT"/>
                <a:cs typeface="Arial MT"/>
              </a:rPr>
              <a:t>You</a:t>
            </a:r>
            <a:r>
              <a:rPr sz="3550" spc="10" dirty="0">
                <a:latin typeface="Arial MT"/>
                <a:cs typeface="Arial MT"/>
              </a:rPr>
              <a:t> </a:t>
            </a:r>
            <a:r>
              <a:rPr sz="3550" spc="65" dirty="0">
                <a:latin typeface="Arial MT"/>
                <a:cs typeface="Arial MT"/>
              </a:rPr>
              <a:t>need</a:t>
            </a:r>
            <a:r>
              <a:rPr sz="3550" spc="10" dirty="0">
                <a:latin typeface="Arial MT"/>
                <a:cs typeface="Arial MT"/>
              </a:rPr>
              <a:t> </a:t>
            </a:r>
            <a:r>
              <a:rPr sz="3550" spc="15" dirty="0">
                <a:latin typeface="Arial MT"/>
                <a:cs typeface="Arial MT"/>
              </a:rPr>
              <a:t>to </a:t>
            </a:r>
            <a:r>
              <a:rPr sz="3550" spc="114" dirty="0">
                <a:latin typeface="Arial MT"/>
                <a:cs typeface="Arial MT"/>
              </a:rPr>
              <a:t>be</a:t>
            </a:r>
            <a:r>
              <a:rPr sz="3550" spc="10" dirty="0">
                <a:latin typeface="Arial MT"/>
                <a:cs typeface="Arial MT"/>
              </a:rPr>
              <a:t> </a:t>
            </a:r>
            <a:r>
              <a:rPr sz="3550" spc="5" dirty="0">
                <a:latin typeface="Arial MT"/>
                <a:cs typeface="Arial MT"/>
              </a:rPr>
              <a:t>aware</a:t>
            </a:r>
            <a:r>
              <a:rPr sz="3550" spc="10" dirty="0">
                <a:latin typeface="Arial MT"/>
                <a:cs typeface="Arial MT"/>
              </a:rPr>
              <a:t> </a:t>
            </a:r>
            <a:r>
              <a:rPr sz="3550" spc="15" dirty="0">
                <a:latin typeface="Arial MT"/>
                <a:cs typeface="Arial MT"/>
              </a:rPr>
              <a:t>that </a:t>
            </a:r>
            <a:r>
              <a:rPr sz="3550" b="1" spc="15" dirty="0">
                <a:latin typeface="Arial"/>
                <a:cs typeface="Arial"/>
              </a:rPr>
              <a:t>secrets</a:t>
            </a:r>
            <a:r>
              <a:rPr sz="3550" b="1" spc="10" dirty="0">
                <a:latin typeface="Arial"/>
                <a:cs typeface="Arial"/>
              </a:rPr>
              <a:t> </a:t>
            </a:r>
            <a:r>
              <a:rPr sz="3550" b="1" spc="20" dirty="0">
                <a:latin typeface="Arial"/>
                <a:cs typeface="Arial"/>
              </a:rPr>
              <a:t>can</a:t>
            </a:r>
            <a:r>
              <a:rPr sz="3550" b="1" spc="5" dirty="0">
                <a:latin typeface="Arial"/>
                <a:cs typeface="Arial"/>
              </a:rPr>
              <a:t> </a:t>
            </a:r>
            <a:r>
              <a:rPr sz="3550" b="1" spc="15" dirty="0">
                <a:latin typeface="Arial"/>
                <a:cs typeface="Arial"/>
              </a:rPr>
              <a:t>be stored</a:t>
            </a:r>
            <a:r>
              <a:rPr sz="3550" b="1" spc="5" dirty="0">
                <a:latin typeface="Arial"/>
                <a:cs typeface="Arial"/>
              </a:rPr>
              <a:t> </a:t>
            </a:r>
            <a:r>
              <a:rPr sz="3550" b="1" spc="10" dirty="0">
                <a:latin typeface="Arial"/>
                <a:cs typeface="Arial"/>
              </a:rPr>
              <a:t>in</a:t>
            </a:r>
            <a:r>
              <a:rPr sz="3550" b="1" spc="5" dirty="0">
                <a:latin typeface="Arial"/>
                <a:cs typeface="Arial"/>
              </a:rPr>
              <a:t> </a:t>
            </a:r>
            <a:r>
              <a:rPr sz="3550" b="1" spc="15" dirty="0">
                <a:latin typeface="Arial"/>
                <a:cs typeface="Arial"/>
              </a:rPr>
              <a:t>your state</a:t>
            </a:r>
            <a:r>
              <a:rPr sz="3550" b="1" spc="5" dirty="0">
                <a:latin typeface="Arial"/>
                <a:cs typeface="Arial"/>
              </a:rPr>
              <a:t> </a:t>
            </a:r>
            <a:r>
              <a:rPr sz="3550" b="1" spc="10" dirty="0">
                <a:latin typeface="Arial"/>
                <a:cs typeface="Arial"/>
              </a:rPr>
              <a:t>file</a:t>
            </a:r>
            <a:endParaRPr sz="3550">
              <a:latin typeface="Arial"/>
              <a:cs typeface="Arial"/>
            </a:endParaRPr>
          </a:p>
          <a:p>
            <a:pPr>
              <a:lnSpc>
                <a:spcPct val="100000"/>
              </a:lnSpc>
              <a:spcBef>
                <a:spcPts val="40"/>
              </a:spcBef>
              <a:buFont typeface="Arial MT"/>
              <a:buChar char="•"/>
            </a:pPr>
            <a:endParaRPr sz="3650">
              <a:latin typeface="Arial"/>
              <a:cs typeface="Arial"/>
            </a:endParaRPr>
          </a:p>
          <a:p>
            <a:pPr marL="1200785" marR="17780" lvl="1" indent="-443230">
              <a:lnSpc>
                <a:spcPct val="100600"/>
              </a:lnSpc>
              <a:buSzPct val="74647"/>
              <a:buChar char="•"/>
              <a:tabLst>
                <a:tab pos="1200785" algn="l"/>
                <a:tab pos="1201420" algn="l"/>
              </a:tabLst>
            </a:pPr>
            <a:r>
              <a:rPr sz="3550" spc="-50" dirty="0">
                <a:latin typeface="Arial MT"/>
                <a:cs typeface="Arial MT"/>
              </a:rPr>
              <a:t>For</a:t>
            </a:r>
            <a:r>
              <a:rPr sz="3550" spc="10" dirty="0">
                <a:latin typeface="Arial MT"/>
                <a:cs typeface="Arial MT"/>
              </a:rPr>
              <a:t> </a:t>
            </a:r>
            <a:r>
              <a:rPr sz="3550" spc="45" dirty="0">
                <a:latin typeface="Arial MT"/>
                <a:cs typeface="Arial MT"/>
              </a:rPr>
              <a:t>example</a:t>
            </a:r>
            <a:r>
              <a:rPr sz="3550" spc="15" dirty="0">
                <a:latin typeface="Arial MT"/>
                <a:cs typeface="Arial MT"/>
              </a:rPr>
              <a:t> </a:t>
            </a:r>
            <a:r>
              <a:rPr sz="3550" spc="20" dirty="0">
                <a:latin typeface="Arial MT"/>
                <a:cs typeface="Arial MT"/>
              </a:rPr>
              <a:t>when</a:t>
            </a:r>
            <a:r>
              <a:rPr sz="3550" spc="15" dirty="0">
                <a:latin typeface="Arial MT"/>
                <a:cs typeface="Arial MT"/>
              </a:rPr>
              <a:t> you </a:t>
            </a:r>
            <a:r>
              <a:rPr sz="3550" spc="35" dirty="0">
                <a:latin typeface="Arial MT"/>
                <a:cs typeface="Arial MT"/>
              </a:rPr>
              <a:t>create</a:t>
            </a:r>
            <a:r>
              <a:rPr sz="3550" spc="15" dirty="0">
                <a:latin typeface="Arial MT"/>
                <a:cs typeface="Arial MT"/>
              </a:rPr>
              <a:t> a </a:t>
            </a:r>
            <a:r>
              <a:rPr sz="3550" spc="60" dirty="0">
                <a:latin typeface="Arial MT"/>
                <a:cs typeface="Arial MT"/>
              </a:rPr>
              <a:t>database,</a:t>
            </a:r>
            <a:r>
              <a:rPr sz="3550" spc="15" dirty="0">
                <a:latin typeface="Arial MT"/>
                <a:cs typeface="Arial MT"/>
              </a:rPr>
              <a:t> the </a:t>
            </a:r>
            <a:r>
              <a:rPr sz="3550" b="1" spc="10" dirty="0">
                <a:latin typeface="Arial"/>
                <a:cs typeface="Arial"/>
              </a:rPr>
              <a:t>initial </a:t>
            </a:r>
            <a:r>
              <a:rPr sz="3550" b="1" spc="15" dirty="0">
                <a:latin typeface="Arial"/>
                <a:cs typeface="Arial"/>
              </a:rPr>
              <a:t>database password </a:t>
            </a:r>
            <a:r>
              <a:rPr sz="3550" spc="10" dirty="0">
                <a:latin typeface="Arial MT"/>
                <a:cs typeface="Arial MT"/>
              </a:rPr>
              <a:t>will</a:t>
            </a:r>
            <a:r>
              <a:rPr sz="3550" spc="15" dirty="0">
                <a:latin typeface="Arial MT"/>
                <a:cs typeface="Arial MT"/>
              </a:rPr>
              <a:t> </a:t>
            </a:r>
            <a:r>
              <a:rPr sz="3550" spc="114" dirty="0">
                <a:latin typeface="Arial MT"/>
                <a:cs typeface="Arial MT"/>
              </a:rPr>
              <a:t>be</a:t>
            </a:r>
            <a:r>
              <a:rPr sz="3550" spc="15" dirty="0">
                <a:latin typeface="Arial MT"/>
                <a:cs typeface="Arial MT"/>
              </a:rPr>
              <a:t> </a:t>
            </a:r>
            <a:r>
              <a:rPr sz="3550" spc="10" dirty="0">
                <a:latin typeface="Arial MT"/>
                <a:cs typeface="Arial MT"/>
              </a:rPr>
              <a:t>in </a:t>
            </a:r>
            <a:r>
              <a:rPr sz="3550" spc="-969" dirty="0">
                <a:latin typeface="Arial MT"/>
                <a:cs typeface="Arial MT"/>
              </a:rPr>
              <a:t> </a:t>
            </a:r>
            <a:r>
              <a:rPr sz="3550" spc="15" dirty="0">
                <a:latin typeface="Arial MT"/>
                <a:cs typeface="Arial MT"/>
              </a:rPr>
              <a:t>the</a:t>
            </a:r>
            <a:r>
              <a:rPr sz="3550" spc="5" dirty="0">
                <a:latin typeface="Arial MT"/>
                <a:cs typeface="Arial MT"/>
              </a:rPr>
              <a:t> </a:t>
            </a:r>
            <a:r>
              <a:rPr sz="3550" spc="15" dirty="0">
                <a:latin typeface="Arial MT"/>
                <a:cs typeface="Arial MT"/>
              </a:rPr>
              <a:t>state</a:t>
            </a:r>
            <a:r>
              <a:rPr sz="3550" spc="10" dirty="0">
                <a:latin typeface="Arial MT"/>
                <a:cs typeface="Arial MT"/>
              </a:rPr>
              <a:t> file</a:t>
            </a:r>
            <a:endParaRPr sz="3550">
              <a:latin typeface="Arial MT"/>
              <a:cs typeface="Arial MT"/>
            </a:endParaRPr>
          </a:p>
          <a:p>
            <a:pPr lvl="1">
              <a:lnSpc>
                <a:spcPct val="100000"/>
              </a:lnSpc>
              <a:spcBef>
                <a:spcPts val="40"/>
              </a:spcBef>
              <a:buFont typeface="Arial MT"/>
              <a:buChar char="•"/>
            </a:pPr>
            <a:endParaRPr sz="3650">
              <a:latin typeface="Arial MT"/>
              <a:cs typeface="Arial MT"/>
            </a:endParaRPr>
          </a:p>
          <a:p>
            <a:pPr marL="467995" marR="338455" indent="-443230">
              <a:lnSpc>
                <a:spcPct val="100600"/>
              </a:lnSpc>
              <a:buSzPct val="74647"/>
              <a:buChar char="•"/>
              <a:tabLst>
                <a:tab pos="467995" algn="l"/>
                <a:tab pos="468630" algn="l"/>
              </a:tabLst>
            </a:pPr>
            <a:r>
              <a:rPr sz="3550" spc="10" dirty="0">
                <a:latin typeface="Arial MT"/>
                <a:cs typeface="Arial MT"/>
              </a:rPr>
              <a:t>If</a:t>
            </a:r>
            <a:r>
              <a:rPr sz="3550" spc="15" dirty="0">
                <a:latin typeface="Arial MT"/>
                <a:cs typeface="Arial MT"/>
              </a:rPr>
              <a:t> you have a </a:t>
            </a:r>
            <a:r>
              <a:rPr sz="3550" b="1" spc="15" dirty="0">
                <a:latin typeface="Arial"/>
                <a:cs typeface="Arial"/>
              </a:rPr>
              <a:t>remote state</a:t>
            </a:r>
            <a:r>
              <a:rPr sz="3550" spc="15" dirty="0">
                <a:latin typeface="Arial MT"/>
                <a:cs typeface="Arial MT"/>
              </a:rPr>
              <a:t>, then </a:t>
            </a:r>
            <a:r>
              <a:rPr sz="3550" spc="40" dirty="0">
                <a:latin typeface="Arial MT"/>
                <a:cs typeface="Arial MT"/>
              </a:rPr>
              <a:t>locally</a:t>
            </a:r>
            <a:r>
              <a:rPr sz="3550" spc="15" dirty="0">
                <a:latin typeface="Arial MT"/>
                <a:cs typeface="Arial MT"/>
              </a:rPr>
              <a:t> </a:t>
            </a:r>
            <a:r>
              <a:rPr sz="3550" spc="5" dirty="0">
                <a:latin typeface="Arial MT"/>
                <a:cs typeface="Arial MT"/>
              </a:rPr>
              <a:t>it’ll</a:t>
            </a:r>
            <a:r>
              <a:rPr sz="3550" spc="15" dirty="0">
                <a:latin typeface="Arial MT"/>
                <a:cs typeface="Arial MT"/>
              </a:rPr>
              <a:t> </a:t>
            </a:r>
            <a:r>
              <a:rPr sz="3550" b="1" spc="15" dirty="0">
                <a:latin typeface="Arial"/>
                <a:cs typeface="Arial"/>
              </a:rPr>
              <a:t>not be stored</a:t>
            </a:r>
            <a:r>
              <a:rPr sz="3550" b="1" spc="10" dirty="0">
                <a:latin typeface="Arial"/>
                <a:cs typeface="Arial"/>
              </a:rPr>
              <a:t> </a:t>
            </a:r>
            <a:r>
              <a:rPr sz="3550" b="1" spc="15" dirty="0">
                <a:latin typeface="Arial"/>
                <a:cs typeface="Arial"/>
              </a:rPr>
              <a:t>on</a:t>
            </a:r>
            <a:r>
              <a:rPr sz="3550" b="1" spc="10" dirty="0">
                <a:latin typeface="Arial"/>
                <a:cs typeface="Arial"/>
              </a:rPr>
              <a:t> </a:t>
            </a:r>
            <a:r>
              <a:rPr sz="3550" b="1" spc="15" dirty="0">
                <a:latin typeface="Arial"/>
                <a:cs typeface="Arial"/>
              </a:rPr>
              <a:t>disk </a:t>
            </a:r>
            <a:r>
              <a:rPr sz="3550" spc="5" dirty="0">
                <a:latin typeface="Arial MT"/>
                <a:cs typeface="Arial MT"/>
              </a:rPr>
              <a:t>(it’ll</a:t>
            </a:r>
            <a:r>
              <a:rPr sz="3550" spc="15" dirty="0">
                <a:latin typeface="Arial MT"/>
                <a:cs typeface="Arial MT"/>
              </a:rPr>
              <a:t> only </a:t>
            </a:r>
            <a:r>
              <a:rPr sz="3550" spc="114" dirty="0">
                <a:latin typeface="Arial MT"/>
                <a:cs typeface="Arial MT"/>
              </a:rPr>
              <a:t>be</a:t>
            </a:r>
            <a:r>
              <a:rPr sz="3550" spc="15" dirty="0">
                <a:latin typeface="Arial MT"/>
                <a:cs typeface="Arial MT"/>
              </a:rPr>
              <a:t> </a:t>
            </a:r>
            <a:r>
              <a:rPr sz="3550" spc="65" dirty="0">
                <a:latin typeface="Arial MT"/>
                <a:cs typeface="Arial MT"/>
              </a:rPr>
              <a:t>kept</a:t>
            </a:r>
            <a:r>
              <a:rPr sz="3550" spc="15" dirty="0">
                <a:latin typeface="Arial MT"/>
                <a:cs typeface="Arial MT"/>
              </a:rPr>
              <a:t> </a:t>
            </a:r>
            <a:r>
              <a:rPr sz="3550" spc="10" dirty="0">
                <a:latin typeface="Arial MT"/>
                <a:cs typeface="Arial MT"/>
              </a:rPr>
              <a:t>in </a:t>
            </a:r>
            <a:r>
              <a:rPr sz="3550" spc="-969" dirty="0">
                <a:latin typeface="Arial MT"/>
                <a:cs typeface="Arial MT"/>
              </a:rPr>
              <a:t> </a:t>
            </a:r>
            <a:r>
              <a:rPr sz="3550" spc="30" dirty="0">
                <a:latin typeface="Arial MT"/>
                <a:cs typeface="Arial MT"/>
              </a:rPr>
              <a:t>memory</a:t>
            </a:r>
            <a:r>
              <a:rPr sz="3550" spc="5" dirty="0">
                <a:latin typeface="Arial MT"/>
                <a:cs typeface="Arial MT"/>
              </a:rPr>
              <a:t> </a:t>
            </a:r>
            <a:r>
              <a:rPr sz="3550" spc="20" dirty="0">
                <a:latin typeface="Arial MT"/>
                <a:cs typeface="Arial MT"/>
              </a:rPr>
              <a:t>when</a:t>
            </a:r>
            <a:r>
              <a:rPr sz="3550" spc="10" dirty="0">
                <a:latin typeface="Arial MT"/>
                <a:cs typeface="Arial MT"/>
              </a:rPr>
              <a:t> </a:t>
            </a:r>
            <a:r>
              <a:rPr sz="3550" spc="15" dirty="0">
                <a:latin typeface="Arial MT"/>
                <a:cs typeface="Arial MT"/>
              </a:rPr>
              <a:t>you</a:t>
            </a:r>
            <a:r>
              <a:rPr sz="3550" spc="10" dirty="0">
                <a:latin typeface="Arial MT"/>
                <a:cs typeface="Arial MT"/>
              </a:rPr>
              <a:t> </a:t>
            </a:r>
            <a:r>
              <a:rPr sz="3550" spc="15" dirty="0">
                <a:latin typeface="Arial MT"/>
                <a:cs typeface="Arial MT"/>
              </a:rPr>
              <a:t>run</a:t>
            </a:r>
            <a:r>
              <a:rPr sz="3550" spc="10" dirty="0">
                <a:latin typeface="Arial MT"/>
                <a:cs typeface="Arial MT"/>
              </a:rPr>
              <a:t> </a:t>
            </a:r>
            <a:r>
              <a:rPr sz="3550" spc="20" dirty="0">
                <a:latin typeface="Arial MT"/>
                <a:cs typeface="Arial MT"/>
              </a:rPr>
              <a:t>terraform</a:t>
            </a:r>
            <a:r>
              <a:rPr sz="3550" spc="10" dirty="0">
                <a:latin typeface="Arial MT"/>
                <a:cs typeface="Arial MT"/>
              </a:rPr>
              <a:t> </a:t>
            </a:r>
            <a:r>
              <a:rPr sz="3550" spc="80" dirty="0">
                <a:latin typeface="Arial MT"/>
                <a:cs typeface="Arial MT"/>
              </a:rPr>
              <a:t>apply)</a:t>
            </a:r>
            <a:endParaRPr sz="3550">
              <a:latin typeface="Arial MT"/>
              <a:cs typeface="Arial MT"/>
            </a:endParaRPr>
          </a:p>
          <a:p>
            <a:pPr>
              <a:lnSpc>
                <a:spcPct val="100000"/>
              </a:lnSpc>
              <a:spcBef>
                <a:spcPts val="10"/>
              </a:spcBef>
              <a:buFont typeface="Arial MT"/>
              <a:buChar char="•"/>
            </a:pPr>
            <a:endParaRPr sz="3700">
              <a:latin typeface="Arial MT"/>
              <a:cs typeface="Arial MT"/>
            </a:endParaRPr>
          </a:p>
          <a:p>
            <a:pPr marL="1200785" lvl="1" indent="-443230">
              <a:lnSpc>
                <a:spcPct val="100000"/>
              </a:lnSpc>
              <a:buSzPct val="74647"/>
              <a:buChar char="•"/>
              <a:tabLst>
                <a:tab pos="1200785" algn="l"/>
                <a:tab pos="1201420" algn="l"/>
              </a:tabLst>
            </a:pPr>
            <a:r>
              <a:rPr sz="3550" spc="20" dirty="0">
                <a:latin typeface="Arial MT"/>
                <a:cs typeface="Arial MT"/>
              </a:rPr>
              <a:t>As</a:t>
            </a:r>
            <a:r>
              <a:rPr sz="3550" spc="10" dirty="0">
                <a:latin typeface="Arial MT"/>
                <a:cs typeface="Arial MT"/>
              </a:rPr>
              <a:t> </a:t>
            </a:r>
            <a:r>
              <a:rPr sz="3550" spc="15" dirty="0">
                <a:latin typeface="Arial MT"/>
                <a:cs typeface="Arial MT"/>
              </a:rPr>
              <a:t>a </a:t>
            </a:r>
            <a:r>
              <a:rPr sz="3550" dirty="0">
                <a:latin typeface="Arial MT"/>
                <a:cs typeface="Arial MT"/>
              </a:rPr>
              <a:t>result,</a:t>
            </a:r>
            <a:r>
              <a:rPr sz="3550" spc="10" dirty="0">
                <a:latin typeface="Arial MT"/>
                <a:cs typeface="Arial MT"/>
              </a:rPr>
              <a:t> </a:t>
            </a:r>
            <a:r>
              <a:rPr sz="3550" spc="40" dirty="0">
                <a:latin typeface="Arial MT"/>
                <a:cs typeface="Arial MT"/>
              </a:rPr>
              <a:t>storing</a:t>
            </a:r>
            <a:r>
              <a:rPr sz="3550" spc="15" dirty="0">
                <a:latin typeface="Arial MT"/>
                <a:cs typeface="Arial MT"/>
              </a:rPr>
              <a:t> state </a:t>
            </a:r>
            <a:r>
              <a:rPr sz="3550" spc="5" dirty="0">
                <a:latin typeface="Arial MT"/>
                <a:cs typeface="Arial MT"/>
              </a:rPr>
              <a:t>remote</a:t>
            </a:r>
            <a:r>
              <a:rPr sz="3550" spc="10" dirty="0">
                <a:latin typeface="Arial MT"/>
                <a:cs typeface="Arial MT"/>
              </a:rPr>
              <a:t> </a:t>
            </a:r>
            <a:r>
              <a:rPr sz="3550" spc="85" dirty="0">
                <a:latin typeface="Arial MT"/>
                <a:cs typeface="Arial MT"/>
              </a:rPr>
              <a:t>can</a:t>
            </a:r>
            <a:r>
              <a:rPr sz="3550" spc="15" dirty="0">
                <a:latin typeface="Arial MT"/>
                <a:cs typeface="Arial MT"/>
              </a:rPr>
              <a:t> </a:t>
            </a:r>
            <a:r>
              <a:rPr sz="3550" spc="30" dirty="0">
                <a:latin typeface="Arial MT"/>
                <a:cs typeface="Arial MT"/>
              </a:rPr>
              <a:t>increase</a:t>
            </a:r>
            <a:r>
              <a:rPr sz="3550" spc="15" dirty="0">
                <a:latin typeface="Arial MT"/>
                <a:cs typeface="Arial MT"/>
              </a:rPr>
              <a:t> </a:t>
            </a:r>
            <a:r>
              <a:rPr sz="3550" spc="40" dirty="0">
                <a:latin typeface="Arial MT"/>
                <a:cs typeface="Arial MT"/>
              </a:rPr>
              <a:t>security</a:t>
            </a:r>
            <a:endParaRPr sz="3550">
              <a:latin typeface="Arial MT"/>
              <a:cs typeface="Arial MT"/>
            </a:endParaRPr>
          </a:p>
          <a:p>
            <a:pPr lvl="1">
              <a:lnSpc>
                <a:spcPct val="100000"/>
              </a:lnSpc>
              <a:spcBef>
                <a:spcPts val="10"/>
              </a:spcBef>
              <a:buFont typeface="Arial MT"/>
              <a:buChar char="•"/>
            </a:pPr>
            <a:endParaRPr sz="3700">
              <a:latin typeface="Arial MT"/>
              <a:cs typeface="Arial MT"/>
            </a:endParaRPr>
          </a:p>
          <a:p>
            <a:pPr marL="467995" indent="-443230">
              <a:lnSpc>
                <a:spcPct val="100000"/>
              </a:lnSpc>
              <a:buSzPct val="74647"/>
              <a:buChar char="•"/>
              <a:tabLst>
                <a:tab pos="467995" algn="l"/>
                <a:tab pos="468630" algn="l"/>
              </a:tabLst>
            </a:pPr>
            <a:r>
              <a:rPr sz="3550" spc="20" dirty="0">
                <a:latin typeface="Arial MT"/>
                <a:cs typeface="Arial MT"/>
              </a:rPr>
              <a:t>Make</a:t>
            </a:r>
            <a:r>
              <a:rPr sz="3550" spc="15" dirty="0">
                <a:latin typeface="Arial MT"/>
                <a:cs typeface="Arial MT"/>
              </a:rPr>
              <a:t> </a:t>
            </a:r>
            <a:r>
              <a:rPr sz="3550" dirty="0">
                <a:latin typeface="Arial MT"/>
                <a:cs typeface="Arial MT"/>
              </a:rPr>
              <a:t>sure</a:t>
            </a:r>
            <a:r>
              <a:rPr sz="3550" spc="15" dirty="0">
                <a:latin typeface="Arial MT"/>
                <a:cs typeface="Arial MT"/>
              </a:rPr>
              <a:t> your </a:t>
            </a:r>
            <a:r>
              <a:rPr sz="3550" b="1" spc="15" dirty="0">
                <a:latin typeface="Arial"/>
                <a:cs typeface="Arial"/>
              </a:rPr>
              <a:t>remote state</a:t>
            </a:r>
            <a:r>
              <a:rPr sz="3550" b="1" spc="10" dirty="0">
                <a:latin typeface="Arial"/>
                <a:cs typeface="Arial"/>
              </a:rPr>
              <a:t> </a:t>
            </a:r>
            <a:r>
              <a:rPr sz="3550" b="1" spc="15" dirty="0">
                <a:latin typeface="Arial"/>
                <a:cs typeface="Arial"/>
              </a:rPr>
              <a:t>backend </a:t>
            </a:r>
            <a:r>
              <a:rPr sz="3550" spc="10" dirty="0">
                <a:latin typeface="Arial MT"/>
                <a:cs typeface="Arial MT"/>
              </a:rPr>
              <a:t>is</a:t>
            </a:r>
            <a:r>
              <a:rPr sz="3550" spc="15" dirty="0">
                <a:latin typeface="Arial MT"/>
                <a:cs typeface="Arial MT"/>
              </a:rPr>
              <a:t> </a:t>
            </a:r>
            <a:r>
              <a:rPr sz="3550" b="1" spc="15" dirty="0">
                <a:latin typeface="Arial"/>
                <a:cs typeface="Arial"/>
              </a:rPr>
              <a:t>protected</a:t>
            </a:r>
            <a:r>
              <a:rPr sz="3550" b="1" spc="10" dirty="0">
                <a:latin typeface="Arial"/>
                <a:cs typeface="Arial"/>
              </a:rPr>
              <a:t> sufficiently</a:t>
            </a:r>
            <a:endParaRPr sz="3550">
              <a:latin typeface="Arial"/>
              <a:cs typeface="Arial"/>
            </a:endParaRPr>
          </a:p>
          <a:p>
            <a:pPr>
              <a:lnSpc>
                <a:spcPct val="100000"/>
              </a:lnSpc>
              <a:spcBef>
                <a:spcPts val="40"/>
              </a:spcBef>
              <a:buFont typeface="Arial MT"/>
              <a:buChar char="•"/>
            </a:pPr>
            <a:endParaRPr sz="3650">
              <a:latin typeface="Arial"/>
              <a:cs typeface="Arial"/>
            </a:endParaRPr>
          </a:p>
          <a:p>
            <a:pPr marL="1200785" marR="742950" lvl="1" indent="-443230" algn="just">
              <a:lnSpc>
                <a:spcPct val="100600"/>
              </a:lnSpc>
              <a:buSzPct val="74647"/>
              <a:buChar char="•"/>
              <a:tabLst>
                <a:tab pos="1201420" algn="l"/>
              </a:tabLst>
            </a:pPr>
            <a:r>
              <a:rPr sz="3550" spc="-50" dirty="0">
                <a:latin typeface="Arial MT"/>
                <a:cs typeface="Arial MT"/>
              </a:rPr>
              <a:t>For</a:t>
            </a:r>
            <a:r>
              <a:rPr sz="3550" spc="10" dirty="0">
                <a:latin typeface="Arial MT"/>
                <a:cs typeface="Arial MT"/>
              </a:rPr>
              <a:t> </a:t>
            </a:r>
            <a:r>
              <a:rPr sz="3550" spc="45" dirty="0">
                <a:latin typeface="Arial MT"/>
                <a:cs typeface="Arial MT"/>
              </a:rPr>
              <a:t>example</a:t>
            </a:r>
            <a:r>
              <a:rPr sz="3550" spc="10" dirty="0">
                <a:latin typeface="Arial MT"/>
                <a:cs typeface="Arial MT"/>
              </a:rPr>
              <a:t> for</a:t>
            </a:r>
            <a:r>
              <a:rPr sz="3550" spc="15" dirty="0">
                <a:latin typeface="Arial MT"/>
                <a:cs typeface="Arial MT"/>
              </a:rPr>
              <a:t> s3,</a:t>
            </a:r>
            <a:r>
              <a:rPr sz="3550" spc="10" dirty="0">
                <a:latin typeface="Arial MT"/>
                <a:cs typeface="Arial MT"/>
              </a:rPr>
              <a:t> </a:t>
            </a:r>
            <a:r>
              <a:rPr sz="3550" spc="20" dirty="0">
                <a:latin typeface="Arial MT"/>
                <a:cs typeface="Arial MT"/>
              </a:rPr>
              <a:t>make</a:t>
            </a:r>
            <a:r>
              <a:rPr sz="3550" spc="15" dirty="0">
                <a:latin typeface="Arial MT"/>
                <a:cs typeface="Arial MT"/>
              </a:rPr>
              <a:t> </a:t>
            </a:r>
            <a:r>
              <a:rPr sz="3550" dirty="0">
                <a:latin typeface="Arial MT"/>
                <a:cs typeface="Arial MT"/>
              </a:rPr>
              <a:t>sure</a:t>
            </a:r>
            <a:r>
              <a:rPr sz="3550" spc="10" dirty="0">
                <a:latin typeface="Arial MT"/>
                <a:cs typeface="Arial MT"/>
              </a:rPr>
              <a:t> </a:t>
            </a:r>
            <a:r>
              <a:rPr sz="3550" spc="15" dirty="0">
                <a:latin typeface="Arial MT"/>
                <a:cs typeface="Arial MT"/>
              </a:rPr>
              <a:t>only </a:t>
            </a:r>
            <a:r>
              <a:rPr sz="3550" spc="20" dirty="0">
                <a:latin typeface="Arial MT"/>
                <a:cs typeface="Arial MT"/>
              </a:rPr>
              <a:t>terraform</a:t>
            </a:r>
            <a:r>
              <a:rPr sz="3550" spc="10" dirty="0">
                <a:latin typeface="Arial MT"/>
                <a:cs typeface="Arial MT"/>
              </a:rPr>
              <a:t> </a:t>
            </a:r>
            <a:r>
              <a:rPr sz="3550" spc="30" dirty="0">
                <a:latin typeface="Arial MT"/>
                <a:cs typeface="Arial MT"/>
              </a:rPr>
              <a:t>administrators</a:t>
            </a:r>
            <a:r>
              <a:rPr sz="3550" spc="15" dirty="0">
                <a:latin typeface="Arial MT"/>
                <a:cs typeface="Arial MT"/>
              </a:rPr>
              <a:t> have</a:t>
            </a:r>
            <a:r>
              <a:rPr sz="3550" spc="10" dirty="0">
                <a:latin typeface="Arial MT"/>
                <a:cs typeface="Arial MT"/>
              </a:rPr>
              <a:t> </a:t>
            </a:r>
            <a:r>
              <a:rPr sz="3550" spc="85" dirty="0">
                <a:latin typeface="Arial MT"/>
                <a:cs typeface="Arial MT"/>
              </a:rPr>
              <a:t>access</a:t>
            </a:r>
            <a:r>
              <a:rPr sz="3550" spc="15" dirty="0">
                <a:latin typeface="Arial MT"/>
                <a:cs typeface="Arial MT"/>
              </a:rPr>
              <a:t> to</a:t>
            </a:r>
            <a:r>
              <a:rPr sz="3550" spc="10" dirty="0">
                <a:latin typeface="Arial MT"/>
                <a:cs typeface="Arial MT"/>
              </a:rPr>
              <a:t> this </a:t>
            </a:r>
            <a:r>
              <a:rPr sz="3550" spc="-975" dirty="0">
                <a:latin typeface="Arial MT"/>
                <a:cs typeface="Arial MT"/>
              </a:rPr>
              <a:t> </a:t>
            </a:r>
            <a:r>
              <a:rPr sz="3550" spc="70" dirty="0">
                <a:latin typeface="Arial MT"/>
                <a:cs typeface="Arial MT"/>
              </a:rPr>
              <a:t>bucket,</a:t>
            </a:r>
            <a:r>
              <a:rPr sz="3550" spc="15" dirty="0">
                <a:latin typeface="Arial MT"/>
                <a:cs typeface="Arial MT"/>
              </a:rPr>
              <a:t> </a:t>
            </a:r>
            <a:r>
              <a:rPr sz="3550" spc="50" dirty="0">
                <a:latin typeface="Arial MT"/>
                <a:cs typeface="Arial MT"/>
              </a:rPr>
              <a:t>enable</a:t>
            </a:r>
            <a:r>
              <a:rPr sz="3550" spc="15" dirty="0">
                <a:latin typeface="Arial MT"/>
                <a:cs typeface="Arial MT"/>
              </a:rPr>
              <a:t> </a:t>
            </a:r>
            <a:r>
              <a:rPr sz="3550" spc="60" dirty="0">
                <a:latin typeface="Arial MT"/>
                <a:cs typeface="Arial MT"/>
              </a:rPr>
              <a:t>encryption</a:t>
            </a:r>
            <a:r>
              <a:rPr sz="3550" spc="15" dirty="0">
                <a:latin typeface="Arial MT"/>
                <a:cs typeface="Arial MT"/>
              </a:rPr>
              <a:t> at </a:t>
            </a:r>
            <a:r>
              <a:rPr sz="3550" dirty="0">
                <a:latin typeface="Arial MT"/>
                <a:cs typeface="Arial MT"/>
              </a:rPr>
              <a:t>rest.</a:t>
            </a:r>
            <a:r>
              <a:rPr sz="3550" spc="15" dirty="0">
                <a:latin typeface="Arial MT"/>
                <a:cs typeface="Arial MT"/>
              </a:rPr>
              <a:t> Also </a:t>
            </a:r>
            <a:r>
              <a:rPr sz="3550" spc="20" dirty="0">
                <a:latin typeface="Arial MT"/>
                <a:cs typeface="Arial MT"/>
              </a:rPr>
              <a:t>make</a:t>
            </a:r>
            <a:r>
              <a:rPr sz="3550" spc="15" dirty="0">
                <a:latin typeface="Arial MT"/>
                <a:cs typeface="Arial MT"/>
              </a:rPr>
              <a:t> </a:t>
            </a:r>
            <a:r>
              <a:rPr sz="3550" dirty="0">
                <a:latin typeface="Arial MT"/>
                <a:cs typeface="Arial MT"/>
              </a:rPr>
              <a:t>sure</a:t>
            </a:r>
            <a:r>
              <a:rPr sz="3550" spc="15" dirty="0">
                <a:latin typeface="Arial MT"/>
                <a:cs typeface="Arial MT"/>
              </a:rPr>
              <a:t> that </a:t>
            </a:r>
            <a:r>
              <a:rPr sz="3550" spc="10" dirty="0">
                <a:latin typeface="Arial MT"/>
                <a:cs typeface="Arial MT"/>
              </a:rPr>
              <a:t>for</a:t>
            </a:r>
            <a:r>
              <a:rPr sz="3550" spc="15" dirty="0">
                <a:latin typeface="Arial MT"/>
                <a:cs typeface="Arial MT"/>
              </a:rPr>
              <a:t> </a:t>
            </a:r>
            <a:r>
              <a:rPr sz="3550" spc="25" dirty="0">
                <a:latin typeface="Arial MT"/>
                <a:cs typeface="Arial MT"/>
              </a:rPr>
              <a:t>every</a:t>
            </a:r>
            <a:r>
              <a:rPr sz="3550" spc="15" dirty="0">
                <a:latin typeface="Arial MT"/>
                <a:cs typeface="Arial MT"/>
              </a:rPr>
              <a:t> </a:t>
            </a:r>
            <a:r>
              <a:rPr sz="3550" spc="100" dirty="0">
                <a:latin typeface="Arial MT"/>
                <a:cs typeface="Arial MT"/>
              </a:rPr>
              <a:t>backend</a:t>
            </a:r>
            <a:r>
              <a:rPr sz="3550" spc="15" dirty="0">
                <a:latin typeface="Arial MT"/>
                <a:cs typeface="Arial MT"/>
              </a:rPr>
              <a:t> </a:t>
            </a:r>
            <a:r>
              <a:rPr sz="3550" spc="-114" dirty="0">
                <a:latin typeface="Arial MT"/>
                <a:cs typeface="Arial MT"/>
              </a:rPr>
              <a:t>TLS</a:t>
            </a:r>
            <a:r>
              <a:rPr sz="3550" spc="15" dirty="0">
                <a:latin typeface="Arial MT"/>
                <a:cs typeface="Arial MT"/>
              </a:rPr>
              <a:t> </a:t>
            </a:r>
            <a:r>
              <a:rPr sz="3550" spc="10" dirty="0">
                <a:latin typeface="Arial MT"/>
                <a:cs typeface="Arial MT"/>
              </a:rPr>
              <a:t>is </a:t>
            </a:r>
            <a:r>
              <a:rPr sz="3550" spc="-975" dirty="0">
                <a:latin typeface="Arial MT"/>
                <a:cs typeface="Arial MT"/>
              </a:rPr>
              <a:t> </a:t>
            </a:r>
            <a:r>
              <a:rPr sz="3550" spc="65" dirty="0">
                <a:latin typeface="Arial MT"/>
                <a:cs typeface="Arial MT"/>
              </a:rPr>
              <a:t>used</a:t>
            </a:r>
            <a:r>
              <a:rPr sz="3550" spc="10" dirty="0">
                <a:latin typeface="Arial MT"/>
                <a:cs typeface="Arial MT"/>
              </a:rPr>
              <a:t> </a:t>
            </a:r>
            <a:r>
              <a:rPr sz="3550" spc="20" dirty="0">
                <a:latin typeface="Arial MT"/>
                <a:cs typeface="Arial MT"/>
              </a:rPr>
              <a:t>when</a:t>
            </a:r>
            <a:r>
              <a:rPr sz="3550" spc="15" dirty="0">
                <a:latin typeface="Arial MT"/>
                <a:cs typeface="Arial MT"/>
              </a:rPr>
              <a:t> </a:t>
            </a:r>
            <a:r>
              <a:rPr sz="3550" spc="60" dirty="0">
                <a:latin typeface="Arial MT"/>
                <a:cs typeface="Arial MT"/>
              </a:rPr>
              <a:t>communicating</a:t>
            </a:r>
            <a:r>
              <a:rPr sz="3550" spc="10" dirty="0">
                <a:latin typeface="Arial MT"/>
                <a:cs typeface="Arial MT"/>
              </a:rPr>
              <a:t> </a:t>
            </a:r>
            <a:r>
              <a:rPr sz="3550" spc="15" dirty="0">
                <a:latin typeface="Arial MT"/>
                <a:cs typeface="Arial MT"/>
              </a:rPr>
              <a:t>with the</a:t>
            </a:r>
            <a:r>
              <a:rPr sz="3550" spc="10" dirty="0">
                <a:latin typeface="Arial MT"/>
                <a:cs typeface="Arial MT"/>
              </a:rPr>
              <a:t> </a:t>
            </a:r>
            <a:r>
              <a:rPr sz="3550" spc="100" dirty="0">
                <a:latin typeface="Arial MT"/>
                <a:cs typeface="Arial MT"/>
              </a:rPr>
              <a:t>backend</a:t>
            </a:r>
            <a:r>
              <a:rPr sz="3550" spc="15" dirty="0">
                <a:latin typeface="Arial MT"/>
                <a:cs typeface="Arial MT"/>
              </a:rPr>
              <a:t> </a:t>
            </a:r>
            <a:r>
              <a:rPr sz="3550" spc="10" dirty="0">
                <a:latin typeface="Arial MT"/>
                <a:cs typeface="Arial MT"/>
              </a:rPr>
              <a:t>(is </a:t>
            </a:r>
            <a:r>
              <a:rPr sz="3550" spc="15" dirty="0">
                <a:latin typeface="Arial MT"/>
                <a:cs typeface="Arial MT"/>
              </a:rPr>
              <a:t>on </a:t>
            </a:r>
            <a:r>
              <a:rPr sz="3550" spc="114" dirty="0">
                <a:latin typeface="Arial MT"/>
                <a:cs typeface="Arial MT"/>
              </a:rPr>
              <a:t>by</a:t>
            </a:r>
            <a:r>
              <a:rPr sz="3550" spc="15" dirty="0">
                <a:latin typeface="Arial MT"/>
                <a:cs typeface="Arial MT"/>
              </a:rPr>
              <a:t> </a:t>
            </a:r>
            <a:r>
              <a:rPr sz="3550" spc="40" dirty="0">
                <a:latin typeface="Arial MT"/>
                <a:cs typeface="Arial MT"/>
              </a:rPr>
              <a:t>default</a:t>
            </a:r>
            <a:r>
              <a:rPr sz="3550" spc="10" dirty="0">
                <a:latin typeface="Arial MT"/>
                <a:cs typeface="Arial MT"/>
              </a:rPr>
              <a:t> </a:t>
            </a:r>
            <a:r>
              <a:rPr sz="3550" spc="15" dirty="0">
                <a:latin typeface="Arial MT"/>
                <a:cs typeface="Arial MT"/>
              </a:rPr>
              <a:t>on s3)</a:t>
            </a:r>
            <a:endParaRPr sz="3550">
              <a:latin typeface="Arial MT"/>
              <a:cs typeface="Arial MT"/>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37138" y="4717788"/>
            <a:ext cx="14218919" cy="940435"/>
          </a:xfrm>
          <a:prstGeom prst="rect">
            <a:avLst/>
          </a:prstGeom>
        </p:spPr>
        <p:txBody>
          <a:bodyPr vert="horz" wrap="square" lIns="0" tIns="12700" rIns="0" bIns="0" rtlCol="0">
            <a:spAutoFit/>
          </a:bodyPr>
          <a:lstStyle/>
          <a:p>
            <a:pPr marL="12700">
              <a:lnSpc>
                <a:spcPct val="100000"/>
              </a:lnSpc>
              <a:spcBef>
                <a:spcPts val="100"/>
              </a:spcBef>
            </a:pPr>
            <a:r>
              <a:rPr sz="6000" dirty="0">
                <a:latin typeface="Arial MT"/>
                <a:cs typeface="Arial MT"/>
              </a:rPr>
              <a:t>Read,</a:t>
            </a:r>
            <a:r>
              <a:rPr sz="6000" spc="-15" dirty="0">
                <a:latin typeface="Arial MT"/>
                <a:cs typeface="Arial MT"/>
              </a:rPr>
              <a:t> </a:t>
            </a:r>
            <a:r>
              <a:rPr sz="6000" spc="35" dirty="0">
                <a:latin typeface="Arial MT"/>
                <a:cs typeface="Arial MT"/>
              </a:rPr>
              <a:t>generate,</a:t>
            </a:r>
            <a:r>
              <a:rPr sz="6000" spc="-10" dirty="0">
                <a:latin typeface="Arial MT"/>
                <a:cs typeface="Arial MT"/>
              </a:rPr>
              <a:t> </a:t>
            </a:r>
            <a:r>
              <a:rPr sz="6000" spc="110" dirty="0">
                <a:latin typeface="Arial MT"/>
                <a:cs typeface="Arial MT"/>
              </a:rPr>
              <a:t>and</a:t>
            </a:r>
            <a:r>
              <a:rPr sz="6000" spc="-15" dirty="0">
                <a:latin typeface="Arial MT"/>
                <a:cs typeface="Arial MT"/>
              </a:rPr>
              <a:t> </a:t>
            </a:r>
            <a:r>
              <a:rPr sz="6000" spc="55" dirty="0">
                <a:latin typeface="Arial MT"/>
                <a:cs typeface="Arial MT"/>
              </a:rPr>
              <a:t>modify</a:t>
            </a:r>
            <a:r>
              <a:rPr sz="6000" spc="-10" dirty="0">
                <a:latin typeface="Arial MT"/>
                <a:cs typeface="Arial MT"/>
              </a:rPr>
              <a:t> </a:t>
            </a:r>
            <a:r>
              <a:rPr sz="6000" spc="50" dirty="0">
                <a:latin typeface="Arial MT"/>
                <a:cs typeface="Arial MT"/>
              </a:rPr>
              <a:t>configuration</a:t>
            </a:r>
            <a:endParaRPr sz="6000">
              <a:latin typeface="Arial MT"/>
              <a:cs typeface="Arial MT"/>
            </a:endParaRPr>
          </a:p>
        </p:txBody>
      </p:sp>
      <p:sp>
        <p:nvSpPr>
          <p:cNvPr id="3" name="object 3"/>
          <p:cNvSpPr txBox="1"/>
          <p:nvPr/>
        </p:nvSpPr>
        <p:spPr>
          <a:xfrm>
            <a:off x="8003433" y="6086317"/>
            <a:ext cx="4097654" cy="578485"/>
          </a:xfrm>
          <a:prstGeom prst="rect">
            <a:avLst/>
          </a:prstGeom>
        </p:spPr>
        <p:txBody>
          <a:bodyPr vert="horz" wrap="square" lIns="0" tIns="15875" rIns="0" bIns="0" rtlCol="0">
            <a:spAutoFit/>
          </a:bodyPr>
          <a:lstStyle/>
          <a:p>
            <a:pPr marL="12700">
              <a:lnSpc>
                <a:spcPct val="100000"/>
              </a:lnSpc>
              <a:spcBef>
                <a:spcPts val="125"/>
              </a:spcBef>
            </a:pPr>
            <a:r>
              <a:rPr sz="3600" spc="40" dirty="0">
                <a:latin typeface="Arial MT"/>
                <a:cs typeface="Arial MT"/>
              </a:rPr>
              <a:t>Input,</a:t>
            </a:r>
            <a:r>
              <a:rPr sz="3600" spc="-30" dirty="0">
                <a:latin typeface="Arial MT"/>
                <a:cs typeface="Arial MT"/>
              </a:rPr>
              <a:t> </a:t>
            </a:r>
            <a:r>
              <a:rPr sz="3600" spc="40" dirty="0">
                <a:latin typeface="Arial MT"/>
                <a:cs typeface="Arial MT"/>
              </a:rPr>
              <a:t>output,</a:t>
            </a:r>
            <a:r>
              <a:rPr sz="3600" spc="-25" dirty="0">
                <a:latin typeface="Arial MT"/>
                <a:cs typeface="Arial MT"/>
              </a:rPr>
              <a:t> </a:t>
            </a:r>
            <a:r>
              <a:rPr sz="3600" spc="45" dirty="0">
                <a:latin typeface="Arial MT"/>
                <a:cs typeface="Arial MT"/>
              </a:rPr>
              <a:t>locals</a:t>
            </a:r>
            <a:endParaRPr sz="3600">
              <a:latin typeface="Arial MT"/>
              <a:cs typeface="Arial MT"/>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958"/>
            <a:ext cx="17332960" cy="8195309"/>
          </a:xfrm>
          <a:prstGeom prst="rect">
            <a:avLst/>
          </a:prstGeom>
        </p:spPr>
        <p:txBody>
          <a:bodyPr vert="horz" wrap="square" lIns="0" tIns="16510" rIns="0" bIns="0" rtlCol="0">
            <a:spAutoFit/>
          </a:bodyPr>
          <a:lstStyle/>
          <a:p>
            <a:pPr marL="442595" indent="-417830">
              <a:lnSpc>
                <a:spcPct val="100000"/>
              </a:lnSpc>
              <a:spcBef>
                <a:spcPts val="130"/>
              </a:spcBef>
              <a:buSzPct val="74626"/>
              <a:buChar char="•"/>
              <a:tabLst>
                <a:tab pos="442595" algn="l"/>
                <a:tab pos="443230" algn="l"/>
              </a:tabLst>
            </a:pPr>
            <a:r>
              <a:rPr sz="3350" spc="-35" dirty="0">
                <a:latin typeface="Arial MT"/>
                <a:cs typeface="Arial MT"/>
              </a:rPr>
              <a:t>There</a:t>
            </a:r>
            <a:r>
              <a:rPr sz="3350" spc="5" dirty="0">
                <a:latin typeface="Arial MT"/>
                <a:cs typeface="Arial MT"/>
              </a:rPr>
              <a:t> </a:t>
            </a:r>
            <a:r>
              <a:rPr sz="3350" spc="-10" dirty="0">
                <a:latin typeface="Arial MT"/>
                <a:cs typeface="Arial MT"/>
              </a:rPr>
              <a:t>are</a:t>
            </a:r>
            <a:r>
              <a:rPr sz="3350" spc="5" dirty="0">
                <a:latin typeface="Arial MT"/>
                <a:cs typeface="Arial MT"/>
              </a:rPr>
              <a:t> </a:t>
            </a:r>
            <a:r>
              <a:rPr sz="3350" spc="15" dirty="0">
                <a:latin typeface="Arial MT"/>
                <a:cs typeface="Arial MT"/>
              </a:rPr>
              <a:t>3</a:t>
            </a:r>
            <a:r>
              <a:rPr sz="3350" spc="5" dirty="0">
                <a:latin typeface="Arial MT"/>
                <a:cs typeface="Arial MT"/>
              </a:rPr>
              <a:t> </a:t>
            </a:r>
            <a:r>
              <a:rPr sz="3350" spc="50" dirty="0">
                <a:latin typeface="Arial MT"/>
                <a:cs typeface="Arial MT"/>
              </a:rPr>
              <a:t>types</a:t>
            </a:r>
            <a:r>
              <a:rPr sz="3350" spc="5" dirty="0">
                <a:latin typeface="Arial MT"/>
                <a:cs typeface="Arial MT"/>
              </a:rPr>
              <a:t> </a:t>
            </a:r>
            <a:r>
              <a:rPr sz="3350" spc="10" dirty="0">
                <a:latin typeface="Arial MT"/>
                <a:cs typeface="Arial MT"/>
              </a:rPr>
              <a:t>of</a:t>
            </a:r>
            <a:r>
              <a:rPr sz="3350" spc="5" dirty="0">
                <a:latin typeface="Arial MT"/>
                <a:cs typeface="Arial MT"/>
              </a:rPr>
              <a:t> </a:t>
            </a:r>
            <a:r>
              <a:rPr sz="3350" spc="30" dirty="0">
                <a:latin typeface="Arial MT"/>
                <a:cs typeface="Arial MT"/>
              </a:rPr>
              <a:t>variables</a:t>
            </a:r>
            <a:r>
              <a:rPr sz="3350" spc="5" dirty="0">
                <a:latin typeface="Arial MT"/>
                <a:cs typeface="Arial MT"/>
              </a:rPr>
              <a:t> </a:t>
            </a:r>
            <a:r>
              <a:rPr sz="3350" spc="10" dirty="0">
                <a:latin typeface="Arial MT"/>
                <a:cs typeface="Arial MT"/>
              </a:rPr>
              <a:t>in</a:t>
            </a:r>
            <a:r>
              <a:rPr sz="3350" spc="5" dirty="0">
                <a:latin typeface="Arial MT"/>
                <a:cs typeface="Arial MT"/>
              </a:rPr>
              <a:t> </a:t>
            </a:r>
            <a:r>
              <a:rPr sz="3350" spc="15" dirty="0">
                <a:latin typeface="Arial MT"/>
                <a:cs typeface="Arial MT"/>
              </a:rPr>
              <a:t>terraform:</a:t>
            </a:r>
            <a:endParaRPr sz="3350">
              <a:latin typeface="Arial MT"/>
              <a:cs typeface="Arial MT"/>
            </a:endParaRPr>
          </a:p>
          <a:p>
            <a:pPr>
              <a:lnSpc>
                <a:spcPct val="100000"/>
              </a:lnSpc>
              <a:spcBef>
                <a:spcPts val="45"/>
              </a:spcBef>
              <a:buFont typeface="Arial MT"/>
              <a:buChar char="•"/>
            </a:pPr>
            <a:endParaRPr sz="3450">
              <a:latin typeface="Arial MT"/>
              <a:cs typeface="Arial MT"/>
            </a:endParaRPr>
          </a:p>
          <a:p>
            <a:pPr marL="1175385" lvl="1" indent="-417830">
              <a:lnSpc>
                <a:spcPct val="100000"/>
              </a:lnSpc>
              <a:buSzPct val="74626"/>
              <a:buFont typeface="Arial MT"/>
              <a:buChar char="•"/>
              <a:tabLst>
                <a:tab pos="1175385" algn="l"/>
                <a:tab pos="1176020" algn="l"/>
              </a:tabLst>
            </a:pPr>
            <a:r>
              <a:rPr sz="3350" b="1" spc="10" dirty="0">
                <a:latin typeface="Arial"/>
                <a:cs typeface="Arial"/>
              </a:rPr>
              <a:t>Input</a:t>
            </a:r>
            <a:r>
              <a:rPr sz="3350" b="1" spc="-25" dirty="0">
                <a:latin typeface="Arial"/>
                <a:cs typeface="Arial"/>
              </a:rPr>
              <a:t> </a:t>
            </a:r>
            <a:r>
              <a:rPr sz="3350" spc="30" dirty="0">
                <a:latin typeface="Arial MT"/>
                <a:cs typeface="Arial MT"/>
              </a:rPr>
              <a:t>variables</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908175" lvl="2" indent="-417830">
              <a:lnSpc>
                <a:spcPct val="100000"/>
              </a:lnSpc>
              <a:buSzPct val="74626"/>
              <a:buChar char="•"/>
              <a:tabLst>
                <a:tab pos="1908175" algn="l"/>
                <a:tab pos="1908810" algn="l"/>
              </a:tabLst>
            </a:pPr>
            <a:r>
              <a:rPr sz="3350" spc="35" dirty="0">
                <a:latin typeface="Arial MT"/>
                <a:cs typeface="Arial MT"/>
              </a:rPr>
              <a:t>variable</a:t>
            </a:r>
            <a:r>
              <a:rPr sz="3350" spc="-5" dirty="0">
                <a:latin typeface="Arial MT"/>
                <a:cs typeface="Arial MT"/>
              </a:rPr>
              <a:t> </a:t>
            </a:r>
            <a:r>
              <a:rPr sz="3350" spc="-20" dirty="0">
                <a:latin typeface="Arial MT"/>
                <a:cs typeface="Arial MT"/>
              </a:rPr>
              <a:t>"a-variable"</a:t>
            </a:r>
            <a:r>
              <a:rPr sz="3350" dirty="0">
                <a:latin typeface="Arial MT"/>
                <a:cs typeface="Arial MT"/>
              </a:rPr>
              <a:t> </a:t>
            </a:r>
            <a:r>
              <a:rPr sz="3350" spc="5" dirty="0">
                <a:latin typeface="Arial MT"/>
                <a:cs typeface="Arial MT"/>
              </a:rPr>
              <a:t>{</a:t>
            </a:r>
            <a:r>
              <a:rPr sz="3350" dirty="0">
                <a:latin typeface="Arial MT"/>
                <a:cs typeface="Arial MT"/>
              </a:rPr>
              <a:t> </a:t>
            </a:r>
            <a:r>
              <a:rPr sz="3350" spc="30" dirty="0">
                <a:latin typeface="Arial MT"/>
                <a:cs typeface="Arial MT"/>
              </a:rPr>
              <a:t>…</a:t>
            </a:r>
            <a:r>
              <a:rPr sz="3350" dirty="0">
                <a:latin typeface="Arial MT"/>
                <a:cs typeface="Arial MT"/>
              </a:rPr>
              <a:t> </a:t>
            </a:r>
            <a:r>
              <a:rPr sz="3350" spc="5" dirty="0">
                <a:latin typeface="Arial MT"/>
                <a:cs typeface="Arial MT"/>
              </a:rPr>
              <a:t>}</a:t>
            </a:r>
            <a:endParaRPr sz="3350">
              <a:latin typeface="Arial MT"/>
              <a:cs typeface="Arial MT"/>
            </a:endParaRPr>
          </a:p>
          <a:p>
            <a:pPr lvl="2">
              <a:lnSpc>
                <a:spcPct val="100000"/>
              </a:lnSpc>
              <a:spcBef>
                <a:spcPts val="45"/>
              </a:spcBef>
              <a:buFont typeface="Arial MT"/>
              <a:buChar char="•"/>
            </a:pPr>
            <a:endParaRPr sz="3450">
              <a:latin typeface="Arial MT"/>
              <a:cs typeface="Arial MT"/>
            </a:endParaRPr>
          </a:p>
          <a:p>
            <a:pPr marL="1175385" lvl="1" indent="-417830">
              <a:lnSpc>
                <a:spcPct val="100000"/>
              </a:lnSpc>
              <a:buSzPct val="74626"/>
              <a:buFont typeface="Arial MT"/>
              <a:buChar char="•"/>
              <a:tabLst>
                <a:tab pos="1175385" algn="l"/>
                <a:tab pos="1176020" algn="l"/>
              </a:tabLst>
            </a:pPr>
            <a:r>
              <a:rPr sz="3350" b="1" spc="10" dirty="0">
                <a:latin typeface="Arial"/>
                <a:cs typeface="Arial"/>
              </a:rPr>
              <a:t>Output</a:t>
            </a:r>
            <a:r>
              <a:rPr sz="3350" b="1" spc="-15" dirty="0">
                <a:latin typeface="Arial"/>
                <a:cs typeface="Arial"/>
              </a:rPr>
              <a:t> </a:t>
            </a:r>
            <a:r>
              <a:rPr sz="3350" spc="30" dirty="0">
                <a:latin typeface="Arial MT"/>
                <a:cs typeface="Arial MT"/>
              </a:rPr>
              <a:t>variables</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908175" lvl="2" indent="-417830">
              <a:lnSpc>
                <a:spcPct val="100000"/>
              </a:lnSpc>
              <a:buSzPct val="74626"/>
              <a:buChar char="•"/>
              <a:tabLst>
                <a:tab pos="1908175" algn="l"/>
                <a:tab pos="1908810" algn="l"/>
              </a:tabLst>
            </a:pPr>
            <a:r>
              <a:rPr sz="3350" spc="40" dirty="0">
                <a:latin typeface="Arial MT"/>
                <a:cs typeface="Arial MT"/>
              </a:rPr>
              <a:t>output</a:t>
            </a:r>
            <a:r>
              <a:rPr sz="3350" spc="-5" dirty="0">
                <a:latin typeface="Arial MT"/>
                <a:cs typeface="Arial MT"/>
              </a:rPr>
              <a:t> </a:t>
            </a:r>
            <a:r>
              <a:rPr sz="3350" spc="-20" dirty="0">
                <a:latin typeface="Arial MT"/>
                <a:cs typeface="Arial MT"/>
              </a:rPr>
              <a:t>"an-output"</a:t>
            </a:r>
            <a:r>
              <a:rPr sz="3350" dirty="0">
                <a:latin typeface="Arial MT"/>
                <a:cs typeface="Arial MT"/>
              </a:rPr>
              <a:t> </a:t>
            </a:r>
            <a:r>
              <a:rPr sz="3350" spc="5" dirty="0">
                <a:latin typeface="Arial MT"/>
                <a:cs typeface="Arial MT"/>
              </a:rPr>
              <a:t>{</a:t>
            </a:r>
            <a:r>
              <a:rPr sz="3350" dirty="0">
                <a:latin typeface="Arial MT"/>
                <a:cs typeface="Arial MT"/>
              </a:rPr>
              <a:t> </a:t>
            </a:r>
            <a:r>
              <a:rPr sz="3350" spc="30" dirty="0">
                <a:latin typeface="Arial MT"/>
                <a:cs typeface="Arial MT"/>
              </a:rPr>
              <a:t>…</a:t>
            </a:r>
            <a:r>
              <a:rPr sz="3350" spc="-5" dirty="0">
                <a:latin typeface="Arial MT"/>
                <a:cs typeface="Arial MT"/>
              </a:rPr>
              <a:t> </a:t>
            </a:r>
            <a:r>
              <a:rPr sz="3350" spc="5" dirty="0">
                <a:latin typeface="Arial MT"/>
                <a:cs typeface="Arial MT"/>
              </a:rPr>
              <a:t>}</a:t>
            </a:r>
            <a:endParaRPr sz="3350">
              <a:latin typeface="Arial MT"/>
              <a:cs typeface="Arial MT"/>
            </a:endParaRPr>
          </a:p>
          <a:p>
            <a:pPr lvl="2">
              <a:lnSpc>
                <a:spcPct val="100000"/>
              </a:lnSpc>
              <a:spcBef>
                <a:spcPts val="45"/>
              </a:spcBef>
              <a:buFont typeface="Arial MT"/>
              <a:buChar char="•"/>
            </a:pPr>
            <a:endParaRPr sz="3450">
              <a:latin typeface="Arial MT"/>
              <a:cs typeface="Arial MT"/>
            </a:endParaRPr>
          </a:p>
          <a:p>
            <a:pPr marL="1175385" lvl="1" indent="-417830">
              <a:lnSpc>
                <a:spcPct val="100000"/>
              </a:lnSpc>
              <a:spcBef>
                <a:spcPts val="5"/>
              </a:spcBef>
              <a:buSzPct val="74626"/>
              <a:buFont typeface="Arial MT"/>
              <a:buChar char="•"/>
              <a:tabLst>
                <a:tab pos="1175385" algn="l"/>
                <a:tab pos="1176020" algn="l"/>
              </a:tabLst>
            </a:pPr>
            <a:r>
              <a:rPr sz="3350" b="1" spc="10" dirty="0">
                <a:latin typeface="Arial"/>
                <a:cs typeface="Arial"/>
              </a:rPr>
              <a:t>Local</a:t>
            </a:r>
            <a:r>
              <a:rPr sz="3350" b="1" dirty="0">
                <a:latin typeface="Arial"/>
                <a:cs typeface="Arial"/>
              </a:rPr>
              <a:t> </a:t>
            </a:r>
            <a:r>
              <a:rPr sz="3350" spc="30" dirty="0">
                <a:latin typeface="Arial MT"/>
                <a:cs typeface="Arial MT"/>
              </a:rPr>
              <a:t>variables</a:t>
            </a:r>
            <a:r>
              <a:rPr sz="3350" dirty="0">
                <a:latin typeface="Arial MT"/>
                <a:cs typeface="Arial MT"/>
              </a:rPr>
              <a:t> </a:t>
            </a:r>
            <a:r>
              <a:rPr sz="3350" spc="35" dirty="0">
                <a:latin typeface="Arial MT"/>
                <a:cs typeface="Arial MT"/>
              </a:rPr>
              <a:t>(locals</a:t>
            </a:r>
            <a:r>
              <a:rPr sz="3350" spc="5" dirty="0">
                <a:latin typeface="Arial MT"/>
                <a:cs typeface="Arial MT"/>
              </a:rPr>
              <a:t> {</a:t>
            </a:r>
            <a:r>
              <a:rPr sz="3350" dirty="0">
                <a:latin typeface="Arial MT"/>
                <a:cs typeface="Arial MT"/>
              </a:rPr>
              <a:t> </a:t>
            </a:r>
            <a:r>
              <a:rPr sz="3350" spc="15" dirty="0">
                <a:latin typeface="Arial MT"/>
                <a:cs typeface="Arial MT"/>
              </a:rPr>
              <a:t>…}</a:t>
            </a:r>
            <a:r>
              <a:rPr sz="3350" spc="5" dirty="0">
                <a:latin typeface="Arial MT"/>
                <a:cs typeface="Arial MT"/>
              </a:rPr>
              <a:t> </a:t>
            </a:r>
            <a:r>
              <a:rPr sz="3350" spc="10" dirty="0">
                <a:latin typeface="Arial MT"/>
                <a:cs typeface="Arial MT"/>
              </a:rPr>
              <a:t>)</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908175" lvl="2" indent="-417830">
              <a:lnSpc>
                <a:spcPct val="100000"/>
              </a:lnSpc>
              <a:buSzPct val="74626"/>
              <a:buChar char="•"/>
              <a:tabLst>
                <a:tab pos="1908175" algn="l"/>
                <a:tab pos="1908810" algn="l"/>
              </a:tabLst>
            </a:pPr>
            <a:r>
              <a:rPr sz="3350" spc="-30" dirty="0">
                <a:latin typeface="Arial MT"/>
                <a:cs typeface="Arial MT"/>
              </a:rPr>
              <a:t>They</a:t>
            </a:r>
            <a:r>
              <a:rPr sz="3350" dirty="0">
                <a:latin typeface="Arial MT"/>
                <a:cs typeface="Arial MT"/>
              </a:rPr>
              <a:t> </a:t>
            </a:r>
            <a:r>
              <a:rPr sz="3350" spc="-10" dirty="0">
                <a:latin typeface="Arial MT"/>
                <a:cs typeface="Arial MT"/>
              </a:rPr>
              <a:t>are</a:t>
            </a:r>
            <a:r>
              <a:rPr sz="3350" spc="5" dirty="0">
                <a:latin typeface="Arial MT"/>
                <a:cs typeface="Arial MT"/>
              </a:rPr>
              <a:t> </a:t>
            </a:r>
            <a:r>
              <a:rPr sz="3350" spc="10" dirty="0">
                <a:latin typeface="Arial MT"/>
                <a:cs typeface="Arial MT"/>
              </a:rPr>
              <a:t>like</a:t>
            </a:r>
            <a:r>
              <a:rPr sz="3350" spc="5" dirty="0">
                <a:latin typeface="Arial MT"/>
                <a:cs typeface="Arial MT"/>
              </a:rPr>
              <a:t> </a:t>
            </a:r>
            <a:r>
              <a:rPr sz="3350" spc="15" dirty="0">
                <a:latin typeface="Arial MT"/>
                <a:cs typeface="Arial MT"/>
              </a:rPr>
              <a:t>a</a:t>
            </a:r>
            <a:r>
              <a:rPr sz="3350" spc="5" dirty="0">
                <a:latin typeface="Arial MT"/>
                <a:cs typeface="Arial MT"/>
              </a:rPr>
              <a:t> </a:t>
            </a:r>
            <a:r>
              <a:rPr sz="3350" spc="40" dirty="0">
                <a:latin typeface="Arial MT"/>
                <a:cs typeface="Arial MT"/>
              </a:rPr>
              <a:t>temporary</a:t>
            </a:r>
            <a:r>
              <a:rPr sz="3350" spc="5" dirty="0">
                <a:latin typeface="Arial MT"/>
                <a:cs typeface="Arial MT"/>
              </a:rPr>
              <a:t> </a:t>
            </a:r>
            <a:r>
              <a:rPr sz="3350" spc="30" dirty="0">
                <a:latin typeface="Arial MT"/>
                <a:cs typeface="Arial MT"/>
              </a:rPr>
              <a:t>variables</a:t>
            </a:r>
            <a:r>
              <a:rPr sz="3350" spc="5" dirty="0">
                <a:latin typeface="Arial MT"/>
                <a:cs typeface="Arial MT"/>
              </a:rPr>
              <a:t> </a:t>
            </a:r>
            <a:r>
              <a:rPr sz="3350" spc="10" dirty="0">
                <a:latin typeface="Arial MT"/>
                <a:cs typeface="Arial MT"/>
              </a:rPr>
              <a:t>that</a:t>
            </a:r>
            <a:r>
              <a:rPr sz="3350" spc="5" dirty="0">
                <a:latin typeface="Arial MT"/>
                <a:cs typeface="Arial MT"/>
              </a:rPr>
              <a:t> </a:t>
            </a:r>
            <a:r>
              <a:rPr sz="3350" spc="15" dirty="0">
                <a:latin typeface="Arial MT"/>
                <a:cs typeface="Arial MT"/>
              </a:rPr>
              <a:t>you</a:t>
            </a:r>
            <a:r>
              <a:rPr sz="3350" spc="5" dirty="0">
                <a:latin typeface="Arial MT"/>
                <a:cs typeface="Arial MT"/>
              </a:rPr>
              <a:t> </a:t>
            </a:r>
            <a:r>
              <a:rPr sz="3350" spc="75" dirty="0">
                <a:latin typeface="Arial MT"/>
                <a:cs typeface="Arial MT"/>
              </a:rPr>
              <a:t>can</a:t>
            </a:r>
            <a:r>
              <a:rPr sz="3350" spc="5" dirty="0">
                <a:latin typeface="Arial MT"/>
                <a:cs typeface="Arial MT"/>
              </a:rPr>
              <a:t> </a:t>
            </a:r>
            <a:r>
              <a:rPr sz="3350" spc="15" dirty="0">
                <a:latin typeface="Arial MT"/>
                <a:cs typeface="Arial MT"/>
              </a:rPr>
              <a:t>use</a:t>
            </a:r>
            <a:endParaRPr sz="3350">
              <a:latin typeface="Arial MT"/>
              <a:cs typeface="Arial MT"/>
            </a:endParaRPr>
          </a:p>
          <a:p>
            <a:pPr lvl="2">
              <a:lnSpc>
                <a:spcPct val="100000"/>
              </a:lnSpc>
              <a:spcBef>
                <a:spcPts val="25"/>
              </a:spcBef>
              <a:buFont typeface="Arial MT"/>
              <a:buChar char="•"/>
            </a:pPr>
            <a:endParaRPr sz="3450">
              <a:latin typeface="Arial MT"/>
              <a:cs typeface="Arial MT"/>
            </a:endParaRPr>
          </a:p>
          <a:p>
            <a:pPr marL="1908175" marR="17780" lvl="2" indent="-417830">
              <a:lnSpc>
                <a:spcPct val="100499"/>
              </a:lnSpc>
              <a:buSzPct val="74626"/>
              <a:buChar char="•"/>
              <a:tabLst>
                <a:tab pos="1908175" algn="l"/>
                <a:tab pos="1908810" algn="l"/>
              </a:tabLst>
            </a:pPr>
            <a:r>
              <a:rPr sz="3350" spc="60" dirty="0">
                <a:latin typeface="Arial MT"/>
                <a:cs typeface="Arial MT"/>
              </a:rPr>
              <a:t>Used </a:t>
            </a:r>
            <a:r>
              <a:rPr sz="3350" spc="10" dirty="0">
                <a:latin typeface="Arial MT"/>
                <a:cs typeface="Arial MT"/>
              </a:rPr>
              <a:t>for </a:t>
            </a:r>
            <a:r>
              <a:rPr sz="3350" spc="40" dirty="0">
                <a:latin typeface="Arial MT"/>
                <a:cs typeface="Arial MT"/>
              </a:rPr>
              <a:t>calculations, </a:t>
            </a:r>
            <a:r>
              <a:rPr sz="3350" spc="35" dirty="0">
                <a:latin typeface="Arial MT"/>
                <a:cs typeface="Arial MT"/>
              </a:rPr>
              <a:t>concatenations, </a:t>
            </a:r>
            <a:r>
              <a:rPr sz="3350" spc="40" dirty="0">
                <a:latin typeface="Arial MT"/>
                <a:cs typeface="Arial MT"/>
              </a:rPr>
              <a:t>conditionals </a:t>
            </a:r>
            <a:r>
              <a:rPr sz="3350" dirty="0">
                <a:latin typeface="Arial MT"/>
                <a:cs typeface="Arial MT"/>
              </a:rPr>
              <a:t>where </a:t>
            </a:r>
            <a:r>
              <a:rPr sz="3350" spc="10" dirty="0">
                <a:latin typeface="Arial MT"/>
                <a:cs typeface="Arial MT"/>
              </a:rPr>
              <a:t>the </a:t>
            </a:r>
            <a:r>
              <a:rPr sz="3350" dirty="0">
                <a:latin typeface="Arial MT"/>
                <a:cs typeface="Arial MT"/>
              </a:rPr>
              <a:t>result </a:t>
            </a:r>
            <a:r>
              <a:rPr sz="3350" spc="10" dirty="0">
                <a:latin typeface="Arial MT"/>
                <a:cs typeface="Arial MT"/>
              </a:rPr>
              <a:t>is later </a:t>
            </a:r>
            <a:r>
              <a:rPr sz="3350" spc="60" dirty="0">
                <a:latin typeface="Arial MT"/>
                <a:cs typeface="Arial MT"/>
              </a:rPr>
              <a:t>used </a:t>
            </a:r>
            <a:r>
              <a:rPr sz="3350" spc="-925" dirty="0">
                <a:latin typeface="Arial MT"/>
                <a:cs typeface="Arial MT"/>
              </a:rPr>
              <a:t> </a:t>
            </a:r>
            <a:r>
              <a:rPr sz="3350" spc="10" dirty="0">
                <a:latin typeface="Arial MT"/>
                <a:cs typeface="Arial MT"/>
              </a:rPr>
              <a:t>within</a:t>
            </a:r>
            <a:r>
              <a:rPr sz="3350" dirty="0">
                <a:latin typeface="Arial MT"/>
                <a:cs typeface="Arial MT"/>
              </a:rPr>
              <a:t> </a:t>
            </a:r>
            <a:r>
              <a:rPr sz="3350" spc="10" dirty="0">
                <a:latin typeface="Arial MT"/>
                <a:cs typeface="Arial MT"/>
              </a:rPr>
              <a:t>the</a:t>
            </a:r>
            <a:r>
              <a:rPr sz="3350" spc="5" dirty="0">
                <a:latin typeface="Arial MT"/>
                <a:cs typeface="Arial MT"/>
              </a:rPr>
              <a:t> </a:t>
            </a:r>
            <a:r>
              <a:rPr sz="3350" spc="20" dirty="0">
                <a:latin typeface="Arial MT"/>
                <a:cs typeface="Arial MT"/>
              </a:rPr>
              <a:t>resources</a:t>
            </a:r>
            <a:endParaRPr sz="3350">
              <a:latin typeface="Arial MT"/>
              <a:cs typeface="Arial MT"/>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4554835"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5" dirty="0">
                <a:latin typeface="Arial MT"/>
                <a:cs typeface="Arial MT"/>
              </a:rPr>
              <a:t>Input</a:t>
            </a:r>
            <a:r>
              <a:rPr sz="4100" spc="5" dirty="0">
                <a:latin typeface="Arial MT"/>
                <a:cs typeface="Arial MT"/>
              </a:rPr>
              <a:t> </a:t>
            </a:r>
            <a:r>
              <a:rPr sz="4100" spc="30" dirty="0">
                <a:latin typeface="Arial MT"/>
                <a:cs typeface="Arial MT"/>
              </a:rPr>
              <a:t>variables</a:t>
            </a:r>
            <a:r>
              <a:rPr sz="4100" spc="10" dirty="0">
                <a:latin typeface="Arial MT"/>
                <a:cs typeface="Arial MT"/>
              </a:rPr>
              <a:t> </a:t>
            </a:r>
            <a:r>
              <a:rPr sz="4100" spc="85" dirty="0">
                <a:latin typeface="Arial MT"/>
                <a:cs typeface="Arial MT"/>
              </a:rPr>
              <a:t>can</a:t>
            </a:r>
            <a:r>
              <a:rPr sz="4100" spc="10" dirty="0">
                <a:latin typeface="Arial MT"/>
                <a:cs typeface="Arial MT"/>
              </a:rPr>
              <a:t> have the </a:t>
            </a:r>
            <a:r>
              <a:rPr sz="4100" spc="30" dirty="0">
                <a:latin typeface="Arial MT"/>
                <a:cs typeface="Arial MT"/>
              </a:rPr>
              <a:t>following</a:t>
            </a:r>
            <a:r>
              <a:rPr sz="4100" spc="5" dirty="0">
                <a:latin typeface="Arial MT"/>
                <a:cs typeface="Arial MT"/>
              </a:rPr>
              <a:t> </a:t>
            </a:r>
            <a:r>
              <a:rPr sz="4100" b="1" spc="5" dirty="0">
                <a:latin typeface="Arial"/>
                <a:cs typeface="Arial"/>
              </a:rPr>
              <a:t>optional</a:t>
            </a:r>
            <a:r>
              <a:rPr sz="4100" b="1" spc="10" dirty="0">
                <a:latin typeface="Arial"/>
                <a:cs typeface="Arial"/>
              </a:rPr>
              <a:t> arguments</a:t>
            </a:r>
            <a:r>
              <a:rPr sz="4100" spc="10"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0" dirty="0">
                <a:latin typeface="Arial MT"/>
                <a:cs typeface="Arial MT"/>
              </a:rPr>
              <a:t>default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type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70" dirty="0">
                <a:latin typeface="Arial MT"/>
                <a:cs typeface="Arial MT"/>
              </a:rPr>
              <a:t>description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30" dirty="0">
                <a:latin typeface="Arial MT"/>
                <a:cs typeface="Arial MT"/>
              </a:rPr>
              <a:t>validation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 dirty="0">
                <a:latin typeface="Arial MT"/>
                <a:cs typeface="Arial MT"/>
              </a:rPr>
              <a:t>sensitive</a:t>
            </a:r>
            <a:endParaRPr sz="4100">
              <a:latin typeface="Arial MT"/>
              <a:cs typeface="Arial MT"/>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4792980" cy="439420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80" dirty="0">
                <a:latin typeface="Arial MT"/>
                <a:cs typeface="Arial MT"/>
              </a:rPr>
              <a:t>Type</a:t>
            </a:r>
            <a:r>
              <a:rPr sz="4100" spc="-30" dirty="0">
                <a:latin typeface="Arial MT"/>
                <a:cs typeface="Arial MT"/>
              </a:rPr>
              <a:t> </a:t>
            </a:r>
            <a:r>
              <a:rPr sz="4100" b="1" spc="5" dirty="0">
                <a:latin typeface="Arial"/>
                <a:cs typeface="Arial"/>
              </a:rPr>
              <a:t>constraints</a:t>
            </a:r>
            <a:r>
              <a:rPr sz="4100" spc="5"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45" dirty="0">
                <a:latin typeface="Arial MT"/>
                <a:cs typeface="Arial MT"/>
              </a:rPr>
              <a:t>string</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0" dirty="0">
                <a:latin typeface="Arial MT"/>
                <a:cs typeface="Arial MT"/>
              </a:rPr>
              <a:t>number</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bool</a:t>
            </a:r>
            <a:endParaRPr sz="4100">
              <a:latin typeface="Arial MT"/>
              <a:cs typeface="Arial MT"/>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675860" cy="8134350"/>
          </a:xfrm>
          <a:prstGeom prst="rect">
            <a:avLst/>
          </a:prstGeom>
        </p:spPr>
        <p:txBody>
          <a:bodyPr vert="horz" wrap="square" lIns="0" tIns="15240" rIns="0" bIns="0" rtlCol="0">
            <a:spAutoFit/>
          </a:bodyPr>
          <a:lstStyle/>
          <a:p>
            <a:pPr marL="534035" indent="-509270">
              <a:lnSpc>
                <a:spcPct val="100000"/>
              </a:lnSpc>
              <a:spcBef>
                <a:spcPts val="120"/>
              </a:spcBef>
              <a:buSzPct val="75609"/>
              <a:buFont typeface="Arial MT"/>
              <a:buChar char="•"/>
              <a:tabLst>
                <a:tab pos="534035" algn="l"/>
                <a:tab pos="534670" algn="l"/>
              </a:tabLst>
            </a:pPr>
            <a:r>
              <a:rPr sz="4100" b="1" spc="10" dirty="0">
                <a:latin typeface="Arial"/>
                <a:cs typeface="Arial"/>
              </a:rPr>
              <a:t>Complex</a:t>
            </a:r>
            <a:r>
              <a:rPr sz="4100" b="1" spc="-25" dirty="0">
                <a:latin typeface="Arial"/>
                <a:cs typeface="Arial"/>
              </a:rPr>
              <a:t> </a:t>
            </a:r>
            <a:r>
              <a:rPr sz="4100" spc="45" dirty="0">
                <a:latin typeface="Arial MT"/>
                <a:cs typeface="Arial MT"/>
              </a:rPr>
              <a:t>types: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5" dirty="0">
                <a:latin typeface="Arial MT"/>
                <a:cs typeface="Arial MT"/>
              </a:rPr>
              <a:t>list(&lt;TYPE&gt;)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5" dirty="0">
                <a:latin typeface="Arial MT"/>
                <a:cs typeface="Arial MT"/>
              </a:rPr>
              <a:t>set(&lt;TYPE&gt;)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map(&lt;TYPE&gt;)</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5" dirty="0">
                <a:latin typeface="Arial MT"/>
                <a:cs typeface="Arial MT"/>
              </a:rPr>
              <a:t>object({&lt;ATTR</a:t>
            </a:r>
            <a:r>
              <a:rPr sz="4100" spc="-5" dirty="0">
                <a:latin typeface="Arial MT"/>
                <a:cs typeface="Arial MT"/>
              </a:rPr>
              <a:t> </a:t>
            </a:r>
            <a:r>
              <a:rPr sz="4100" spc="30" dirty="0">
                <a:latin typeface="Arial MT"/>
                <a:cs typeface="Arial MT"/>
              </a:rPr>
              <a:t>NAME&gt;</a:t>
            </a:r>
            <a:r>
              <a:rPr sz="4100" dirty="0">
                <a:latin typeface="Arial MT"/>
                <a:cs typeface="Arial MT"/>
              </a:rPr>
              <a:t> </a:t>
            </a:r>
            <a:r>
              <a:rPr sz="4100" spc="325" dirty="0">
                <a:latin typeface="Arial MT"/>
                <a:cs typeface="Arial MT"/>
              </a:rPr>
              <a:t>=</a:t>
            </a:r>
            <a:r>
              <a:rPr sz="4100" dirty="0">
                <a:latin typeface="Arial MT"/>
                <a:cs typeface="Arial MT"/>
              </a:rPr>
              <a:t> </a:t>
            </a:r>
            <a:r>
              <a:rPr sz="4100" spc="-30" dirty="0">
                <a:latin typeface="Arial MT"/>
                <a:cs typeface="Arial MT"/>
              </a:rPr>
              <a:t>&lt;TYPE&gt;,</a:t>
            </a:r>
            <a:r>
              <a:rPr sz="4100" dirty="0">
                <a:latin typeface="Arial MT"/>
                <a:cs typeface="Arial MT"/>
              </a:rPr>
              <a:t> </a:t>
            </a:r>
            <a:r>
              <a:rPr sz="4100" spc="10" dirty="0">
                <a:latin typeface="Arial MT"/>
                <a:cs typeface="Arial MT"/>
              </a:rPr>
              <a:t>…})</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20" dirty="0">
                <a:latin typeface="Arial MT"/>
                <a:cs typeface="Arial MT"/>
              </a:rPr>
              <a:t>tuple([&lt;TYPE&gt;,</a:t>
            </a:r>
            <a:r>
              <a:rPr sz="4100" spc="-25" dirty="0">
                <a:latin typeface="Arial MT"/>
                <a:cs typeface="Arial MT"/>
              </a:rPr>
              <a:t> </a:t>
            </a:r>
            <a:r>
              <a:rPr sz="4100" spc="85" dirty="0">
                <a:latin typeface="Arial MT"/>
                <a:cs typeface="Arial MT"/>
              </a:rPr>
              <a:t>…])</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20" dirty="0">
                <a:latin typeface="Arial MT"/>
                <a:cs typeface="Arial MT"/>
              </a:rPr>
              <a:t>"</a:t>
            </a:r>
            <a:r>
              <a:rPr sz="4100" b="1" spc="-120" dirty="0">
                <a:latin typeface="Arial"/>
                <a:cs typeface="Arial"/>
              </a:rPr>
              <a:t>any</a:t>
            </a:r>
            <a:r>
              <a:rPr sz="4100" spc="-120" dirty="0">
                <a:latin typeface="Arial MT"/>
                <a:cs typeface="Arial MT"/>
              </a:rPr>
              <a:t>"</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used</a:t>
            </a:r>
            <a:r>
              <a:rPr sz="4100" spc="5" dirty="0">
                <a:latin typeface="Arial MT"/>
                <a:cs typeface="Arial MT"/>
              </a:rPr>
              <a:t> </a:t>
            </a:r>
            <a:r>
              <a:rPr sz="4100" spc="10" dirty="0">
                <a:latin typeface="Arial MT"/>
                <a:cs typeface="Arial MT"/>
              </a:rPr>
              <a:t>as a</a:t>
            </a:r>
            <a:r>
              <a:rPr sz="4100" spc="5" dirty="0">
                <a:latin typeface="Arial MT"/>
                <a:cs typeface="Arial MT"/>
              </a:rPr>
              <a:t> </a:t>
            </a:r>
            <a:r>
              <a:rPr sz="4100" spc="65" dirty="0">
                <a:latin typeface="Arial MT"/>
                <a:cs typeface="Arial MT"/>
              </a:rPr>
              <a:t>type</a:t>
            </a:r>
            <a:r>
              <a:rPr sz="4100" spc="10" dirty="0">
                <a:latin typeface="Arial MT"/>
                <a:cs typeface="Arial MT"/>
              </a:rPr>
              <a:t> as</a:t>
            </a:r>
            <a:r>
              <a:rPr sz="4100" spc="5" dirty="0">
                <a:latin typeface="Arial MT"/>
                <a:cs typeface="Arial MT"/>
              </a:rPr>
              <a:t> well to</a:t>
            </a:r>
            <a:r>
              <a:rPr sz="4100" spc="10" dirty="0">
                <a:latin typeface="Arial MT"/>
                <a:cs typeface="Arial MT"/>
              </a:rPr>
              <a:t> </a:t>
            </a:r>
            <a:r>
              <a:rPr sz="4100" spc="65" dirty="0">
                <a:latin typeface="Arial MT"/>
                <a:cs typeface="Arial MT"/>
              </a:rPr>
              <a:t>indicate</a:t>
            </a:r>
            <a:r>
              <a:rPr sz="4100" spc="5" dirty="0">
                <a:latin typeface="Arial MT"/>
                <a:cs typeface="Arial MT"/>
              </a:rPr>
              <a:t> </a:t>
            </a:r>
            <a:r>
              <a:rPr sz="4100" spc="10" dirty="0">
                <a:latin typeface="Arial MT"/>
                <a:cs typeface="Arial MT"/>
              </a:rPr>
              <a:t>any </a:t>
            </a:r>
            <a:r>
              <a:rPr sz="4100" spc="65" dirty="0">
                <a:latin typeface="Arial MT"/>
                <a:cs typeface="Arial MT"/>
              </a:rPr>
              <a:t>type</a:t>
            </a:r>
            <a:r>
              <a:rPr sz="4100" spc="5" dirty="0">
                <a:latin typeface="Arial MT"/>
                <a:cs typeface="Arial MT"/>
              </a:rPr>
              <a:t> is</a:t>
            </a:r>
            <a:r>
              <a:rPr sz="4100" spc="10" dirty="0">
                <a:latin typeface="Arial MT"/>
                <a:cs typeface="Arial MT"/>
              </a:rPr>
              <a:t> </a:t>
            </a:r>
            <a:r>
              <a:rPr sz="4100" spc="100" dirty="0">
                <a:latin typeface="Arial MT"/>
                <a:cs typeface="Arial MT"/>
              </a:rPr>
              <a:t>acceptable</a:t>
            </a:r>
            <a:endParaRPr sz="4100">
              <a:latin typeface="Arial MT"/>
              <a:cs typeface="Arial M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9EDE5-F82F-4568-A4CD-C91733B2919F}"/>
              </a:ext>
            </a:extLst>
          </p:cNvPr>
          <p:cNvSpPr txBox="1"/>
          <p:nvPr/>
        </p:nvSpPr>
        <p:spPr>
          <a:xfrm>
            <a:off x="6318250" y="473075"/>
            <a:ext cx="6813212" cy="1200329"/>
          </a:xfrm>
          <a:prstGeom prst="rect">
            <a:avLst/>
          </a:prstGeom>
          <a:noFill/>
        </p:spPr>
        <p:txBody>
          <a:bodyPr wrap="none" rtlCol="0">
            <a:spAutoFit/>
          </a:bodyPr>
          <a:lstStyle/>
          <a:p>
            <a:r>
              <a:rPr lang="en-IN" sz="7200" dirty="0"/>
              <a:t>Terraform version</a:t>
            </a:r>
          </a:p>
        </p:txBody>
      </p:sp>
      <p:pic>
        <p:nvPicPr>
          <p:cNvPr id="5" name="Picture 4">
            <a:extLst>
              <a:ext uri="{FF2B5EF4-FFF2-40B4-BE49-F238E27FC236}">
                <a16:creationId xmlns:a16="http://schemas.microsoft.com/office/drawing/2014/main" id="{B5A8D819-94A2-4F7C-A2DA-55DF29F8ADA9}"/>
              </a:ext>
            </a:extLst>
          </p:cNvPr>
          <p:cNvPicPr>
            <a:picLocks noChangeAspect="1"/>
          </p:cNvPicPr>
          <p:nvPr/>
        </p:nvPicPr>
        <p:blipFill rotWithShape="1">
          <a:blip r:embed="rId2"/>
          <a:srcRect b="8148"/>
          <a:stretch/>
        </p:blipFill>
        <p:spPr>
          <a:xfrm>
            <a:off x="908050" y="1539875"/>
            <a:ext cx="18288000" cy="9448800"/>
          </a:xfrm>
          <a:prstGeom prst="rect">
            <a:avLst/>
          </a:prstGeom>
        </p:spPr>
      </p:pic>
    </p:spTree>
    <p:extLst>
      <p:ext uri="{BB962C8B-B14F-4D97-AF65-F5344CB8AC3E}">
        <p14:creationId xmlns:p14="http://schemas.microsoft.com/office/powerpoint/2010/main" val="187265622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39934" y="2160226"/>
            <a:ext cx="1018476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55" dirty="0">
                <a:latin typeface="Arial MT"/>
                <a:cs typeface="Arial MT"/>
              </a:rPr>
              <a:t>Let’s</a:t>
            </a:r>
            <a:r>
              <a:rPr sz="4100" spc="5" dirty="0">
                <a:latin typeface="Arial MT"/>
                <a:cs typeface="Arial MT"/>
              </a:rPr>
              <a:t> </a:t>
            </a:r>
            <a:r>
              <a:rPr sz="4100" spc="125" dirty="0">
                <a:latin typeface="Arial MT"/>
                <a:cs typeface="Arial MT"/>
              </a:rPr>
              <a:t>go</a:t>
            </a:r>
            <a:r>
              <a:rPr sz="4100" spc="5" dirty="0">
                <a:latin typeface="Arial MT"/>
                <a:cs typeface="Arial MT"/>
              </a:rPr>
              <a:t> </a:t>
            </a:r>
            <a:r>
              <a:rPr sz="4100" spc="10" dirty="0">
                <a:latin typeface="Arial MT"/>
                <a:cs typeface="Arial MT"/>
              </a:rPr>
              <a:t>over</a:t>
            </a:r>
            <a:r>
              <a:rPr sz="4100" spc="5" dirty="0">
                <a:latin typeface="Arial MT"/>
                <a:cs typeface="Arial MT"/>
              </a:rPr>
              <a:t> </a:t>
            </a:r>
            <a:r>
              <a:rPr sz="4100" spc="10" dirty="0">
                <a:latin typeface="Arial MT"/>
                <a:cs typeface="Arial MT"/>
              </a:rPr>
              <a:t>a few</a:t>
            </a:r>
            <a:r>
              <a:rPr sz="4100" spc="5" dirty="0">
                <a:latin typeface="Arial MT"/>
                <a:cs typeface="Arial MT"/>
              </a:rPr>
              <a:t> </a:t>
            </a:r>
            <a:r>
              <a:rPr sz="4100" spc="35" dirty="0">
                <a:latin typeface="Arial MT"/>
                <a:cs typeface="Arial MT"/>
              </a:rPr>
              <a:t>examples</a:t>
            </a:r>
            <a:r>
              <a:rPr sz="4100" spc="5" dirty="0">
                <a:latin typeface="Arial MT"/>
                <a:cs typeface="Arial MT"/>
              </a:rPr>
              <a:t> of</a:t>
            </a:r>
            <a:r>
              <a:rPr sz="4100" spc="10" dirty="0">
                <a:latin typeface="Arial MT"/>
                <a:cs typeface="Arial MT"/>
              </a:rPr>
              <a:t> </a:t>
            </a:r>
            <a:r>
              <a:rPr sz="4100" spc="30" dirty="0">
                <a:latin typeface="Arial MT"/>
                <a:cs typeface="Arial MT"/>
              </a:rPr>
              <a:t>variables</a:t>
            </a:r>
            <a:endParaRPr sz="4100">
              <a:latin typeface="Arial MT"/>
              <a:cs typeface="Arial MT"/>
            </a:endParaRPr>
          </a:p>
        </p:txBody>
      </p:sp>
      <p:pic>
        <p:nvPicPr>
          <p:cNvPr id="4" name="object 4"/>
          <p:cNvPicPr/>
          <p:nvPr/>
        </p:nvPicPr>
        <p:blipFill>
          <a:blip r:embed="rId2" cstate="print"/>
          <a:stretch>
            <a:fillRect/>
          </a:stretch>
        </p:blipFill>
        <p:spPr>
          <a:xfrm>
            <a:off x="1023705" y="3127872"/>
            <a:ext cx="17605443" cy="6962351"/>
          </a:xfrm>
          <a:prstGeom prst="rect">
            <a:avLst/>
          </a:prstGeom>
        </p:spPr>
      </p:pic>
      <p:sp>
        <p:nvSpPr>
          <p:cNvPr id="5" name="object 5"/>
          <p:cNvSpPr txBox="1"/>
          <p:nvPr/>
        </p:nvSpPr>
        <p:spPr>
          <a:xfrm>
            <a:off x="1070824" y="3154049"/>
            <a:ext cx="17511395" cy="6868159"/>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a:lnSpc>
                <a:spcPct val="100000"/>
              </a:lnSpc>
              <a:spcBef>
                <a:spcPts val="55"/>
              </a:spcBef>
            </a:pPr>
            <a:endParaRPr sz="2500">
              <a:latin typeface="Times New Roman"/>
              <a:cs typeface="Times New Roman"/>
            </a:endParaRPr>
          </a:p>
          <a:p>
            <a:pPr marL="257810">
              <a:lnSpc>
                <a:spcPts val="2525"/>
              </a:lnSpc>
            </a:pPr>
            <a:r>
              <a:rPr sz="2150" dirty="0">
                <a:latin typeface="Courier New"/>
                <a:cs typeface="Courier New"/>
              </a:rPr>
              <a:t>variable</a:t>
            </a:r>
            <a:r>
              <a:rPr sz="2150" spc="-40" dirty="0">
                <a:latin typeface="Courier New"/>
                <a:cs typeface="Courier New"/>
              </a:rPr>
              <a:t> </a:t>
            </a:r>
            <a:r>
              <a:rPr sz="2150" dirty="0">
                <a:latin typeface="Courier New"/>
                <a:cs typeface="Courier New"/>
              </a:rPr>
              <a:t>"myvariable"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585470" marR="8886190">
              <a:lnSpc>
                <a:spcPts val="2470"/>
              </a:lnSpc>
              <a:spcBef>
                <a:spcPts val="120"/>
              </a:spcBef>
              <a:tabLst>
                <a:tab pos="2552065" algn="l"/>
              </a:tabLst>
            </a:pPr>
            <a:r>
              <a:rPr sz="2150" dirty="0">
                <a:latin typeface="Courier New"/>
                <a:cs typeface="Courier New"/>
              </a:rPr>
              <a:t>description</a:t>
            </a:r>
            <a:r>
              <a:rPr sz="2150" spc="-15"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"this</a:t>
            </a:r>
            <a:r>
              <a:rPr sz="2150" spc="-15" dirty="0">
                <a:latin typeface="Courier New"/>
                <a:cs typeface="Courier New"/>
              </a:rPr>
              <a:t> </a:t>
            </a:r>
            <a:r>
              <a:rPr sz="2150" dirty="0">
                <a:latin typeface="Courier New"/>
                <a:cs typeface="Courier New"/>
              </a:rPr>
              <a:t>is</a:t>
            </a:r>
            <a:r>
              <a:rPr sz="2150" spc="-10" dirty="0">
                <a:latin typeface="Courier New"/>
                <a:cs typeface="Courier New"/>
              </a:rPr>
              <a:t> </a:t>
            </a:r>
            <a:r>
              <a:rPr sz="2150" dirty="0">
                <a:latin typeface="Courier New"/>
                <a:cs typeface="Courier New"/>
              </a:rPr>
              <a:t>myvariable,</a:t>
            </a:r>
            <a:r>
              <a:rPr sz="2150" spc="-15" dirty="0">
                <a:latin typeface="Courier New"/>
                <a:cs typeface="Courier New"/>
              </a:rPr>
              <a:t> </a:t>
            </a:r>
            <a:r>
              <a:rPr sz="2150" dirty="0">
                <a:latin typeface="Courier New"/>
                <a:cs typeface="Courier New"/>
              </a:rPr>
              <a:t>it’s</a:t>
            </a:r>
            <a:r>
              <a:rPr sz="2150" spc="-10" dirty="0">
                <a:latin typeface="Courier New"/>
                <a:cs typeface="Courier New"/>
              </a:rPr>
              <a:t> </a:t>
            </a:r>
            <a:r>
              <a:rPr sz="2150" dirty="0">
                <a:latin typeface="Courier New"/>
                <a:cs typeface="Courier New"/>
              </a:rPr>
              <a:t>a</a:t>
            </a:r>
            <a:r>
              <a:rPr sz="2150" spc="-10" dirty="0">
                <a:latin typeface="Courier New"/>
                <a:cs typeface="Courier New"/>
              </a:rPr>
              <a:t> </a:t>
            </a:r>
            <a:r>
              <a:rPr sz="2150" dirty="0">
                <a:latin typeface="Courier New"/>
                <a:cs typeface="Courier New"/>
              </a:rPr>
              <a:t>string" </a:t>
            </a:r>
            <a:r>
              <a:rPr sz="2150" spc="-1275" dirty="0">
                <a:latin typeface="Courier New"/>
                <a:cs typeface="Courier New"/>
              </a:rPr>
              <a:t> </a:t>
            </a:r>
            <a:r>
              <a:rPr sz="2150" dirty="0">
                <a:latin typeface="Courier New"/>
                <a:cs typeface="Courier New"/>
              </a:rPr>
              <a:t>type	=</a:t>
            </a:r>
            <a:r>
              <a:rPr sz="2150" spc="-5" dirty="0">
                <a:latin typeface="Courier New"/>
                <a:cs typeface="Courier New"/>
              </a:rPr>
              <a:t> </a:t>
            </a:r>
            <a:r>
              <a:rPr sz="2150" dirty="0">
                <a:latin typeface="Courier New"/>
                <a:cs typeface="Courier New"/>
              </a:rPr>
              <a:t>string</a:t>
            </a:r>
            <a:endParaRPr sz="2150">
              <a:latin typeface="Courier New"/>
              <a:cs typeface="Courier New"/>
            </a:endParaRPr>
          </a:p>
          <a:p>
            <a:pPr marL="585470">
              <a:lnSpc>
                <a:spcPts val="2360"/>
              </a:lnSpc>
              <a:tabLst>
                <a:tab pos="2552065" algn="l"/>
              </a:tabLst>
            </a:pPr>
            <a:r>
              <a:rPr sz="2150" dirty="0">
                <a:latin typeface="Courier New"/>
                <a:cs typeface="Courier New"/>
              </a:rPr>
              <a:t>default	=</a:t>
            </a:r>
            <a:r>
              <a:rPr sz="2150" spc="-65" dirty="0">
                <a:latin typeface="Courier New"/>
                <a:cs typeface="Courier New"/>
              </a:rPr>
              <a:t> </a:t>
            </a:r>
            <a:r>
              <a:rPr sz="2150" dirty="0">
                <a:latin typeface="Courier New"/>
                <a:cs typeface="Courier New"/>
              </a:rPr>
              <a:t>"123"</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50"/>
              </a:spcBef>
            </a:pPr>
            <a:endParaRPr sz="2200">
              <a:latin typeface="Courier New"/>
              <a:cs typeface="Courier New"/>
            </a:endParaRPr>
          </a:p>
          <a:p>
            <a:pPr marL="257810" marR="12164060">
              <a:lnSpc>
                <a:spcPts val="2470"/>
              </a:lnSpc>
            </a:pPr>
            <a:r>
              <a:rPr sz="2150" dirty="0">
                <a:latin typeface="Courier New"/>
                <a:cs typeface="Courier New"/>
              </a:rPr>
              <a:t>//</a:t>
            </a:r>
            <a:r>
              <a:rPr sz="2150" spc="-25" dirty="0">
                <a:latin typeface="Courier New"/>
                <a:cs typeface="Courier New"/>
              </a:rPr>
              <a:t> </a:t>
            </a:r>
            <a:r>
              <a:rPr sz="2150" dirty="0">
                <a:latin typeface="Courier New"/>
                <a:cs typeface="Courier New"/>
              </a:rPr>
              <a:t>from</a:t>
            </a:r>
            <a:r>
              <a:rPr sz="2150" spc="-20" dirty="0">
                <a:latin typeface="Courier New"/>
                <a:cs typeface="Courier New"/>
              </a:rPr>
              <a:t> </a:t>
            </a:r>
            <a:r>
              <a:rPr sz="2150" dirty="0">
                <a:latin typeface="Courier New"/>
                <a:cs typeface="Courier New"/>
              </a:rPr>
              <a:t>the</a:t>
            </a:r>
            <a:r>
              <a:rPr sz="2150" spc="-25" dirty="0">
                <a:latin typeface="Courier New"/>
                <a:cs typeface="Courier New"/>
              </a:rPr>
              <a:t> </a:t>
            </a:r>
            <a:r>
              <a:rPr sz="2150" dirty="0">
                <a:latin typeface="Courier New"/>
                <a:cs typeface="Courier New"/>
              </a:rPr>
              <a:t>module-flatten</a:t>
            </a:r>
            <a:r>
              <a:rPr sz="2150" spc="-20" dirty="0">
                <a:latin typeface="Courier New"/>
                <a:cs typeface="Courier New"/>
              </a:rPr>
              <a:t> </a:t>
            </a:r>
            <a:r>
              <a:rPr sz="2150" dirty="0">
                <a:latin typeface="Courier New"/>
                <a:cs typeface="Courier New"/>
              </a:rPr>
              <a:t>demo </a:t>
            </a:r>
            <a:r>
              <a:rPr sz="2150" spc="-1275" dirty="0">
                <a:latin typeface="Courier New"/>
                <a:cs typeface="Courier New"/>
              </a:rPr>
              <a:t> </a:t>
            </a:r>
            <a:r>
              <a:rPr sz="2150" dirty="0">
                <a:latin typeface="Courier New"/>
                <a:cs typeface="Courier New"/>
              </a:rPr>
              <a:t>variable</a:t>
            </a:r>
            <a:r>
              <a:rPr sz="2150" spc="-10" dirty="0">
                <a:latin typeface="Courier New"/>
                <a:cs typeface="Courier New"/>
              </a:rPr>
              <a:t> </a:t>
            </a:r>
            <a:r>
              <a:rPr sz="2150" dirty="0">
                <a:latin typeface="Courier New"/>
                <a:cs typeface="Courier New"/>
              </a:rPr>
              <a:t>"parameters"</a:t>
            </a:r>
            <a:r>
              <a:rPr sz="2150" spc="-10" dirty="0">
                <a:latin typeface="Courier New"/>
                <a:cs typeface="Courier New"/>
              </a:rPr>
              <a:t> </a:t>
            </a:r>
            <a:r>
              <a:rPr sz="2150" dirty="0">
                <a:latin typeface="Courier New"/>
                <a:cs typeface="Courier New"/>
              </a:rPr>
              <a:t>{</a:t>
            </a:r>
            <a:endParaRPr sz="2150">
              <a:latin typeface="Courier New"/>
              <a:cs typeface="Courier New"/>
            </a:endParaRPr>
          </a:p>
          <a:p>
            <a:pPr marL="913130" marR="13639165" indent="-328295">
              <a:lnSpc>
                <a:spcPts val="2470"/>
              </a:lnSpc>
              <a:spcBef>
                <a:spcPts val="5"/>
              </a:spcBef>
            </a:pPr>
            <a:r>
              <a:rPr sz="2150" dirty="0">
                <a:latin typeface="Courier New"/>
                <a:cs typeface="Courier New"/>
              </a:rPr>
              <a:t>type</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list(object({ </a:t>
            </a:r>
            <a:r>
              <a:rPr sz="2150" spc="-1275" dirty="0">
                <a:latin typeface="Courier New"/>
                <a:cs typeface="Courier New"/>
              </a:rPr>
              <a:t> </a:t>
            </a:r>
            <a:r>
              <a:rPr sz="2150" dirty="0">
                <a:latin typeface="Courier New"/>
                <a:cs typeface="Courier New"/>
              </a:rPr>
              <a:t>prefix</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string</a:t>
            </a:r>
            <a:endParaRPr sz="2150">
              <a:latin typeface="Courier New"/>
              <a:cs typeface="Courier New"/>
            </a:endParaRPr>
          </a:p>
          <a:p>
            <a:pPr marL="1240790" marR="12327890" indent="-328295">
              <a:lnSpc>
                <a:spcPts val="2470"/>
              </a:lnSpc>
              <a:spcBef>
                <a:spcPts val="10"/>
              </a:spcBef>
              <a:tabLst>
                <a:tab pos="2224405" algn="l"/>
              </a:tabLst>
            </a:pPr>
            <a:r>
              <a:rPr sz="2150" dirty="0">
                <a:latin typeface="Courier New"/>
                <a:cs typeface="Courier New"/>
              </a:rPr>
              <a:t>parameters</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list(object({ </a:t>
            </a:r>
            <a:r>
              <a:rPr sz="2150" spc="-1275" dirty="0">
                <a:latin typeface="Courier New"/>
                <a:cs typeface="Courier New"/>
              </a:rPr>
              <a:t> </a:t>
            </a:r>
            <a:r>
              <a:rPr sz="2150" dirty="0">
                <a:latin typeface="Courier New"/>
                <a:cs typeface="Courier New"/>
              </a:rPr>
              <a:t>name	=</a:t>
            </a:r>
            <a:r>
              <a:rPr sz="2150" spc="-10" dirty="0">
                <a:latin typeface="Courier New"/>
                <a:cs typeface="Courier New"/>
              </a:rPr>
              <a:t> </a:t>
            </a:r>
            <a:r>
              <a:rPr sz="2150" dirty="0">
                <a:latin typeface="Courier New"/>
                <a:cs typeface="Courier New"/>
              </a:rPr>
              <a:t>string</a:t>
            </a:r>
            <a:endParaRPr sz="2150">
              <a:latin typeface="Courier New"/>
              <a:cs typeface="Courier New"/>
            </a:endParaRPr>
          </a:p>
          <a:p>
            <a:pPr marL="1240790">
              <a:lnSpc>
                <a:spcPts val="2360"/>
              </a:lnSpc>
            </a:pPr>
            <a:r>
              <a:rPr sz="2150" dirty="0">
                <a:latin typeface="Courier New"/>
                <a:cs typeface="Courier New"/>
              </a:rPr>
              <a:t>value</a:t>
            </a:r>
            <a:r>
              <a:rPr sz="2150" spc="-50" dirty="0">
                <a:latin typeface="Courier New"/>
                <a:cs typeface="Courier New"/>
              </a:rPr>
              <a:t> </a:t>
            </a:r>
            <a:r>
              <a:rPr sz="2150" dirty="0">
                <a:latin typeface="Courier New"/>
                <a:cs typeface="Courier New"/>
              </a:rPr>
              <a:t>=</a:t>
            </a:r>
            <a:r>
              <a:rPr sz="2150" spc="-50" dirty="0">
                <a:latin typeface="Courier New"/>
                <a:cs typeface="Courier New"/>
              </a:rPr>
              <a:t> </a:t>
            </a:r>
            <a:r>
              <a:rPr sz="2150" dirty="0">
                <a:latin typeface="Courier New"/>
                <a:cs typeface="Courier New"/>
              </a:rPr>
              <a:t>string</a:t>
            </a:r>
            <a:endParaRPr sz="2150">
              <a:latin typeface="Courier New"/>
              <a:cs typeface="Courier New"/>
            </a:endParaRPr>
          </a:p>
          <a:p>
            <a:pPr marL="913130">
              <a:lnSpc>
                <a:spcPts val="2475"/>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default</a:t>
            </a:r>
            <a:r>
              <a:rPr sz="2150" spc="-40"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pic>
        <p:nvPicPr>
          <p:cNvPr id="3" name="object 3"/>
          <p:cNvPicPr/>
          <p:nvPr/>
        </p:nvPicPr>
        <p:blipFill>
          <a:blip r:embed="rId2" cstate="print"/>
          <a:stretch>
            <a:fillRect/>
          </a:stretch>
        </p:blipFill>
        <p:spPr>
          <a:xfrm>
            <a:off x="1023705" y="3127872"/>
            <a:ext cx="17605443" cy="5094695"/>
          </a:xfrm>
          <a:prstGeom prst="rect">
            <a:avLst/>
          </a:prstGeom>
        </p:spPr>
      </p:pic>
      <p:sp>
        <p:nvSpPr>
          <p:cNvPr id="4" name="object 4"/>
          <p:cNvSpPr txBox="1"/>
          <p:nvPr/>
        </p:nvSpPr>
        <p:spPr>
          <a:xfrm>
            <a:off x="1070824" y="3154049"/>
            <a:ext cx="17511395" cy="5000625"/>
          </a:xfrm>
          <a:prstGeom prst="rect">
            <a:avLst/>
          </a:prstGeom>
          <a:solidFill>
            <a:srgbClr val="DCDEE0"/>
          </a:solidFill>
          <a:ln w="10470">
            <a:solidFill>
              <a:srgbClr val="A6AAA9"/>
            </a:solidFill>
          </a:ln>
        </p:spPr>
        <p:txBody>
          <a:bodyPr vert="horz" wrap="square" lIns="0" tIns="141605" rIns="0" bIns="0" rtlCol="0">
            <a:spAutoFit/>
          </a:bodyPr>
          <a:lstStyle/>
          <a:p>
            <a:pPr marL="257810" marR="13147675" algn="ctr">
              <a:lnSpc>
                <a:spcPts val="2470"/>
              </a:lnSpc>
              <a:spcBef>
                <a:spcPts val="1115"/>
              </a:spcBef>
            </a:pPr>
            <a:r>
              <a:rPr sz="2150" dirty="0">
                <a:latin typeface="Courier New"/>
                <a:cs typeface="Courier New"/>
              </a:rPr>
              <a:t>variable</a:t>
            </a:r>
            <a:r>
              <a:rPr sz="2150" spc="-50" dirty="0">
                <a:latin typeface="Courier New"/>
                <a:cs typeface="Courier New"/>
              </a:rPr>
              <a:t> </a:t>
            </a:r>
            <a:r>
              <a:rPr sz="2150" dirty="0">
                <a:latin typeface="Courier New"/>
                <a:cs typeface="Courier New"/>
              </a:rPr>
              <a:t>"docker_ports"</a:t>
            </a:r>
            <a:r>
              <a:rPr sz="2150" spc="-4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type = list(object({ </a:t>
            </a:r>
            <a:r>
              <a:rPr sz="2150" spc="5" dirty="0">
                <a:latin typeface="Courier New"/>
                <a:cs typeface="Courier New"/>
              </a:rPr>
              <a:t> </a:t>
            </a:r>
            <a:r>
              <a:rPr sz="2150" dirty="0">
                <a:latin typeface="Courier New"/>
                <a:cs typeface="Courier New"/>
              </a:rPr>
              <a:t>internal</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number </a:t>
            </a:r>
            <a:r>
              <a:rPr sz="2150" spc="5" dirty="0">
                <a:latin typeface="Courier New"/>
                <a:cs typeface="Courier New"/>
              </a:rPr>
              <a:t> </a:t>
            </a:r>
            <a:r>
              <a:rPr sz="2150" dirty="0">
                <a:latin typeface="Courier New"/>
                <a:cs typeface="Courier New"/>
              </a:rPr>
              <a:t>external</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number </a:t>
            </a:r>
            <a:r>
              <a:rPr sz="2150" spc="5" dirty="0">
                <a:latin typeface="Courier New"/>
                <a:cs typeface="Courier New"/>
              </a:rPr>
              <a:t> </a:t>
            </a:r>
            <a:r>
              <a:rPr sz="2150" dirty="0">
                <a:latin typeface="Courier New"/>
                <a:cs typeface="Courier New"/>
              </a:rPr>
              <a:t>protocol</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string</a:t>
            </a:r>
            <a:endParaRPr sz="2150">
              <a:latin typeface="Courier New"/>
              <a:cs typeface="Courier New"/>
            </a:endParaRPr>
          </a:p>
          <a:p>
            <a:pPr marL="585470">
              <a:lnSpc>
                <a:spcPts val="2370"/>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default</a:t>
            </a:r>
            <a:r>
              <a:rPr sz="2150" spc="-40" dirty="0">
                <a:latin typeface="Courier New"/>
                <a:cs typeface="Courier New"/>
              </a:rPr>
              <a:t> </a:t>
            </a:r>
            <a:r>
              <a:rPr sz="2150" dirty="0">
                <a:latin typeface="Courier New"/>
                <a:cs typeface="Courier New"/>
              </a:rPr>
              <a:t>=</a:t>
            </a:r>
            <a:r>
              <a:rPr sz="2150" spc="-40" dirty="0">
                <a:latin typeface="Courier New"/>
                <a:cs typeface="Courier New"/>
              </a:rPr>
              <a:t> </a:t>
            </a:r>
            <a:r>
              <a:rPr sz="2150" dirty="0">
                <a:latin typeface="Courier New"/>
                <a:cs typeface="Courier New"/>
              </a:rPr>
              <a:t>[</a:t>
            </a:r>
            <a:endParaRPr sz="2150">
              <a:latin typeface="Courier New"/>
              <a:cs typeface="Courier New"/>
            </a:endParaRPr>
          </a:p>
          <a:p>
            <a:pPr marL="913130">
              <a:lnSpc>
                <a:spcPts val="2475"/>
              </a:lnSpc>
            </a:pPr>
            <a:r>
              <a:rPr sz="2150" dirty="0">
                <a:latin typeface="Courier New"/>
                <a:cs typeface="Courier New"/>
              </a:rPr>
              <a:t>{</a:t>
            </a:r>
            <a:endParaRPr sz="2150">
              <a:latin typeface="Courier New"/>
              <a:cs typeface="Courier New"/>
            </a:endParaRPr>
          </a:p>
          <a:p>
            <a:pPr marL="1240790">
              <a:lnSpc>
                <a:spcPts val="2475"/>
              </a:lnSpc>
            </a:pPr>
            <a:r>
              <a:rPr sz="2150" dirty="0">
                <a:latin typeface="Courier New"/>
                <a:cs typeface="Courier New"/>
              </a:rPr>
              <a:t>internal</a:t>
            </a:r>
            <a:r>
              <a:rPr sz="2150" spc="-40"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8300</a:t>
            </a:r>
            <a:endParaRPr sz="2150">
              <a:latin typeface="Courier New"/>
              <a:cs typeface="Courier New"/>
            </a:endParaRPr>
          </a:p>
          <a:p>
            <a:pPr marL="1240790" marR="13639165">
              <a:lnSpc>
                <a:spcPts val="2470"/>
              </a:lnSpc>
              <a:spcBef>
                <a:spcPts val="120"/>
              </a:spcBef>
            </a:pPr>
            <a:r>
              <a:rPr sz="2150" dirty="0">
                <a:latin typeface="Courier New"/>
                <a:cs typeface="Courier New"/>
              </a:rPr>
              <a:t>external = 8300 </a:t>
            </a:r>
            <a:r>
              <a:rPr sz="2150" spc="-1280" dirty="0">
                <a:latin typeface="Courier New"/>
                <a:cs typeface="Courier New"/>
              </a:rPr>
              <a:t> </a:t>
            </a:r>
            <a:r>
              <a:rPr sz="2150" dirty="0">
                <a:latin typeface="Courier New"/>
                <a:cs typeface="Courier New"/>
              </a:rPr>
              <a:t>protocol</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"tcp"</a:t>
            </a:r>
            <a:endParaRPr sz="2150">
              <a:latin typeface="Courier New"/>
              <a:cs typeface="Courier New"/>
            </a:endParaRPr>
          </a:p>
          <a:p>
            <a:pPr marL="913130">
              <a:lnSpc>
                <a:spcPts val="2360"/>
              </a:lnSpc>
            </a:pP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39934" y="2160226"/>
            <a:ext cx="18126710"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10" dirty="0">
                <a:latin typeface="Arial MT"/>
                <a:cs typeface="Arial MT"/>
              </a:rPr>
              <a:t>Since </a:t>
            </a:r>
            <a:r>
              <a:rPr sz="4100" spc="15" dirty="0">
                <a:latin typeface="Arial MT"/>
                <a:cs typeface="Arial MT"/>
              </a:rPr>
              <a:t>terraform</a:t>
            </a:r>
            <a:r>
              <a:rPr sz="4100" spc="10" dirty="0">
                <a:latin typeface="Arial MT"/>
                <a:cs typeface="Arial MT"/>
              </a:rPr>
              <a:t> </a:t>
            </a:r>
            <a:r>
              <a:rPr sz="4100" spc="5" dirty="0">
                <a:latin typeface="Arial MT"/>
                <a:cs typeface="Arial MT"/>
              </a:rPr>
              <a:t>0.13,</a:t>
            </a:r>
            <a:r>
              <a:rPr sz="4100" spc="10" dirty="0">
                <a:latin typeface="Arial MT"/>
                <a:cs typeface="Arial MT"/>
              </a:rPr>
              <a:t> </a:t>
            </a:r>
            <a:r>
              <a:rPr sz="4100" spc="-5" dirty="0">
                <a:latin typeface="Arial MT"/>
                <a:cs typeface="Arial MT"/>
              </a:rPr>
              <a:t>there</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85" dirty="0">
                <a:latin typeface="Arial MT"/>
                <a:cs typeface="Arial MT"/>
              </a:rPr>
              <a:t>support</a:t>
            </a:r>
            <a:r>
              <a:rPr sz="4100" spc="15" dirty="0">
                <a:latin typeface="Arial MT"/>
                <a:cs typeface="Arial MT"/>
              </a:rPr>
              <a:t> </a:t>
            </a:r>
            <a:r>
              <a:rPr sz="4100" spc="5" dirty="0">
                <a:latin typeface="Arial MT"/>
                <a:cs typeface="Arial MT"/>
              </a:rPr>
              <a:t>for</a:t>
            </a:r>
            <a:r>
              <a:rPr sz="4100" spc="10" dirty="0">
                <a:latin typeface="Arial MT"/>
                <a:cs typeface="Arial MT"/>
              </a:rPr>
              <a:t> </a:t>
            </a:r>
            <a:r>
              <a:rPr sz="4100" spc="30" dirty="0">
                <a:latin typeface="Arial MT"/>
                <a:cs typeface="Arial MT"/>
              </a:rPr>
              <a:t>validation</a:t>
            </a:r>
            <a:r>
              <a:rPr sz="4100" spc="10" dirty="0">
                <a:latin typeface="Arial MT"/>
                <a:cs typeface="Arial MT"/>
              </a:rPr>
              <a:t> </a:t>
            </a:r>
            <a:r>
              <a:rPr sz="4100" spc="5" dirty="0">
                <a:latin typeface="Arial MT"/>
                <a:cs typeface="Arial MT"/>
              </a:rPr>
              <a:t>rules</a:t>
            </a:r>
            <a:r>
              <a:rPr sz="4100" spc="10" dirty="0">
                <a:latin typeface="Arial MT"/>
                <a:cs typeface="Arial MT"/>
              </a:rPr>
              <a:t> </a:t>
            </a:r>
            <a:r>
              <a:rPr sz="4100" spc="45" dirty="0">
                <a:latin typeface="Arial MT"/>
                <a:cs typeface="Arial MT"/>
              </a:rPr>
              <a:t>(which</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25" dirty="0">
                <a:latin typeface="Arial MT"/>
                <a:cs typeface="Arial MT"/>
              </a:rPr>
              <a:t>very </a:t>
            </a:r>
            <a:r>
              <a:rPr sz="4100" spc="-1125" dirty="0">
                <a:latin typeface="Arial MT"/>
                <a:cs typeface="Arial MT"/>
              </a:rPr>
              <a:t> </a:t>
            </a:r>
            <a:r>
              <a:rPr sz="4100" spc="55" dirty="0">
                <a:latin typeface="Arial MT"/>
                <a:cs typeface="Arial MT"/>
              </a:rPr>
              <a:t>handy</a:t>
            </a:r>
            <a:r>
              <a:rPr sz="4100" dirty="0">
                <a:latin typeface="Arial MT"/>
                <a:cs typeface="Arial MT"/>
              </a:rPr>
              <a:t> </a:t>
            </a:r>
            <a:r>
              <a:rPr sz="4100" spc="10" dirty="0">
                <a:latin typeface="Arial MT"/>
                <a:cs typeface="Arial MT"/>
              </a:rPr>
              <a:t>when</a:t>
            </a:r>
            <a:r>
              <a:rPr sz="4100" spc="5" dirty="0">
                <a:latin typeface="Arial MT"/>
                <a:cs typeface="Arial MT"/>
              </a:rPr>
              <a:t> </a:t>
            </a:r>
            <a:r>
              <a:rPr sz="4100" spc="75" dirty="0">
                <a:latin typeface="Arial MT"/>
                <a:cs typeface="Arial MT"/>
              </a:rPr>
              <a:t>developing</a:t>
            </a:r>
            <a:r>
              <a:rPr sz="4100" spc="5" dirty="0">
                <a:latin typeface="Arial MT"/>
                <a:cs typeface="Arial MT"/>
              </a:rPr>
              <a:t> </a:t>
            </a:r>
            <a:r>
              <a:rPr sz="4100" spc="35" dirty="0">
                <a:latin typeface="Arial MT"/>
                <a:cs typeface="Arial MT"/>
              </a:rPr>
              <a:t>modules):</a:t>
            </a:r>
            <a:endParaRPr sz="4100">
              <a:latin typeface="Arial MT"/>
              <a:cs typeface="Arial MT"/>
            </a:endParaRPr>
          </a:p>
        </p:txBody>
      </p:sp>
      <p:grpSp>
        <p:nvGrpSpPr>
          <p:cNvPr id="4" name="object 4"/>
          <p:cNvGrpSpPr/>
          <p:nvPr/>
        </p:nvGrpSpPr>
        <p:grpSpPr>
          <a:xfrm>
            <a:off x="938679" y="4135062"/>
            <a:ext cx="17606010" cy="3940810"/>
            <a:chOff x="938679" y="4135062"/>
            <a:chExt cx="17606010" cy="3940810"/>
          </a:xfrm>
        </p:grpSpPr>
        <p:pic>
          <p:nvPicPr>
            <p:cNvPr id="5" name="object 5"/>
            <p:cNvPicPr/>
            <p:nvPr/>
          </p:nvPicPr>
          <p:blipFill>
            <a:blip r:embed="rId2" cstate="print"/>
            <a:stretch>
              <a:fillRect/>
            </a:stretch>
          </p:blipFill>
          <p:spPr>
            <a:xfrm>
              <a:off x="938679" y="4135062"/>
              <a:ext cx="17605443" cy="3940522"/>
            </a:xfrm>
            <a:prstGeom prst="rect">
              <a:avLst/>
            </a:prstGeom>
          </p:spPr>
        </p:pic>
        <p:sp>
          <p:nvSpPr>
            <p:cNvPr id="6" name="object 6"/>
            <p:cNvSpPr/>
            <p:nvPr/>
          </p:nvSpPr>
          <p:spPr>
            <a:xfrm>
              <a:off x="985798" y="4161239"/>
              <a:ext cx="17511395" cy="3846829"/>
            </a:xfrm>
            <a:custGeom>
              <a:avLst/>
              <a:gdLst/>
              <a:ahLst/>
              <a:cxnLst/>
              <a:rect l="l" t="t" r="r" b="b"/>
              <a:pathLst>
                <a:path w="17511395" h="3846829">
                  <a:moveTo>
                    <a:pt x="17511205" y="0"/>
                  </a:moveTo>
                  <a:lnTo>
                    <a:pt x="0" y="0"/>
                  </a:lnTo>
                  <a:lnTo>
                    <a:pt x="0" y="3846284"/>
                  </a:lnTo>
                  <a:lnTo>
                    <a:pt x="17511205" y="3846284"/>
                  </a:lnTo>
                  <a:lnTo>
                    <a:pt x="17511205" y="0"/>
                  </a:lnTo>
                  <a:close/>
                </a:path>
              </a:pathLst>
            </a:custGeom>
            <a:solidFill>
              <a:srgbClr val="DCDEE0"/>
            </a:solidFill>
          </p:spPr>
          <p:txBody>
            <a:bodyPr wrap="square" lIns="0" tIns="0" rIns="0" bIns="0" rtlCol="0"/>
            <a:lstStyle/>
            <a:p>
              <a:endParaRPr/>
            </a:p>
          </p:txBody>
        </p:sp>
        <p:sp>
          <p:nvSpPr>
            <p:cNvPr id="7" name="object 7"/>
            <p:cNvSpPr/>
            <p:nvPr/>
          </p:nvSpPr>
          <p:spPr>
            <a:xfrm>
              <a:off x="985798" y="4161239"/>
              <a:ext cx="17511395" cy="3846829"/>
            </a:xfrm>
            <a:custGeom>
              <a:avLst/>
              <a:gdLst/>
              <a:ahLst/>
              <a:cxnLst/>
              <a:rect l="l" t="t" r="r" b="b"/>
              <a:pathLst>
                <a:path w="17511395" h="3846829">
                  <a:moveTo>
                    <a:pt x="0" y="0"/>
                  </a:moveTo>
                  <a:lnTo>
                    <a:pt x="17511205" y="0"/>
                  </a:lnTo>
                  <a:lnTo>
                    <a:pt x="17511205" y="3846284"/>
                  </a:lnTo>
                  <a:lnTo>
                    <a:pt x="0" y="3846284"/>
                  </a:lnTo>
                  <a:lnTo>
                    <a:pt x="0" y="0"/>
                  </a:lnTo>
                  <a:close/>
                </a:path>
              </a:pathLst>
            </a:custGeom>
            <a:ln w="10470">
              <a:solidFill>
                <a:srgbClr val="A6AAA9"/>
              </a:solidFill>
            </a:ln>
          </p:spPr>
          <p:txBody>
            <a:bodyPr wrap="square" lIns="0" tIns="0" rIns="0" bIns="0" rtlCol="0"/>
            <a:lstStyle/>
            <a:p>
              <a:endParaRPr/>
            </a:p>
          </p:txBody>
        </p:sp>
      </p:grpSp>
      <p:sp>
        <p:nvSpPr>
          <p:cNvPr id="8" name="object 8"/>
          <p:cNvSpPr txBox="1"/>
          <p:nvPr/>
        </p:nvSpPr>
        <p:spPr>
          <a:xfrm>
            <a:off x="1243643" y="4635364"/>
            <a:ext cx="3618865" cy="666750"/>
          </a:xfrm>
          <a:prstGeom prst="rect">
            <a:avLst/>
          </a:prstGeom>
        </p:spPr>
        <p:txBody>
          <a:bodyPr vert="horz" wrap="square" lIns="0" tIns="33655" rIns="0" bIns="0" rtlCol="0">
            <a:spAutoFit/>
          </a:bodyPr>
          <a:lstStyle/>
          <a:p>
            <a:pPr marL="327660" marR="5080" indent="-328295">
              <a:lnSpc>
                <a:spcPts val="2470"/>
              </a:lnSpc>
              <a:spcBef>
                <a:spcPts val="265"/>
              </a:spcBef>
              <a:tabLst>
                <a:tab pos="2294255" algn="l"/>
              </a:tabLst>
            </a:pPr>
            <a:r>
              <a:rPr sz="2150" dirty="0">
                <a:latin typeface="Courier New"/>
                <a:cs typeface="Courier New"/>
              </a:rPr>
              <a:t>variable "image_id" { </a:t>
            </a:r>
            <a:r>
              <a:rPr sz="2150" spc="-1280" dirty="0">
                <a:latin typeface="Courier New"/>
                <a:cs typeface="Courier New"/>
              </a:rPr>
              <a:t> </a:t>
            </a:r>
            <a:r>
              <a:rPr sz="2150" dirty="0">
                <a:latin typeface="Courier New"/>
                <a:cs typeface="Courier New"/>
              </a:rPr>
              <a:t>type	=</a:t>
            </a:r>
            <a:r>
              <a:rPr sz="2150" spc="-100" dirty="0">
                <a:latin typeface="Courier New"/>
                <a:cs typeface="Courier New"/>
              </a:rPr>
              <a:t> </a:t>
            </a:r>
            <a:r>
              <a:rPr sz="2150" dirty="0">
                <a:latin typeface="Courier New"/>
                <a:cs typeface="Courier New"/>
              </a:rPr>
              <a:t>string</a:t>
            </a:r>
            <a:endParaRPr sz="2150">
              <a:latin typeface="Courier New"/>
              <a:cs typeface="Courier New"/>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9" name="object 9"/>
          <p:cNvSpPr txBox="1"/>
          <p:nvPr/>
        </p:nvSpPr>
        <p:spPr>
          <a:xfrm>
            <a:off x="1571478" y="5263617"/>
            <a:ext cx="11814175" cy="1294765"/>
          </a:xfrm>
          <a:prstGeom prst="rect">
            <a:avLst/>
          </a:prstGeom>
        </p:spPr>
        <p:txBody>
          <a:bodyPr vert="horz" wrap="square" lIns="0" tIns="11430" rIns="0" bIns="0" rtlCol="0">
            <a:spAutoFit/>
          </a:bodyPr>
          <a:lstStyle/>
          <a:p>
            <a:pPr>
              <a:lnSpc>
                <a:spcPct val="100000"/>
              </a:lnSpc>
              <a:spcBef>
                <a:spcPts val="90"/>
              </a:spcBef>
            </a:pPr>
            <a:r>
              <a:rPr sz="2150" dirty="0">
                <a:latin typeface="Courier New"/>
                <a:cs typeface="Courier New"/>
              </a:rPr>
              <a:t>description</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id</a:t>
            </a:r>
            <a:r>
              <a:rPr sz="2150" spc="-5" dirty="0">
                <a:latin typeface="Courier New"/>
                <a:cs typeface="Courier New"/>
              </a:rPr>
              <a:t> </a:t>
            </a:r>
            <a:r>
              <a:rPr sz="2150" dirty="0">
                <a:latin typeface="Courier New"/>
                <a:cs typeface="Courier New"/>
              </a:rPr>
              <a:t>of</a:t>
            </a:r>
            <a:r>
              <a:rPr sz="2150" spc="-5" dirty="0">
                <a:latin typeface="Courier New"/>
                <a:cs typeface="Courier New"/>
              </a:rPr>
              <a:t> </a:t>
            </a:r>
            <a:r>
              <a:rPr sz="2150" dirty="0">
                <a:latin typeface="Courier New"/>
                <a:cs typeface="Courier New"/>
              </a:rPr>
              <a:t>the</a:t>
            </a:r>
            <a:r>
              <a:rPr sz="2150" spc="-10" dirty="0">
                <a:latin typeface="Courier New"/>
                <a:cs typeface="Courier New"/>
              </a:rPr>
              <a:t> </a:t>
            </a:r>
            <a:r>
              <a:rPr sz="2150" dirty="0">
                <a:latin typeface="Courier New"/>
                <a:cs typeface="Courier New"/>
              </a:rPr>
              <a:t>machine</a:t>
            </a:r>
            <a:r>
              <a:rPr sz="2150" spc="-5" dirty="0">
                <a:latin typeface="Courier New"/>
                <a:cs typeface="Courier New"/>
              </a:rPr>
              <a:t> </a:t>
            </a:r>
            <a:r>
              <a:rPr sz="2150" dirty="0">
                <a:latin typeface="Courier New"/>
                <a:cs typeface="Courier New"/>
              </a:rPr>
              <a:t>image</a:t>
            </a:r>
            <a:r>
              <a:rPr sz="2150" spc="-5" dirty="0">
                <a:latin typeface="Courier New"/>
                <a:cs typeface="Courier New"/>
              </a:rPr>
              <a:t> </a:t>
            </a:r>
            <a:r>
              <a:rPr sz="2150" dirty="0">
                <a:latin typeface="Courier New"/>
                <a:cs typeface="Courier New"/>
              </a:rPr>
              <a:t>(AMI)</a:t>
            </a:r>
            <a:r>
              <a:rPr sz="2150" spc="-5" dirty="0">
                <a:latin typeface="Courier New"/>
                <a:cs typeface="Courier New"/>
              </a:rPr>
              <a:t> </a:t>
            </a:r>
            <a:r>
              <a:rPr sz="2150" dirty="0">
                <a:latin typeface="Courier New"/>
                <a:cs typeface="Courier New"/>
              </a:rPr>
              <a:t>to</a:t>
            </a:r>
            <a:r>
              <a:rPr sz="2150" spc="-5" dirty="0">
                <a:latin typeface="Courier New"/>
                <a:cs typeface="Courier New"/>
              </a:rPr>
              <a:t> </a:t>
            </a:r>
            <a:r>
              <a:rPr sz="2150" dirty="0">
                <a:latin typeface="Courier New"/>
                <a:cs typeface="Courier New"/>
              </a:rPr>
              <a:t>use</a:t>
            </a:r>
            <a:r>
              <a:rPr sz="2150" spc="-10" dirty="0">
                <a:latin typeface="Courier New"/>
                <a:cs typeface="Courier New"/>
              </a:rPr>
              <a:t> </a:t>
            </a:r>
            <a:r>
              <a:rPr sz="2150" dirty="0">
                <a:latin typeface="Courier New"/>
                <a:cs typeface="Courier New"/>
              </a:rPr>
              <a:t>for</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server."</a:t>
            </a:r>
            <a:endParaRPr sz="2150">
              <a:latin typeface="Courier New"/>
              <a:cs typeface="Courier New"/>
            </a:endParaRPr>
          </a:p>
          <a:p>
            <a:pPr>
              <a:lnSpc>
                <a:spcPct val="100000"/>
              </a:lnSpc>
              <a:spcBef>
                <a:spcPts val="50"/>
              </a:spcBef>
            </a:pPr>
            <a:endParaRPr sz="2200">
              <a:latin typeface="Courier New"/>
              <a:cs typeface="Courier New"/>
            </a:endParaRPr>
          </a:p>
          <a:p>
            <a:pPr marL="327660" marR="9839325" indent="-328295">
              <a:lnSpc>
                <a:spcPts val="2470"/>
              </a:lnSpc>
            </a:pPr>
            <a:r>
              <a:rPr sz="2150" dirty="0">
                <a:latin typeface="Courier New"/>
                <a:cs typeface="Courier New"/>
              </a:rPr>
              <a:t>validation</a:t>
            </a:r>
            <a:r>
              <a:rPr sz="2150" spc="-9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condition</a:t>
            </a:r>
            <a:endParaRPr sz="2150">
              <a:latin typeface="Courier New"/>
              <a:cs typeface="Courier New"/>
            </a:endParaRPr>
          </a:p>
        </p:txBody>
      </p:sp>
      <p:sp>
        <p:nvSpPr>
          <p:cNvPr id="10" name="object 10"/>
          <p:cNvSpPr txBox="1"/>
          <p:nvPr/>
        </p:nvSpPr>
        <p:spPr>
          <a:xfrm>
            <a:off x="4194034" y="6205997"/>
            <a:ext cx="10830560" cy="352425"/>
          </a:xfrm>
          <a:prstGeom prst="rect">
            <a:avLst/>
          </a:prstGeom>
        </p:spPr>
        <p:txBody>
          <a:bodyPr vert="horz" wrap="square" lIns="0" tIns="11430" rIns="0" bIns="0" rtlCol="0">
            <a:spAutoFit/>
          </a:bodyPr>
          <a:lstStyle/>
          <a:p>
            <a:pPr>
              <a:lnSpc>
                <a:spcPct val="100000"/>
              </a:lnSpc>
              <a:spcBef>
                <a:spcPts val="90"/>
              </a:spcBef>
            </a:pPr>
            <a:r>
              <a:rPr sz="2150" dirty="0">
                <a:latin typeface="Courier New"/>
                <a:cs typeface="Courier New"/>
              </a:rPr>
              <a:t>=</a:t>
            </a:r>
            <a:r>
              <a:rPr sz="2150" spc="-10" dirty="0">
                <a:latin typeface="Courier New"/>
                <a:cs typeface="Courier New"/>
              </a:rPr>
              <a:t> </a:t>
            </a:r>
            <a:r>
              <a:rPr sz="2150" dirty="0">
                <a:latin typeface="Courier New"/>
                <a:cs typeface="Courier New"/>
              </a:rPr>
              <a:t>length(var.image_id)</a:t>
            </a:r>
            <a:r>
              <a:rPr sz="2150" spc="-10" dirty="0">
                <a:latin typeface="Courier New"/>
                <a:cs typeface="Courier New"/>
              </a:rPr>
              <a:t> </a:t>
            </a:r>
            <a:r>
              <a:rPr sz="2150" dirty="0">
                <a:latin typeface="Courier New"/>
                <a:cs typeface="Courier New"/>
              </a:rPr>
              <a:t>&gt;</a:t>
            </a:r>
            <a:r>
              <a:rPr sz="2150" spc="-10" dirty="0">
                <a:latin typeface="Courier New"/>
                <a:cs typeface="Courier New"/>
              </a:rPr>
              <a:t> </a:t>
            </a:r>
            <a:r>
              <a:rPr sz="2150" dirty="0">
                <a:latin typeface="Courier New"/>
                <a:cs typeface="Courier New"/>
              </a:rPr>
              <a:t>4</a:t>
            </a:r>
            <a:r>
              <a:rPr sz="2150" spc="-5" dirty="0">
                <a:latin typeface="Courier New"/>
                <a:cs typeface="Courier New"/>
              </a:rPr>
              <a:t> </a:t>
            </a:r>
            <a:r>
              <a:rPr sz="2150" dirty="0">
                <a:latin typeface="Courier New"/>
                <a:cs typeface="Courier New"/>
              </a:rPr>
              <a:t>&amp;&amp;</a:t>
            </a:r>
            <a:r>
              <a:rPr sz="2150" spc="-10" dirty="0">
                <a:latin typeface="Courier New"/>
                <a:cs typeface="Courier New"/>
              </a:rPr>
              <a:t> </a:t>
            </a:r>
            <a:r>
              <a:rPr sz="2150" dirty="0">
                <a:latin typeface="Courier New"/>
                <a:cs typeface="Courier New"/>
              </a:rPr>
              <a:t>substr(var.image_id,</a:t>
            </a:r>
            <a:r>
              <a:rPr sz="2150" spc="-10" dirty="0">
                <a:latin typeface="Courier New"/>
                <a:cs typeface="Courier New"/>
              </a:rPr>
              <a:t> </a:t>
            </a:r>
            <a:r>
              <a:rPr sz="2150" dirty="0">
                <a:latin typeface="Courier New"/>
                <a:cs typeface="Courier New"/>
              </a:rPr>
              <a:t>0,</a:t>
            </a:r>
            <a:r>
              <a:rPr sz="2150" spc="-10" dirty="0">
                <a:latin typeface="Courier New"/>
                <a:cs typeface="Courier New"/>
              </a:rPr>
              <a:t> </a:t>
            </a:r>
            <a:r>
              <a:rPr sz="2150" dirty="0">
                <a:latin typeface="Courier New"/>
                <a:cs typeface="Courier New"/>
              </a:rPr>
              <a:t>4)</a:t>
            </a:r>
            <a:r>
              <a:rPr sz="2150" spc="-5"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"ami-"</a:t>
            </a:r>
            <a:endParaRPr sz="2150">
              <a:latin typeface="Courier New"/>
              <a:cs typeface="Courier New"/>
            </a:endParaRPr>
          </a:p>
        </p:txBody>
      </p:sp>
      <p:sp>
        <p:nvSpPr>
          <p:cNvPr id="11" name="object 11"/>
          <p:cNvSpPr txBox="1"/>
          <p:nvPr/>
        </p:nvSpPr>
        <p:spPr>
          <a:xfrm>
            <a:off x="1243643" y="6520124"/>
            <a:ext cx="14436725" cy="980440"/>
          </a:xfrm>
          <a:prstGeom prst="rect">
            <a:avLst/>
          </a:prstGeom>
        </p:spPr>
        <p:txBody>
          <a:bodyPr vert="horz" wrap="square" lIns="0" tIns="11430" rIns="0" bIns="0" rtlCol="0">
            <a:spAutoFit/>
          </a:bodyPr>
          <a:lstStyle/>
          <a:p>
            <a:pPr marL="655320">
              <a:lnSpc>
                <a:spcPts val="2525"/>
              </a:lnSpc>
              <a:spcBef>
                <a:spcPts val="90"/>
              </a:spcBef>
            </a:pPr>
            <a:r>
              <a:rPr sz="2150" dirty="0">
                <a:latin typeface="Courier New"/>
                <a:cs typeface="Courier New"/>
              </a:rPr>
              <a:t>error_message</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image_id</a:t>
            </a:r>
            <a:r>
              <a:rPr sz="2150" spc="-5" dirty="0">
                <a:latin typeface="Courier New"/>
                <a:cs typeface="Courier New"/>
              </a:rPr>
              <a:t> </a:t>
            </a:r>
            <a:r>
              <a:rPr sz="2150" dirty="0">
                <a:latin typeface="Courier New"/>
                <a:cs typeface="Courier New"/>
              </a:rPr>
              <a:t>value</a:t>
            </a:r>
            <a:r>
              <a:rPr sz="2150" spc="-5" dirty="0">
                <a:latin typeface="Courier New"/>
                <a:cs typeface="Courier New"/>
              </a:rPr>
              <a:t> </a:t>
            </a:r>
            <a:r>
              <a:rPr sz="2150" dirty="0">
                <a:latin typeface="Courier New"/>
                <a:cs typeface="Courier New"/>
              </a:rPr>
              <a:t>must</a:t>
            </a:r>
            <a:r>
              <a:rPr sz="2150" spc="-5" dirty="0">
                <a:latin typeface="Courier New"/>
                <a:cs typeface="Courier New"/>
              </a:rPr>
              <a:t> </a:t>
            </a:r>
            <a:r>
              <a:rPr sz="2150" dirty="0">
                <a:latin typeface="Courier New"/>
                <a:cs typeface="Courier New"/>
              </a:rPr>
              <a:t>be</a:t>
            </a:r>
            <a:r>
              <a:rPr sz="2150" spc="-5" dirty="0">
                <a:latin typeface="Courier New"/>
                <a:cs typeface="Courier New"/>
              </a:rPr>
              <a:t> </a:t>
            </a:r>
            <a:r>
              <a:rPr sz="2150" dirty="0">
                <a:latin typeface="Courier New"/>
                <a:cs typeface="Courier New"/>
              </a:rPr>
              <a:t>a</a:t>
            </a:r>
            <a:r>
              <a:rPr sz="2150" spc="-5" dirty="0">
                <a:latin typeface="Courier New"/>
                <a:cs typeface="Courier New"/>
              </a:rPr>
              <a:t> </a:t>
            </a:r>
            <a:r>
              <a:rPr sz="2150" dirty="0">
                <a:latin typeface="Courier New"/>
                <a:cs typeface="Courier New"/>
              </a:rPr>
              <a:t>valid</a:t>
            </a:r>
            <a:r>
              <a:rPr sz="2150" spc="-10" dirty="0">
                <a:latin typeface="Courier New"/>
                <a:cs typeface="Courier New"/>
              </a:rPr>
              <a:t> </a:t>
            </a:r>
            <a:r>
              <a:rPr sz="2150" dirty="0">
                <a:latin typeface="Courier New"/>
                <a:cs typeface="Courier New"/>
              </a:rPr>
              <a:t>AMI</a:t>
            </a:r>
            <a:r>
              <a:rPr sz="2150" spc="-5" dirty="0">
                <a:latin typeface="Courier New"/>
                <a:cs typeface="Courier New"/>
              </a:rPr>
              <a:t> </a:t>
            </a:r>
            <a:r>
              <a:rPr sz="2150" dirty="0">
                <a:latin typeface="Courier New"/>
                <a:cs typeface="Courier New"/>
              </a:rPr>
              <a:t>id,</a:t>
            </a:r>
            <a:r>
              <a:rPr sz="2150" spc="-5" dirty="0">
                <a:latin typeface="Courier New"/>
                <a:cs typeface="Courier New"/>
              </a:rPr>
              <a:t> </a:t>
            </a:r>
            <a:r>
              <a:rPr sz="2150" dirty="0">
                <a:latin typeface="Courier New"/>
                <a:cs typeface="Courier New"/>
              </a:rPr>
              <a:t>starting</a:t>
            </a:r>
            <a:r>
              <a:rPr sz="2150" spc="-5" dirty="0">
                <a:latin typeface="Courier New"/>
                <a:cs typeface="Courier New"/>
              </a:rPr>
              <a:t> </a:t>
            </a:r>
            <a:r>
              <a:rPr sz="2150" dirty="0">
                <a:latin typeface="Courier New"/>
                <a:cs typeface="Courier New"/>
              </a:rPr>
              <a:t>with</a:t>
            </a:r>
            <a:r>
              <a:rPr sz="2150" spc="-5" dirty="0">
                <a:latin typeface="Courier New"/>
                <a:cs typeface="Courier New"/>
              </a:rPr>
              <a:t> </a:t>
            </a:r>
            <a:r>
              <a:rPr sz="2150" dirty="0">
                <a:latin typeface="Courier New"/>
                <a:cs typeface="Courier New"/>
              </a:rPr>
              <a:t>\"ami-\"."</a:t>
            </a:r>
            <a:endParaRPr sz="2150">
              <a:latin typeface="Courier New"/>
              <a:cs typeface="Courier New"/>
            </a:endParaRPr>
          </a:p>
          <a:p>
            <a:pPr marL="327660">
              <a:lnSpc>
                <a:spcPts val="2475"/>
              </a:lnSpc>
            </a:pPr>
            <a:r>
              <a:rPr sz="2150" dirty="0">
                <a:latin typeface="Courier New"/>
                <a:cs typeface="Courier New"/>
              </a:rPr>
              <a:t>}</a:t>
            </a:r>
            <a:endParaRPr sz="2150">
              <a:latin typeface="Courier New"/>
              <a:cs typeface="Courier New"/>
            </a:endParaRPr>
          </a:p>
          <a:p>
            <a:pPr>
              <a:lnSpc>
                <a:spcPts val="2525"/>
              </a:lnSpc>
            </a:pPr>
            <a:r>
              <a:rPr sz="2150" dirty="0">
                <a:latin typeface="Courier New"/>
                <a:cs typeface="Courier New"/>
              </a:rPr>
              <a:t>}</a:t>
            </a:r>
            <a:endParaRPr sz="2150">
              <a:latin typeface="Courier New"/>
              <a:cs typeface="Courier New"/>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27234" y="2160226"/>
            <a:ext cx="17969230" cy="3157220"/>
          </a:xfrm>
          <a:prstGeom prst="rect">
            <a:avLst/>
          </a:prstGeom>
        </p:spPr>
        <p:txBody>
          <a:bodyPr vert="horz" wrap="square" lIns="0" tIns="12065" rIns="0" bIns="0" rtlCol="0">
            <a:spAutoFit/>
          </a:bodyPr>
          <a:lstStyle/>
          <a:p>
            <a:pPr marL="534035" marR="753745" indent="-509270">
              <a:lnSpc>
                <a:spcPct val="100499"/>
              </a:lnSpc>
              <a:spcBef>
                <a:spcPts val="95"/>
              </a:spcBef>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a:t>
            </a:r>
            <a:r>
              <a:rPr sz="4100" spc="10" dirty="0">
                <a:latin typeface="Arial MT"/>
                <a:cs typeface="Arial MT"/>
              </a:rPr>
              <a:t> use</a:t>
            </a:r>
            <a:r>
              <a:rPr sz="4100" spc="15" dirty="0">
                <a:latin typeface="Arial MT"/>
                <a:cs typeface="Arial MT"/>
              </a:rPr>
              <a:t> </a:t>
            </a:r>
            <a:r>
              <a:rPr sz="4100" spc="-50" dirty="0">
                <a:latin typeface="Arial MT"/>
                <a:cs typeface="Arial MT"/>
              </a:rPr>
              <a:t>"sensitive"</a:t>
            </a:r>
            <a:r>
              <a:rPr sz="4100" spc="10" dirty="0">
                <a:latin typeface="Arial MT"/>
                <a:cs typeface="Arial MT"/>
              </a:rPr>
              <a:t> </a:t>
            </a:r>
            <a:r>
              <a:rPr sz="4100" spc="5" dirty="0">
                <a:latin typeface="Arial MT"/>
                <a:cs typeface="Arial MT"/>
              </a:rPr>
              <a:t>in</a:t>
            </a:r>
            <a:r>
              <a:rPr sz="4100" spc="10" dirty="0">
                <a:latin typeface="Arial MT"/>
                <a:cs typeface="Arial MT"/>
              </a:rPr>
              <a:t> </a:t>
            </a:r>
            <a:r>
              <a:rPr sz="4100" spc="50" dirty="0">
                <a:latin typeface="Arial MT"/>
                <a:cs typeface="Arial MT"/>
              </a:rPr>
              <a:t>input</a:t>
            </a:r>
            <a:r>
              <a:rPr sz="4100" spc="10" dirty="0">
                <a:latin typeface="Arial MT"/>
                <a:cs typeface="Arial MT"/>
              </a:rPr>
              <a:t> </a:t>
            </a:r>
            <a:r>
              <a:rPr sz="4100" spc="30" dirty="0">
                <a:latin typeface="Arial MT"/>
                <a:cs typeface="Arial MT"/>
              </a:rPr>
              <a:t>variables,</a:t>
            </a:r>
            <a:r>
              <a:rPr sz="4100" spc="15" dirty="0">
                <a:latin typeface="Arial MT"/>
                <a:cs typeface="Arial MT"/>
              </a:rPr>
              <a:t> </a:t>
            </a:r>
            <a:r>
              <a:rPr sz="4100" spc="5" dirty="0">
                <a:latin typeface="Arial MT"/>
                <a:cs typeface="Arial MT"/>
              </a:rPr>
              <a:t>to</a:t>
            </a:r>
            <a:r>
              <a:rPr sz="4100" spc="10" dirty="0">
                <a:latin typeface="Arial MT"/>
                <a:cs typeface="Arial MT"/>
              </a:rPr>
              <a:t> </a:t>
            </a:r>
            <a:r>
              <a:rPr sz="4100" spc="30" dirty="0">
                <a:latin typeface="Arial MT"/>
                <a:cs typeface="Arial MT"/>
              </a:rPr>
              <a:t>prevent</a:t>
            </a:r>
            <a:r>
              <a:rPr sz="4100" spc="10" dirty="0">
                <a:latin typeface="Arial MT"/>
                <a:cs typeface="Arial MT"/>
              </a:rPr>
              <a:t> </a:t>
            </a:r>
            <a:r>
              <a:rPr sz="4100" spc="15" dirty="0">
                <a:latin typeface="Arial MT"/>
                <a:cs typeface="Arial MT"/>
              </a:rPr>
              <a:t>terraform </a:t>
            </a:r>
            <a:r>
              <a:rPr sz="4100" spc="-10" dirty="0">
                <a:latin typeface="Arial MT"/>
                <a:cs typeface="Arial MT"/>
              </a:rPr>
              <a:t>from </a:t>
            </a:r>
            <a:r>
              <a:rPr sz="4100" spc="-1125" dirty="0">
                <a:latin typeface="Arial MT"/>
                <a:cs typeface="Arial MT"/>
              </a:rPr>
              <a:t> </a:t>
            </a:r>
            <a:r>
              <a:rPr sz="4100" spc="50" dirty="0">
                <a:latin typeface="Arial MT"/>
                <a:cs typeface="Arial MT"/>
              </a:rPr>
              <a:t>outputting</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35" dirty="0">
                <a:latin typeface="Arial MT"/>
                <a:cs typeface="Arial MT"/>
              </a:rPr>
              <a:t>variable</a:t>
            </a:r>
            <a:r>
              <a:rPr sz="4100" spc="5" dirty="0">
                <a:latin typeface="Arial MT"/>
                <a:cs typeface="Arial MT"/>
              </a:rPr>
              <a:t> </a:t>
            </a:r>
            <a:r>
              <a:rPr sz="4100" spc="85" dirty="0">
                <a:latin typeface="Arial MT"/>
                <a:cs typeface="Arial MT"/>
              </a:rPr>
              <a:t>during</a:t>
            </a:r>
            <a:r>
              <a:rPr sz="4100" spc="5" dirty="0">
                <a:latin typeface="Arial MT"/>
                <a:cs typeface="Arial MT"/>
              </a:rPr>
              <a:t> </a:t>
            </a:r>
            <a:r>
              <a:rPr sz="4100" spc="65" dirty="0">
                <a:latin typeface="Arial MT"/>
                <a:cs typeface="Arial MT"/>
              </a:rPr>
              <a:t>plan</a:t>
            </a:r>
            <a:r>
              <a:rPr sz="4100" spc="5" dirty="0">
                <a:latin typeface="Arial MT"/>
                <a:cs typeface="Arial MT"/>
              </a:rPr>
              <a:t> </a:t>
            </a:r>
            <a:r>
              <a:rPr sz="4100" spc="15" dirty="0">
                <a:latin typeface="Arial MT"/>
                <a:cs typeface="Arial MT"/>
              </a:rPr>
              <a:t>&amp;</a:t>
            </a:r>
            <a:r>
              <a:rPr sz="4100" spc="5" dirty="0">
                <a:latin typeface="Arial MT"/>
                <a:cs typeface="Arial MT"/>
              </a:rPr>
              <a:t> </a:t>
            </a:r>
            <a:r>
              <a:rPr sz="4100" spc="100" dirty="0">
                <a:latin typeface="Arial MT"/>
                <a:cs typeface="Arial MT"/>
              </a:rPr>
              <a:t>apply</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50" dirty="0">
                <a:latin typeface="Arial MT"/>
                <a:cs typeface="Arial MT"/>
              </a:rPr>
              <a:t>This </a:t>
            </a:r>
            <a:r>
              <a:rPr sz="4100" spc="5" dirty="0">
                <a:latin typeface="Arial MT"/>
                <a:cs typeface="Arial MT"/>
              </a:rPr>
              <a:t>is useful if </a:t>
            </a:r>
            <a:r>
              <a:rPr sz="4100" spc="-5" dirty="0">
                <a:latin typeface="Arial MT"/>
                <a:cs typeface="Arial MT"/>
              </a:rPr>
              <a:t>you’re </a:t>
            </a:r>
            <a:r>
              <a:rPr sz="4100" spc="65" dirty="0">
                <a:latin typeface="Arial MT"/>
                <a:cs typeface="Arial MT"/>
              </a:rPr>
              <a:t>handling </a:t>
            </a:r>
            <a:r>
              <a:rPr sz="4100" spc="30" dirty="0">
                <a:latin typeface="Arial MT"/>
                <a:cs typeface="Arial MT"/>
              </a:rPr>
              <a:t>secrets </a:t>
            </a:r>
            <a:r>
              <a:rPr sz="4100" spc="5" dirty="0">
                <a:latin typeface="Arial MT"/>
                <a:cs typeface="Arial MT"/>
              </a:rPr>
              <a:t>(user info, </a:t>
            </a:r>
            <a:r>
              <a:rPr sz="4100" spc="55" dirty="0">
                <a:latin typeface="Arial MT"/>
                <a:cs typeface="Arial MT"/>
              </a:rPr>
              <a:t>password </a:t>
            </a:r>
            <a:r>
              <a:rPr sz="4100" spc="15" dirty="0">
                <a:latin typeface="Arial MT"/>
                <a:cs typeface="Arial MT"/>
              </a:rPr>
              <a:t>information) </a:t>
            </a:r>
            <a:r>
              <a:rPr sz="4100" spc="5" dirty="0">
                <a:latin typeface="Arial MT"/>
                <a:cs typeface="Arial MT"/>
              </a:rPr>
              <a:t>in </a:t>
            </a:r>
            <a:r>
              <a:rPr sz="4100" spc="-1125" dirty="0">
                <a:latin typeface="Arial MT"/>
                <a:cs typeface="Arial MT"/>
              </a:rPr>
              <a:t> </a:t>
            </a:r>
            <a:r>
              <a:rPr sz="4100" spc="10" dirty="0">
                <a:latin typeface="Arial MT"/>
                <a:cs typeface="Arial MT"/>
              </a:rPr>
              <a:t>a</a:t>
            </a:r>
            <a:r>
              <a:rPr sz="4100" dirty="0">
                <a:latin typeface="Arial MT"/>
                <a:cs typeface="Arial MT"/>
              </a:rPr>
              <a:t> </a:t>
            </a:r>
            <a:r>
              <a:rPr sz="4100" spc="30" dirty="0">
                <a:latin typeface="Arial MT"/>
                <a:cs typeface="Arial MT"/>
              </a:rPr>
              <a:t>variable:</a:t>
            </a:r>
            <a:endParaRPr sz="4100">
              <a:latin typeface="Arial MT"/>
              <a:cs typeface="Arial MT"/>
            </a:endParaRPr>
          </a:p>
        </p:txBody>
      </p:sp>
      <p:pic>
        <p:nvPicPr>
          <p:cNvPr id="4" name="object 4"/>
          <p:cNvPicPr/>
          <p:nvPr/>
        </p:nvPicPr>
        <p:blipFill>
          <a:blip r:embed="rId2" cstate="print"/>
          <a:stretch>
            <a:fillRect/>
          </a:stretch>
        </p:blipFill>
        <p:spPr>
          <a:xfrm>
            <a:off x="921673" y="5835597"/>
            <a:ext cx="8320928" cy="3940522"/>
          </a:xfrm>
          <a:prstGeom prst="rect">
            <a:avLst/>
          </a:prstGeom>
        </p:spPr>
      </p:pic>
      <p:sp>
        <p:nvSpPr>
          <p:cNvPr id="5" name="object 5"/>
          <p:cNvSpPr txBox="1"/>
          <p:nvPr/>
        </p:nvSpPr>
        <p:spPr>
          <a:xfrm>
            <a:off x="968792" y="5861774"/>
            <a:ext cx="8227059" cy="3846829"/>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3450">
              <a:latin typeface="Times New Roman"/>
              <a:cs typeface="Times New Roman"/>
            </a:endParaRPr>
          </a:p>
          <a:p>
            <a:pPr marL="585470" marR="4518660" indent="-328295">
              <a:lnSpc>
                <a:spcPts val="2470"/>
              </a:lnSpc>
              <a:tabLst>
                <a:tab pos="2224405" algn="l"/>
              </a:tabLst>
            </a:pPr>
            <a:r>
              <a:rPr sz="2150" dirty="0">
                <a:latin typeface="Courier New"/>
                <a:cs typeface="Courier New"/>
              </a:rPr>
              <a:t>variable</a:t>
            </a:r>
            <a:r>
              <a:rPr sz="2150" spc="-50" dirty="0">
                <a:latin typeface="Courier New"/>
                <a:cs typeface="Courier New"/>
              </a:rPr>
              <a:t> </a:t>
            </a:r>
            <a:r>
              <a:rPr sz="2150" dirty="0">
                <a:latin typeface="Courier New"/>
                <a:cs typeface="Courier New"/>
              </a:rPr>
              <a:t>"password"</a:t>
            </a:r>
            <a:r>
              <a:rPr sz="2150" spc="-4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type	= string </a:t>
            </a:r>
            <a:r>
              <a:rPr sz="2150" spc="-1280" dirty="0">
                <a:latin typeface="Courier New"/>
                <a:cs typeface="Courier New"/>
              </a:rPr>
              <a:t> </a:t>
            </a:r>
            <a:r>
              <a:rPr sz="2150" dirty="0">
                <a:latin typeface="Courier New"/>
                <a:cs typeface="Courier New"/>
              </a:rPr>
              <a:t>sensitive</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true</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a:p>
            <a:pPr>
              <a:lnSpc>
                <a:spcPct val="100000"/>
              </a:lnSpc>
              <a:spcBef>
                <a:spcPts val="50"/>
              </a:spcBef>
            </a:pPr>
            <a:endParaRPr sz="2200">
              <a:latin typeface="Courier New"/>
              <a:cs typeface="Courier New"/>
            </a:endParaRPr>
          </a:p>
          <a:p>
            <a:pPr marL="585470" marR="1076960" indent="-328295">
              <a:lnSpc>
                <a:spcPts val="2470"/>
              </a:lnSpc>
            </a:pPr>
            <a:r>
              <a:rPr sz="2150" dirty="0">
                <a:latin typeface="Courier New"/>
                <a:cs typeface="Courier New"/>
              </a:rPr>
              <a:t>resource</a:t>
            </a:r>
            <a:r>
              <a:rPr sz="2150" spc="-30" dirty="0">
                <a:latin typeface="Courier New"/>
                <a:cs typeface="Courier New"/>
              </a:rPr>
              <a:t> </a:t>
            </a:r>
            <a:r>
              <a:rPr sz="2150" dirty="0">
                <a:latin typeface="Courier New"/>
                <a:cs typeface="Courier New"/>
              </a:rPr>
              <a:t>"resource_type"</a:t>
            </a:r>
            <a:r>
              <a:rPr sz="2150" spc="-30" dirty="0">
                <a:latin typeface="Courier New"/>
                <a:cs typeface="Courier New"/>
              </a:rPr>
              <a:t> </a:t>
            </a:r>
            <a:r>
              <a:rPr sz="2150" dirty="0">
                <a:latin typeface="Courier New"/>
                <a:cs typeface="Courier New"/>
              </a:rPr>
              <a:t>"resource_name"</a:t>
            </a:r>
            <a:r>
              <a:rPr sz="2150" spc="-25" dirty="0">
                <a:latin typeface="Courier New"/>
                <a:cs typeface="Courier New"/>
              </a:rPr>
              <a:t> </a:t>
            </a:r>
            <a:r>
              <a:rPr sz="2150" dirty="0">
                <a:latin typeface="Courier New"/>
                <a:cs typeface="Courier New"/>
              </a:rPr>
              <a:t>{ </a:t>
            </a:r>
            <a:r>
              <a:rPr sz="2150" spc="-1280" dirty="0">
                <a:latin typeface="Courier New"/>
                <a:cs typeface="Courier New"/>
              </a:rPr>
              <a:t> </a:t>
            </a:r>
            <a:r>
              <a:rPr sz="2150" dirty="0">
                <a:latin typeface="Courier New"/>
                <a:cs typeface="Courier New"/>
              </a:rPr>
              <a:t>parameter</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var.password</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pic>
        <p:nvPicPr>
          <p:cNvPr id="6" name="object 6"/>
          <p:cNvPicPr/>
          <p:nvPr/>
        </p:nvPicPr>
        <p:blipFill>
          <a:blip r:embed="rId3" cstate="print"/>
          <a:stretch>
            <a:fillRect/>
          </a:stretch>
        </p:blipFill>
        <p:spPr>
          <a:xfrm>
            <a:off x="10107238" y="5835597"/>
            <a:ext cx="8349585" cy="3940522"/>
          </a:xfrm>
          <a:prstGeom prst="rect">
            <a:avLst/>
          </a:prstGeom>
        </p:spPr>
      </p:pic>
      <p:sp>
        <p:nvSpPr>
          <p:cNvPr id="7" name="object 7"/>
          <p:cNvSpPr txBox="1"/>
          <p:nvPr/>
        </p:nvSpPr>
        <p:spPr>
          <a:xfrm>
            <a:off x="10154356" y="5861774"/>
            <a:ext cx="8255634" cy="3846829"/>
          </a:xfrm>
          <a:prstGeom prst="rect">
            <a:avLst/>
          </a:prstGeom>
          <a:solidFill>
            <a:srgbClr val="DCDEE0"/>
          </a:solidFill>
          <a:ln w="10470">
            <a:solidFill>
              <a:srgbClr val="A6AAA9"/>
            </a:solidFill>
          </a:ln>
        </p:spPr>
        <p:txBody>
          <a:bodyPr vert="horz" wrap="square" lIns="0" tIns="185420" rIns="0" bIns="0" rtlCol="0">
            <a:spAutoFit/>
          </a:bodyPr>
          <a:lstStyle/>
          <a:p>
            <a:pPr marL="585470" marR="285750" indent="-328295">
              <a:lnSpc>
                <a:spcPct val="191700"/>
              </a:lnSpc>
              <a:spcBef>
                <a:spcPts val="1460"/>
              </a:spcBef>
            </a:pPr>
            <a:r>
              <a:rPr sz="2150" dirty="0">
                <a:latin typeface="Courier New"/>
                <a:cs typeface="Courier New"/>
              </a:rPr>
              <a:t>Terraform</a:t>
            </a:r>
            <a:r>
              <a:rPr sz="2150" spc="265" dirty="0">
                <a:latin typeface="Courier New"/>
                <a:cs typeface="Courier New"/>
              </a:rPr>
              <a:t> </a:t>
            </a:r>
            <a:r>
              <a:rPr sz="2150" dirty="0">
                <a:latin typeface="Courier New"/>
                <a:cs typeface="Courier New"/>
              </a:rPr>
              <a:t>will</a:t>
            </a:r>
            <a:r>
              <a:rPr sz="2150" spc="265" dirty="0">
                <a:latin typeface="Courier New"/>
                <a:cs typeface="Courier New"/>
              </a:rPr>
              <a:t> </a:t>
            </a:r>
            <a:r>
              <a:rPr sz="2150" dirty="0">
                <a:latin typeface="Courier New"/>
                <a:cs typeface="Courier New"/>
              </a:rPr>
              <a:t>perform</a:t>
            </a:r>
            <a:r>
              <a:rPr sz="2150" spc="265" dirty="0">
                <a:latin typeface="Courier New"/>
                <a:cs typeface="Courier New"/>
              </a:rPr>
              <a:t> </a:t>
            </a:r>
            <a:r>
              <a:rPr sz="2150" dirty="0">
                <a:latin typeface="Courier New"/>
                <a:cs typeface="Courier New"/>
              </a:rPr>
              <a:t>the</a:t>
            </a:r>
            <a:r>
              <a:rPr sz="2150" spc="265" dirty="0">
                <a:latin typeface="Courier New"/>
                <a:cs typeface="Courier New"/>
              </a:rPr>
              <a:t> </a:t>
            </a:r>
            <a:r>
              <a:rPr sz="2150" dirty="0">
                <a:latin typeface="Courier New"/>
                <a:cs typeface="Courier New"/>
              </a:rPr>
              <a:t>following</a:t>
            </a:r>
            <a:r>
              <a:rPr sz="2150" spc="270" dirty="0">
                <a:latin typeface="Courier New"/>
                <a:cs typeface="Courier New"/>
              </a:rPr>
              <a:t> </a:t>
            </a:r>
            <a:r>
              <a:rPr sz="2150" dirty="0">
                <a:latin typeface="Courier New"/>
                <a:cs typeface="Courier New"/>
              </a:rPr>
              <a:t>actions: </a:t>
            </a:r>
            <a:r>
              <a:rPr sz="2150" spc="-1280"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resource_type.resource_name</a:t>
            </a:r>
            <a:r>
              <a:rPr sz="2150" spc="-20" dirty="0">
                <a:latin typeface="Courier New"/>
                <a:cs typeface="Courier New"/>
              </a:rPr>
              <a:t> </a:t>
            </a:r>
            <a:r>
              <a:rPr sz="2150" dirty="0">
                <a:latin typeface="Courier New"/>
                <a:cs typeface="Courier New"/>
              </a:rPr>
              <a:t>will</a:t>
            </a:r>
            <a:r>
              <a:rPr sz="2150" spc="-20" dirty="0">
                <a:latin typeface="Courier New"/>
                <a:cs typeface="Courier New"/>
              </a:rPr>
              <a:t> </a:t>
            </a:r>
            <a:r>
              <a:rPr sz="2150" dirty="0">
                <a:latin typeface="Courier New"/>
                <a:cs typeface="Courier New"/>
              </a:rPr>
              <a:t>be</a:t>
            </a:r>
            <a:r>
              <a:rPr sz="2150" spc="-20" dirty="0">
                <a:latin typeface="Courier New"/>
                <a:cs typeface="Courier New"/>
              </a:rPr>
              <a:t> </a:t>
            </a:r>
            <a:r>
              <a:rPr sz="2150" dirty="0">
                <a:latin typeface="Courier New"/>
                <a:cs typeface="Courier New"/>
              </a:rPr>
              <a:t>created</a:t>
            </a:r>
            <a:endParaRPr sz="2150">
              <a:latin typeface="Courier New"/>
              <a:cs typeface="Courier New"/>
            </a:endParaRPr>
          </a:p>
          <a:p>
            <a:pPr marL="585470">
              <a:lnSpc>
                <a:spcPts val="2420"/>
              </a:lnSpc>
            </a:pPr>
            <a:r>
              <a:rPr sz="2150" dirty="0">
                <a:latin typeface="Courier New"/>
                <a:cs typeface="Courier New"/>
              </a:rPr>
              <a:t>+</a:t>
            </a:r>
            <a:r>
              <a:rPr sz="2150" spc="-20" dirty="0">
                <a:latin typeface="Courier New"/>
                <a:cs typeface="Courier New"/>
              </a:rPr>
              <a:t> </a:t>
            </a:r>
            <a:r>
              <a:rPr sz="2150" dirty="0">
                <a:latin typeface="Courier New"/>
                <a:cs typeface="Courier New"/>
              </a:rPr>
              <a:t>resource</a:t>
            </a:r>
            <a:r>
              <a:rPr sz="2150" spc="-20" dirty="0">
                <a:latin typeface="Courier New"/>
                <a:cs typeface="Courier New"/>
              </a:rPr>
              <a:t> </a:t>
            </a:r>
            <a:r>
              <a:rPr sz="2150" dirty="0">
                <a:latin typeface="Courier New"/>
                <a:cs typeface="Courier New"/>
              </a:rPr>
              <a:t>"resource_type"</a:t>
            </a:r>
            <a:r>
              <a:rPr sz="2150" spc="-20" dirty="0">
                <a:latin typeface="Courier New"/>
                <a:cs typeface="Courier New"/>
              </a:rPr>
              <a:t> </a:t>
            </a:r>
            <a:r>
              <a:rPr sz="2150" dirty="0">
                <a:latin typeface="Courier New"/>
                <a:cs typeface="Courier New"/>
              </a:rPr>
              <a:t>"resource_name"</a:t>
            </a:r>
            <a:r>
              <a:rPr sz="2150" spc="-15" dirty="0">
                <a:latin typeface="Courier New"/>
                <a:cs typeface="Courier New"/>
              </a:rPr>
              <a:t> </a:t>
            </a:r>
            <a:r>
              <a:rPr sz="2150" dirty="0">
                <a:latin typeface="Courier New"/>
                <a:cs typeface="Courier New"/>
              </a:rPr>
              <a:t>{</a:t>
            </a:r>
            <a:endParaRPr sz="2150">
              <a:latin typeface="Courier New"/>
              <a:cs typeface="Courier New"/>
            </a:endParaRPr>
          </a:p>
          <a:p>
            <a:pPr marL="1240790">
              <a:lnSpc>
                <a:spcPts val="2475"/>
              </a:lnSpc>
            </a:pPr>
            <a:r>
              <a:rPr sz="2150" dirty="0">
                <a:latin typeface="Courier New"/>
                <a:cs typeface="Courier New"/>
              </a:rPr>
              <a:t>+</a:t>
            </a:r>
            <a:r>
              <a:rPr sz="2150" spc="-30" dirty="0">
                <a:latin typeface="Courier New"/>
                <a:cs typeface="Courier New"/>
              </a:rPr>
              <a:t> </a:t>
            </a:r>
            <a:r>
              <a:rPr sz="2150" dirty="0">
                <a:latin typeface="Courier New"/>
                <a:cs typeface="Courier New"/>
              </a:rPr>
              <a:t>parameter</a:t>
            </a:r>
            <a:r>
              <a:rPr sz="2150" spc="-25" dirty="0">
                <a:latin typeface="Courier New"/>
                <a:cs typeface="Courier New"/>
              </a:rPr>
              <a:t> </a:t>
            </a:r>
            <a:r>
              <a:rPr sz="2150" dirty="0">
                <a:latin typeface="Courier New"/>
                <a:cs typeface="Courier New"/>
              </a:rPr>
              <a:t>=</a:t>
            </a:r>
            <a:r>
              <a:rPr sz="2150" spc="-25" dirty="0">
                <a:latin typeface="Courier New"/>
                <a:cs typeface="Courier New"/>
              </a:rPr>
              <a:t> </a:t>
            </a:r>
            <a:r>
              <a:rPr sz="2150" dirty="0">
                <a:latin typeface="Courier New"/>
                <a:cs typeface="Courier New"/>
              </a:rPr>
              <a:t>(sensitive)</a:t>
            </a:r>
            <a:endParaRPr sz="2150">
              <a:latin typeface="Courier New"/>
              <a:cs typeface="Courier New"/>
            </a:endParaRPr>
          </a:p>
          <a:p>
            <a:pPr marL="91313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ct val="100000"/>
              </a:lnSpc>
            </a:pPr>
            <a:r>
              <a:rPr sz="2150" dirty="0">
                <a:latin typeface="Courier New"/>
                <a:cs typeface="Courier New"/>
              </a:rPr>
              <a:t>Plan:</a:t>
            </a:r>
            <a:r>
              <a:rPr sz="2150" spc="-10" dirty="0">
                <a:latin typeface="Courier New"/>
                <a:cs typeface="Courier New"/>
              </a:rPr>
              <a:t> </a:t>
            </a:r>
            <a:r>
              <a:rPr sz="2150" dirty="0">
                <a:latin typeface="Courier New"/>
                <a:cs typeface="Courier New"/>
              </a:rPr>
              <a:t>1</a:t>
            </a:r>
            <a:r>
              <a:rPr sz="2150" spc="-10" dirty="0">
                <a:latin typeface="Courier New"/>
                <a:cs typeface="Courier New"/>
              </a:rPr>
              <a:t> </a:t>
            </a:r>
            <a:r>
              <a:rPr sz="2150" dirty="0">
                <a:latin typeface="Courier New"/>
                <a:cs typeface="Courier New"/>
              </a:rPr>
              <a:t>to</a:t>
            </a:r>
            <a:r>
              <a:rPr sz="2150" spc="-10" dirty="0">
                <a:latin typeface="Courier New"/>
                <a:cs typeface="Courier New"/>
              </a:rPr>
              <a:t> </a:t>
            </a:r>
            <a:r>
              <a:rPr sz="2150" dirty="0">
                <a:latin typeface="Courier New"/>
                <a:cs typeface="Courier New"/>
              </a:rPr>
              <a:t>add,</a:t>
            </a:r>
            <a:r>
              <a:rPr sz="2150" spc="-10" dirty="0">
                <a:latin typeface="Courier New"/>
                <a:cs typeface="Courier New"/>
              </a:rPr>
              <a:t> </a:t>
            </a:r>
            <a:r>
              <a:rPr sz="2150" dirty="0">
                <a:latin typeface="Courier New"/>
                <a:cs typeface="Courier New"/>
              </a:rPr>
              <a:t>0</a:t>
            </a:r>
            <a:r>
              <a:rPr sz="2150" spc="-10" dirty="0">
                <a:latin typeface="Courier New"/>
                <a:cs typeface="Courier New"/>
              </a:rPr>
              <a:t> </a:t>
            </a:r>
            <a:r>
              <a:rPr sz="2150" dirty="0">
                <a:latin typeface="Courier New"/>
                <a:cs typeface="Courier New"/>
              </a:rPr>
              <a:t>to</a:t>
            </a:r>
            <a:r>
              <a:rPr sz="2150" spc="-5" dirty="0">
                <a:latin typeface="Courier New"/>
                <a:cs typeface="Courier New"/>
              </a:rPr>
              <a:t> </a:t>
            </a:r>
            <a:r>
              <a:rPr sz="2150" dirty="0">
                <a:latin typeface="Courier New"/>
                <a:cs typeface="Courier New"/>
              </a:rPr>
              <a:t>change,</a:t>
            </a:r>
            <a:r>
              <a:rPr sz="2150" spc="-10" dirty="0">
                <a:latin typeface="Courier New"/>
                <a:cs typeface="Courier New"/>
              </a:rPr>
              <a:t> </a:t>
            </a:r>
            <a:r>
              <a:rPr sz="2150" dirty="0">
                <a:latin typeface="Courier New"/>
                <a:cs typeface="Courier New"/>
              </a:rPr>
              <a:t>0</a:t>
            </a:r>
            <a:r>
              <a:rPr sz="2150" spc="-10" dirty="0">
                <a:latin typeface="Courier New"/>
                <a:cs typeface="Courier New"/>
              </a:rPr>
              <a:t> </a:t>
            </a:r>
            <a:r>
              <a:rPr sz="2150" dirty="0">
                <a:latin typeface="Courier New"/>
                <a:cs typeface="Courier New"/>
              </a:rPr>
              <a:t>to</a:t>
            </a:r>
            <a:r>
              <a:rPr sz="2150" spc="-10" dirty="0">
                <a:latin typeface="Courier New"/>
                <a:cs typeface="Courier New"/>
              </a:rPr>
              <a:t> </a:t>
            </a:r>
            <a:r>
              <a:rPr sz="2150" dirty="0">
                <a:latin typeface="Courier New"/>
                <a:cs typeface="Courier New"/>
              </a:rPr>
              <a:t>destroy.</a:t>
            </a:r>
            <a:endParaRPr sz="2150">
              <a:latin typeface="Courier New"/>
              <a:cs typeface="Courier New"/>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5537815" cy="1433195"/>
          </a:xfrm>
          <a:prstGeom prst="rect">
            <a:avLst/>
          </a:prstGeom>
        </p:spPr>
        <p:txBody>
          <a:bodyPr vert="horz" wrap="square" lIns="0" tIns="17145" rIns="0" bIns="0" rtlCol="0">
            <a:spAutoFit/>
          </a:bodyPr>
          <a:lstStyle/>
          <a:p>
            <a:pPr marL="12700">
              <a:lnSpc>
                <a:spcPct val="100000"/>
              </a:lnSpc>
              <a:spcBef>
                <a:spcPts val="135"/>
              </a:spcBef>
            </a:pPr>
            <a:r>
              <a:rPr spc="70" dirty="0"/>
              <a:t>Implement</a:t>
            </a:r>
            <a:r>
              <a:rPr spc="-5" dirty="0"/>
              <a:t> </a:t>
            </a:r>
            <a:r>
              <a:rPr spc="185" dirty="0"/>
              <a:t>and</a:t>
            </a:r>
            <a:r>
              <a:rPr dirty="0"/>
              <a:t> </a:t>
            </a:r>
            <a:r>
              <a:rPr spc="15" dirty="0"/>
              <a:t>maintain</a:t>
            </a:r>
            <a:r>
              <a:rPr dirty="0"/>
              <a:t> </a:t>
            </a:r>
            <a:r>
              <a:rPr spc="10" dirty="0"/>
              <a:t>state</a:t>
            </a:r>
          </a:p>
        </p:txBody>
      </p:sp>
      <p:sp>
        <p:nvSpPr>
          <p:cNvPr id="3" name="object 3"/>
          <p:cNvSpPr txBox="1"/>
          <p:nvPr/>
        </p:nvSpPr>
        <p:spPr>
          <a:xfrm>
            <a:off x="839934" y="2160226"/>
            <a:ext cx="17178655"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80" dirty="0">
                <a:latin typeface="Arial MT"/>
                <a:cs typeface="Arial MT"/>
              </a:rPr>
              <a:t>There’s</a:t>
            </a:r>
            <a:r>
              <a:rPr sz="4100" spc="5" dirty="0">
                <a:latin typeface="Arial MT"/>
                <a:cs typeface="Arial MT"/>
              </a:rPr>
              <a:t> </a:t>
            </a:r>
            <a:r>
              <a:rPr sz="4100" spc="10" dirty="0">
                <a:latin typeface="Arial MT"/>
                <a:cs typeface="Arial MT"/>
              </a:rPr>
              <a:t>one </a:t>
            </a:r>
            <a:r>
              <a:rPr sz="4100" spc="55" dirty="0">
                <a:latin typeface="Arial MT"/>
                <a:cs typeface="Arial MT"/>
              </a:rPr>
              <a:t>exception:</a:t>
            </a:r>
            <a:r>
              <a:rPr sz="4100" spc="10" dirty="0">
                <a:latin typeface="Arial MT"/>
                <a:cs typeface="Arial MT"/>
              </a:rPr>
              <a:t> </a:t>
            </a:r>
            <a:r>
              <a:rPr sz="4100" spc="5" dirty="0">
                <a:latin typeface="Arial MT"/>
                <a:cs typeface="Arial MT"/>
              </a:rPr>
              <a:t>if </a:t>
            </a:r>
            <a:r>
              <a:rPr sz="4100" spc="10" dirty="0">
                <a:latin typeface="Arial MT"/>
                <a:cs typeface="Arial MT"/>
              </a:rPr>
              <a:t>your </a:t>
            </a:r>
            <a:r>
              <a:rPr sz="4100" spc="5" dirty="0">
                <a:latin typeface="Arial MT"/>
                <a:cs typeface="Arial MT"/>
              </a:rPr>
              <a:t>sensitive</a:t>
            </a:r>
            <a:r>
              <a:rPr sz="4100" spc="10" dirty="0">
                <a:latin typeface="Arial MT"/>
                <a:cs typeface="Arial MT"/>
              </a:rPr>
              <a:t> </a:t>
            </a:r>
            <a:r>
              <a:rPr sz="4100" spc="15" dirty="0">
                <a:latin typeface="Arial MT"/>
                <a:cs typeface="Arial MT"/>
              </a:rPr>
              <a:t>information</a:t>
            </a:r>
            <a:r>
              <a:rPr sz="4100" spc="5" dirty="0">
                <a:latin typeface="Arial MT"/>
                <a:cs typeface="Arial MT"/>
              </a:rPr>
              <a:t> </a:t>
            </a:r>
            <a:r>
              <a:rPr sz="4100" spc="75" dirty="0">
                <a:latin typeface="Arial MT"/>
                <a:cs typeface="Arial MT"/>
              </a:rPr>
              <a:t>becomes</a:t>
            </a:r>
            <a:r>
              <a:rPr sz="4100" spc="10" dirty="0">
                <a:latin typeface="Arial MT"/>
                <a:cs typeface="Arial MT"/>
              </a:rPr>
              <a:t> </a:t>
            </a:r>
            <a:r>
              <a:rPr sz="4100" spc="80" dirty="0">
                <a:latin typeface="Arial MT"/>
                <a:cs typeface="Arial MT"/>
              </a:rPr>
              <a:t>part</a:t>
            </a:r>
            <a:r>
              <a:rPr sz="4100" spc="10" dirty="0">
                <a:latin typeface="Arial MT"/>
                <a:cs typeface="Arial MT"/>
              </a:rPr>
              <a:t> </a:t>
            </a:r>
            <a:r>
              <a:rPr sz="4100" spc="5" dirty="0">
                <a:latin typeface="Arial MT"/>
                <a:cs typeface="Arial MT"/>
              </a:rPr>
              <a:t>of </a:t>
            </a:r>
            <a:r>
              <a:rPr sz="4100" spc="10" dirty="0">
                <a:latin typeface="Arial MT"/>
                <a:cs typeface="Arial MT"/>
              </a:rPr>
              <a:t>the </a:t>
            </a:r>
            <a:r>
              <a:rPr sz="4100" spc="-1125" dirty="0">
                <a:latin typeface="Arial MT"/>
                <a:cs typeface="Arial MT"/>
              </a:rPr>
              <a:t> </a:t>
            </a:r>
            <a:r>
              <a:rPr sz="4100" spc="30" dirty="0">
                <a:latin typeface="Arial MT"/>
                <a:cs typeface="Arial MT"/>
              </a:rPr>
              <a:t>identifier</a:t>
            </a:r>
            <a:r>
              <a:rPr sz="4100" spc="5" dirty="0">
                <a:latin typeface="Arial MT"/>
                <a:cs typeface="Arial MT"/>
              </a:rPr>
              <a:t> </a:t>
            </a:r>
            <a:r>
              <a:rPr sz="4100" spc="60" dirty="0">
                <a:latin typeface="Arial MT"/>
                <a:cs typeface="Arial MT"/>
              </a:rPr>
              <a:t>(id)</a:t>
            </a:r>
            <a:r>
              <a:rPr sz="4100" spc="5" dirty="0">
                <a:latin typeface="Arial MT"/>
                <a:cs typeface="Arial MT"/>
              </a:rPr>
              <a:t> of </a:t>
            </a:r>
            <a:r>
              <a:rPr sz="4100" spc="10" dirty="0">
                <a:latin typeface="Arial MT"/>
                <a:cs typeface="Arial MT"/>
              </a:rPr>
              <a:t>the</a:t>
            </a:r>
            <a:r>
              <a:rPr sz="4100" spc="5" dirty="0">
                <a:latin typeface="Arial MT"/>
                <a:cs typeface="Arial MT"/>
              </a:rPr>
              <a:t> </a:t>
            </a:r>
            <a:r>
              <a:rPr sz="4100" spc="15" dirty="0">
                <a:latin typeface="Arial MT"/>
                <a:cs typeface="Arial MT"/>
              </a:rPr>
              <a:t>resource,</a:t>
            </a:r>
            <a:r>
              <a:rPr sz="4100" spc="5" dirty="0">
                <a:latin typeface="Arial MT"/>
                <a:cs typeface="Arial MT"/>
              </a:rPr>
              <a:t> </a:t>
            </a:r>
            <a:r>
              <a:rPr sz="4100" dirty="0">
                <a:latin typeface="Arial MT"/>
                <a:cs typeface="Arial MT"/>
              </a:rPr>
              <a:t>it’ll</a:t>
            </a:r>
            <a:r>
              <a:rPr sz="4100" spc="5" dirty="0">
                <a:latin typeface="Arial MT"/>
                <a:cs typeface="Arial MT"/>
              </a:rPr>
              <a:t> </a:t>
            </a:r>
            <a:r>
              <a:rPr sz="4100" spc="125" dirty="0">
                <a:latin typeface="Arial MT"/>
                <a:cs typeface="Arial MT"/>
              </a:rPr>
              <a:t>be</a:t>
            </a:r>
            <a:r>
              <a:rPr sz="4100" spc="5" dirty="0">
                <a:latin typeface="Arial MT"/>
                <a:cs typeface="Arial MT"/>
              </a:rPr>
              <a:t> </a:t>
            </a:r>
            <a:r>
              <a:rPr sz="4100" spc="75" dirty="0">
                <a:latin typeface="Arial MT"/>
                <a:cs typeface="Arial MT"/>
              </a:rPr>
              <a:t>disclosed:</a:t>
            </a:r>
            <a:endParaRPr sz="4100">
              <a:latin typeface="Arial MT"/>
              <a:cs typeface="Arial MT"/>
            </a:endParaRPr>
          </a:p>
        </p:txBody>
      </p:sp>
      <p:pic>
        <p:nvPicPr>
          <p:cNvPr id="4" name="object 4"/>
          <p:cNvPicPr/>
          <p:nvPr/>
        </p:nvPicPr>
        <p:blipFill>
          <a:blip r:embed="rId2" cstate="print"/>
          <a:stretch>
            <a:fillRect/>
          </a:stretch>
        </p:blipFill>
        <p:spPr>
          <a:xfrm>
            <a:off x="1006700" y="4061196"/>
            <a:ext cx="17513561" cy="4976265"/>
          </a:xfrm>
          <a:prstGeom prst="rect">
            <a:avLst/>
          </a:prstGeom>
        </p:spPr>
      </p:pic>
      <p:sp>
        <p:nvSpPr>
          <p:cNvPr id="5" name="object 5"/>
          <p:cNvSpPr txBox="1"/>
          <p:nvPr/>
        </p:nvSpPr>
        <p:spPr>
          <a:xfrm>
            <a:off x="1053819" y="4087374"/>
            <a:ext cx="17419320" cy="4882515"/>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2500">
              <a:latin typeface="Times New Roman"/>
              <a:cs typeface="Times New Roman"/>
            </a:endParaRPr>
          </a:p>
          <a:p>
            <a:pPr marL="585470">
              <a:lnSpc>
                <a:spcPts val="2525"/>
              </a:lnSpc>
            </a:pPr>
            <a:r>
              <a:rPr sz="2150" dirty="0">
                <a:latin typeface="Courier New"/>
                <a:cs typeface="Courier New"/>
              </a:rPr>
              <a:t>#</a:t>
            </a:r>
            <a:r>
              <a:rPr sz="2150" spc="-20" dirty="0">
                <a:latin typeface="Courier New"/>
                <a:cs typeface="Courier New"/>
              </a:rPr>
              <a:t> </a:t>
            </a:r>
            <a:r>
              <a:rPr sz="2150" dirty="0">
                <a:latin typeface="Courier New"/>
                <a:cs typeface="Courier New"/>
              </a:rPr>
              <a:t>resource_type.resource_name</a:t>
            </a:r>
            <a:r>
              <a:rPr sz="2150" spc="-20" dirty="0">
                <a:latin typeface="Courier New"/>
                <a:cs typeface="Courier New"/>
              </a:rPr>
              <a:t> </a:t>
            </a:r>
            <a:r>
              <a:rPr sz="2150" dirty="0">
                <a:latin typeface="Courier New"/>
                <a:cs typeface="Courier New"/>
              </a:rPr>
              <a:t>will</a:t>
            </a:r>
            <a:r>
              <a:rPr sz="2150" spc="-20" dirty="0">
                <a:latin typeface="Courier New"/>
                <a:cs typeface="Courier New"/>
              </a:rPr>
              <a:t> </a:t>
            </a:r>
            <a:r>
              <a:rPr sz="2150" dirty="0">
                <a:latin typeface="Courier New"/>
                <a:cs typeface="Courier New"/>
              </a:rPr>
              <a:t>be</a:t>
            </a:r>
            <a:r>
              <a:rPr sz="2150" spc="-15" dirty="0">
                <a:latin typeface="Courier New"/>
                <a:cs typeface="Courier New"/>
              </a:rPr>
              <a:t> </a:t>
            </a:r>
            <a:r>
              <a:rPr sz="2150" dirty="0">
                <a:latin typeface="Courier New"/>
                <a:cs typeface="Courier New"/>
              </a:rPr>
              <a:t>created</a:t>
            </a:r>
            <a:endParaRPr sz="2150">
              <a:latin typeface="Courier New"/>
              <a:cs typeface="Courier New"/>
            </a:endParaRPr>
          </a:p>
          <a:p>
            <a:pPr marL="585470">
              <a:lnSpc>
                <a:spcPts val="2475"/>
              </a:lnSpc>
            </a:pPr>
            <a:r>
              <a:rPr sz="2150" dirty="0">
                <a:latin typeface="Courier New"/>
                <a:cs typeface="Courier New"/>
              </a:rPr>
              <a:t>+</a:t>
            </a:r>
            <a:r>
              <a:rPr sz="2150" spc="-20" dirty="0">
                <a:latin typeface="Courier New"/>
                <a:cs typeface="Courier New"/>
              </a:rPr>
              <a:t> </a:t>
            </a:r>
            <a:r>
              <a:rPr sz="2150" dirty="0">
                <a:latin typeface="Courier New"/>
                <a:cs typeface="Courier New"/>
              </a:rPr>
              <a:t>resource</a:t>
            </a:r>
            <a:r>
              <a:rPr sz="2150" spc="-20" dirty="0">
                <a:latin typeface="Courier New"/>
                <a:cs typeface="Courier New"/>
              </a:rPr>
              <a:t> </a:t>
            </a:r>
            <a:r>
              <a:rPr sz="2150" dirty="0">
                <a:latin typeface="Courier New"/>
                <a:cs typeface="Courier New"/>
              </a:rPr>
              <a:t>"resource_type"</a:t>
            </a:r>
            <a:r>
              <a:rPr sz="2150" spc="-20" dirty="0">
                <a:latin typeface="Courier New"/>
                <a:cs typeface="Courier New"/>
              </a:rPr>
              <a:t> </a:t>
            </a:r>
            <a:r>
              <a:rPr sz="2150" dirty="0">
                <a:latin typeface="Courier New"/>
                <a:cs typeface="Courier New"/>
              </a:rPr>
              <a:t>"resource_name"</a:t>
            </a:r>
            <a:r>
              <a:rPr sz="2150" spc="-15" dirty="0">
                <a:latin typeface="Courier New"/>
                <a:cs typeface="Courier New"/>
              </a:rPr>
              <a:t> </a:t>
            </a:r>
            <a:r>
              <a:rPr sz="2150" dirty="0">
                <a:latin typeface="Courier New"/>
                <a:cs typeface="Courier New"/>
              </a:rPr>
              <a:t>{</a:t>
            </a:r>
            <a:endParaRPr sz="2150">
              <a:latin typeface="Courier New"/>
              <a:cs typeface="Courier New"/>
            </a:endParaRPr>
          </a:p>
          <a:p>
            <a:pPr marL="1240790">
              <a:lnSpc>
                <a:spcPts val="2475"/>
              </a:lnSpc>
              <a:tabLst>
                <a:tab pos="3208020" algn="l"/>
              </a:tabLst>
            </a:pPr>
            <a:r>
              <a:rPr sz="2150" dirty="0">
                <a:latin typeface="Courier New"/>
                <a:cs typeface="Courier New"/>
              </a:rPr>
              <a:t>+ id	=</a:t>
            </a:r>
            <a:r>
              <a:rPr sz="2150" spc="-30" dirty="0">
                <a:latin typeface="Courier New"/>
                <a:cs typeface="Courier New"/>
              </a:rPr>
              <a:t> </a:t>
            </a:r>
            <a:r>
              <a:rPr sz="2150" dirty="0">
                <a:latin typeface="Courier New"/>
                <a:cs typeface="Courier New"/>
              </a:rPr>
              <a:t>(known</a:t>
            </a:r>
            <a:r>
              <a:rPr sz="2150" spc="-25" dirty="0">
                <a:latin typeface="Courier New"/>
                <a:cs typeface="Courier New"/>
              </a:rPr>
              <a:t> </a:t>
            </a:r>
            <a:r>
              <a:rPr sz="2150" dirty="0">
                <a:latin typeface="Courier New"/>
                <a:cs typeface="Courier New"/>
              </a:rPr>
              <a:t>after</a:t>
            </a:r>
            <a:r>
              <a:rPr sz="2150" spc="-25" dirty="0">
                <a:latin typeface="Courier New"/>
                <a:cs typeface="Courier New"/>
              </a:rPr>
              <a:t> </a:t>
            </a:r>
            <a:r>
              <a:rPr sz="2150" dirty="0">
                <a:latin typeface="Courier New"/>
                <a:cs typeface="Courier New"/>
              </a:rPr>
              <a:t>apply)</a:t>
            </a:r>
            <a:endParaRPr sz="2150">
              <a:latin typeface="Courier New"/>
              <a:cs typeface="Courier New"/>
            </a:endParaRPr>
          </a:p>
          <a:p>
            <a:pPr marL="1240790">
              <a:lnSpc>
                <a:spcPts val="2475"/>
              </a:lnSpc>
            </a:pPr>
            <a:r>
              <a:rPr sz="2150" dirty="0">
                <a:latin typeface="Courier New"/>
                <a:cs typeface="Courier New"/>
              </a:rPr>
              <a:t>+</a:t>
            </a:r>
            <a:r>
              <a:rPr sz="2150" spc="-15" dirty="0">
                <a:latin typeface="Courier New"/>
                <a:cs typeface="Courier New"/>
              </a:rPr>
              <a:t> </a:t>
            </a:r>
            <a:r>
              <a:rPr sz="2150" dirty="0">
                <a:latin typeface="Courier New"/>
                <a:cs typeface="Courier New"/>
              </a:rPr>
              <a:t>parameter</a:t>
            </a:r>
            <a:r>
              <a:rPr sz="2150" spc="-15" dirty="0">
                <a:latin typeface="Courier New"/>
                <a:cs typeface="Courier New"/>
              </a:rPr>
              <a:t> </a:t>
            </a:r>
            <a:r>
              <a:rPr sz="2150" dirty="0">
                <a:latin typeface="Courier New"/>
                <a:cs typeface="Courier New"/>
              </a:rPr>
              <a:t>=</a:t>
            </a:r>
            <a:r>
              <a:rPr sz="2150" spc="-10" dirty="0">
                <a:latin typeface="Courier New"/>
                <a:cs typeface="Courier New"/>
              </a:rPr>
              <a:t> </a:t>
            </a:r>
            <a:r>
              <a:rPr sz="2150" spc="-5" dirty="0">
                <a:latin typeface="Courier New"/>
                <a:cs typeface="Courier New"/>
              </a:rPr>
              <a:t>(</a:t>
            </a:r>
            <a:r>
              <a:rPr sz="2150" b="1" spc="-5" dirty="0">
                <a:latin typeface="Courier New"/>
                <a:cs typeface="Courier New"/>
              </a:rPr>
              <a:t>sensitive</a:t>
            </a:r>
            <a:r>
              <a:rPr sz="2150" spc="-5" dirty="0">
                <a:latin typeface="Courier New"/>
                <a:cs typeface="Courier New"/>
              </a:rPr>
              <a:t>)</a:t>
            </a:r>
            <a:endParaRPr sz="2150">
              <a:latin typeface="Courier New"/>
              <a:cs typeface="Courier New"/>
            </a:endParaRPr>
          </a:p>
          <a:p>
            <a:pPr marL="913130">
              <a:lnSpc>
                <a:spcPts val="2525"/>
              </a:lnSpc>
            </a:pPr>
            <a:r>
              <a:rPr sz="2150" dirty="0">
                <a:latin typeface="Courier New"/>
                <a:cs typeface="Courier New"/>
              </a:rPr>
              <a:t>}</a:t>
            </a:r>
            <a:endParaRPr sz="2150">
              <a:latin typeface="Courier New"/>
              <a:cs typeface="Courier New"/>
            </a:endParaRPr>
          </a:p>
          <a:p>
            <a:pPr>
              <a:lnSpc>
                <a:spcPct val="100000"/>
              </a:lnSpc>
              <a:spcBef>
                <a:spcPts val="40"/>
              </a:spcBef>
            </a:pPr>
            <a:endParaRPr sz="2050">
              <a:latin typeface="Courier New"/>
              <a:cs typeface="Courier New"/>
            </a:endParaRPr>
          </a:p>
          <a:p>
            <a:pPr marL="257810">
              <a:lnSpc>
                <a:spcPct val="100000"/>
              </a:lnSpc>
              <a:spcBef>
                <a:spcPts val="5"/>
              </a:spcBef>
            </a:pPr>
            <a:r>
              <a:rPr sz="2150" dirty="0">
                <a:latin typeface="Courier New"/>
                <a:cs typeface="Courier New"/>
              </a:rPr>
              <a:t>Plan:</a:t>
            </a:r>
            <a:r>
              <a:rPr sz="2150" spc="-10" dirty="0">
                <a:latin typeface="Courier New"/>
                <a:cs typeface="Courier New"/>
              </a:rPr>
              <a:t> </a:t>
            </a:r>
            <a:r>
              <a:rPr sz="2150" dirty="0">
                <a:latin typeface="Courier New"/>
                <a:cs typeface="Courier New"/>
              </a:rPr>
              <a:t>1</a:t>
            </a:r>
            <a:r>
              <a:rPr sz="2150" spc="-10" dirty="0">
                <a:latin typeface="Courier New"/>
                <a:cs typeface="Courier New"/>
              </a:rPr>
              <a:t> </a:t>
            </a:r>
            <a:r>
              <a:rPr sz="2150" dirty="0">
                <a:latin typeface="Courier New"/>
                <a:cs typeface="Courier New"/>
              </a:rPr>
              <a:t>to</a:t>
            </a:r>
            <a:r>
              <a:rPr sz="2150" spc="-10" dirty="0">
                <a:latin typeface="Courier New"/>
                <a:cs typeface="Courier New"/>
              </a:rPr>
              <a:t> </a:t>
            </a:r>
            <a:r>
              <a:rPr sz="2150" dirty="0">
                <a:latin typeface="Courier New"/>
                <a:cs typeface="Courier New"/>
              </a:rPr>
              <a:t>add,</a:t>
            </a:r>
            <a:r>
              <a:rPr sz="2150" spc="-10" dirty="0">
                <a:latin typeface="Courier New"/>
                <a:cs typeface="Courier New"/>
              </a:rPr>
              <a:t> </a:t>
            </a:r>
            <a:r>
              <a:rPr sz="2150" dirty="0">
                <a:latin typeface="Courier New"/>
                <a:cs typeface="Courier New"/>
              </a:rPr>
              <a:t>0</a:t>
            </a:r>
            <a:r>
              <a:rPr sz="2150" spc="-10" dirty="0">
                <a:latin typeface="Courier New"/>
                <a:cs typeface="Courier New"/>
              </a:rPr>
              <a:t> </a:t>
            </a:r>
            <a:r>
              <a:rPr sz="2150" dirty="0">
                <a:latin typeface="Courier New"/>
                <a:cs typeface="Courier New"/>
              </a:rPr>
              <a:t>to</a:t>
            </a:r>
            <a:r>
              <a:rPr sz="2150" spc="-5" dirty="0">
                <a:latin typeface="Courier New"/>
                <a:cs typeface="Courier New"/>
              </a:rPr>
              <a:t> </a:t>
            </a:r>
            <a:r>
              <a:rPr sz="2150" dirty="0">
                <a:latin typeface="Courier New"/>
                <a:cs typeface="Courier New"/>
              </a:rPr>
              <a:t>change,</a:t>
            </a:r>
            <a:r>
              <a:rPr sz="2150" spc="-10" dirty="0">
                <a:latin typeface="Courier New"/>
                <a:cs typeface="Courier New"/>
              </a:rPr>
              <a:t> </a:t>
            </a:r>
            <a:r>
              <a:rPr sz="2150" dirty="0">
                <a:latin typeface="Courier New"/>
                <a:cs typeface="Courier New"/>
              </a:rPr>
              <a:t>0</a:t>
            </a:r>
            <a:r>
              <a:rPr sz="2150" spc="-10" dirty="0">
                <a:latin typeface="Courier New"/>
                <a:cs typeface="Courier New"/>
              </a:rPr>
              <a:t> </a:t>
            </a:r>
            <a:r>
              <a:rPr sz="2150" dirty="0">
                <a:latin typeface="Courier New"/>
                <a:cs typeface="Courier New"/>
              </a:rPr>
              <a:t>to</a:t>
            </a:r>
            <a:r>
              <a:rPr sz="2150" spc="-10" dirty="0">
                <a:latin typeface="Courier New"/>
                <a:cs typeface="Courier New"/>
              </a:rPr>
              <a:t> </a:t>
            </a:r>
            <a:r>
              <a:rPr sz="2150" dirty="0">
                <a:latin typeface="Courier New"/>
                <a:cs typeface="Courier New"/>
              </a:rPr>
              <a:t>destroy.</a:t>
            </a:r>
            <a:endParaRPr sz="2150">
              <a:latin typeface="Courier New"/>
              <a:cs typeface="Courier New"/>
            </a:endParaRPr>
          </a:p>
          <a:p>
            <a:pPr>
              <a:lnSpc>
                <a:spcPct val="100000"/>
              </a:lnSpc>
              <a:spcBef>
                <a:spcPts val="40"/>
              </a:spcBef>
            </a:pPr>
            <a:endParaRPr sz="2050">
              <a:latin typeface="Courier New"/>
              <a:cs typeface="Courier New"/>
            </a:endParaRPr>
          </a:p>
          <a:p>
            <a:pPr marL="257810">
              <a:lnSpc>
                <a:spcPct val="100000"/>
              </a:lnSpc>
              <a:spcBef>
                <a:spcPts val="5"/>
              </a:spcBef>
            </a:pPr>
            <a:r>
              <a:rPr sz="2150" dirty="0">
                <a:latin typeface="Courier New"/>
                <a:cs typeface="Courier New"/>
              </a:rPr>
              <a:t>...</a:t>
            </a:r>
            <a:endParaRPr sz="2150">
              <a:latin typeface="Courier New"/>
              <a:cs typeface="Courier New"/>
            </a:endParaRPr>
          </a:p>
          <a:p>
            <a:pPr>
              <a:lnSpc>
                <a:spcPct val="100000"/>
              </a:lnSpc>
              <a:spcBef>
                <a:spcPts val="40"/>
              </a:spcBef>
            </a:pPr>
            <a:endParaRPr sz="2050">
              <a:latin typeface="Courier New"/>
              <a:cs typeface="Courier New"/>
            </a:endParaRPr>
          </a:p>
          <a:p>
            <a:pPr marL="257810">
              <a:lnSpc>
                <a:spcPts val="2525"/>
              </a:lnSpc>
              <a:spcBef>
                <a:spcPts val="5"/>
              </a:spcBef>
            </a:pPr>
            <a:r>
              <a:rPr sz="2150" dirty="0">
                <a:latin typeface="Courier New"/>
                <a:cs typeface="Courier New"/>
              </a:rPr>
              <a:t>resource_type.resource_name:</a:t>
            </a:r>
            <a:r>
              <a:rPr sz="2150" spc="-55" dirty="0">
                <a:latin typeface="Courier New"/>
                <a:cs typeface="Courier New"/>
              </a:rPr>
              <a:t> </a:t>
            </a:r>
            <a:r>
              <a:rPr sz="2150" dirty="0">
                <a:latin typeface="Courier New"/>
                <a:cs typeface="Courier New"/>
              </a:rPr>
              <a:t>Creating...</a:t>
            </a:r>
            <a:endParaRPr sz="2150">
              <a:latin typeface="Courier New"/>
              <a:cs typeface="Courier New"/>
            </a:endParaRPr>
          </a:p>
          <a:p>
            <a:pPr marL="257810">
              <a:lnSpc>
                <a:spcPts val="2525"/>
              </a:lnSpc>
            </a:pPr>
            <a:r>
              <a:rPr sz="2150" dirty="0">
                <a:latin typeface="Courier New"/>
                <a:cs typeface="Courier New"/>
              </a:rPr>
              <a:t>resource_type.resource_name:</a:t>
            </a:r>
            <a:r>
              <a:rPr sz="2150" spc="-15" dirty="0">
                <a:latin typeface="Courier New"/>
                <a:cs typeface="Courier New"/>
              </a:rPr>
              <a:t> </a:t>
            </a:r>
            <a:r>
              <a:rPr sz="2150" dirty="0">
                <a:latin typeface="Courier New"/>
                <a:cs typeface="Courier New"/>
              </a:rPr>
              <a:t>Creation</a:t>
            </a:r>
            <a:r>
              <a:rPr sz="2150" spc="-15" dirty="0">
                <a:latin typeface="Courier New"/>
                <a:cs typeface="Courier New"/>
              </a:rPr>
              <a:t> </a:t>
            </a:r>
            <a:r>
              <a:rPr sz="2150" dirty="0">
                <a:latin typeface="Courier New"/>
                <a:cs typeface="Courier New"/>
              </a:rPr>
              <a:t>complete</a:t>
            </a:r>
            <a:r>
              <a:rPr sz="2150" spc="-15" dirty="0">
                <a:latin typeface="Courier New"/>
                <a:cs typeface="Courier New"/>
              </a:rPr>
              <a:t> </a:t>
            </a:r>
            <a:r>
              <a:rPr sz="2150" dirty="0">
                <a:latin typeface="Courier New"/>
                <a:cs typeface="Courier New"/>
              </a:rPr>
              <a:t>after</a:t>
            </a:r>
            <a:r>
              <a:rPr sz="2150" spc="-15" dirty="0">
                <a:latin typeface="Courier New"/>
                <a:cs typeface="Courier New"/>
              </a:rPr>
              <a:t> </a:t>
            </a:r>
            <a:r>
              <a:rPr sz="2150" dirty="0">
                <a:latin typeface="Courier New"/>
                <a:cs typeface="Courier New"/>
              </a:rPr>
              <a:t>0s</a:t>
            </a:r>
            <a:r>
              <a:rPr sz="2150" spc="-15" dirty="0">
                <a:latin typeface="Courier New"/>
                <a:cs typeface="Courier New"/>
              </a:rPr>
              <a:t> </a:t>
            </a:r>
            <a:r>
              <a:rPr sz="2150" dirty="0">
                <a:latin typeface="Courier New"/>
                <a:cs typeface="Courier New"/>
              </a:rPr>
              <a:t>[id=</a:t>
            </a:r>
            <a:r>
              <a:rPr sz="2150" b="1" dirty="0">
                <a:latin typeface="Courier New"/>
                <a:cs typeface="Courier New"/>
              </a:rPr>
              <a:t>my-sensitive-information</a:t>
            </a: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3" name="object 3"/>
          <p:cNvSpPr txBox="1">
            <a:spLocks noGrp="1"/>
          </p:cNvSpPr>
          <p:nvPr>
            <p:ph type="body" idx="1"/>
          </p:nvPr>
        </p:nvSpPr>
        <p:spPr>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45" dirty="0"/>
              <a:t>Output</a:t>
            </a:r>
            <a:r>
              <a:rPr sz="4100" spc="5" dirty="0"/>
              <a:t> </a:t>
            </a:r>
            <a:r>
              <a:rPr sz="4100" spc="30" dirty="0"/>
              <a:t>variables</a:t>
            </a:r>
            <a:r>
              <a:rPr sz="4100" spc="10" dirty="0"/>
              <a:t> have a </a:t>
            </a:r>
            <a:r>
              <a:rPr sz="4100" spc="40" dirty="0"/>
              <a:t>mandatory</a:t>
            </a:r>
            <a:r>
              <a:rPr sz="4100" spc="10" dirty="0"/>
              <a:t> </a:t>
            </a:r>
            <a:r>
              <a:rPr sz="4100" spc="35" dirty="0"/>
              <a:t>argument:</a:t>
            </a:r>
            <a:r>
              <a:rPr sz="4100" spc="10" dirty="0"/>
              <a:t> value</a:t>
            </a:r>
            <a:endParaRPr sz="4100"/>
          </a:p>
          <a:p>
            <a:pPr>
              <a:lnSpc>
                <a:spcPct val="100000"/>
              </a:lnSpc>
              <a:spcBef>
                <a:spcPts val="10"/>
              </a:spcBef>
              <a:buFont typeface="Arial MT"/>
              <a:buChar char="•"/>
            </a:pPr>
            <a:endParaRPr sz="4250"/>
          </a:p>
          <a:p>
            <a:pPr marL="534035" indent="-509270">
              <a:lnSpc>
                <a:spcPct val="100000"/>
              </a:lnSpc>
              <a:buSzPct val="75609"/>
              <a:buChar char="•"/>
              <a:tabLst>
                <a:tab pos="534035" algn="l"/>
                <a:tab pos="534670" algn="l"/>
              </a:tabLst>
            </a:pPr>
            <a:r>
              <a:rPr sz="4100" spc="-65" dirty="0"/>
              <a:t>The</a:t>
            </a:r>
            <a:r>
              <a:rPr sz="4100" dirty="0"/>
              <a:t> </a:t>
            </a:r>
            <a:r>
              <a:rPr sz="4100" spc="30" dirty="0"/>
              <a:t>following</a:t>
            </a:r>
            <a:r>
              <a:rPr sz="4100" dirty="0"/>
              <a:t> </a:t>
            </a:r>
            <a:r>
              <a:rPr sz="4100" spc="-15" dirty="0"/>
              <a:t>are</a:t>
            </a:r>
            <a:r>
              <a:rPr sz="4100" dirty="0"/>
              <a:t> </a:t>
            </a:r>
            <a:r>
              <a:rPr sz="4100" b="1" spc="5" dirty="0">
                <a:latin typeface="Arial"/>
                <a:cs typeface="Arial"/>
              </a:rPr>
              <a:t>optional</a:t>
            </a:r>
            <a:r>
              <a:rPr sz="4100" b="1" dirty="0">
                <a:latin typeface="Arial"/>
                <a:cs typeface="Arial"/>
              </a:rPr>
              <a:t> </a:t>
            </a:r>
            <a:r>
              <a:rPr sz="4100" b="1" spc="10" dirty="0">
                <a:latin typeface="Arial"/>
                <a:cs typeface="Arial"/>
              </a:rPr>
              <a:t>arguments</a:t>
            </a:r>
            <a:r>
              <a:rPr sz="4100" spc="10" dirty="0"/>
              <a:t>:</a:t>
            </a:r>
            <a:endParaRPr sz="4100">
              <a:latin typeface="Arial"/>
              <a:cs typeface="Arial"/>
            </a:endParaRPr>
          </a:p>
          <a:p>
            <a:pPr>
              <a:lnSpc>
                <a:spcPct val="100000"/>
              </a:lnSpc>
              <a:spcBef>
                <a:spcPts val="10"/>
              </a:spcBef>
              <a:buFont typeface="Arial MT"/>
              <a:buChar char="•"/>
            </a:pPr>
            <a:endParaRPr sz="4250"/>
          </a:p>
          <a:p>
            <a:pPr marL="1266825" lvl="1" indent="-509270">
              <a:lnSpc>
                <a:spcPct val="100000"/>
              </a:lnSpc>
              <a:buSzPct val="75609"/>
              <a:buChar char="•"/>
              <a:tabLst>
                <a:tab pos="1266825" algn="l"/>
                <a:tab pos="1267460" algn="l"/>
              </a:tabLst>
            </a:pPr>
            <a:r>
              <a:rPr sz="4100" spc="70" dirty="0">
                <a:latin typeface="Arial MT"/>
                <a:cs typeface="Arial MT"/>
              </a:rPr>
              <a:t>description</a:t>
            </a:r>
            <a:endParaRPr sz="4100">
              <a:latin typeface="Arial MT"/>
              <a:cs typeface="Arial MT"/>
            </a:endParaRPr>
          </a:p>
        </p:txBody>
      </p:sp>
      <p:sp>
        <p:nvSpPr>
          <p:cNvPr id="4" name="object 4"/>
          <p:cNvSpPr txBox="1"/>
          <p:nvPr/>
        </p:nvSpPr>
        <p:spPr>
          <a:xfrm>
            <a:off x="1564501" y="5900303"/>
            <a:ext cx="3524250" cy="1900555"/>
          </a:xfrm>
          <a:prstGeom prst="rect">
            <a:avLst/>
          </a:prstGeom>
        </p:spPr>
        <p:txBody>
          <a:bodyPr vert="horz" wrap="square" lIns="0" tIns="15240" rIns="0" bIns="0" rtlCol="0">
            <a:spAutoFit/>
          </a:bodyPr>
          <a:lstStyle/>
          <a:p>
            <a:pPr marL="546735" indent="-509270">
              <a:lnSpc>
                <a:spcPct val="100000"/>
              </a:lnSpc>
              <a:spcBef>
                <a:spcPts val="120"/>
              </a:spcBef>
              <a:buSzPct val="75609"/>
              <a:buChar char="•"/>
              <a:tabLst>
                <a:tab pos="546735" algn="l"/>
                <a:tab pos="547370" algn="l"/>
              </a:tabLst>
            </a:pPr>
            <a:r>
              <a:rPr sz="4100" spc="5" dirty="0">
                <a:latin typeface="Arial MT"/>
                <a:cs typeface="Arial MT"/>
              </a:rPr>
              <a:t>sensitive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46735" indent="-509270">
              <a:lnSpc>
                <a:spcPct val="100000"/>
              </a:lnSpc>
              <a:buSzPct val="75609"/>
              <a:buChar char="•"/>
              <a:tabLst>
                <a:tab pos="546735" algn="l"/>
                <a:tab pos="547370" algn="l"/>
              </a:tabLst>
            </a:pPr>
            <a:r>
              <a:rPr sz="4100" spc="55" dirty="0">
                <a:latin typeface="Arial MT"/>
                <a:cs typeface="Arial MT"/>
              </a:rPr>
              <a:t>depends_on</a:t>
            </a:r>
            <a:endParaRPr sz="4100">
              <a:latin typeface="Arial MT"/>
              <a:cs typeface="Arial MT"/>
            </a:endParaRPr>
          </a:p>
        </p:txBody>
      </p:sp>
      <p:grpSp>
        <p:nvGrpSpPr>
          <p:cNvPr id="5" name="object 5"/>
          <p:cNvGrpSpPr/>
          <p:nvPr/>
        </p:nvGrpSpPr>
        <p:grpSpPr>
          <a:xfrm>
            <a:off x="8078837" y="5049493"/>
            <a:ext cx="9580245" cy="2469515"/>
            <a:chOff x="8078837" y="5049493"/>
            <a:chExt cx="9580245" cy="2469515"/>
          </a:xfrm>
        </p:grpSpPr>
        <p:pic>
          <p:nvPicPr>
            <p:cNvPr id="6" name="object 6"/>
            <p:cNvPicPr/>
            <p:nvPr/>
          </p:nvPicPr>
          <p:blipFill>
            <a:blip r:embed="rId2" cstate="print"/>
            <a:stretch>
              <a:fillRect/>
            </a:stretch>
          </p:blipFill>
          <p:spPr>
            <a:xfrm>
              <a:off x="8078837" y="5049493"/>
              <a:ext cx="9579699" cy="2469347"/>
            </a:xfrm>
            <a:prstGeom prst="rect">
              <a:avLst/>
            </a:prstGeom>
          </p:spPr>
        </p:pic>
        <p:sp>
          <p:nvSpPr>
            <p:cNvPr id="7" name="object 7"/>
            <p:cNvSpPr/>
            <p:nvPr/>
          </p:nvSpPr>
          <p:spPr>
            <a:xfrm>
              <a:off x="8125956" y="5075670"/>
              <a:ext cx="9485630" cy="2375535"/>
            </a:xfrm>
            <a:custGeom>
              <a:avLst/>
              <a:gdLst/>
              <a:ahLst/>
              <a:cxnLst/>
              <a:rect l="l" t="t" r="r" b="b"/>
              <a:pathLst>
                <a:path w="9485630" h="2375534">
                  <a:moveTo>
                    <a:pt x="9485461" y="0"/>
                  </a:moveTo>
                  <a:lnTo>
                    <a:pt x="0" y="0"/>
                  </a:lnTo>
                  <a:lnTo>
                    <a:pt x="0" y="2375109"/>
                  </a:lnTo>
                  <a:lnTo>
                    <a:pt x="9485461" y="2375109"/>
                  </a:lnTo>
                  <a:lnTo>
                    <a:pt x="9485461" y="0"/>
                  </a:lnTo>
                  <a:close/>
                </a:path>
              </a:pathLst>
            </a:custGeom>
            <a:solidFill>
              <a:srgbClr val="DCDEE0"/>
            </a:solidFill>
          </p:spPr>
          <p:txBody>
            <a:bodyPr wrap="square" lIns="0" tIns="0" rIns="0" bIns="0" rtlCol="0"/>
            <a:lstStyle/>
            <a:p>
              <a:endParaRPr/>
            </a:p>
          </p:txBody>
        </p:sp>
        <p:sp>
          <p:nvSpPr>
            <p:cNvPr id="8" name="object 8"/>
            <p:cNvSpPr/>
            <p:nvPr/>
          </p:nvSpPr>
          <p:spPr>
            <a:xfrm>
              <a:off x="8125956" y="5075670"/>
              <a:ext cx="9485630" cy="2375535"/>
            </a:xfrm>
            <a:custGeom>
              <a:avLst/>
              <a:gdLst/>
              <a:ahLst/>
              <a:cxnLst/>
              <a:rect l="l" t="t" r="r" b="b"/>
              <a:pathLst>
                <a:path w="9485630" h="2375534">
                  <a:moveTo>
                    <a:pt x="0" y="0"/>
                  </a:moveTo>
                  <a:lnTo>
                    <a:pt x="9485461" y="0"/>
                  </a:lnTo>
                  <a:lnTo>
                    <a:pt x="9485461" y="2375109"/>
                  </a:lnTo>
                  <a:lnTo>
                    <a:pt x="0" y="2375109"/>
                  </a:lnTo>
                  <a:lnTo>
                    <a:pt x="0" y="0"/>
                  </a:lnTo>
                  <a:close/>
                </a:path>
              </a:pathLst>
            </a:custGeom>
            <a:ln w="10470">
              <a:solidFill>
                <a:srgbClr val="A6AAA9"/>
              </a:solidFill>
            </a:ln>
          </p:spPr>
          <p:txBody>
            <a:bodyPr wrap="square" lIns="0" tIns="0" rIns="0" bIns="0" rtlCol="0"/>
            <a:lstStyle/>
            <a:p>
              <a:endParaRPr/>
            </a:p>
          </p:txBody>
        </p:sp>
      </p:grpSp>
      <p:sp>
        <p:nvSpPr>
          <p:cNvPr id="9" name="object 9"/>
          <p:cNvSpPr txBox="1"/>
          <p:nvPr/>
        </p:nvSpPr>
        <p:spPr>
          <a:xfrm>
            <a:off x="8383801" y="5288023"/>
            <a:ext cx="8536940" cy="666750"/>
          </a:xfrm>
          <a:prstGeom prst="rect">
            <a:avLst/>
          </a:prstGeom>
        </p:spPr>
        <p:txBody>
          <a:bodyPr vert="horz" wrap="square" lIns="0" tIns="11430" rIns="0" bIns="0" rtlCol="0">
            <a:spAutoFit/>
          </a:bodyPr>
          <a:lstStyle/>
          <a:p>
            <a:pPr>
              <a:lnSpc>
                <a:spcPts val="2525"/>
              </a:lnSpc>
              <a:spcBef>
                <a:spcPts val="90"/>
              </a:spcBef>
            </a:pPr>
            <a:r>
              <a:rPr sz="2150" dirty="0">
                <a:latin typeface="Courier New"/>
                <a:cs typeface="Courier New"/>
              </a:rPr>
              <a:t>output</a:t>
            </a:r>
            <a:r>
              <a:rPr sz="2150" spc="-40" dirty="0">
                <a:latin typeface="Courier New"/>
                <a:cs typeface="Courier New"/>
              </a:rPr>
              <a:t> </a:t>
            </a:r>
            <a:r>
              <a:rPr sz="2150" dirty="0">
                <a:latin typeface="Courier New"/>
                <a:cs typeface="Courier New"/>
              </a:rPr>
              <a:t>"password"</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327660">
              <a:lnSpc>
                <a:spcPts val="2525"/>
              </a:lnSpc>
              <a:tabLst>
                <a:tab pos="2294255" algn="l"/>
              </a:tabLst>
            </a:pPr>
            <a:r>
              <a:rPr sz="2150" dirty="0">
                <a:latin typeface="Courier New"/>
                <a:cs typeface="Courier New"/>
              </a:rPr>
              <a:t>value	=</a:t>
            </a:r>
            <a:r>
              <a:rPr sz="2150" spc="-80" dirty="0">
                <a:latin typeface="Courier New"/>
                <a:cs typeface="Courier New"/>
              </a:rPr>
              <a:t> </a:t>
            </a:r>
            <a:r>
              <a:rPr sz="2150" dirty="0">
                <a:latin typeface="Courier New"/>
                <a:cs typeface="Courier New"/>
              </a:rPr>
              <a:t>resource_type.resource_name.password</a:t>
            </a:r>
            <a:endParaRPr sz="2150">
              <a:latin typeface="Courier New"/>
              <a:cs typeface="Courier New"/>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0" name="object 10"/>
          <p:cNvSpPr txBox="1"/>
          <p:nvPr/>
        </p:nvSpPr>
        <p:spPr>
          <a:xfrm>
            <a:off x="8711636" y="5916276"/>
            <a:ext cx="7225030" cy="666750"/>
          </a:xfrm>
          <a:prstGeom prst="rect">
            <a:avLst/>
          </a:prstGeom>
        </p:spPr>
        <p:txBody>
          <a:bodyPr vert="horz" wrap="square" lIns="0" tIns="33655" rIns="0" bIns="0" rtlCol="0">
            <a:spAutoFit/>
          </a:bodyPr>
          <a:lstStyle/>
          <a:p>
            <a:pPr marR="5080">
              <a:lnSpc>
                <a:spcPts val="2470"/>
              </a:lnSpc>
              <a:spcBef>
                <a:spcPts val="265"/>
              </a:spcBef>
              <a:tabLst>
                <a:tab pos="1966595" algn="l"/>
              </a:tabLst>
            </a:pPr>
            <a:r>
              <a:rPr sz="2150" dirty="0">
                <a:latin typeface="Courier New"/>
                <a:cs typeface="Courier New"/>
              </a:rPr>
              <a:t>description</a:t>
            </a:r>
            <a:r>
              <a:rPr sz="2150" spc="-15" dirty="0">
                <a:latin typeface="Courier New"/>
                <a:cs typeface="Courier New"/>
              </a:rPr>
              <a:t> </a:t>
            </a:r>
            <a:r>
              <a:rPr sz="2150" dirty="0">
                <a:latin typeface="Courier New"/>
                <a:cs typeface="Courier New"/>
              </a:rPr>
              <a:t>=</a:t>
            </a:r>
            <a:r>
              <a:rPr sz="2150" spc="-15" dirty="0">
                <a:latin typeface="Courier New"/>
                <a:cs typeface="Courier New"/>
              </a:rPr>
              <a:t> </a:t>
            </a:r>
            <a:r>
              <a:rPr sz="2150" dirty="0">
                <a:latin typeface="Courier New"/>
                <a:cs typeface="Courier New"/>
              </a:rPr>
              <a:t>"The</a:t>
            </a:r>
            <a:r>
              <a:rPr sz="2150" spc="-15" dirty="0">
                <a:latin typeface="Courier New"/>
                <a:cs typeface="Courier New"/>
              </a:rPr>
              <a:t> </a:t>
            </a:r>
            <a:r>
              <a:rPr sz="2150" dirty="0">
                <a:latin typeface="Courier New"/>
                <a:cs typeface="Courier New"/>
              </a:rPr>
              <a:t>password</a:t>
            </a:r>
            <a:r>
              <a:rPr sz="2150" spc="-15" dirty="0">
                <a:latin typeface="Courier New"/>
                <a:cs typeface="Courier New"/>
              </a:rPr>
              <a:t> </a:t>
            </a:r>
            <a:r>
              <a:rPr sz="2150" dirty="0">
                <a:latin typeface="Courier New"/>
                <a:cs typeface="Courier New"/>
              </a:rPr>
              <a:t>for</a:t>
            </a:r>
            <a:r>
              <a:rPr sz="2150" spc="-15" dirty="0">
                <a:latin typeface="Courier New"/>
                <a:cs typeface="Courier New"/>
              </a:rPr>
              <a:t> </a:t>
            </a:r>
            <a:r>
              <a:rPr sz="2150" dirty="0">
                <a:latin typeface="Courier New"/>
                <a:cs typeface="Courier New"/>
              </a:rPr>
              <a:t>logging</a:t>
            </a:r>
            <a:r>
              <a:rPr sz="2150" spc="-15" dirty="0">
                <a:latin typeface="Courier New"/>
                <a:cs typeface="Courier New"/>
              </a:rPr>
              <a:t> </a:t>
            </a:r>
            <a:r>
              <a:rPr sz="2150" dirty="0">
                <a:latin typeface="Courier New"/>
                <a:cs typeface="Courier New"/>
              </a:rPr>
              <a:t>in." </a:t>
            </a:r>
            <a:r>
              <a:rPr sz="2150" spc="-1275" dirty="0">
                <a:latin typeface="Courier New"/>
                <a:cs typeface="Courier New"/>
              </a:rPr>
              <a:t> </a:t>
            </a:r>
            <a:r>
              <a:rPr sz="2150" dirty="0">
                <a:latin typeface="Courier New"/>
                <a:cs typeface="Courier New"/>
              </a:rPr>
              <a:t>sensitive	=</a:t>
            </a:r>
            <a:r>
              <a:rPr sz="2150" spc="-5" dirty="0">
                <a:latin typeface="Courier New"/>
                <a:cs typeface="Courier New"/>
              </a:rPr>
              <a:t> </a:t>
            </a:r>
            <a:r>
              <a:rPr sz="2150" dirty="0">
                <a:latin typeface="Courier New"/>
                <a:cs typeface="Courier New"/>
              </a:rPr>
              <a:t>true</a:t>
            </a:r>
            <a:endParaRPr sz="2150">
              <a:latin typeface="Courier New"/>
              <a:cs typeface="Courier New"/>
            </a:endParaRPr>
          </a:p>
        </p:txBody>
      </p:sp>
      <p:sp>
        <p:nvSpPr>
          <p:cNvPr id="11" name="object 11"/>
          <p:cNvSpPr txBox="1"/>
          <p:nvPr/>
        </p:nvSpPr>
        <p:spPr>
          <a:xfrm>
            <a:off x="8383801" y="6544529"/>
            <a:ext cx="177165" cy="352425"/>
          </a:xfrm>
          <a:prstGeom prst="rect">
            <a:avLst/>
          </a:prstGeom>
        </p:spPr>
        <p:txBody>
          <a:bodyPr vert="horz" wrap="square" lIns="0" tIns="11430" rIns="0" bIns="0" rtlCol="0">
            <a:spAutoFit/>
          </a:bodyPr>
          <a:lstStyle/>
          <a:p>
            <a:pPr>
              <a:lnSpc>
                <a:spcPct val="100000"/>
              </a:lnSpc>
              <a:spcBef>
                <a:spcPts val="90"/>
              </a:spcBef>
            </a:pPr>
            <a:r>
              <a:rPr sz="2150" dirty="0">
                <a:latin typeface="Courier New"/>
                <a:cs typeface="Courier New"/>
              </a:rPr>
              <a:t>}</a:t>
            </a:r>
            <a:endParaRPr sz="2150">
              <a:latin typeface="Courier New"/>
              <a:cs typeface="Courier New"/>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3" name="object 3"/>
          <p:cNvSpPr txBox="1"/>
          <p:nvPr/>
        </p:nvSpPr>
        <p:spPr>
          <a:xfrm>
            <a:off x="844239" y="2160233"/>
            <a:ext cx="16693515" cy="252920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5" dirty="0">
                <a:latin typeface="Arial MT"/>
                <a:cs typeface="Arial MT"/>
              </a:rPr>
              <a:t>In </a:t>
            </a:r>
            <a:r>
              <a:rPr sz="4100" b="1" spc="5" dirty="0">
                <a:latin typeface="Arial"/>
                <a:cs typeface="Arial"/>
              </a:rPr>
              <a:t>rare </a:t>
            </a:r>
            <a:r>
              <a:rPr sz="4100" b="1" spc="10" dirty="0">
                <a:latin typeface="Arial"/>
                <a:cs typeface="Arial"/>
              </a:rPr>
              <a:t>cases </a:t>
            </a:r>
            <a:r>
              <a:rPr sz="4100" spc="10" dirty="0">
                <a:latin typeface="Arial MT"/>
                <a:cs typeface="Arial MT"/>
              </a:rPr>
              <a:t>you</a:t>
            </a:r>
            <a:r>
              <a:rPr sz="4100" spc="5" dirty="0">
                <a:latin typeface="Arial MT"/>
                <a:cs typeface="Arial MT"/>
              </a:rPr>
              <a:t> </a:t>
            </a:r>
            <a:r>
              <a:rPr sz="4100" spc="65" dirty="0">
                <a:latin typeface="Arial MT"/>
                <a:cs typeface="Arial MT"/>
              </a:rPr>
              <a:t>need</a:t>
            </a:r>
            <a:r>
              <a:rPr sz="4100" spc="5" dirty="0">
                <a:latin typeface="Arial MT"/>
                <a:cs typeface="Arial MT"/>
              </a:rPr>
              <a:t> </a:t>
            </a:r>
            <a:r>
              <a:rPr sz="4100" spc="55" dirty="0">
                <a:latin typeface="Arial MT"/>
                <a:cs typeface="Arial MT"/>
              </a:rPr>
              <a:t>depends_on</a:t>
            </a:r>
            <a:r>
              <a:rPr sz="4100" spc="10" dirty="0">
                <a:latin typeface="Arial MT"/>
                <a:cs typeface="Arial MT"/>
              </a:rPr>
              <a:t> </a:t>
            </a:r>
            <a:r>
              <a:rPr sz="4100" spc="5" dirty="0">
                <a:latin typeface="Arial MT"/>
                <a:cs typeface="Arial MT"/>
              </a:rPr>
              <a:t>to </a:t>
            </a:r>
            <a:r>
              <a:rPr sz="4100" spc="125" dirty="0">
                <a:latin typeface="Arial MT"/>
                <a:cs typeface="Arial MT"/>
              </a:rPr>
              <a:t>depend</a:t>
            </a:r>
            <a:r>
              <a:rPr sz="4100" spc="5" dirty="0">
                <a:latin typeface="Arial MT"/>
                <a:cs typeface="Arial MT"/>
              </a:rPr>
              <a:t> </a:t>
            </a:r>
            <a:r>
              <a:rPr sz="4100" spc="10" dirty="0">
                <a:latin typeface="Arial MT"/>
                <a:cs typeface="Arial MT"/>
              </a:rPr>
              <a:t>on another</a:t>
            </a:r>
            <a:r>
              <a:rPr sz="4100" spc="5" dirty="0">
                <a:latin typeface="Arial MT"/>
                <a:cs typeface="Arial MT"/>
              </a:rPr>
              <a:t> </a:t>
            </a:r>
            <a:r>
              <a:rPr sz="4100" spc="15" dirty="0">
                <a:latin typeface="Arial MT"/>
                <a:cs typeface="Arial MT"/>
              </a:rPr>
              <a:t>resource, </a:t>
            </a:r>
            <a:r>
              <a:rPr sz="4100" spc="-1125" dirty="0">
                <a:latin typeface="Arial MT"/>
                <a:cs typeface="Arial MT"/>
              </a:rPr>
              <a:t> </a:t>
            </a:r>
            <a:r>
              <a:rPr sz="4100" spc="35" dirty="0">
                <a:latin typeface="Arial MT"/>
                <a:cs typeface="Arial MT"/>
              </a:rPr>
              <a:t>before</a:t>
            </a:r>
            <a:r>
              <a:rPr sz="4100" dirty="0">
                <a:latin typeface="Arial MT"/>
                <a:cs typeface="Arial MT"/>
              </a:rPr>
              <a:t> </a:t>
            </a:r>
            <a:r>
              <a:rPr sz="4100" spc="50" dirty="0">
                <a:latin typeface="Arial MT"/>
                <a:cs typeface="Arial MT"/>
              </a:rPr>
              <a:t>outputting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value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It</a:t>
            </a:r>
            <a:r>
              <a:rPr sz="4100" dirty="0">
                <a:latin typeface="Arial MT"/>
                <a:cs typeface="Arial MT"/>
              </a:rPr>
              <a:t> </a:t>
            </a:r>
            <a:r>
              <a:rPr sz="4100" spc="10" dirty="0">
                <a:latin typeface="Arial MT"/>
                <a:cs typeface="Arial MT"/>
              </a:rPr>
              <a:t>works</a:t>
            </a:r>
            <a:r>
              <a:rPr sz="4100" spc="5" dirty="0">
                <a:latin typeface="Arial MT"/>
                <a:cs typeface="Arial MT"/>
              </a:rPr>
              <a:t> in </a:t>
            </a:r>
            <a:r>
              <a:rPr sz="4100" spc="10" dirty="0">
                <a:latin typeface="Arial MT"/>
                <a:cs typeface="Arial MT"/>
              </a:rPr>
              <a:t>the</a:t>
            </a:r>
            <a:r>
              <a:rPr sz="4100" spc="5" dirty="0">
                <a:latin typeface="Arial MT"/>
                <a:cs typeface="Arial MT"/>
              </a:rPr>
              <a:t> </a:t>
            </a:r>
            <a:r>
              <a:rPr sz="4100" spc="10" dirty="0">
                <a:latin typeface="Arial MT"/>
                <a:cs typeface="Arial MT"/>
              </a:rPr>
              <a:t>same</a:t>
            </a:r>
            <a:r>
              <a:rPr sz="4100" spc="5" dirty="0">
                <a:latin typeface="Arial MT"/>
                <a:cs typeface="Arial MT"/>
              </a:rPr>
              <a:t> </a:t>
            </a:r>
            <a:r>
              <a:rPr sz="4100" spc="10" dirty="0">
                <a:latin typeface="Arial MT"/>
                <a:cs typeface="Arial MT"/>
              </a:rPr>
              <a:t>way</a:t>
            </a:r>
            <a:r>
              <a:rPr sz="4100" spc="5" dirty="0">
                <a:latin typeface="Arial MT"/>
                <a:cs typeface="Arial MT"/>
              </a:rPr>
              <a:t> </a:t>
            </a:r>
            <a:r>
              <a:rPr sz="4100" spc="10" dirty="0">
                <a:latin typeface="Arial MT"/>
                <a:cs typeface="Arial MT"/>
              </a:rPr>
              <a:t>as</a:t>
            </a:r>
            <a:r>
              <a:rPr sz="4100" spc="5" dirty="0">
                <a:latin typeface="Arial MT"/>
                <a:cs typeface="Arial MT"/>
              </a:rPr>
              <a:t> </a:t>
            </a:r>
            <a:r>
              <a:rPr sz="4100" spc="-5" dirty="0">
                <a:latin typeface="Arial MT"/>
                <a:cs typeface="Arial MT"/>
              </a:rPr>
              <a:t>"depends_on"</a:t>
            </a:r>
            <a:r>
              <a:rPr sz="4100" spc="5" dirty="0">
                <a:latin typeface="Arial MT"/>
                <a:cs typeface="Arial MT"/>
              </a:rPr>
              <a:t> in </a:t>
            </a:r>
            <a:r>
              <a:rPr sz="4100" spc="30" dirty="0">
                <a:latin typeface="Arial MT"/>
                <a:cs typeface="Arial MT"/>
              </a:rPr>
              <a:t>regular</a:t>
            </a:r>
            <a:r>
              <a:rPr sz="4100" spc="5" dirty="0">
                <a:latin typeface="Arial MT"/>
                <a:cs typeface="Arial MT"/>
              </a:rPr>
              <a:t> </a:t>
            </a:r>
            <a:r>
              <a:rPr sz="4100" spc="15" dirty="0">
                <a:latin typeface="Arial MT"/>
                <a:cs typeface="Arial MT"/>
              </a:rPr>
              <a:t>resources:</a:t>
            </a:r>
            <a:endParaRPr sz="4100">
              <a:latin typeface="Arial MT"/>
              <a:cs typeface="Arial MT"/>
            </a:endParaRPr>
          </a:p>
        </p:txBody>
      </p:sp>
      <p:grpSp>
        <p:nvGrpSpPr>
          <p:cNvPr id="4" name="object 4"/>
          <p:cNvGrpSpPr/>
          <p:nvPr/>
        </p:nvGrpSpPr>
        <p:grpSpPr>
          <a:xfrm>
            <a:off x="1735842" y="5491632"/>
            <a:ext cx="14397990" cy="3879215"/>
            <a:chOff x="1735842" y="5491632"/>
            <a:chExt cx="14397990" cy="3879215"/>
          </a:xfrm>
        </p:grpSpPr>
        <p:pic>
          <p:nvPicPr>
            <p:cNvPr id="5" name="object 5"/>
            <p:cNvPicPr/>
            <p:nvPr/>
          </p:nvPicPr>
          <p:blipFill>
            <a:blip r:embed="rId2" cstate="print"/>
            <a:stretch>
              <a:fillRect/>
            </a:stretch>
          </p:blipFill>
          <p:spPr>
            <a:xfrm>
              <a:off x="1735842" y="5491632"/>
              <a:ext cx="14397614" cy="3879151"/>
            </a:xfrm>
            <a:prstGeom prst="rect">
              <a:avLst/>
            </a:prstGeom>
          </p:spPr>
        </p:pic>
        <p:sp>
          <p:nvSpPr>
            <p:cNvPr id="6" name="object 6"/>
            <p:cNvSpPr/>
            <p:nvPr/>
          </p:nvSpPr>
          <p:spPr>
            <a:xfrm>
              <a:off x="1782961" y="5517809"/>
              <a:ext cx="14303375" cy="3785235"/>
            </a:xfrm>
            <a:custGeom>
              <a:avLst/>
              <a:gdLst/>
              <a:ahLst/>
              <a:cxnLst/>
              <a:rect l="l" t="t" r="r" b="b"/>
              <a:pathLst>
                <a:path w="14303375" h="3785234">
                  <a:moveTo>
                    <a:pt x="14303376" y="0"/>
                  </a:moveTo>
                  <a:lnTo>
                    <a:pt x="0" y="0"/>
                  </a:lnTo>
                  <a:lnTo>
                    <a:pt x="0" y="3784913"/>
                  </a:lnTo>
                  <a:lnTo>
                    <a:pt x="14303376" y="3784913"/>
                  </a:lnTo>
                  <a:lnTo>
                    <a:pt x="14303376" y="0"/>
                  </a:lnTo>
                  <a:close/>
                </a:path>
              </a:pathLst>
            </a:custGeom>
            <a:solidFill>
              <a:srgbClr val="DCDEE0"/>
            </a:solidFill>
          </p:spPr>
          <p:txBody>
            <a:bodyPr wrap="square" lIns="0" tIns="0" rIns="0" bIns="0" rtlCol="0"/>
            <a:lstStyle/>
            <a:p>
              <a:endParaRPr/>
            </a:p>
          </p:txBody>
        </p:sp>
        <p:sp>
          <p:nvSpPr>
            <p:cNvPr id="7" name="object 7"/>
            <p:cNvSpPr/>
            <p:nvPr/>
          </p:nvSpPr>
          <p:spPr>
            <a:xfrm>
              <a:off x="1782961" y="5517809"/>
              <a:ext cx="14303375" cy="3785235"/>
            </a:xfrm>
            <a:custGeom>
              <a:avLst/>
              <a:gdLst/>
              <a:ahLst/>
              <a:cxnLst/>
              <a:rect l="l" t="t" r="r" b="b"/>
              <a:pathLst>
                <a:path w="14303375" h="3785234">
                  <a:moveTo>
                    <a:pt x="0" y="0"/>
                  </a:moveTo>
                  <a:lnTo>
                    <a:pt x="14303376" y="0"/>
                  </a:lnTo>
                  <a:lnTo>
                    <a:pt x="14303376" y="3784913"/>
                  </a:lnTo>
                  <a:lnTo>
                    <a:pt x="0" y="3784913"/>
                  </a:lnTo>
                  <a:lnTo>
                    <a:pt x="0" y="0"/>
                  </a:lnTo>
                  <a:close/>
                </a:path>
              </a:pathLst>
            </a:custGeom>
            <a:ln w="10470">
              <a:solidFill>
                <a:srgbClr val="A6AAA9"/>
              </a:solidFill>
            </a:ln>
          </p:spPr>
          <p:txBody>
            <a:bodyPr wrap="square" lIns="0" tIns="0" rIns="0" bIns="0" rtlCol="0"/>
            <a:lstStyle/>
            <a:p>
              <a:endParaRPr/>
            </a:p>
          </p:txBody>
        </p:sp>
      </p:grpSp>
      <p:sp>
        <p:nvSpPr>
          <p:cNvPr id="8" name="object 8"/>
          <p:cNvSpPr txBox="1"/>
          <p:nvPr/>
        </p:nvSpPr>
        <p:spPr>
          <a:xfrm>
            <a:off x="2040807" y="6274647"/>
            <a:ext cx="8700770" cy="1922780"/>
          </a:xfrm>
          <a:prstGeom prst="rect">
            <a:avLst/>
          </a:prstGeom>
        </p:spPr>
        <p:txBody>
          <a:bodyPr vert="horz" wrap="square" lIns="0" tIns="11430" rIns="0" bIns="0" rtlCol="0">
            <a:spAutoFit/>
          </a:bodyPr>
          <a:lstStyle/>
          <a:p>
            <a:pPr>
              <a:lnSpc>
                <a:spcPts val="2525"/>
              </a:lnSpc>
              <a:spcBef>
                <a:spcPts val="90"/>
              </a:spcBef>
            </a:pPr>
            <a:r>
              <a:rPr sz="2150" dirty="0">
                <a:latin typeface="Courier New"/>
                <a:cs typeface="Courier New"/>
              </a:rPr>
              <a:t>output</a:t>
            </a:r>
            <a:r>
              <a:rPr sz="2150" spc="-40" dirty="0">
                <a:latin typeface="Courier New"/>
                <a:cs typeface="Courier New"/>
              </a:rPr>
              <a:t> </a:t>
            </a:r>
            <a:r>
              <a:rPr sz="2150" dirty="0">
                <a:latin typeface="Courier New"/>
                <a:cs typeface="Courier New"/>
              </a:rPr>
              <a:t>"password"</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327660" marR="168910">
              <a:lnSpc>
                <a:spcPts val="2470"/>
              </a:lnSpc>
              <a:spcBef>
                <a:spcPts val="125"/>
              </a:spcBef>
              <a:tabLst>
                <a:tab pos="2294255" algn="l"/>
              </a:tabLst>
            </a:pPr>
            <a:r>
              <a:rPr sz="2150" dirty="0">
                <a:latin typeface="Courier New"/>
                <a:cs typeface="Courier New"/>
              </a:rPr>
              <a:t>value	=</a:t>
            </a:r>
            <a:r>
              <a:rPr sz="2150" spc="-85" dirty="0">
                <a:latin typeface="Courier New"/>
                <a:cs typeface="Courier New"/>
              </a:rPr>
              <a:t> </a:t>
            </a:r>
            <a:r>
              <a:rPr sz="2150" dirty="0">
                <a:latin typeface="Courier New"/>
                <a:cs typeface="Courier New"/>
              </a:rPr>
              <a:t>resource_type.resource_name.password </a:t>
            </a:r>
            <a:r>
              <a:rPr sz="2150" spc="-1275" dirty="0">
                <a:latin typeface="Courier New"/>
                <a:cs typeface="Courier New"/>
              </a:rPr>
              <a:t> </a:t>
            </a:r>
            <a:r>
              <a:rPr sz="2150" dirty="0">
                <a:latin typeface="Courier New"/>
                <a:cs typeface="Courier New"/>
              </a:rPr>
              <a:t>description = "The password for logging in." </a:t>
            </a:r>
            <a:r>
              <a:rPr sz="2150" spc="5" dirty="0">
                <a:latin typeface="Courier New"/>
                <a:cs typeface="Courier New"/>
              </a:rPr>
              <a:t> </a:t>
            </a:r>
            <a:r>
              <a:rPr sz="2150" dirty="0">
                <a:latin typeface="Courier New"/>
                <a:cs typeface="Courier New"/>
              </a:rPr>
              <a:t>sensitive	=</a:t>
            </a:r>
            <a:r>
              <a:rPr sz="2150" spc="-5" dirty="0">
                <a:latin typeface="Courier New"/>
                <a:cs typeface="Courier New"/>
              </a:rPr>
              <a:t> </a:t>
            </a:r>
            <a:r>
              <a:rPr sz="2150" dirty="0">
                <a:latin typeface="Courier New"/>
                <a:cs typeface="Courier New"/>
              </a:rPr>
              <a:t>true</a:t>
            </a:r>
            <a:endParaRPr sz="2150">
              <a:latin typeface="Courier New"/>
              <a:cs typeface="Courier New"/>
            </a:endParaRPr>
          </a:p>
          <a:p>
            <a:pPr marL="327660">
              <a:lnSpc>
                <a:spcPts val="2365"/>
              </a:lnSpc>
              <a:tabLst>
                <a:tab pos="2294255" algn="l"/>
              </a:tabLst>
            </a:pPr>
            <a:r>
              <a:rPr sz="2150" dirty="0">
                <a:latin typeface="Courier New"/>
                <a:cs typeface="Courier New"/>
              </a:rPr>
              <a:t>depends_on	=</a:t>
            </a:r>
            <a:r>
              <a:rPr sz="2150" spc="-80" dirty="0">
                <a:latin typeface="Courier New"/>
                <a:cs typeface="Courier New"/>
              </a:rPr>
              <a:t> </a:t>
            </a:r>
            <a:r>
              <a:rPr sz="2150" dirty="0">
                <a:latin typeface="Courier New"/>
                <a:cs typeface="Courier New"/>
              </a:rPr>
              <a:t>[resource_type.another_resource_name]</a:t>
            </a:r>
            <a:endParaRPr sz="2150">
              <a:latin typeface="Courier New"/>
              <a:cs typeface="Courier New"/>
            </a:endParaRPr>
          </a:p>
          <a:p>
            <a:pPr>
              <a:lnSpc>
                <a:spcPts val="2525"/>
              </a:lnSpc>
            </a:pPr>
            <a:r>
              <a:rPr sz="2150" dirty="0">
                <a:latin typeface="Courier New"/>
                <a:cs typeface="Courier New"/>
              </a:rPr>
              <a:t>}</a:t>
            </a:r>
            <a:endParaRPr sz="2150">
              <a:latin typeface="Courier New"/>
              <a:cs typeface="Courier New"/>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8106390" cy="440372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5" dirty="0">
                <a:latin typeface="Arial MT"/>
                <a:cs typeface="Arial MT"/>
              </a:rPr>
              <a:t>Local</a:t>
            </a:r>
            <a:r>
              <a:rPr sz="4100" dirty="0">
                <a:latin typeface="Arial MT"/>
                <a:cs typeface="Arial MT"/>
              </a:rPr>
              <a:t> </a:t>
            </a:r>
            <a:r>
              <a:rPr sz="4100" spc="10" dirty="0">
                <a:latin typeface="Arial MT"/>
                <a:cs typeface="Arial MT"/>
              </a:rPr>
              <a:t>values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useful to </a:t>
            </a:r>
            <a:r>
              <a:rPr sz="4100" spc="55" dirty="0">
                <a:latin typeface="Arial MT"/>
                <a:cs typeface="Arial MT"/>
              </a:rPr>
              <a:t>avoid</a:t>
            </a:r>
            <a:r>
              <a:rPr sz="4100" spc="5" dirty="0">
                <a:latin typeface="Arial MT"/>
                <a:cs typeface="Arial MT"/>
              </a:rPr>
              <a:t> </a:t>
            </a:r>
            <a:r>
              <a:rPr sz="4100" spc="50" dirty="0">
                <a:latin typeface="Arial MT"/>
                <a:cs typeface="Arial MT"/>
              </a:rPr>
              <a:t>repeating</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10" dirty="0">
                <a:latin typeface="Arial MT"/>
                <a:cs typeface="Arial MT"/>
              </a:rPr>
              <a:t>same</a:t>
            </a:r>
            <a:r>
              <a:rPr sz="4100" spc="5" dirty="0">
                <a:latin typeface="Arial MT"/>
                <a:cs typeface="Arial MT"/>
              </a:rPr>
              <a:t> </a:t>
            </a:r>
            <a:r>
              <a:rPr sz="4100" spc="10" dirty="0">
                <a:latin typeface="Arial MT"/>
                <a:cs typeface="Arial MT"/>
              </a:rPr>
              <a:t>values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45415" indent="-509270">
              <a:lnSpc>
                <a:spcPct val="100499"/>
              </a:lnSpc>
              <a:spcBef>
                <a:spcPts val="5"/>
              </a:spcBef>
              <a:buSzPct val="75609"/>
              <a:buChar char="•"/>
              <a:tabLst>
                <a:tab pos="534035" algn="l"/>
                <a:tab pos="534670" algn="l"/>
              </a:tabLst>
            </a:pPr>
            <a:r>
              <a:rPr sz="4100" spc="5" dirty="0">
                <a:latin typeface="Arial MT"/>
                <a:cs typeface="Arial MT"/>
              </a:rPr>
              <a:t>I </a:t>
            </a:r>
            <a:r>
              <a:rPr sz="4100" spc="65" dirty="0">
                <a:latin typeface="Arial MT"/>
                <a:cs typeface="Arial MT"/>
              </a:rPr>
              <a:t>find </a:t>
            </a:r>
            <a:r>
              <a:rPr sz="4100" spc="5" dirty="0">
                <a:latin typeface="Arial MT"/>
                <a:cs typeface="Arial MT"/>
              </a:rPr>
              <a:t>it </a:t>
            </a:r>
            <a:r>
              <a:rPr sz="4100" spc="85" dirty="0">
                <a:latin typeface="Arial MT"/>
                <a:cs typeface="Arial MT"/>
              </a:rPr>
              <a:t>can </a:t>
            </a:r>
            <a:r>
              <a:rPr sz="4100" spc="5" dirty="0">
                <a:latin typeface="Arial MT"/>
                <a:cs typeface="Arial MT"/>
              </a:rPr>
              <a:t>also </a:t>
            </a:r>
            <a:r>
              <a:rPr sz="4100" spc="65" dirty="0">
                <a:latin typeface="Arial MT"/>
                <a:cs typeface="Arial MT"/>
              </a:rPr>
              <a:t>help </a:t>
            </a:r>
            <a:r>
              <a:rPr sz="4100" spc="10" dirty="0">
                <a:latin typeface="Arial MT"/>
                <a:cs typeface="Arial MT"/>
              </a:rPr>
              <a:t>you </a:t>
            </a:r>
            <a:r>
              <a:rPr sz="4100" spc="5" dirty="0">
                <a:latin typeface="Arial MT"/>
                <a:cs typeface="Arial MT"/>
              </a:rPr>
              <a:t>to </a:t>
            </a:r>
            <a:r>
              <a:rPr sz="4100" b="1" spc="10" dirty="0">
                <a:latin typeface="Arial"/>
                <a:cs typeface="Arial"/>
              </a:rPr>
              <a:t>move some </a:t>
            </a:r>
            <a:r>
              <a:rPr sz="4100" b="1" spc="5" dirty="0">
                <a:latin typeface="Arial"/>
                <a:cs typeface="Arial"/>
              </a:rPr>
              <a:t>complexity </a:t>
            </a:r>
            <a:r>
              <a:rPr sz="4100" b="1" spc="10" dirty="0">
                <a:latin typeface="Arial"/>
                <a:cs typeface="Arial"/>
              </a:rPr>
              <a:t>away from </a:t>
            </a:r>
            <a:r>
              <a:rPr sz="4100" b="1" spc="5" dirty="0">
                <a:latin typeface="Arial"/>
                <a:cs typeface="Arial"/>
              </a:rPr>
              <a:t>the </a:t>
            </a:r>
            <a:r>
              <a:rPr sz="4100" b="1" spc="10" dirty="0">
                <a:latin typeface="Arial"/>
                <a:cs typeface="Arial"/>
              </a:rPr>
              <a:t> resource </a:t>
            </a:r>
            <a:r>
              <a:rPr sz="4100" b="1" spc="5" dirty="0">
                <a:latin typeface="Arial"/>
                <a:cs typeface="Arial"/>
              </a:rPr>
              <a:t>itself</a:t>
            </a:r>
            <a:r>
              <a:rPr sz="4100" b="1" spc="15" dirty="0">
                <a:latin typeface="Arial"/>
                <a:cs typeface="Arial"/>
              </a:rPr>
              <a:t> </a:t>
            </a:r>
            <a:r>
              <a:rPr sz="4100" spc="5" dirty="0">
                <a:latin typeface="Arial MT"/>
                <a:cs typeface="Arial MT"/>
              </a:rPr>
              <a:t>for</a:t>
            </a:r>
            <a:r>
              <a:rPr sz="4100" spc="15" dirty="0">
                <a:latin typeface="Arial MT"/>
                <a:cs typeface="Arial MT"/>
              </a:rPr>
              <a:t> </a:t>
            </a:r>
            <a:r>
              <a:rPr sz="4100" spc="40" dirty="0">
                <a:latin typeface="Arial MT"/>
                <a:cs typeface="Arial MT"/>
              </a:rPr>
              <a:t>readability</a:t>
            </a:r>
            <a:r>
              <a:rPr sz="4100" spc="15" dirty="0">
                <a:latin typeface="Arial MT"/>
                <a:cs typeface="Arial MT"/>
              </a:rPr>
              <a:t> </a:t>
            </a:r>
            <a:r>
              <a:rPr sz="4100" spc="10" dirty="0">
                <a:latin typeface="Arial MT"/>
                <a:cs typeface="Arial MT"/>
              </a:rPr>
              <a:t>(when</a:t>
            </a:r>
            <a:r>
              <a:rPr sz="4100" spc="15" dirty="0">
                <a:latin typeface="Arial MT"/>
                <a:cs typeface="Arial MT"/>
              </a:rPr>
              <a:t> </a:t>
            </a:r>
            <a:r>
              <a:rPr sz="4100" spc="100" dirty="0">
                <a:latin typeface="Arial MT"/>
                <a:cs typeface="Arial MT"/>
              </a:rPr>
              <a:t>doing</a:t>
            </a:r>
            <a:r>
              <a:rPr sz="4100" spc="15" dirty="0">
                <a:latin typeface="Arial MT"/>
                <a:cs typeface="Arial MT"/>
              </a:rPr>
              <a:t> </a:t>
            </a:r>
            <a:r>
              <a:rPr sz="4100" spc="5" dirty="0">
                <a:latin typeface="Arial MT"/>
                <a:cs typeface="Arial MT"/>
              </a:rPr>
              <a:t>for/for_each</a:t>
            </a:r>
            <a:r>
              <a:rPr sz="4100" spc="15" dirty="0">
                <a:latin typeface="Arial MT"/>
                <a:cs typeface="Arial MT"/>
              </a:rPr>
              <a:t> </a:t>
            </a:r>
            <a:r>
              <a:rPr sz="4100" spc="55" dirty="0">
                <a:latin typeface="Arial MT"/>
                <a:cs typeface="Arial MT"/>
              </a:rPr>
              <a:t>loops</a:t>
            </a:r>
            <a:r>
              <a:rPr sz="4100" spc="10" dirty="0">
                <a:latin typeface="Arial MT"/>
                <a:cs typeface="Arial MT"/>
              </a:rPr>
              <a:t> </a:t>
            </a:r>
            <a:r>
              <a:rPr sz="4100" spc="5" dirty="0">
                <a:latin typeface="Arial MT"/>
                <a:cs typeface="Arial MT"/>
              </a:rPr>
              <a:t>for</a:t>
            </a:r>
            <a:r>
              <a:rPr sz="4100" spc="15" dirty="0">
                <a:latin typeface="Arial MT"/>
                <a:cs typeface="Arial MT"/>
              </a:rPr>
              <a:t> </a:t>
            </a:r>
            <a:r>
              <a:rPr sz="4100" spc="35" dirty="0">
                <a:latin typeface="Arial MT"/>
                <a:cs typeface="Arial MT"/>
              </a:rPr>
              <a:t>example)</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45" dirty="0">
                <a:latin typeface="Arial MT"/>
                <a:cs typeface="Arial MT"/>
              </a:rPr>
              <a:t>should</a:t>
            </a:r>
            <a:r>
              <a:rPr sz="4100" spc="10" dirty="0">
                <a:latin typeface="Arial MT"/>
                <a:cs typeface="Arial MT"/>
              </a:rPr>
              <a:t> </a:t>
            </a:r>
            <a:r>
              <a:rPr sz="4100" spc="5" dirty="0">
                <a:latin typeface="Arial MT"/>
                <a:cs typeface="Arial MT"/>
              </a:rPr>
              <a:t>only </a:t>
            </a:r>
            <a:r>
              <a:rPr sz="4100" spc="10" dirty="0">
                <a:latin typeface="Arial MT"/>
                <a:cs typeface="Arial MT"/>
              </a:rPr>
              <a:t>use </a:t>
            </a:r>
            <a:r>
              <a:rPr sz="4100" spc="50" dirty="0">
                <a:latin typeface="Arial MT"/>
                <a:cs typeface="Arial MT"/>
              </a:rPr>
              <a:t>local</a:t>
            </a:r>
            <a:r>
              <a:rPr sz="4100" spc="5" dirty="0">
                <a:latin typeface="Arial MT"/>
                <a:cs typeface="Arial MT"/>
              </a:rPr>
              <a:t> </a:t>
            </a:r>
            <a:r>
              <a:rPr sz="4100" spc="10" dirty="0">
                <a:latin typeface="Arial MT"/>
                <a:cs typeface="Arial MT"/>
              </a:rPr>
              <a:t>values </a:t>
            </a:r>
            <a:r>
              <a:rPr sz="4100" spc="5" dirty="0">
                <a:latin typeface="Arial MT"/>
                <a:cs typeface="Arial MT"/>
              </a:rPr>
              <a:t>in </a:t>
            </a:r>
            <a:r>
              <a:rPr sz="4100" spc="30" dirty="0">
                <a:latin typeface="Arial MT"/>
                <a:cs typeface="Arial MT"/>
              </a:rPr>
              <a:t>moderation,</a:t>
            </a:r>
            <a:r>
              <a:rPr sz="4100" spc="10" dirty="0">
                <a:latin typeface="Arial MT"/>
                <a:cs typeface="Arial MT"/>
              </a:rPr>
              <a:t> as </a:t>
            </a:r>
            <a:r>
              <a:rPr sz="4100" spc="5" dirty="0">
                <a:latin typeface="Arial MT"/>
                <a:cs typeface="Arial MT"/>
              </a:rPr>
              <a:t>it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10" dirty="0">
                <a:latin typeface="Arial MT"/>
                <a:cs typeface="Arial MT"/>
              </a:rPr>
              <a:t>a </a:t>
            </a:r>
            <a:r>
              <a:rPr sz="4100" spc="80" dirty="0">
                <a:latin typeface="Arial MT"/>
                <a:cs typeface="Arial MT"/>
              </a:rPr>
              <a:t>bit</a:t>
            </a:r>
            <a:r>
              <a:rPr sz="4100" spc="5" dirty="0">
                <a:latin typeface="Arial MT"/>
                <a:cs typeface="Arial MT"/>
              </a:rPr>
              <a:t> </a:t>
            </a:r>
            <a:r>
              <a:rPr sz="4100" spc="35" dirty="0">
                <a:latin typeface="Arial MT"/>
                <a:cs typeface="Arial MT"/>
              </a:rPr>
              <a:t>harder</a:t>
            </a:r>
            <a:r>
              <a:rPr sz="4100" spc="10" dirty="0">
                <a:latin typeface="Arial MT"/>
                <a:cs typeface="Arial MT"/>
              </a:rPr>
              <a:t> </a:t>
            </a:r>
            <a:r>
              <a:rPr sz="4100" spc="5" dirty="0">
                <a:latin typeface="Arial MT"/>
                <a:cs typeface="Arial MT"/>
              </a:rPr>
              <a:t>for </a:t>
            </a:r>
            <a:r>
              <a:rPr sz="4100" spc="-1125" dirty="0">
                <a:latin typeface="Arial MT"/>
                <a:cs typeface="Arial MT"/>
              </a:rPr>
              <a:t> </a:t>
            </a:r>
            <a:r>
              <a:rPr sz="4100" spc="10" dirty="0">
                <a:latin typeface="Arial MT"/>
                <a:cs typeface="Arial MT"/>
              </a:rPr>
              <a:t>maintainers</a:t>
            </a:r>
            <a:r>
              <a:rPr sz="4100" dirty="0">
                <a:latin typeface="Arial MT"/>
                <a:cs typeface="Arial MT"/>
              </a:rPr>
              <a:t> </a:t>
            </a:r>
            <a:r>
              <a:rPr sz="4100" spc="5" dirty="0">
                <a:latin typeface="Arial MT"/>
                <a:cs typeface="Arial MT"/>
              </a:rPr>
              <a:t>to </a:t>
            </a:r>
            <a:r>
              <a:rPr sz="4100" spc="30" dirty="0">
                <a:latin typeface="Arial MT"/>
                <a:cs typeface="Arial MT"/>
              </a:rPr>
              <a:t>figure</a:t>
            </a:r>
            <a:r>
              <a:rPr sz="4100" spc="5" dirty="0">
                <a:latin typeface="Arial MT"/>
                <a:cs typeface="Arial MT"/>
              </a:rPr>
              <a:t> </a:t>
            </a:r>
            <a:r>
              <a:rPr sz="4100" spc="10" dirty="0">
                <a:latin typeface="Arial MT"/>
                <a:cs typeface="Arial MT"/>
              </a:rPr>
              <a:t>out</a:t>
            </a:r>
            <a:r>
              <a:rPr sz="4100" spc="5" dirty="0">
                <a:latin typeface="Arial MT"/>
                <a:cs typeface="Arial MT"/>
              </a:rPr>
              <a:t> </a:t>
            </a:r>
            <a:r>
              <a:rPr sz="4100" spc="-5" dirty="0">
                <a:latin typeface="Arial MT"/>
                <a:cs typeface="Arial MT"/>
              </a:rPr>
              <a:t>where</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10" dirty="0">
                <a:latin typeface="Arial MT"/>
                <a:cs typeface="Arial MT"/>
              </a:rPr>
              <a:t>values</a:t>
            </a:r>
            <a:r>
              <a:rPr sz="4100" spc="5" dirty="0">
                <a:latin typeface="Arial MT"/>
                <a:cs typeface="Arial MT"/>
              </a:rPr>
              <a:t> </a:t>
            </a:r>
            <a:r>
              <a:rPr sz="4100" spc="70" dirty="0">
                <a:latin typeface="Arial MT"/>
                <a:cs typeface="Arial MT"/>
              </a:rPr>
              <a:t>come</a:t>
            </a:r>
            <a:r>
              <a:rPr sz="4100" spc="5" dirty="0">
                <a:latin typeface="Arial MT"/>
                <a:cs typeface="Arial MT"/>
              </a:rPr>
              <a:t> </a:t>
            </a:r>
            <a:r>
              <a:rPr sz="4100" spc="-10" dirty="0">
                <a:latin typeface="Arial MT"/>
                <a:cs typeface="Arial MT"/>
              </a:rPr>
              <a:t>from</a:t>
            </a:r>
            <a:endParaRPr sz="4100">
              <a:latin typeface="Arial MT"/>
              <a:cs typeface="Arial MT"/>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pic>
        <p:nvPicPr>
          <p:cNvPr id="3" name="object 3"/>
          <p:cNvPicPr/>
          <p:nvPr/>
        </p:nvPicPr>
        <p:blipFill>
          <a:blip r:embed="rId2" cstate="print"/>
          <a:stretch>
            <a:fillRect/>
          </a:stretch>
        </p:blipFill>
        <p:spPr>
          <a:xfrm>
            <a:off x="927637" y="2324605"/>
            <a:ext cx="18248826" cy="5116825"/>
          </a:xfrm>
          <a:prstGeom prst="rect">
            <a:avLst/>
          </a:prstGeom>
        </p:spPr>
      </p:pic>
      <p:sp>
        <p:nvSpPr>
          <p:cNvPr id="4" name="object 4"/>
          <p:cNvSpPr txBox="1"/>
          <p:nvPr/>
        </p:nvSpPr>
        <p:spPr>
          <a:xfrm>
            <a:off x="974756" y="2350782"/>
            <a:ext cx="18154650" cy="502285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marL="585470" marR="12315825" indent="-328295">
              <a:lnSpc>
                <a:spcPts val="2470"/>
              </a:lnSpc>
              <a:spcBef>
                <a:spcPts val="2030"/>
              </a:spcBef>
            </a:pPr>
            <a:r>
              <a:rPr sz="2150" dirty="0">
                <a:latin typeface="Courier New"/>
                <a:cs typeface="Courier New"/>
              </a:rPr>
              <a:t>resource</a:t>
            </a:r>
            <a:r>
              <a:rPr sz="2150" spc="-30" dirty="0">
                <a:latin typeface="Courier New"/>
                <a:cs typeface="Courier New"/>
              </a:rPr>
              <a:t> </a:t>
            </a:r>
            <a:r>
              <a:rPr sz="2150" dirty="0">
                <a:latin typeface="Courier New"/>
                <a:cs typeface="Courier New"/>
              </a:rPr>
              <a:t>"aws_instance"</a:t>
            </a:r>
            <a:r>
              <a:rPr sz="2150" spc="-30" dirty="0">
                <a:latin typeface="Courier New"/>
                <a:cs typeface="Courier New"/>
              </a:rPr>
              <a:t> </a:t>
            </a:r>
            <a:r>
              <a:rPr sz="2150" dirty="0">
                <a:latin typeface="Courier New"/>
                <a:cs typeface="Courier New"/>
              </a:rPr>
              <a:t>"group1"</a:t>
            </a:r>
            <a:r>
              <a:rPr sz="2150" spc="-30"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count</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var.group1_count</a:t>
            </a:r>
            <a:endParaRPr sz="2150">
              <a:latin typeface="Courier New"/>
              <a:cs typeface="Courier New"/>
            </a:endParaRPr>
          </a:p>
          <a:p>
            <a:pPr marL="585470">
              <a:lnSpc>
                <a:spcPts val="2360"/>
              </a:lnSpc>
            </a:pPr>
            <a:r>
              <a:rPr sz="2150" dirty="0">
                <a:latin typeface="Courier New"/>
                <a:cs typeface="Courier New"/>
              </a:rPr>
              <a:t>…</a:t>
            </a:r>
            <a:endParaRPr sz="2150">
              <a:latin typeface="Courier New"/>
              <a:cs typeface="Courier New"/>
            </a:endParaRPr>
          </a:p>
          <a:p>
            <a:pPr marL="257810">
              <a:lnSpc>
                <a:spcPts val="2475"/>
              </a:lnSpc>
            </a:pPr>
            <a:r>
              <a:rPr sz="2150" dirty="0">
                <a:latin typeface="Courier New"/>
                <a:cs typeface="Courier New"/>
              </a:rPr>
              <a:t>}</a:t>
            </a:r>
            <a:endParaRPr sz="2150">
              <a:latin typeface="Courier New"/>
              <a:cs typeface="Courier New"/>
            </a:endParaRPr>
          </a:p>
          <a:p>
            <a:pPr marL="585470" marR="12315825" indent="-328295">
              <a:lnSpc>
                <a:spcPts val="2470"/>
              </a:lnSpc>
              <a:spcBef>
                <a:spcPts val="120"/>
              </a:spcBef>
            </a:pPr>
            <a:r>
              <a:rPr sz="2150" dirty="0">
                <a:latin typeface="Courier New"/>
                <a:cs typeface="Courier New"/>
              </a:rPr>
              <a:t>resource</a:t>
            </a:r>
            <a:r>
              <a:rPr sz="2150" spc="-30" dirty="0">
                <a:latin typeface="Courier New"/>
                <a:cs typeface="Courier New"/>
              </a:rPr>
              <a:t> </a:t>
            </a:r>
            <a:r>
              <a:rPr sz="2150" dirty="0">
                <a:latin typeface="Courier New"/>
                <a:cs typeface="Courier New"/>
              </a:rPr>
              <a:t>"aws_instance"</a:t>
            </a:r>
            <a:r>
              <a:rPr sz="2150" spc="-30" dirty="0">
                <a:latin typeface="Courier New"/>
                <a:cs typeface="Courier New"/>
              </a:rPr>
              <a:t> </a:t>
            </a:r>
            <a:r>
              <a:rPr sz="2150" dirty="0">
                <a:latin typeface="Courier New"/>
                <a:cs typeface="Courier New"/>
              </a:rPr>
              <a:t>"group2"</a:t>
            </a:r>
            <a:r>
              <a:rPr sz="2150" spc="-30"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count</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var.group2_count</a:t>
            </a:r>
            <a:endParaRPr sz="2150">
              <a:latin typeface="Courier New"/>
              <a:cs typeface="Courier New"/>
            </a:endParaRPr>
          </a:p>
          <a:p>
            <a:pPr marL="585470">
              <a:lnSpc>
                <a:spcPts val="2360"/>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locals</a:t>
            </a:r>
            <a:r>
              <a:rPr sz="2150" spc="-65" dirty="0">
                <a:latin typeface="Courier New"/>
                <a:cs typeface="Courier New"/>
              </a:rPr>
              <a:t> </a:t>
            </a:r>
            <a:r>
              <a:rPr sz="2150" dirty="0">
                <a:latin typeface="Courier New"/>
                <a:cs typeface="Courier New"/>
              </a:rPr>
              <a:t>{</a:t>
            </a:r>
            <a:endParaRPr sz="2150">
              <a:latin typeface="Courier New"/>
              <a:cs typeface="Courier New"/>
            </a:endParaRPr>
          </a:p>
          <a:p>
            <a:pPr marL="421640">
              <a:lnSpc>
                <a:spcPts val="2475"/>
              </a:lnSpc>
            </a:pPr>
            <a:r>
              <a:rPr sz="2150" dirty="0">
                <a:latin typeface="Courier New"/>
                <a:cs typeface="Courier New"/>
              </a:rPr>
              <a:t>instance_ids</a:t>
            </a:r>
            <a:r>
              <a:rPr sz="2150" spc="-25"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concat(aws_instance.group1.*.id,</a:t>
            </a:r>
            <a:r>
              <a:rPr sz="2150" spc="-20" dirty="0">
                <a:latin typeface="Courier New"/>
                <a:cs typeface="Courier New"/>
              </a:rPr>
              <a:t> </a:t>
            </a:r>
            <a:r>
              <a:rPr sz="2150" dirty="0">
                <a:latin typeface="Courier New"/>
                <a:cs typeface="Courier New"/>
              </a:rPr>
              <a:t>aws_instance.group2.*.id)</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pic>
        <p:nvPicPr>
          <p:cNvPr id="5" name="object 5"/>
          <p:cNvPicPr/>
          <p:nvPr/>
        </p:nvPicPr>
        <p:blipFill>
          <a:blip r:embed="rId3" cstate="print"/>
          <a:stretch>
            <a:fillRect/>
          </a:stretch>
        </p:blipFill>
        <p:spPr>
          <a:xfrm>
            <a:off x="927637" y="7925778"/>
            <a:ext cx="18248826" cy="2258309"/>
          </a:xfrm>
          <a:prstGeom prst="rect">
            <a:avLst/>
          </a:prstGeom>
        </p:spPr>
      </p:pic>
      <p:sp>
        <p:nvSpPr>
          <p:cNvPr id="6" name="object 6"/>
          <p:cNvSpPr txBox="1"/>
          <p:nvPr/>
        </p:nvSpPr>
        <p:spPr>
          <a:xfrm>
            <a:off x="974756" y="7951955"/>
            <a:ext cx="18154650" cy="2164080"/>
          </a:xfrm>
          <a:prstGeom prst="rect">
            <a:avLst/>
          </a:prstGeom>
          <a:solidFill>
            <a:srgbClr val="DCDEE0"/>
          </a:solidFill>
          <a:ln w="10470">
            <a:solidFill>
              <a:srgbClr val="A6AAA9"/>
            </a:solidFill>
          </a:ln>
        </p:spPr>
        <p:txBody>
          <a:bodyPr vert="horz" wrap="square" lIns="0" tIns="6350" rIns="0" bIns="0" rtlCol="0">
            <a:spAutoFit/>
          </a:bodyPr>
          <a:lstStyle/>
          <a:p>
            <a:pPr>
              <a:lnSpc>
                <a:spcPct val="100000"/>
              </a:lnSpc>
              <a:spcBef>
                <a:spcPts val="50"/>
              </a:spcBef>
            </a:pPr>
            <a:endParaRPr sz="2000">
              <a:latin typeface="Times New Roman"/>
              <a:cs typeface="Times New Roman"/>
            </a:endParaRPr>
          </a:p>
          <a:p>
            <a:pPr marL="585470" marR="11004550" indent="-328295">
              <a:lnSpc>
                <a:spcPts val="2470"/>
              </a:lnSpc>
              <a:tabLst>
                <a:tab pos="1568450" algn="l"/>
              </a:tabLst>
            </a:pPr>
            <a:r>
              <a:rPr sz="2150" dirty="0">
                <a:latin typeface="Courier New"/>
                <a:cs typeface="Courier New"/>
              </a:rPr>
              <a:t>resource</a:t>
            </a:r>
            <a:r>
              <a:rPr sz="2150" spc="-30" dirty="0">
                <a:latin typeface="Courier New"/>
                <a:cs typeface="Courier New"/>
              </a:rPr>
              <a:t> </a:t>
            </a:r>
            <a:r>
              <a:rPr sz="2150" dirty="0">
                <a:latin typeface="Courier New"/>
                <a:cs typeface="Courier New"/>
              </a:rPr>
              <a:t>"aws_ssm_parameter"</a:t>
            </a:r>
            <a:r>
              <a:rPr sz="2150" spc="-30" dirty="0">
                <a:latin typeface="Courier New"/>
                <a:cs typeface="Courier New"/>
              </a:rPr>
              <a:t> </a:t>
            </a:r>
            <a:r>
              <a:rPr sz="2150" dirty="0">
                <a:latin typeface="Courier New"/>
                <a:cs typeface="Courier New"/>
              </a:rPr>
              <a:t>"parameter"</a:t>
            </a:r>
            <a:r>
              <a:rPr sz="2150" spc="-25" dirty="0">
                <a:latin typeface="Courier New"/>
                <a:cs typeface="Courier New"/>
              </a:rPr>
              <a:t> </a:t>
            </a:r>
            <a:r>
              <a:rPr sz="2150" dirty="0">
                <a:latin typeface="Courier New"/>
                <a:cs typeface="Courier New"/>
              </a:rPr>
              <a:t>{ </a:t>
            </a:r>
            <a:r>
              <a:rPr sz="2150" spc="-1280" dirty="0">
                <a:latin typeface="Courier New"/>
                <a:cs typeface="Courier New"/>
              </a:rPr>
              <a:t> </a:t>
            </a:r>
            <a:r>
              <a:rPr sz="2150" dirty="0">
                <a:latin typeface="Courier New"/>
                <a:cs typeface="Courier New"/>
              </a:rPr>
              <a:t>name	=</a:t>
            </a:r>
            <a:r>
              <a:rPr sz="2150" spc="-5" dirty="0">
                <a:latin typeface="Courier New"/>
                <a:cs typeface="Courier New"/>
              </a:rPr>
              <a:t> </a:t>
            </a:r>
            <a:r>
              <a:rPr sz="2150" dirty="0">
                <a:latin typeface="Courier New"/>
                <a:cs typeface="Courier New"/>
              </a:rPr>
              <a:t>"instance_ids"</a:t>
            </a:r>
            <a:endParaRPr sz="2150">
              <a:latin typeface="Courier New"/>
              <a:cs typeface="Courier New"/>
            </a:endParaRPr>
          </a:p>
          <a:p>
            <a:pPr marL="585470" marR="11496040">
              <a:lnSpc>
                <a:spcPts val="2470"/>
              </a:lnSpc>
              <a:spcBef>
                <a:spcPts val="10"/>
              </a:spcBef>
              <a:tabLst>
                <a:tab pos="1568450" algn="l"/>
              </a:tabLst>
            </a:pPr>
            <a:r>
              <a:rPr sz="2150" dirty="0">
                <a:latin typeface="Courier New"/>
                <a:cs typeface="Courier New"/>
              </a:rPr>
              <a:t>value</a:t>
            </a:r>
            <a:r>
              <a:rPr sz="2150" spc="-30"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join(",",</a:t>
            </a:r>
            <a:r>
              <a:rPr sz="2150" spc="-30" dirty="0">
                <a:latin typeface="Courier New"/>
                <a:cs typeface="Courier New"/>
              </a:rPr>
              <a:t> </a:t>
            </a:r>
            <a:r>
              <a:rPr sz="2150" dirty="0">
                <a:latin typeface="Courier New"/>
                <a:cs typeface="Courier New"/>
              </a:rPr>
              <a:t>local.instance_ids) </a:t>
            </a:r>
            <a:r>
              <a:rPr sz="2150" spc="-1275" dirty="0">
                <a:latin typeface="Courier New"/>
                <a:cs typeface="Courier New"/>
              </a:rPr>
              <a:t> </a:t>
            </a:r>
            <a:r>
              <a:rPr sz="2150" dirty="0">
                <a:latin typeface="Courier New"/>
                <a:cs typeface="Courier New"/>
              </a:rPr>
              <a:t>type	=</a:t>
            </a:r>
            <a:r>
              <a:rPr sz="2150" spc="-5" dirty="0">
                <a:latin typeface="Courier New"/>
                <a:cs typeface="Courier New"/>
              </a:rPr>
              <a:t> </a:t>
            </a:r>
            <a:r>
              <a:rPr sz="2150" dirty="0">
                <a:latin typeface="Courier New"/>
                <a:cs typeface="Courier New"/>
              </a:rPr>
              <a:t>"String"</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37138" y="4717788"/>
            <a:ext cx="14218919" cy="940435"/>
          </a:xfrm>
          <a:prstGeom prst="rect">
            <a:avLst/>
          </a:prstGeom>
        </p:spPr>
        <p:txBody>
          <a:bodyPr vert="horz" wrap="square" lIns="0" tIns="12700" rIns="0" bIns="0" rtlCol="0">
            <a:spAutoFit/>
          </a:bodyPr>
          <a:lstStyle/>
          <a:p>
            <a:pPr marL="12700">
              <a:lnSpc>
                <a:spcPct val="100000"/>
              </a:lnSpc>
              <a:spcBef>
                <a:spcPts val="100"/>
              </a:spcBef>
            </a:pPr>
            <a:r>
              <a:rPr sz="6000" dirty="0">
                <a:latin typeface="Arial MT"/>
                <a:cs typeface="Arial MT"/>
              </a:rPr>
              <a:t>Read,</a:t>
            </a:r>
            <a:r>
              <a:rPr sz="6000" spc="-15" dirty="0">
                <a:latin typeface="Arial MT"/>
                <a:cs typeface="Arial MT"/>
              </a:rPr>
              <a:t> </a:t>
            </a:r>
            <a:r>
              <a:rPr sz="6000" spc="35" dirty="0">
                <a:latin typeface="Arial MT"/>
                <a:cs typeface="Arial MT"/>
              </a:rPr>
              <a:t>generate,</a:t>
            </a:r>
            <a:r>
              <a:rPr sz="6000" spc="-10" dirty="0">
                <a:latin typeface="Arial MT"/>
                <a:cs typeface="Arial MT"/>
              </a:rPr>
              <a:t> </a:t>
            </a:r>
            <a:r>
              <a:rPr sz="6000" spc="110" dirty="0">
                <a:latin typeface="Arial MT"/>
                <a:cs typeface="Arial MT"/>
              </a:rPr>
              <a:t>and</a:t>
            </a:r>
            <a:r>
              <a:rPr sz="6000" spc="-15" dirty="0">
                <a:latin typeface="Arial MT"/>
                <a:cs typeface="Arial MT"/>
              </a:rPr>
              <a:t> </a:t>
            </a:r>
            <a:r>
              <a:rPr sz="6000" spc="55" dirty="0">
                <a:latin typeface="Arial MT"/>
                <a:cs typeface="Arial MT"/>
              </a:rPr>
              <a:t>modify</a:t>
            </a:r>
            <a:r>
              <a:rPr sz="6000" spc="-10" dirty="0">
                <a:latin typeface="Arial MT"/>
                <a:cs typeface="Arial MT"/>
              </a:rPr>
              <a:t> </a:t>
            </a:r>
            <a:r>
              <a:rPr sz="6000" spc="50" dirty="0">
                <a:latin typeface="Arial MT"/>
                <a:cs typeface="Arial MT"/>
              </a:rPr>
              <a:t>configuration</a:t>
            </a:r>
            <a:endParaRPr sz="6000">
              <a:latin typeface="Arial MT"/>
              <a:cs typeface="Arial MT"/>
            </a:endParaRPr>
          </a:p>
        </p:txBody>
      </p:sp>
      <p:sp>
        <p:nvSpPr>
          <p:cNvPr id="3" name="object 3"/>
          <p:cNvSpPr txBox="1"/>
          <p:nvPr/>
        </p:nvSpPr>
        <p:spPr>
          <a:xfrm>
            <a:off x="7077157" y="6086317"/>
            <a:ext cx="5949950" cy="578485"/>
          </a:xfrm>
          <a:prstGeom prst="rect">
            <a:avLst/>
          </a:prstGeom>
        </p:spPr>
        <p:txBody>
          <a:bodyPr vert="horz" wrap="square" lIns="0" tIns="15875" rIns="0" bIns="0" rtlCol="0">
            <a:spAutoFit/>
          </a:bodyPr>
          <a:lstStyle/>
          <a:p>
            <a:pPr marL="12700">
              <a:lnSpc>
                <a:spcPct val="100000"/>
              </a:lnSpc>
              <a:spcBef>
                <a:spcPts val="125"/>
              </a:spcBef>
            </a:pPr>
            <a:r>
              <a:rPr sz="3600" spc="5" dirty="0">
                <a:latin typeface="Arial MT"/>
                <a:cs typeface="Arial MT"/>
              </a:rPr>
              <a:t>Resources</a:t>
            </a:r>
            <a:r>
              <a:rPr sz="3600" spc="-10" dirty="0">
                <a:latin typeface="Arial MT"/>
                <a:cs typeface="Arial MT"/>
              </a:rPr>
              <a:t> </a:t>
            </a:r>
            <a:r>
              <a:rPr sz="3600" spc="80" dirty="0">
                <a:latin typeface="Arial MT"/>
                <a:cs typeface="Arial MT"/>
              </a:rPr>
              <a:t>and</a:t>
            </a:r>
            <a:r>
              <a:rPr sz="3600" spc="-10" dirty="0">
                <a:latin typeface="Arial MT"/>
                <a:cs typeface="Arial MT"/>
              </a:rPr>
              <a:t> </a:t>
            </a:r>
            <a:r>
              <a:rPr sz="3600" spc="60" dirty="0">
                <a:latin typeface="Arial MT"/>
                <a:cs typeface="Arial MT"/>
              </a:rPr>
              <a:t>data</a:t>
            </a:r>
            <a:r>
              <a:rPr sz="3600" spc="-10" dirty="0">
                <a:latin typeface="Arial MT"/>
                <a:cs typeface="Arial MT"/>
              </a:rPr>
              <a:t> </a:t>
            </a:r>
            <a:r>
              <a:rPr sz="3600" spc="30" dirty="0">
                <a:latin typeface="Arial MT"/>
                <a:cs typeface="Arial MT"/>
              </a:rPr>
              <a:t>sources</a:t>
            </a:r>
            <a:endParaRPr sz="3600">
              <a:latin typeface="Arial MT"/>
              <a:cs typeface="Arial M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9EDE5-F82F-4568-A4CD-C91733B2919F}"/>
              </a:ext>
            </a:extLst>
          </p:cNvPr>
          <p:cNvSpPr txBox="1"/>
          <p:nvPr/>
        </p:nvSpPr>
        <p:spPr>
          <a:xfrm>
            <a:off x="6318250" y="473075"/>
            <a:ext cx="6813212" cy="1200329"/>
          </a:xfrm>
          <a:prstGeom prst="rect">
            <a:avLst/>
          </a:prstGeom>
          <a:noFill/>
        </p:spPr>
        <p:txBody>
          <a:bodyPr wrap="none" rtlCol="0">
            <a:spAutoFit/>
          </a:bodyPr>
          <a:lstStyle/>
          <a:p>
            <a:r>
              <a:rPr lang="en-IN" sz="7200" dirty="0"/>
              <a:t>Terraform version</a:t>
            </a:r>
          </a:p>
        </p:txBody>
      </p:sp>
      <p:pic>
        <p:nvPicPr>
          <p:cNvPr id="3" name="Picture 2">
            <a:extLst>
              <a:ext uri="{FF2B5EF4-FFF2-40B4-BE49-F238E27FC236}">
                <a16:creationId xmlns:a16="http://schemas.microsoft.com/office/drawing/2014/main" id="{BA58790D-604D-454D-AB87-B5960640CF79}"/>
              </a:ext>
            </a:extLst>
          </p:cNvPr>
          <p:cNvPicPr>
            <a:picLocks noChangeAspect="1"/>
          </p:cNvPicPr>
          <p:nvPr/>
        </p:nvPicPr>
        <p:blipFill rotWithShape="1">
          <a:blip r:embed="rId2"/>
          <a:srcRect t="1852" b="5556"/>
          <a:stretch/>
        </p:blipFill>
        <p:spPr>
          <a:xfrm>
            <a:off x="1060450" y="1463675"/>
            <a:ext cx="18288000" cy="9525000"/>
          </a:xfrm>
          <a:prstGeom prst="rect">
            <a:avLst/>
          </a:prstGeom>
        </p:spPr>
      </p:pic>
    </p:spTree>
    <p:extLst>
      <p:ext uri="{BB962C8B-B14F-4D97-AF65-F5344CB8AC3E}">
        <p14:creationId xmlns:p14="http://schemas.microsoft.com/office/powerpoint/2010/main" val="236713080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666335" cy="8154034"/>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In </a:t>
            </a:r>
            <a:r>
              <a:rPr sz="4100" spc="15" dirty="0">
                <a:latin typeface="Arial MT"/>
                <a:cs typeface="Arial MT"/>
              </a:rPr>
              <a:t>terraform,</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50" dirty="0">
                <a:latin typeface="Arial MT"/>
                <a:cs typeface="Arial MT"/>
              </a:rPr>
              <a:t>"</a:t>
            </a:r>
            <a:r>
              <a:rPr sz="4100" b="1" spc="-50" dirty="0">
                <a:latin typeface="Arial"/>
                <a:cs typeface="Arial"/>
              </a:rPr>
              <a:t>resources</a:t>
            </a:r>
            <a:r>
              <a:rPr sz="4100" spc="-50" dirty="0">
                <a:latin typeface="Arial MT"/>
                <a:cs typeface="Arial MT"/>
              </a:rPr>
              <a:t>"</a:t>
            </a:r>
            <a:r>
              <a:rPr sz="4100" spc="5" dirty="0">
                <a:latin typeface="Arial MT"/>
                <a:cs typeface="Arial MT"/>
              </a:rPr>
              <a:t> </a:t>
            </a:r>
            <a:r>
              <a:rPr sz="4100" spc="85" dirty="0">
                <a:latin typeface="Arial MT"/>
                <a:cs typeface="Arial MT"/>
              </a:rPr>
              <a:t>and</a:t>
            </a:r>
            <a:r>
              <a:rPr sz="4100" spc="5" dirty="0">
                <a:latin typeface="Arial MT"/>
                <a:cs typeface="Arial MT"/>
              </a:rPr>
              <a:t> </a:t>
            </a:r>
            <a:r>
              <a:rPr sz="4100" spc="-40" dirty="0">
                <a:latin typeface="Arial MT"/>
                <a:cs typeface="Arial MT"/>
              </a:rPr>
              <a:t>"</a:t>
            </a:r>
            <a:r>
              <a:rPr sz="4100" b="1" spc="-40" dirty="0">
                <a:latin typeface="Arial"/>
                <a:cs typeface="Arial"/>
              </a:rPr>
              <a:t>datasources</a:t>
            </a:r>
            <a:r>
              <a:rPr sz="4100" spc="-40"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25" dirty="0">
                <a:latin typeface="Arial MT"/>
                <a:cs typeface="Arial MT"/>
              </a:rPr>
              <a:t>Datasources</a:t>
            </a:r>
            <a:r>
              <a:rPr sz="4100" spc="5" dirty="0">
                <a:latin typeface="Arial MT"/>
                <a:cs typeface="Arial MT"/>
              </a:rPr>
              <a:t> allow </a:t>
            </a:r>
            <a:r>
              <a:rPr sz="4100" spc="65" dirty="0">
                <a:latin typeface="Arial MT"/>
                <a:cs typeface="Arial MT"/>
              </a:rPr>
              <a:t>data</a:t>
            </a:r>
            <a:r>
              <a:rPr sz="4100" spc="5" dirty="0">
                <a:latin typeface="Arial MT"/>
                <a:cs typeface="Arial MT"/>
              </a:rPr>
              <a:t> to </a:t>
            </a:r>
            <a:r>
              <a:rPr sz="4100" spc="125" dirty="0">
                <a:latin typeface="Arial MT"/>
                <a:cs typeface="Arial MT"/>
              </a:rPr>
              <a:t>be</a:t>
            </a:r>
            <a:r>
              <a:rPr sz="4100" spc="10" dirty="0">
                <a:latin typeface="Arial MT"/>
                <a:cs typeface="Arial MT"/>
              </a:rPr>
              <a:t> </a:t>
            </a:r>
            <a:r>
              <a:rPr sz="4100" b="1" spc="10" dirty="0">
                <a:latin typeface="Arial"/>
                <a:cs typeface="Arial"/>
              </a:rPr>
              <a:t>fetched</a:t>
            </a:r>
            <a:r>
              <a:rPr sz="4100" b="1" spc="5" dirty="0">
                <a:latin typeface="Arial"/>
                <a:cs typeface="Arial"/>
              </a:rPr>
              <a:t> </a:t>
            </a:r>
            <a:r>
              <a:rPr sz="4100" spc="5" dirty="0">
                <a:latin typeface="Arial MT"/>
                <a:cs typeface="Arial MT"/>
              </a:rPr>
              <a:t>or </a:t>
            </a:r>
            <a:r>
              <a:rPr sz="4100" b="1" spc="10" dirty="0">
                <a:latin typeface="Arial"/>
                <a:cs typeface="Arial"/>
              </a:rPr>
              <a:t>computed</a:t>
            </a:r>
            <a:r>
              <a:rPr sz="4100" b="1" spc="5" dirty="0">
                <a:latin typeface="Arial"/>
                <a:cs typeface="Arial"/>
              </a:rPr>
              <a:t> </a:t>
            </a:r>
            <a:r>
              <a:rPr sz="4100" spc="-10" dirty="0">
                <a:latin typeface="Arial MT"/>
                <a:cs typeface="Arial MT"/>
              </a:rPr>
              <a:t>from</a:t>
            </a:r>
            <a:r>
              <a:rPr sz="4100" spc="10" dirty="0">
                <a:latin typeface="Arial MT"/>
                <a:cs typeface="Arial MT"/>
              </a:rPr>
              <a:t> </a:t>
            </a:r>
            <a:r>
              <a:rPr sz="4100" b="1" spc="5" dirty="0">
                <a:latin typeface="Arial"/>
                <a:cs typeface="Arial"/>
              </a:rPr>
              <a:t>outside </a:t>
            </a:r>
            <a:r>
              <a:rPr sz="4100" spc="5" dirty="0">
                <a:latin typeface="Arial MT"/>
                <a:cs typeface="Arial MT"/>
              </a:rPr>
              <a:t>of</a:t>
            </a:r>
            <a:endParaRPr sz="4100">
              <a:latin typeface="Arial MT"/>
              <a:cs typeface="Arial MT"/>
            </a:endParaRPr>
          </a:p>
          <a:p>
            <a:pPr marL="534035">
              <a:lnSpc>
                <a:spcPct val="100000"/>
              </a:lnSpc>
              <a:spcBef>
                <a:spcPts val="25"/>
              </a:spcBef>
            </a:pPr>
            <a:r>
              <a:rPr sz="4100" b="1" spc="10" dirty="0">
                <a:latin typeface="Arial"/>
                <a:cs typeface="Arial"/>
              </a:rPr>
              <a:t>terraform</a:t>
            </a:r>
            <a:endParaRPr sz="4100">
              <a:latin typeface="Arial"/>
              <a:cs typeface="Arial"/>
            </a:endParaRPr>
          </a:p>
          <a:p>
            <a:pPr>
              <a:lnSpc>
                <a:spcPct val="100000"/>
              </a:lnSpc>
              <a:spcBef>
                <a:spcPts val="45"/>
              </a:spcBef>
            </a:pPr>
            <a:endParaRPr sz="4200">
              <a:latin typeface="Arial"/>
              <a:cs typeface="Arial"/>
            </a:endParaRPr>
          </a:p>
          <a:p>
            <a:pPr marL="1266825" marR="250825" lvl="1" indent="-509270">
              <a:lnSpc>
                <a:spcPct val="100499"/>
              </a:lnSpc>
              <a:buSzPct val="75609"/>
              <a:buChar char="•"/>
              <a:tabLst>
                <a:tab pos="1266825" algn="l"/>
                <a:tab pos="1267460" algn="l"/>
              </a:tabLst>
            </a:pPr>
            <a:r>
              <a:rPr sz="4100" spc="-65" dirty="0">
                <a:latin typeface="Arial MT"/>
                <a:cs typeface="Arial MT"/>
              </a:rPr>
              <a:t>For</a:t>
            </a:r>
            <a:r>
              <a:rPr sz="4100" spc="5" dirty="0">
                <a:latin typeface="Arial MT"/>
                <a:cs typeface="Arial MT"/>
              </a:rPr>
              <a:t> </a:t>
            </a:r>
            <a:r>
              <a:rPr sz="4100" spc="35" dirty="0">
                <a:latin typeface="Arial MT"/>
                <a:cs typeface="Arial MT"/>
              </a:rPr>
              <a:t>example,</a:t>
            </a:r>
            <a:r>
              <a:rPr sz="4100" spc="10" dirty="0">
                <a:latin typeface="Arial MT"/>
                <a:cs typeface="Arial MT"/>
              </a:rPr>
              <a:t> an AMI</a:t>
            </a:r>
            <a:r>
              <a:rPr sz="4100" spc="5" dirty="0">
                <a:latin typeface="Arial MT"/>
                <a:cs typeface="Arial MT"/>
              </a:rPr>
              <a:t> list</a:t>
            </a:r>
            <a:r>
              <a:rPr sz="4100" spc="10" dirty="0">
                <a:latin typeface="Arial MT"/>
                <a:cs typeface="Arial MT"/>
              </a:rPr>
              <a:t> </a:t>
            </a:r>
            <a:r>
              <a:rPr sz="4100" spc="5" dirty="0">
                <a:latin typeface="Arial MT"/>
                <a:cs typeface="Arial MT"/>
              </a:rPr>
              <a:t>that</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25" dirty="0">
                <a:latin typeface="Arial MT"/>
                <a:cs typeface="Arial MT"/>
              </a:rPr>
              <a:t>filtered</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40" dirty="0">
                <a:latin typeface="Arial MT"/>
                <a:cs typeface="Arial MT"/>
              </a:rPr>
              <a:t>extract</a:t>
            </a:r>
            <a:r>
              <a:rPr sz="4100" spc="10" dirty="0">
                <a:latin typeface="Arial MT"/>
                <a:cs typeface="Arial MT"/>
              </a:rPr>
              <a:t> AMI</a:t>
            </a:r>
            <a:r>
              <a:rPr sz="4100" spc="5" dirty="0">
                <a:latin typeface="Arial MT"/>
                <a:cs typeface="Arial MT"/>
              </a:rPr>
              <a:t> </a:t>
            </a:r>
            <a:r>
              <a:rPr sz="4100" spc="10" dirty="0">
                <a:latin typeface="Arial MT"/>
                <a:cs typeface="Arial MT"/>
              </a:rPr>
              <a:t>IDs, </a:t>
            </a:r>
            <a:r>
              <a:rPr sz="4100" spc="5" dirty="0">
                <a:latin typeface="Arial MT"/>
                <a:cs typeface="Arial MT"/>
              </a:rPr>
              <a:t>or</a:t>
            </a:r>
            <a:r>
              <a:rPr sz="4100" spc="10" dirty="0">
                <a:latin typeface="Arial MT"/>
                <a:cs typeface="Arial MT"/>
              </a:rPr>
              <a:t> the </a:t>
            </a:r>
            <a:r>
              <a:rPr sz="4100" spc="-1125" dirty="0">
                <a:latin typeface="Arial MT"/>
                <a:cs typeface="Arial MT"/>
              </a:rPr>
              <a:t> </a:t>
            </a:r>
            <a:r>
              <a:rPr sz="4100" spc="45" dirty="0">
                <a:latin typeface="Arial MT"/>
                <a:cs typeface="Arial MT"/>
              </a:rPr>
              <a:t>lookup</a:t>
            </a:r>
            <a:r>
              <a:rPr sz="4100" spc="5" dirty="0">
                <a:latin typeface="Arial MT"/>
                <a:cs typeface="Arial MT"/>
              </a:rPr>
              <a:t> of </a:t>
            </a:r>
            <a:r>
              <a:rPr sz="4100" spc="10" dirty="0">
                <a:latin typeface="Arial MT"/>
                <a:cs typeface="Arial MT"/>
              </a:rPr>
              <a:t>an</a:t>
            </a:r>
            <a:r>
              <a:rPr sz="4100" spc="5" dirty="0">
                <a:latin typeface="Arial MT"/>
                <a:cs typeface="Arial MT"/>
              </a:rPr>
              <a:t> </a:t>
            </a:r>
            <a:r>
              <a:rPr sz="4100" spc="15" dirty="0">
                <a:latin typeface="Arial MT"/>
                <a:cs typeface="Arial MT"/>
              </a:rPr>
              <a:t>external</a:t>
            </a:r>
            <a:r>
              <a:rPr sz="4100" spc="5" dirty="0">
                <a:latin typeface="Arial MT"/>
                <a:cs typeface="Arial MT"/>
              </a:rPr>
              <a:t> </a:t>
            </a:r>
            <a:r>
              <a:rPr sz="4100" spc="-140" dirty="0">
                <a:latin typeface="Arial MT"/>
                <a:cs typeface="Arial MT"/>
              </a:rPr>
              <a:t>VPC</a:t>
            </a:r>
            <a:r>
              <a:rPr sz="4100" spc="5" dirty="0">
                <a:latin typeface="Arial MT"/>
                <a:cs typeface="Arial MT"/>
              </a:rPr>
              <a:t> to </a:t>
            </a:r>
            <a:r>
              <a:rPr sz="4100" spc="-5" dirty="0">
                <a:latin typeface="Arial MT"/>
                <a:cs typeface="Arial MT"/>
              </a:rPr>
              <a:t>retrieve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40" dirty="0">
                <a:latin typeface="Arial MT"/>
                <a:cs typeface="Arial MT"/>
              </a:rPr>
              <a:t>VPC</a:t>
            </a:r>
            <a:r>
              <a:rPr sz="4100" spc="5" dirty="0">
                <a:latin typeface="Arial MT"/>
                <a:cs typeface="Arial MT"/>
              </a:rPr>
              <a:t> </a:t>
            </a:r>
            <a:r>
              <a:rPr sz="4100" spc="10" dirty="0">
                <a:latin typeface="Arial MT"/>
                <a:cs typeface="Arial MT"/>
              </a:rPr>
              <a:t>ID</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944880" indent="-509270">
              <a:lnSpc>
                <a:spcPct val="100499"/>
              </a:lnSpc>
              <a:buSzPct val="75609"/>
              <a:buFont typeface="Arial MT"/>
              <a:buChar char="•"/>
              <a:tabLst>
                <a:tab pos="534035" algn="l"/>
                <a:tab pos="534670" algn="l"/>
              </a:tabLst>
            </a:pPr>
            <a:r>
              <a:rPr sz="4100" b="1" spc="10" dirty="0">
                <a:latin typeface="Arial"/>
                <a:cs typeface="Arial"/>
              </a:rPr>
              <a:t>Resources</a:t>
            </a:r>
            <a:r>
              <a:rPr sz="4100" spc="10" dirty="0">
                <a:latin typeface="Arial MT"/>
                <a:cs typeface="Arial MT"/>
              </a:rPr>
              <a:t>,</a:t>
            </a:r>
            <a:r>
              <a:rPr sz="4100" spc="5" dirty="0">
                <a:latin typeface="Arial MT"/>
                <a:cs typeface="Arial MT"/>
              </a:rPr>
              <a:t> unlike </a:t>
            </a:r>
            <a:r>
              <a:rPr sz="4100" spc="40" dirty="0">
                <a:latin typeface="Arial MT"/>
                <a:cs typeface="Arial MT"/>
              </a:rPr>
              <a:t>datasources,</a:t>
            </a:r>
            <a:r>
              <a:rPr sz="4100" spc="10" dirty="0">
                <a:latin typeface="Arial MT"/>
                <a:cs typeface="Arial MT"/>
              </a:rPr>
              <a:t> </a:t>
            </a:r>
            <a:r>
              <a:rPr sz="4100" spc="85" dirty="0">
                <a:latin typeface="Arial MT"/>
                <a:cs typeface="Arial MT"/>
              </a:rPr>
              <a:t>describes</a:t>
            </a:r>
            <a:r>
              <a:rPr sz="4100" spc="5" dirty="0">
                <a:latin typeface="Arial MT"/>
                <a:cs typeface="Arial MT"/>
              </a:rPr>
              <a:t> </a:t>
            </a:r>
            <a:r>
              <a:rPr sz="4100" spc="10" dirty="0">
                <a:latin typeface="Arial MT"/>
                <a:cs typeface="Arial MT"/>
              </a:rPr>
              <a:t>one </a:t>
            </a:r>
            <a:r>
              <a:rPr sz="4100" spc="5" dirty="0">
                <a:latin typeface="Arial MT"/>
                <a:cs typeface="Arial MT"/>
              </a:rPr>
              <a:t>or </a:t>
            </a:r>
            <a:r>
              <a:rPr sz="4100" spc="-10" dirty="0">
                <a:latin typeface="Arial MT"/>
                <a:cs typeface="Arial MT"/>
              </a:rPr>
              <a:t>more</a:t>
            </a:r>
            <a:r>
              <a:rPr sz="4100" spc="10" dirty="0">
                <a:latin typeface="Arial MT"/>
                <a:cs typeface="Arial MT"/>
              </a:rPr>
              <a:t> </a:t>
            </a:r>
            <a:r>
              <a:rPr sz="4100" spc="20" dirty="0">
                <a:latin typeface="Arial MT"/>
                <a:cs typeface="Arial MT"/>
              </a:rPr>
              <a:t>infrastructure </a:t>
            </a:r>
            <a:r>
              <a:rPr sz="4100" spc="-1125" dirty="0">
                <a:latin typeface="Arial MT"/>
                <a:cs typeface="Arial MT"/>
              </a:rPr>
              <a:t> </a:t>
            </a:r>
            <a:r>
              <a:rPr sz="4100" spc="75" dirty="0">
                <a:latin typeface="Arial MT"/>
                <a:cs typeface="Arial MT"/>
              </a:rPr>
              <a:t>objects</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1266825" marR="17780" lvl="1" indent="-509270">
              <a:lnSpc>
                <a:spcPct val="100499"/>
              </a:lnSpc>
              <a:buSzPct val="75609"/>
              <a:buChar char="•"/>
              <a:tabLst>
                <a:tab pos="1266825" algn="l"/>
                <a:tab pos="1267460" algn="l"/>
              </a:tabLst>
            </a:pPr>
            <a:r>
              <a:rPr sz="4100" spc="-45" dirty="0">
                <a:latin typeface="Arial MT"/>
                <a:cs typeface="Arial MT"/>
              </a:rPr>
              <a:t>They</a:t>
            </a:r>
            <a:r>
              <a:rPr sz="4100" spc="10" dirty="0">
                <a:latin typeface="Arial MT"/>
                <a:cs typeface="Arial MT"/>
              </a:rPr>
              <a:t> </a:t>
            </a:r>
            <a:r>
              <a:rPr sz="4100" spc="55" dirty="0">
                <a:latin typeface="Arial MT"/>
                <a:cs typeface="Arial MT"/>
              </a:rPr>
              <a:t>typically</a:t>
            </a:r>
            <a:r>
              <a:rPr sz="4100" spc="10" dirty="0">
                <a:latin typeface="Arial MT"/>
                <a:cs typeface="Arial MT"/>
              </a:rPr>
              <a:t> </a:t>
            </a:r>
            <a:r>
              <a:rPr sz="4100" spc="35" dirty="0">
                <a:latin typeface="Arial MT"/>
                <a:cs typeface="Arial MT"/>
              </a:rPr>
              <a:t>create</a:t>
            </a:r>
            <a:r>
              <a:rPr sz="4100" spc="10" dirty="0">
                <a:latin typeface="Arial MT"/>
                <a:cs typeface="Arial MT"/>
              </a:rPr>
              <a:t> </a:t>
            </a:r>
            <a:r>
              <a:rPr sz="4100" spc="20" dirty="0">
                <a:latin typeface="Arial MT"/>
                <a:cs typeface="Arial MT"/>
              </a:rPr>
              <a:t>infrastructure</a:t>
            </a:r>
            <a:r>
              <a:rPr sz="4100" spc="10" dirty="0">
                <a:latin typeface="Arial MT"/>
                <a:cs typeface="Arial MT"/>
              </a:rPr>
              <a:t> </a:t>
            </a:r>
            <a:r>
              <a:rPr sz="4100" spc="50" dirty="0">
                <a:latin typeface="Arial MT"/>
                <a:cs typeface="Arial MT"/>
              </a:rPr>
              <a:t>components,</a:t>
            </a:r>
            <a:r>
              <a:rPr sz="4100" spc="10" dirty="0">
                <a:latin typeface="Arial MT"/>
                <a:cs typeface="Arial MT"/>
              </a:rPr>
              <a:t> </a:t>
            </a:r>
            <a:r>
              <a:rPr sz="4100" spc="5" dirty="0">
                <a:latin typeface="Arial MT"/>
                <a:cs typeface="Arial MT"/>
              </a:rPr>
              <a:t>like</a:t>
            </a:r>
            <a:r>
              <a:rPr sz="4100" spc="10" dirty="0">
                <a:latin typeface="Arial MT"/>
                <a:cs typeface="Arial MT"/>
              </a:rPr>
              <a:t> an</a:t>
            </a:r>
            <a:r>
              <a:rPr sz="4100" spc="15" dirty="0">
                <a:latin typeface="Arial MT"/>
                <a:cs typeface="Arial MT"/>
              </a:rPr>
              <a:t> </a:t>
            </a:r>
            <a:r>
              <a:rPr sz="4100" spc="-65" dirty="0">
                <a:latin typeface="Arial MT"/>
                <a:cs typeface="Arial MT"/>
              </a:rPr>
              <a:t>EC2</a:t>
            </a:r>
            <a:r>
              <a:rPr sz="4100" spc="10" dirty="0">
                <a:latin typeface="Arial MT"/>
                <a:cs typeface="Arial MT"/>
              </a:rPr>
              <a:t> </a:t>
            </a:r>
            <a:r>
              <a:rPr sz="4100" spc="15" dirty="0">
                <a:latin typeface="Arial MT"/>
                <a:cs typeface="Arial MT"/>
              </a:rPr>
              <a:t>resource, </a:t>
            </a:r>
            <a:r>
              <a:rPr sz="4100" spc="-1125" dirty="0">
                <a:latin typeface="Arial MT"/>
                <a:cs typeface="Arial MT"/>
              </a:rPr>
              <a:t> </a:t>
            </a:r>
            <a:r>
              <a:rPr sz="4100" spc="5" dirty="0">
                <a:latin typeface="Arial MT"/>
                <a:cs typeface="Arial MT"/>
              </a:rPr>
              <a:t>or</a:t>
            </a:r>
            <a:r>
              <a:rPr sz="4100" dirty="0">
                <a:latin typeface="Arial MT"/>
                <a:cs typeface="Arial MT"/>
              </a:rPr>
              <a:t> </a:t>
            </a:r>
            <a:r>
              <a:rPr sz="4100" spc="10" dirty="0">
                <a:latin typeface="Arial MT"/>
                <a:cs typeface="Arial MT"/>
              </a:rPr>
              <a:t>a</a:t>
            </a:r>
            <a:r>
              <a:rPr sz="4100" spc="5" dirty="0">
                <a:latin typeface="Arial MT"/>
                <a:cs typeface="Arial MT"/>
              </a:rPr>
              <a:t> </a:t>
            </a:r>
            <a:r>
              <a:rPr sz="4100" spc="-140" dirty="0">
                <a:latin typeface="Arial MT"/>
                <a:cs typeface="Arial MT"/>
              </a:rPr>
              <a:t>VPC</a:t>
            </a:r>
            <a:r>
              <a:rPr sz="4100" spc="5" dirty="0">
                <a:latin typeface="Arial MT"/>
                <a:cs typeface="Arial MT"/>
              </a:rPr>
              <a:t> </a:t>
            </a:r>
            <a:r>
              <a:rPr sz="4100" spc="40" dirty="0">
                <a:latin typeface="Arial MT"/>
                <a:cs typeface="Arial MT"/>
              </a:rPr>
              <a:t>subnet,</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65" dirty="0">
                <a:latin typeface="Arial MT"/>
                <a:cs typeface="Arial MT"/>
              </a:rPr>
              <a:t>database</a:t>
            </a:r>
            <a:endParaRPr sz="4100">
              <a:latin typeface="Arial MT"/>
              <a:cs typeface="Arial MT"/>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grpSp>
        <p:nvGrpSpPr>
          <p:cNvPr id="3" name="object 3"/>
          <p:cNvGrpSpPr/>
          <p:nvPr/>
        </p:nvGrpSpPr>
        <p:grpSpPr>
          <a:xfrm>
            <a:off x="887662" y="2122587"/>
            <a:ext cx="17513935" cy="7555865"/>
            <a:chOff x="887662" y="2122587"/>
            <a:chExt cx="17513935" cy="7555865"/>
          </a:xfrm>
        </p:grpSpPr>
        <p:pic>
          <p:nvPicPr>
            <p:cNvPr id="4" name="object 4"/>
            <p:cNvPicPr/>
            <p:nvPr/>
          </p:nvPicPr>
          <p:blipFill>
            <a:blip r:embed="rId2" cstate="print"/>
            <a:stretch>
              <a:fillRect/>
            </a:stretch>
          </p:blipFill>
          <p:spPr>
            <a:xfrm>
              <a:off x="887662" y="2122587"/>
              <a:ext cx="17513561" cy="7555627"/>
            </a:xfrm>
            <a:prstGeom prst="rect">
              <a:avLst/>
            </a:prstGeom>
          </p:spPr>
        </p:pic>
        <p:sp>
          <p:nvSpPr>
            <p:cNvPr id="5" name="object 5"/>
            <p:cNvSpPr/>
            <p:nvPr/>
          </p:nvSpPr>
          <p:spPr>
            <a:xfrm>
              <a:off x="934781" y="2148764"/>
              <a:ext cx="17419320" cy="7461884"/>
            </a:xfrm>
            <a:custGeom>
              <a:avLst/>
              <a:gdLst/>
              <a:ahLst/>
              <a:cxnLst/>
              <a:rect l="l" t="t" r="r" b="b"/>
              <a:pathLst>
                <a:path w="17419320" h="7461884">
                  <a:moveTo>
                    <a:pt x="17419323" y="0"/>
                  </a:moveTo>
                  <a:lnTo>
                    <a:pt x="0" y="0"/>
                  </a:lnTo>
                  <a:lnTo>
                    <a:pt x="0" y="7461389"/>
                  </a:lnTo>
                  <a:lnTo>
                    <a:pt x="17419323" y="7461389"/>
                  </a:lnTo>
                  <a:lnTo>
                    <a:pt x="17419323" y="0"/>
                  </a:lnTo>
                  <a:close/>
                </a:path>
              </a:pathLst>
            </a:custGeom>
            <a:solidFill>
              <a:srgbClr val="DCDEE0"/>
            </a:solidFill>
          </p:spPr>
          <p:txBody>
            <a:bodyPr wrap="square" lIns="0" tIns="0" rIns="0" bIns="0" rtlCol="0"/>
            <a:lstStyle/>
            <a:p>
              <a:endParaRPr/>
            </a:p>
          </p:txBody>
        </p:sp>
        <p:sp>
          <p:nvSpPr>
            <p:cNvPr id="6" name="object 6"/>
            <p:cNvSpPr/>
            <p:nvPr/>
          </p:nvSpPr>
          <p:spPr>
            <a:xfrm>
              <a:off x="934781" y="2148764"/>
              <a:ext cx="17419320" cy="7461884"/>
            </a:xfrm>
            <a:custGeom>
              <a:avLst/>
              <a:gdLst/>
              <a:ahLst/>
              <a:cxnLst/>
              <a:rect l="l" t="t" r="r" b="b"/>
              <a:pathLst>
                <a:path w="17419320" h="7461884">
                  <a:moveTo>
                    <a:pt x="0" y="0"/>
                  </a:moveTo>
                  <a:lnTo>
                    <a:pt x="17419323" y="0"/>
                  </a:lnTo>
                  <a:lnTo>
                    <a:pt x="17419323" y="7461389"/>
                  </a:lnTo>
                  <a:lnTo>
                    <a:pt x="0" y="7461389"/>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179927" y="2549592"/>
            <a:ext cx="11991340" cy="6635115"/>
          </a:xfrm>
          <a:prstGeom prst="rect">
            <a:avLst/>
          </a:prstGeom>
        </p:spPr>
        <p:txBody>
          <a:bodyPr vert="horz" wrap="square" lIns="0" tIns="33655" rIns="0" bIns="0" rtlCol="0">
            <a:spAutoFit/>
          </a:bodyPr>
          <a:lstStyle/>
          <a:p>
            <a:pPr marL="340360" marR="7872730" indent="-328295">
              <a:lnSpc>
                <a:spcPts val="2470"/>
              </a:lnSpc>
              <a:spcBef>
                <a:spcPts val="265"/>
              </a:spcBef>
            </a:pPr>
            <a:r>
              <a:rPr sz="2150" b="1" dirty="0">
                <a:latin typeface="Courier New"/>
                <a:cs typeface="Courier New"/>
              </a:rPr>
              <a:t>data </a:t>
            </a:r>
            <a:r>
              <a:rPr sz="2150" spc="-5" dirty="0">
                <a:latin typeface="Courier New"/>
                <a:cs typeface="Courier New"/>
              </a:rPr>
              <a:t>"</a:t>
            </a:r>
            <a:r>
              <a:rPr sz="2150" b="1" spc="-5" dirty="0">
                <a:latin typeface="Courier New"/>
                <a:cs typeface="Courier New"/>
              </a:rPr>
              <a:t>aws_ami</a:t>
            </a:r>
            <a:r>
              <a:rPr sz="2150" spc="-5" dirty="0">
                <a:latin typeface="Courier New"/>
                <a:cs typeface="Courier New"/>
              </a:rPr>
              <a:t>" "</a:t>
            </a:r>
            <a:r>
              <a:rPr sz="2150" b="1" spc="-5" dirty="0">
                <a:latin typeface="Courier New"/>
                <a:cs typeface="Courier New"/>
              </a:rPr>
              <a:t>ubuntu</a:t>
            </a:r>
            <a:r>
              <a:rPr sz="2150" spc="-5" dirty="0">
                <a:latin typeface="Courier New"/>
                <a:cs typeface="Courier New"/>
              </a:rPr>
              <a:t>" </a:t>
            </a:r>
            <a:r>
              <a:rPr sz="2150" dirty="0">
                <a:latin typeface="Courier New"/>
                <a:cs typeface="Courier New"/>
              </a:rPr>
              <a:t>{ </a:t>
            </a:r>
            <a:r>
              <a:rPr sz="2150" spc="-1280" dirty="0">
                <a:latin typeface="Courier New"/>
                <a:cs typeface="Courier New"/>
              </a:rPr>
              <a:t> </a:t>
            </a:r>
            <a:r>
              <a:rPr sz="2150" dirty="0">
                <a:latin typeface="Courier New"/>
                <a:cs typeface="Courier New"/>
              </a:rPr>
              <a:t>most_recent</a:t>
            </a:r>
            <a:r>
              <a:rPr sz="2150" spc="-15" dirty="0">
                <a:latin typeface="Courier New"/>
                <a:cs typeface="Courier New"/>
              </a:rPr>
              <a:t> </a:t>
            </a:r>
            <a:r>
              <a:rPr sz="2150" dirty="0">
                <a:latin typeface="Courier New"/>
                <a:cs typeface="Courier New"/>
              </a:rPr>
              <a:t>=</a:t>
            </a:r>
            <a:r>
              <a:rPr sz="2150" spc="-15" dirty="0">
                <a:latin typeface="Courier New"/>
                <a:cs typeface="Courier New"/>
              </a:rPr>
              <a:t> </a:t>
            </a:r>
            <a:r>
              <a:rPr sz="2150" dirty="0">
                <a:latin typeface="Courier New"/>
                <a:cs typeface="Courier New"/>
              </a:rPr>
              <a:t>true</a:t>
            </a:r>
            <a:endParaRPr sz="2150">
              <a:latin typeface="Courier New"/>
              <a:cs typeface="Courier New"/>
            </a:endParaRPr>
          </a:p>
          <a:p>
            <a:pPr>
              <a:lnSpc>
                <a:spcPct val="100000"/>
              </a:lnSpc>
              <a:spcBef>
                <a:spcPts val="40"/>
              </a:spcBef>
            </a:pPr>
            <a:endParaRPr sz="2000">
              <a:latin typeface="Courier New"/>
              <a:cs typeface="Courier New"/>
            </a:endParaRPr>
          </a:p>
          <a:p>
            <a:pPr marL="340360">
              <a:lnSpc>
                <a:spcPts val="2525"/>
              </a:lnSpc>
            </a:pPr>
            <a:r>
              <a:rPr sz="2150" dirty="0">
                <a:latin typeface="Courier New"/>
                <a:cs typeface="Courier New"/>
              </a:rPr>
              <a:t>filter</a:t>
            </a:r>
            <a:r>
              <a:rPr sz="2150" spc="-65" dirty="0">
                <a:latin typeface="Courier New"/>
                <a:cs typeface="Courier New"/>
              </a:rPr>
              <a:t> </a:t>
            </a:r>
            <a:r>
              <a:rPr sz="2150" dirty="0">
                <a:latin typeface="Courier New"/>
                <a:cs typeface="Courier New"/>
              </a:rPr>
              <a:t>{</a:t>
            </a:r>
            <a:endParaRPr sz="2150">
              <a:latin typeface="Courier New"/>
              <a:cs typeface="Courier New"/>
            </a:endParaRPr>
          </a:p>
          <a:p>
            <a:pPr marL="668020">
              <a:lnSpc>
                <a:spcPts val="2475"/>
              </a:lnSpc>
              <a:tabLst>
                <a:tab pos="1815464" algn="l"/>
              </a:tabLst>
            </a:pPr>
            <a:r>
              <a:rPr sz="2150" dirty="0">
                <a:latin typeface="Courier New"/>
                <a:cs typeface="Courier New"/>
              </a:rPr>
              <a:t>name	=</a:t>
            </a:r>
            <a:r>
              <a:rPr sz="2150" spc="-65" dirty="0">
                <a:latin typeface="Courier New"/>
                <a:cs typeface="Courier New"/>
              </a:rPr>
              <a:t> </a:t>
            </a:r>
            <a:r>
              <a:rPr sz="2150" dirty="0">
                <a:latin typeface="Courier New"/>
                <a:cs typeface="Courier New"/>
              </a:rPr>
              <a:t>"name"</a:t>
            </a:r>
            <a:endParaRPr sz="2150">
              <a:latin typeface="Courier New"/>
              <a:cs typeface="Courier New"/>
            </a:endParaRPr>
          </a:p>
          <a:p>
            <a:pPr marL="668020">
              <a:lnSpc>
                <a:spcPts val="2475"/>
              </a:lnSpc>
            </a:pPr>
            <a:r>
              <a:rPr sz="2150" dirty="0">
                <a:latin typeface="Courier New"/>
                <a:cs typeface="Courier New"/>
              </a:rPr>
              <a:t>values</a:t>
            </a:r>
            <a:r>
              <a:rPr sz="2150" spc="-40"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["ubuntu/images/hvm-ssd/ubuntu-bionic-18.04-amd64-server-*"]</a:t>
            </a:r>
            <a:endParaRPr sz="2150">
              <a:latin typeface="Courier New"/>
              <a:cs typeface="Courier New"/>
            </a:endParaRPr>
          </a:p>
          <a:p>
            <a:pPr marL="34036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340360">
              <a:lnSpc>
                <a:spcPts val="2525"/>
              </a:lnSpc>
            </a:pPr>
            <a:r>
              <a:rPr sz="2150" dirty="0">
                <a:latin typeface="Courier New"/>
                <a:cs typeface="Courier New"/>
              </a:rPr>
              <a:t>filter</a:t>
            </a:r>
            <a:r>
              <a:rPr sz="2150" spc="-65" dirty="0">
                <a:latin typeface="Courier New"/>
                <a:cs typeface="Courier New"/>
              </a:rPr>
              <a:t> </a:t>
            </a:r>
            <a:r>
              <a:rPr sz="2150" dirty="0">
                <a:latin typeface="Courier New"/>
                <a:cs typeface="Courier New"/>
              </a:rPr>
              <a:t>{</a:t>
            </a:r>
            <a:endParaRPr sz="2150">
              <a:latin typeface="Courier New"/>
              <a:cs typeface="Courier New"/>
            </a:endParaRPr>
          </a:p>
          <a:p>
            <a:pPr marL="668020" marR="6397625">
              <a:lnSpc>
                <a:spcPts val="2470"/>
              </a:lnSpc>
              <a:spcBef>
                <a:spcPts val="120"/>
              </a:spcBef>
              <a:tabLst>
                <a:tab pos="1815464" algn="l"/>
              </a:tabLst>
            </a:pPr>
            <a:r>
              <a:rPr sz="2150" dirty="0">
                <a:latin typeface="Courier New"/>
                <a:cs typeface="Courier New"/>
              </a:rPr>
              <a:t>name	=</a:t>
            </a:r>
            <a:r>
              <a:rPr sz="2150" spc="-95" dirty="0">
                <a:latin typeface="Courier New"/>
                <a:cs typeface="Courier New"/>
              </a:rPr>
              <a:t> </a:t>
            </a:r>
            <a:r>
              <a:rPr sz="2150" dirty="0">
                <a:latin typeface="Courier New"/>
                <a:cs typeface="Courier New"/>
              </a:rPr>
              <a:t>"virtualization-type" </a:t>
            </a:r>
            <a:r>
              <a:rPr sz="2150" spc="-1275" dirty="0">
                <a:latin typeface="Courier New"/>
                <a:cs typeface="Courier New"/>
              </a:rPr>
              <a:t> </a:t>
            </a:r>
            <a:r>
              <a:rPr sz="2150" dirty="0">
                <a:latin typeface="Courier New"/>
                <a:cs typeface="Courier New"/>
              </a:rPr>
              <a:t>values</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["hvm"]</a:t>
            </a:r>
            <a:endParaRPr sz="2150">
              <a:latin typeface="Courier New"/>
              <a:cs typeface="Courier New"/>
            </a:endParaRPr>
          </a:p>
          <a:p>
            <a:pPr marL="340360">
              <a:lnSpc>
                <a:spcPts val="241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340360">
              <a:lnSpc>
                <a:spcPts val="2525"/>
              </a:lnSpc>
            </a:pPr>
            <a:r>
              <a:rPr sz="2150" dirty="0">
                <a:latin typeface="Courier New"/>
                <a:cs typeface="Courier New"/>
              </a:rPr>
              <a:t>owners</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["099720109477"]</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Canonical</a:t>
            </a:r>
            <a:endParaRPr sz="2150">
              <a:latin typeface="Courier New"/>
              <a:cs typeface="Courier New"/>
            </a:endParaRPr>
          </a:p>
          <a:p>
            <a:pPr marL="1270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12700">
              <a:lnSpc>
                <a:spcPts val="2525"/>
              </a:lnSpc>
            </a:pPr>
            <a:r>
              <a:rPr sz="2150" dirty="0">
                <a:latin typeface="Courier New"/>
                <a:cs typeface="Courier New"/>
              </a:rPr>
              <a:t>resource</a:t>
            </a:r>
            <a:r>
              <a:rPr sz="2150" spc="-25" dirty="0">
                <a:latin typeface="Courier New"/>
                <a:cs typeface="Courier New"/>
              </a:rPr>
              <a:t> </a:t>
            </a:r>
            <a:r>
              <a:rPr sz="2150" dirty="0">
                <a:latin typeface="Courier New"/>
                <a:cs typeface="Courier New"/>
              </a:rPr>
              <a:t>"aws_instance"</a:t>
            </a:r>
            <a:r>
              <a:rPr sz="2150" spc="-25" dirty="0">
                <a:latin typeface="Courier New"/>
                <a:cs typeface="Courier New"/>
              </a:rPr>
              <a:t> </a:t>
            </a:r>
            <a:r>
              <a:rPr sz="2150" dirty="0">
                <a:latin typeface="Courier New"/>
                <a:cs typeface="Courier New"/>
              </a:rPr>
              <a:t>"example"</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340360">
              <a:lnSpc>
                <a:spcPts val="2475"/>
              </a:lnSpc>
              <a:tabLst>
                <a:tab pos="2635250" algn="l"/>
              </a:tabLst>
            </a:pPr>
            <a:r>
              <a:rPr sz="2150" dirty="0">
                <a:latin typeface="Courier New"/>
                <a:cs typeface="Courier New"/>
              </a:rPr>
              <a:t>ami	=</a:t>
            </a:r>
            <a:r>
              <a:rPr sz="2150" spc="-65" dirty="0">
                <a:latin typeface="Courier New"/>
                <a:cs typeface="Courier New"/>
              </a:rPr>
              <a:t> </a:t>
            </a:r>
            <a:r>
              <a:rPr sz="2150" b="1" dirty="0">
                <a:latin typeface="Courier New"/>
                <a:cs typeface="Courier New"/>
              </a:rPr>
              <a:t>data.aws_ami.ubuntu.id</a:t>
            </a:r>
            <a:endParaRPr sz="2150">
              <a:latin typeface="Courier New"/>
              <a:cs typeface="Courier New"/>
            </a:endParaRPr>
          </a:p>
          <a:p>
            <a:pPr marL="340360" marR="7381240">
              <a:lnSpc>
                <a:spcPts val="2470"/>
              </a:lnSpc>
              <a:spcBef>
                <a:spcPts val="120"/>
              </a:spcBef>
            </a:pPr>
            <a:r>
              <a:rPr sz="2150" dirty="0">
                <a:latin typeface="Courier New"/>
                <a:cs typeface="Courier New"/>
              </a:rPr>
              <a:t>instance_type</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"t2.micro" </a:t>
            </a:r>
            <a:r>
              <a:rPr sz="2150" spc="-1275" dirty="0">
                <a:latin typeface="Courier New"/>
                <a:cs typeface="Courier New"/>
              </a:rPr>
              <a:t> </a:t>
            </a:r>
            <a:r>
              <a:rPr sz="2150" dirty="0">
                <a:latin typeface="Courier New"/>
                <a:cs typeface="Courier New"/>
              </a:rPr>
              <a:t>[…]</a:t>
            </a:r>
            <a:endParaRPr sz="2150">
              <a:latin typeface="Courier New"/>
              <a:cs typeface="Courier New"/>
            </a:endParaRPr>
          </a:p>
          <a:p>
            <a:pPr marL="12700">
              <a:lnSpc>
                <a:spcPts val="2415"/>
              </a:lnSpc>
            </a:pPr>
            <a:r>
              <a:rPr sz="2150" dirty="0">
                <a:latin typeface="Courier New"/>
                <a:cs typeface="Courier New"/>
              </a:rPr>
              <a:t>}</a:t>
            </a:r>
            <a:endParaRPr sz="2150">
              <a:latin typeface="Courier New"/>
              <a:cs typeface="Courier New"/>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pic>
        <p:nvPicPr>
          <p:cNvPr id="3" name="object 3"/>
          <p:cNvPicPr/>
          <p:nvPr/>
        </p:nvPicPr>
        <p:blipFill>
          <a:blip r:embed="rId2" cstate="print"/>
          <a:stretch>
            <a:fillRect/>
          </a:stretch>
        </p:blipFill>
        <p:spPr>
          <a:xfrm>
            <a:off x="887662" y="2122586"/>
            <a:ext cx="17513561" cy="4563549"/>
          </a:xfrm>
          <a:prstGeom prst="rect">
            <a:avLst/>
          </a:prstGeom>
        </p:spPr>
      </p:pic>
      <p:sp>
        <p:nvSpPr>
          <p:cNvPr id="4" name="object 4"/>
          <p:cNvSpPr txBox="1"/>
          <p:nvPr/>
        </p:nvSpPr>
        <p:spPr>
          <a:xfrm>
            <a:off x="934781" y="2148764"/>
            <a:ext cx="17419320" cy="4469765"/>
          </a:xfrm>
          <a:prstGeom prst="rect">
            <a:avLst/>
          </a:prstGeom>
          <a:solidFill>
            <a:srgbClr val="DCDEE0"/>
          </a:solidFill>
          <a:ln w="10470">
            <a:solidFill>
              <a:srgbClr val="A6AAA9"/>
            </a:solidFill>
          </a:ln>
        </p:spPr>
        <p:txBody>
          <a:bodyPr vert="horz" wrap="square" lIns="0" tIns="193675" rIns="0" bIns="0" rtlCol="0">
            <a:spAutoFit/>
          </a:bodyPr>
          <a:lstStyle/>
          <a:p>
            <a:pPr marL="585470" marR="10597515" indent="-328295">
              <a:lnSpc>
                <a:spcPts val="2470"/>
              </a:lnSpc>
              <a:spcBef>
                <a:spcPts val="1525"/>
              </a:spcBef>
            </a:pPr>
            <a:r>
              <a:rPr sz="2150" b="1" dirty="0">
                <a:latin typeface="Courier New"/>
                <a:cs typeface="Courier New"/>
              </a:rPr>
              <a:t>data</a:t>
            </a:r>
            <a:r>
              <a:rPr sz="2150" b="1" spc="15" dirty="0">
                <a:latin typeface="Courier New"/>
                <a:cs typeface="Courier New"/>
              </a:rPr>
              <a:t> </a:t>
            </a:r>
            <a:r>
              <a:rPr sz="2150" spc="-5" dirty="0">
                <a:latin typeface="Courier New"/>
                <a:cs typeface="Courier New"/>
              </a:rPr>
              <a:t>"</a:t>
            </a:r>
            <a:r>
              <a:rPr sz="2150" b="1" spc="-5" dirty="0">
                <a:latin typeface="Courier New"/>
                <a:cs typeface="Courier New"/>
              </a:rPr>
              <a:t>aws_subnet</a:t>
            </a:r>
            <a:r>
              <a:rPr sz="2150" spc="-5" dirty="0">
                <a:latin typeface="Courier New"/>
                <a:cs typeface="Courier New"/>
              </a:rPr>
              <a:t>"</a:t>
            </a:r>
            <a:r>
              <a:rPr sz="2150" spc="20" dirty="0">
                <a:latin typeface="Courier New"/>
                <a:cs typeface="Courier New"/>
              </a:rPr>
              <a:t> </a:t>
            </a:r>
            <a:r>
              <a:rPr sz="2150" spc="-5" dirty="0">
                <a:latin typeface="Courier New"/>
                <a:cs typeface="Courier New"/>
              </a:rPr>
              <a:t>"</a:t>
            </a:r>
            <a:r>
              <a:rPr sz="2150" b="1" spc="-5" dirty="0">
                <a:latin typeface="Courier New"/>
                <a:cs typeface="Courier New"/>
              </a:rPr>
              <a:t>my-external-subnet</a:t>
            </a:r>
            <a:r>
              <a:rPr sz="2150" spc="-5" dirty="0">
                <a:latin typeface="Courier New"/>
                <a:cs typeface="Courier New"/>
              </a:rPr>
              <a:t>"</a:t>
            </a:r>
            <a:r>
              <a:rPr sz="2150" spc="1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filter</a:t>
            </a:r>
            <a:r>
              <a:rPr sz="2150" spc="-5" dirty="0">
                <a:latin typeface="Courier New"/>
                <a:cs typeface="Courier New"/>
              </a:rPr>
              <a:t> </a:t>
            </a:r>
            <a:r>
              <a:rPr sz="2150" dirty="0">
                <a:latin typeface="Courier New"/>
                <a:cs typeface="Courier New"/>
              </a:rPr>
              <a:t>{</a:t>
            </a:r>
            <a:endParaRPr sz="2150">
              <a:latin typeface="Courier New"/>
              <a:cs typeface="Courier New"/>
            </a:endParaRPr>
          </a:p>
          <a:p>
            <a:pPr marL="913130">
              <a:lnSpc>
                <a:spcPts val="2360"/>
              </a:lnSpc>
              <a:tabLst>
                <a:tab pos="2060575" algn="l"/>
              </a:tabLst>
            </a:pPr>
            <a:r>
              <a:rPr sz="2150" dirty="0">
                <a:latin typeface="Courier New"/>
                <a:cs typeface="Courier New"/>
              </a:rPr>
              <a:t>name	=</a:t>
            </a:r>
            <a:r>
              <a:rPr sz="2150" spc="-65" dirty="0">
                <a:latin typeface="Courier New"/>
                <a:cs typeface="Courier New"/>
              </a:rPr>
              <a:t> </a:t>
            </a:r>
            <a:r>
              <a:rPr sz="2150" dirty="0">
                <a:latin typeface="Courier New"/>
                <a:cs typeface="Courier New"/>
              </a:rPr>
              <a:t>"tag:Name"</a:t>
            </a:r>
            <a:endParaRPr sz="2150">
              <a:latin typeface="Courier New"/>
              <a:cs typeface="Courier New"/>
            </a:endParaRPr>
          </a:p>
          <a:p>
            <a:pPr marL="913130">
              <a:lnSpc>
                <a:spcPts val="2475"/>
              </a:lnSpc>
            </a:pPr>
            <a:r>
              <a:rPr sz="2150" dirty="0">
                <a:latin typeface="Courier New"/>
                <a:cs typeface="Courier New"/>
              </a:rPr>
              <a:t>values</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["not-managed-by-terraform-subnet-name"]</a:t>
            </a:r>
            <a:endParaRPr sz="2150">
              <a:latin typeface="Courier New"/>
              <a:cs typeface="Courier New"/>
            </a:endParaRPr>
          </a:p>
          <a:p>
            <a:pPr marL="585470">
              <a:lnSpc>
                <a:spcPts val="247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5"/>
              </a:spcBef>
            </a:pPr>
            <a:endParaRPr sz="2050">
              <a:latin typeface="Courier New"/>
              <a:cs typeface="Courier New"/>
            </a:endParaRPr>
          </a:p>
          <a:p>
            <a:pPr marL="257810">
              <a:lnSpc>
                <a:spcPts val="2525"/>
              </a:lnSpc>
            </a:pPr>
            <a:r>
              <a:rPr sz="2150" dirty="0">
                <a:latin typeface="Courier New"/>
                <a:cs typeface="Courier New"/>
              </a:rPr>
              <a:t>resource</a:t>
            </a:r>
            <a:r>
              <a:rPr sz="2150" spc="-25" dirty="0">
                <a:latin typeface="Courier New"/>
                <a:cs typeface="Courier New"/>
              </a:rPr>
              <a:t> </a:t>
            </a:r>
            <a:r>
              <a:rPr sz="2150" dirty="0">
                <a:latin typeface="Courier New"/>
                <a:cs typeface="Courier New"/>
              </a:rPr>
              <a:t>"aws_instance"</a:t>
            </a:r>
            <a:r>
              <a:rPr sz="2150" spc="-25" dirty="0">
                <a:latin typeface="Courier New"/>
                <a:cs typeface="Courier New"/>
              </a:rPr>
              <a:t> </a:t>
            </a:r>
            <a:r>
              <a:rPr sz="2150" dirty="0">
                <a:latin typeface="Courier New"/>
                <a:cs typeface="Courier New"/>
              </a:rPr>
              <a:t>"example"</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585470" marR="10596880">
              <a:lnSpc>
                <a:spcPts val="2470"/>
              </a:lnSpc>
              <a:spcBef>
                <a:spcPts val="120"/>
              </a:spcBef>
              <a:tabLst>
                <a:tab pos="2880360" algn="l"/>
              </a:tabLst>
            </a:pPr>
            <a:r>
              <a:rPr sz="2150" dirty="0">
                <a:latin typeface="Courier New"/>
                <a:cs typeface="Courier New"/>
              </a:rPr>
              <a:t>ami	=</a:t>
            </a:r>
            <a:r>
              <a:rPr sz="2150" spc="-95" dirty="0">
                <a:latin typeface="Courier New"/>
                <a:cs typeface="Courier New"/>
              </a:rPr>
              <a:t> </a:t>
            </a:r>
            <a:r>
              <a:rPr sz="2150" dirty="0">
                <a:latin typeface="Courier New"/>
                <a:cs typeface="Courier New"/>
              </a:rPr>
              <a:t>data.aws_ami.ubuntu.id </a:t>
            </a:r>
            <a:r>
              <a:rPr sz="2150" spc="-1275" dirty="0">
                <a:latin typeface="Courier New"/>
                <a:cs typeface="Courier New"/>
              </a:rPr>
              <a:t> </a:t>
            </a:r>
            <a:r>
              <a:rPr sz="2150" dirty="0">
                <a:latin typeface="Courier New"/>
                <a:cs typeface="Courier New"/>
              </a:rPr>
              <a:t>instance_type</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"t2.micro"</a:t>
            </a:r>
            <a:endParaRPr sz="2150">
              <a:latin typeface="Courier New"/>
              <a:cs typeface="Courier New"/>
            </a:endParaRPr>
          </a:p>
          <a:p>
            <a:pPr marL="585470">
              <a:lnSpc>
                <a:spcPts val="2360"/>
              </a:lnSpc>
            </a:pPr>
            <a:r>
              <a:rPr sz="2150" dirty="0">
                <a:latin typeface="Courier New"/>
                <a:cs typeface="Courier New"/>
              </a:rPr>
              <a:t>[…]</a:t>
            </a:r>
            <a:endParaRPr sz="2150">
              <a:latin typeface="Courier New"/>
              <a:cs typeface="Courier New"/>
            </a:endParaRPr>
          </a:p>
          <a:p>
            <a:pPr marL="585470">
              <a:lnSpc>
                <a:spcPts val="2475"/>
              </a:lnSpc>
              <a:tabLst>
                <a:tab pos="2879725" algn="l"/>
              </a:tabLst>
            </a:pPr>
            <a:r>
              <a:rPr sz="2150" dirty="0">
                <a:latin typeface="Courier New"/>
                <a:cs typeface="Courier New"/>
              </a:rPr>
              <a:t>subnet_id	=</a:t>
            </a:r>
            <a:r>
              <a:rPr sz="2150" spc="-65" dirty="0">
                <a:latin typeface="Courier New"/>
                <a:cs typeface="Courier New"/>
              </a:rPr>
              <a:t> </a:t>
            </a:r>
            <a:r>
              <a:rPr sz="2150" b="1" dirty="0">
                <a:latin typeface="Courier New"/>
                <a:cs typeface="Courier New"/>
              </a:rPr>
              <a:t>data.aws_subnet.my-external-subnet.id</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5" name="object 5"/>
          <p:cNvSpPr txBox="1"/>
          <p:nvPr/>
        </p:nvSpPr>
        <p:spPr>
          <a:xfrm>
            <a:off x="1859094" y="7427429"/>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spc="5" dirty="0">
                <a:latin typeface="Arial"/>
                <a:cs typeface="Arial"/>
              </a:rPr>
              <a:t>aws_subnet</a:t>
            </a:r>
            <a:endParaRPr sz="3700">
              <a:latin typeface="Arial"/>
              <a:cs typeface="Arial"/>
            </a:endParaRPr>
          </a:p>
        </p:txBody>
      </p:sp>
      <p:sp>
        <p:nvSpPr>
          <p:cNvPr id="6" name="object 6"/>
          <p:cNvSpPr txBox="1"/>
          <p:nvPr/>
        </p:nvSpPr>
        <p:spPr>
          <a:xfrm>
            <a:off x="10483481" y="7427429"/>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dirty="0">
                <a:latin typeface="Arial"/>
                <a:cs typeface="Arial"/>
              </a:rPr>
              <a:t>aws_instance</a:t>
            </a:r>
            <a:endParaRPr sz="3700">
              <a:latin typeface="Arial"/>
              <a:cs typeface="Arial"/>
            </a:endParaRPr>
          </a:p>
        </p:txBody>
      </p:sp>
      <p:grpSp>
        <p:nvGrpSpPr>
          <p:cNvPr id="7" name="object 7"/>
          <p:cNvGrpSpPr/>
          <p:nvPr/>
        </p:nvGrpSpPr>
        <p:grpSpPr>
          <a:xfrm>
            <a:off x="6175600" y="8601172"/>
            <a:ext cx="4198620" cy="251460"/>
            <a:chOff x="6175600" y="8601172"/>
            <a:chExt cx="4198620" cy="251460"/>
          </a:xfrm>
        </p:grpSpPr>
        <p:sp>
          <p:nvSpPr>
            <p:cNvPr id="8" name="object 8"/>
            <p:cNvSpPr/>
            <p:nvPr/>
          </p:nvSpPr>
          <p:spPr>
            <a:xfrm>
              <a:off x="6395490" y="8726823"/>
              <a:ext cx="3978910" cy="0"/>
            </a:xfrm>
            <a:custGeom>
              <a:avLst/>
              <a:gdLst/>
              <a:ahLst/>
              <a:cxnLst/>
              <a:rect l="l" t="t" r="r" b="b"/>
              <a:pathLst>
                <a:path w="3978909">
                  <a:moveTo>
                    <a:pt x="3978393" y="0"/>
                  </a:moveTo>
                  <a:lnTo>
                    <a:pt x="31412" y="0"/>
                  </a:lnTo>
                  <a:lnTo>
                    <a:pt x="0" y="0"/>
                  </a:lnTo>
                </a:path>
              </a:pathLst>
            </a:custGeom>
            <a:ln w="62825">
              <a:solidFill>
                <a:srgbClr val="000000"/>
              </a:solidFill>
            </a:ln>
          </p:spPr>
          <p:txBody>
            <a:bodyPr wrap="square" lIns="0" tIns="0" rIns="0" bIns="0" rtlCol="0"/>
            <a:lstStyle/>
            <a:p>
              <a:endParaRPr/>
            </a:p>
          </p:txBody>
        </p:sp>
        <p:sp>
          <p:nvSpPr>
            <p:cNvPr id="9" name="object 9"/>
            <p:cNvSpPr/>
            <p:nvPr/>
          </p:nvSpPr>
          <p:spPr>
            <a:xfrm>
              <a:off x="6175600" y="8601172"/>
              <a:ext cx="251460" cy="251460"/>
            </a:xfrm>
            <a:custGeom>
              <a:avLst/>
              <a:gdLst/>
              <a:ahLst/>
              <a:cxnLst/>
              <a:rect l="l" t="t" r="r" b="b"/>
              <a:pathLst>
                <a:path w="251460" h="251459">
                  <a:moveTo>
                    <a:pt x="251301" y="0"/>
                  </a:moveTo>
                  <a:lnTo>
                    <a:pt x="0" y="125650"/>
                  </a:lnTo>
                  <a:lnTo>
                    <a:pt x="251301" y="251301"/>
                  </a:lnTo>
                  <a:lnTo>
                    <a:pt x="251301" y="0"/>
                  </a:lnTo>
                  <a:close/>
                </a:path>
              </a:pathLst>
            </a:custGeom>
            <a:solidFill>
              <a:srgbClr val="000000"/>
            </a:solidFill>
          </p:spPr>
          <p:txBody>
            <a:bodyPr wrap="square" lIns="0" tIns="0" rIns="0" bIns="0" rtlCol="0"/>
            <a:lstStyle/>
            <a:p>
              <a:endParaRPr/>
            </a:p>
          </p:txBody>
        </p:sp>
      </p:grpSp>
      <p:sp>
        <p:nvSpPr>
          <p:cNvPr id="10" name="object 10"/>
          <p:cNvSpPr txBox="1"/>
          <p:nvPr/>
        </p:nvSpPr>
        <p:spPr>
          <a:xfrm>
            <a:off x="6850828" y="8049608"/>
            <a:ext cx="2847975" cy="654050"/>
          </a:xfrm>
          <a:prstGeom prst="rect">
            <a:avLst/>
          </a:prstGeom>
        </p:spPr>
        <p:txBody>
          <a:bodyPr vert="horz" wrap="square" lIns="0" tIns="15240" rIns="0" bIns="0" rtlCol="0">
            <a:spAutoFit/>
          </a:bodyPr>
          <a:lstStyle/>
          <a:p>
            <a:pPr marL="12700">
              <a:lnSpc>
                <a:spcPct val="100000"/>
              </a:lnSpc>
              <a:spcBef>
                <a:spcPts val="120"/>
              </a:spcBef>
            </a:pPr>
            <a:r>
              <a:rPr sz="4100" spc="105" dirty="0">
                <a:latin typeface="Arial MT"/>
                <a:cs typeface="Arial MT"/>
              </a:rPr>
              <a:t>depends</a:t>
            </a:r>
            <a:r>
              <a:rPr sz="4100" spc="-60" dirty="0">
                <a:latin typeface="Arial MT"/>
                <a:cs typeface="Arial MT"/>
              </a:rPr>
              <a:t> </a:t>
            </a:r>
            <a:r>
              <a:rPr sz="4100" spc="10" dirty="0">
                <a:latin typeface="Arial MT"/>
                <a:cs typeface="Arial MT"/>
              </a:rPr>
              <a:t>on</a:t>
            </a:r>
            <a:endParaRPr sz="4100">
              <a:latin typeface="Arial MT"/>
              <a:cs typeface="Arial MT"/>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3" name="object 3"/>
          <p:cNvSpPr txBox="1"/>
          <p:nvPr/>
        </p:nvSpPr>
        <p:spPr>
          <a:xfrm>
            <a:off x="1140527" y="2620424"/>
            <a:ext cx="4959985" cy="1150620"/>
          </a:xfrm>
          <a:prstGeom prst="rect">
            <a:avLst/>
          </a:prstGeom>
          <a:ln w="73296">
            <a:solidFill>
              <a:srgbClr val="85888D"/>
            </a:solidFill>
          </a:ln>
        </p:spPr>
        <p:txBody>
          <a:bodyPr vert="horz" wrap="square" lIns="0" tIns="276225" rIns="0" bIns="0" rtlCol="0">
            <a:spAutoFit/>
          </a:bodyPr>
          <a:lstStyle/>
          <a:p>
            <a:pPr algn="ctr">
              <a:lnSpc>
                <a:spcPct val="100000"/>
              </a:lnSpc>
              <a:spcBef>
                <a:spcPts val="2175"/>
              </a:spcBef>
            </a:pPr>
            <a:r>
              <a:rPr sz="3700" b="1" spc="5" dirty="0">
                <a:latin typeface="Arial"/>
                <a:cs typeface="Arial"/>
              </a:rPr>
              <a:t>aws_subnet</a:t>
            </a:r>
            <a:endParaRPr sz="3700">
              <a:latin typeface="Arial"/>
              <a:cs typeface="Arial"/>
            </a:endParaRPr>
          </a:p>
        </p:txBody>
      </p:sp>
      <p:sp>
        <p:nvSpPr>
          <p:cNvPr id="4" name="object 4"/>
          <p:cNvSpPr txBox="1"/>
          <p:nvPr/>
        </p:nvSpPr>
        <p:spPr>
          <a:xfrm>
            <a:off x="9898115" y="4395543"/>
            <a:ext cx="4207510" cy="2517775"/>
          </a:xfrm>
          <a:prstGeom prst="rect">
            <a:avLst/>
          </a:prstGeom>
          <a:ln w="73296">
            <a:solidFill>
              <a:srgbClr val="85888D"/>
            </a:solidFill>
          </a:ln>
        </p:spPr>
        <p:txBody>
          <a:bodyPr vert="horz" wrap="square" lIns="0" tIns="0" rIns="0" bIns="0" rtlCol="0">
            <a:spAutoFit/>
          </a:bodyPr>
          <a:lstStyle/>
          <a:p>
            <a:pPr>
              <a:lnSpc>
                <a:spcPct val="100000"/>
              </a:lnSpc>
            </a:pPr>
            <a:endParaRPr sz="3700">
              <a:latin typeface="Times New Roman"/>
              <a:cs typeface="Times New Roman"/>
            </a:endParaRPr>
          </a:p>
          <a:p>
            <a:pPr algn="ctr">
              <a:lnSpc>
                <a:spcPct val="100000"/>
              </a:lnSpc>
              <a:spcBef>
                <a:spcPts val="3279"/>
              </a:spcBef>
            </a:pPr>
            <a:r>
              <a:rPr sz="3700" b="1" dirty="0">
                <a:latin typeface="Arial"/>
                <a:cs typeface="Arial"/>
              </a:rPr>
              <a:t>aws_instance</a:t>
            </a:r>
            <a:endParaRPr sz="3700">
              <a:latin typeface="Arial"/>
              <a:cs typeface="Arial"/>
            </a:endParaRPr>
          </a:p>
        </p:txBody>
      </p:sp>
      <p:grpSp>
        <p:nvGrpSpPr>
          <p:cNvPr id="5" name="object 5"/>
          <p:cNvGrpSpPr/>
          <p:nvPr/>
        </p:nvGrpSpPr>
        <p:grpSpPr>
          <a:xfrm>
            <a:off x="14518667" y="5528627"/>
            <a:ext cx="1097915" cy="251460"/>
            <a:chOff x="14518667" y="5528627"/>
            <a:chExt cx="1097915" cy="251460"/>
          </a:xfrm>
        </p:grpSpPr>
        <p:sp>
          <p:nvSpPr>
            <p:cNvPr id="6" name="object 6"/>
            <p:cNvSpPr/>
            <p:nvPr/>
          </p:nvSpPr>
          <p:spPr>
            <a:xfrm>
              <a:off x="14738555" y="5654278"/>
              <a:ext cx="878205" cy="0"/>
            </a:xfrm>
            <a:custGeom>
              <a:avLst/>
              <a:gdLst/>
              <a:ahLst/>
              <a:cxnLst/>
              <a:rect l="l" t="t" r="r" b="b"/>
              <a:pathLst>
                <a:path w="878205">
                  <a:moveTo>
                    <a:pt x="877911" y="0"/>
                  </a:moveTo>
                  <a:lnTo>
                    <a:pt x="31412" y="0"/>
                  </a:lnTo>
                  <a:lnTo>
                    <a:pt x="0" y="0"/>
                  </a:lnTo>
                </a:path>
              </a:pathLst>
            </a:custGeom>
            <a:ln w="62825">
              <a:solidFill>
                <a:srgbClr val="000000"/>
              </a:solidFill>
            </a:ln>
          </p:spPr>
          <p:txBody>
            <a:bodyPr wrap="square" lIns="0" tIns="0" rIns="0" bIns="0" rtlCol="0"/>
            <a:lstStyle/>
            <a:p>
              <a:endParaRPr/>
            </a:p>
          </p:txBody>
        </p:sp>
        <p:sp>
          <p:nvSpPr>
            <p:cNvPr id="7" name="object 7"/>
            <p:cNvSpPr/>
            <p:nvPr/>
          </p:nvSpPr>
          <p:spPr>
            <a:xfrm>
              <a:off x="14518667" y="5528627"/>
              <a:ext cx="251460" cy="251460"/>
            </a:xfrm>
            <a:custGeom>
              <a:avLst/>
              <a:gdLst/>
              <a:ahLst/>
              <a:cxnLst/>
              <a:rect l="l" t="t" r="r" b="b"/>
              <a:pathLst>
                <a:path w="251459" h="251460">
                  <a:moveTo>
                    <a:pt x="251301" y="0"/>
                  </a:moveTo>
                  <a:lnTo>
                    <a:pt x="0" y="125650"/>
                  </a:lnTo>
                  <a:lnTo>
                    <a:pt x="251301" y="251301"/>
                  </a:lnTo>
                  <a:lnTo>
                    <a:pt x="251301" y="0"/>
                  </a:lnTo>
                  <a:close/>
                </a:path>
              </a:pathLst>
            </a:custGeom>
            <a:solidFill>
              <a:srgbClr val="000000"/>
            </a:solidFill>
          </p:spPr>
          <p:txBody>
            <a:bodyPr wrap="square" lIns="0" tIns="0" rIns="0" bIns="0" rtlCol="0"/>
            <a:lstStyle/>
            <a:p>
              <a:endParaRPr/>
            </a:p>
          </p:txBody>
        </p:sp>
      </p:grpSp>
      <p:sp>
        <p:nvSpPr>
          <p:cNvPr id="8" name="object 8"/>
          <p:cNvSpPr txBox="1"/>
          <p:nvPr/>
        </p:nvSpPr>
        <p:spPr>
          <a:xfrm>
            <a:off x="6689276" y="4400780"/>
            <a:ext cx="2847975" cy="654050"/>
          </a:xfrm>
          <a:prstGeom prst="rect">
            <a:avLst/>
          </a:prstGeom>
        </p:spPr>
        <p:txBody>
          <a:bodyPr vert="horz" wrap="square" lIns="0" tIns="15240" rIns="0" bIns="0" rtlCol="0">
            <a:spAutoFit/>
          </a:bodyPr>
          <a:lstStyle/>
          <a:p>
            <a:pPr marL="12700">
              <a:lnSpc>
                <a:spcPct val="100000"/>
              </a:lnSpc>
              <a:spcBef>
                <a:spcPts val="120"/>
              </a:spcBef>
            </a:pPr>
            <a:r>
              <a:rPr sz="4100" spc="105" dirty="0">
                <a:latin typeface="Arial MT"/>
                <a:cs typeface="Arial MT"/>
              </a:rPr>
              <a:t>depends</a:t>
            </a:r>
            <a:r>
              <a:rPr sz="4100" spc="-60" dirty="0">
                <a:latin typeface="Arial MT"/>
                <a:cs typeface="Arial MT"/>
              </a:rPr>
              <a:t> </a:t>
            </a:r>
            <a:r>
              <a:rPr sz="4100" spc="10" dirty="0">
                <a:latin typeface="Arial MT"/>
                <a:cs typeface="Arial MT"/>
              </a:rPr>
              <a:t>on</a:t>
            </a:r>
            <a:endParaRPr sz="4100">
              <a:latin typeface="Arial MT"/>
              <a:cs typeface="Arial MT"/>
            </a:endParaRPr>
          </a:p>
        </p:txBody>
      </p:sp>
      <p:sp>
        <p:nvSpPr>
          <p:cNvPr id="9" name="object 9"/>
          <p:cNvSpPr txBox="1"/>
          <p:nvPr/>
        </p:nvSpPr>
        <p:spPr>
          <a:xfrm>
            <a:off x="1140527" y="4314018"/>
            <a:ext cx="4959985" cy="1150620"/>
          </a:xfrm>
          <a:prstGeom prst="rect">
            <a:avLst/>
          </a:prstGeom>
          <a:ln w="73296">
            <a:solidFill>
              <a:srgbClr val="85888D"/>
            </a:solidFill>
          </a:ln>
        </p:spPr>
        <p:txBody>
          <a:bodyPr vert="horz" wrap="square" lIns="0" tIns="276225" rIns="0" bIns="0" rtlCol="0">
            <a:spAutoFit/>
          </a:bodyPr>
          <a:lstStyle/>
          <a:p>
            <a:pPr marL="201295">
              <a:lnSpc>
                <a:spcPct val="100000"/>
              </a:lnSpc>
              <a:spcBef>
                <a:spcPts val="2175"/>
              </a:spcBef>
            </a:pPr>
            <a:r>
              <a:rPr sz="3700" b="1" dirty="0">
                <a:latin typeface="Arial"/>
                <a:cs typeface="Arial"/>
              </a:rPr>
              <a:t>aws_security_group</a:t>
            </a:r>
            <a:endParaRPr sz="3700">
              <a:latin typeface="Arial"/>
              <a:cs typeface="Arial"/>
            </a:endParaRPr>
          </a:p>
        </p:txBody>
      </p:sp>
      <p:sp>
        <p:nvSpPr>
          <p:cNvPr id="10" name="object 10"/>
          <p:cNvSpPr txBox="1"/>
          <p:nvPr/>
        </p:nvSpPr>
        <p:spPr>
          <a:xfrm>
            <a:off x="1140527" y="6007610"/>
            <a:ext cx="4959985" cy="1150620"/>
          </a:xfrm>
          <a:prstGeom prst="rect">
            <a:avLst/>
          </a:prstGeom>
          <a:ln w="73296">
            <a:solidFill>
              <a:srgbClr val="85888D"/>
            </a:solidFill>
          </a:ln>
        </p:spPr>
        <p:txBody>
          <a:bodyPr vert="horz" wrap="square" lIns="0" tIns="276225" rIns="0" bIns="0" rtlCol="0">
            <a:spAutoFit/>
          </a:bodyPr>
          <a:lstStyle/>
          <a:p>
            <a:pPr algn="ctr">
              <a:lnSpc>
                <a:spcPct val="100000"/>
              </a:lnSpc>
              <a:spcBef>
                <a:spcPts val="2175"/>
              </a:spcBef>
            </a:pPr>
            <a:r>
              <a:rPr sz="3700" b="1" spc="5" dirty="0">
                <a:latin typeface="Arial"/>
                <a:cs typeface="Arial"/>
              </a:rPr>
              <a:t>aws_key_pair</a:t>
            </a:r>
            <a:endParaRPr sz="3700">
              <a:latin typeface="Arial"/>
              <a:cs typeface="Arial"/>
            </a:endParaRPr>
          </a:p>
        </p:txBody>
      </p:sp>
      <p:sp>
        <p:nvSpPr>
          <p:cNvPr id="11" name="object 11"/>
          <p:cNvSpPr txBox="1"/>
          <p:nvPr/>
        </p:nvSpPr>
        <p:spPr>
          <a:xfrm>
            <a:off x="1140527" y="7833074"/>
            <a:ext cx="4959985" cy="1150620"/>
          </a:xfrm>
          <a:prstGeom prst="rect">
            <a:avLst/>
          </a:prstGeom>
          <a:ln w="73296">
            <a:solidFill>
              <a:srgbClr val="85888D"/>
            </a:solidFill>
          </a:ln>
        </p:spPr>
        <p:txBody>
          <a:bodyPr vert="horz" wrap="square" lIns="0" tIns="276225" rIns="0" bIns="0" rtlCol="0">
            <a:spAutoFit/>
          </a:bodyPr>
          <a:lstStyle/>
          <a:p>
            <a:pPr algn="ctr">
              <a:lnSpc>
                <a:spcPct val="100000"/>
              </a:lnSpc>
              <a:spcBef>
                <a:spcPts val="2175"/>
              </a:spcBef>
            </a:pPr>
            <a:r>
              <a:rPr sz="3700" b="1" spc="5" dirty="0">
                <a:latin typeface="Arial"/>
                <a:cs typeface="Arial"/>
              </a:rPr>
              <a:t>aws_ami</a:t>
            </a:r>
            <a:endParaRPr sz="3700">
              <a:latin typeface="Arial"/>
              <a:cs typeface="Arial"/>
            </a:endParaRPr>
          </a:p>
        </p:txBody>
      </p:sp>
      <p:sp>
        <p:nvSpPr>
          <p:cNvPr id="12" name="object 12"/>
          <p:cNvSpPr txBox="1"/>
          <p:nvPr/>
        </p:nvSpPr>
        <p:spPr>
          <a:xfrm>
            <a:off x="16030108" y="5079172"/>
            <a:ext cx="3339465" cy="1150620"/>
          </a:xfrm>
          <a:prstGeom prst="rect">
            <a:avLst/>
          </a:prstGeom>
          <a:ln w="73296">
            <a:solidFill>
              <a:srgbClr val="85888D"/>
            </a:solidFill>
          </a:ln>
        </p:spPr>
        <p:txBody>
          <a:bodyPr vert="horz" wrap="square" lIns="0" tIns="276225" rIns="0" bIns="0" rtlCol="0">
            <a:spAutoFit/>
          </a:bodyPr>
          <a:lstStyle/>
          <a:p>
            <a:pPr marL="752475">
              <a:lnSpc>
                <a:spcPct val="100000"/>
              </a:lnSpc>
              <a:spcBef>
                <a:spcPts val="2175"/>
              </a:spcBef>
            </a:pPr>
            <a:r>
              <a:rPr sz="3700" b="1" spc="5" dirty="0">
                <a:latin typeface="Arial"/>
                <a:cs typeface="Arial"/>
              </a:rPr>
              <a:t>aws_eip</a:t>
            </a:r>
            <a:endParaRPr sz="3700">
              <a:latin typeface="Arial"/>
              <a:cs typeface="Arial"/>
            </a:endParaRPr>
          </a:p>
        </p:txBody>
      </p:sp>
      <p:grpSp>
        <p:nvGrpSpPr>
          <p:cNvPr id="13" name="object 13"/>
          <p:cNvGrpSpPr/>
          <p:nvPr/>
        </p:nvGrpSpPr>
        <p:grpSpPr>
          <a:xfrm>
            <a:off x="7148042" y="5633336"/>
            <a:ext cx="2139950" cy="251460"/>
            <a:chOff x="7148042" y="5633336"/>
            <a:chExt cx="2139950" cy="251460"/>
          </a:xfrm>
        </p:grpSpPr>
        <p:sp>
          <p:nvSpPr>
            <p:cNvPr id="14" name="object 14"/>
            <p:cNvSpPr/>
            <p:nvPr/>
          </p:nvSpPr>
          <p:spPr>
            <a:xfrm>
              <a:off x="7367932" y="5758986"/>
              <a:ext cx="1920239" cy="0"/>
            </a:xfrm>
            <a:custGeom>
              <a:avLst/>
              <a:gdLst/>
              <a:ahLst/>
              <a:cxnLst/>
              <a:rect l="l" t="t" r="r" b="b"/>
              <a:pathLst>
                <a:path w="1920240">
                  <a:moveTo>
                    <a:pt x="1919824" y="0"/>
                  </a:moveTo>
                  <a:lnTo>
                    <a:pt x="31412" y="0"/>
                  </a:lnTo>
                  <a:lnTo>
                    <a:pt x="0" y="0"/>
                  </a:lnTo>
                </a:path>
              </a:pathLst>
            </a:custGeom>
            <a:ln w="62825">
              <a:solidFill>
                <a:srgbClr val="000000"/>
              </a:solidFill>
            </a:ln>
          </p:spPr>
          <p:txBody>
            <a:bodyPr wrap="square" lIns="0" tIns="0" rIns="0" bIns="0" rtlCol="0"/>
            <a:lstStyle/>
            <a:p>
              <a:endParaRPr/>
            </a:p>
          </p:txBody>
        </p:sp>
        <p:sp>
          <p:nvSpPr>
            <p:cNvPr id="15" name="object 15"/>
            <p:cNvSpPr/>
            <p:nvPr/>
          </p:nvSpPr>
          <p:spPr>
            <a:xfrm>
              <a:off x="7148042" y="5633336"/>
              <a:ext cx="251460" cy="251460"/>
            </a:xfrm>
            <a:custGeom>
              <a:avLst/>
              <a:gdLst/>
              <a:ahLst/>
              <a:cxnLst/>
              <a:rect l="l" t="t" r="r" b="b"/>
              <a:pathLst>
                <a:path w="251459" h="251460">
                  <a:moveTo>
                    <a:pt x="251301" y="0"/>
                  </a:moveTo>
                  <a:lnTo>
                    <a:pt x="0" y="125650"/>
                  </a:lnTo>
                  <a:lnTo>
                    <a:pt x="251301" y="251301"/>
                  </a:lnTo>
                  <a:lnTo>
                    <a:pt x="251301" y="0"/>
                  </a:lnTo>
                  <a:close/>
                </a:path>
              </a:pathLst>
            </a:custGeom>
            <a:solidFill>
              <a:srgbClr val="000000"/>
            </a:solidFill>
          </p:spPr>
          <p:txBody>
            <a:bodyPr wrap="square" lIns="0" tIns="0" rIns="0" bIns="0" rtlCol="0"/>
            <a:lstStyle/>
            <a:p>
              <a:endParaRPr/>
            </a:p>
          </p:txBody>
        </p:sp>
      </p:grpSp>
      <p:sp>
        <p:nvSpPr>
          <p:cNvPr id="16" name="object 16"/>
          <p:cNvSpPr txBox="1"/>
          <p:nvPr/>
        </p:nvSpPr>
        <p:spPr>
          <a:xfrm>
            <a:off x="14466031" y="4182387"/>
            <a:ext cx="2847975" cy="654050"/>
          </a:xfrm>
          <a:prstGeom prst="rect">
            <a:avLst/>
          </a:prstGeom>
        </p:spPr>
        <p:txBody>
          <a:bodyPr vert="horz" wrap="square" lIns="0" tIns="15240" rIns="0" bIns="0" rtlCol="0">
            <a:spAutoFit/>
          </a:bodyPr>
          <a:lstStyle/>
          <a:p>
            <a:pPr marL="12700">
              <a:lnSpc>
                <a:spcPct val="100000"/>
              </a:lnSpc>
              <a:spcBef>
                <a:spcPts val="120"/>
              </a:spcBef>
            </a:pPr>
            <a:r>
              <a:rPr sz="4100" spc="105" dirty="0">
                <a:latin typeface="Arial MT"/>
                <a:cs typeface="Arial MT"/>
              </a:rPr>
              <a:t>depends</a:t>
            </a:r>
            <a:r>
              <a:rPr sz="4100" spc="-60" dirty="0">
                <a:latin typeface="Arial MT"/>
                <a:cs typeface="Arial MT"/>
              </a:rPr>
              <a:t> </a:t>
            </a:r>
            <a:r>
              <a:rPr sz="4100" spc="10" dirty="0">
                <a:latin typeface="Arial MT"/>
                <a:cs typeface="Arial MT"/>
              </a:rPr>
              <a:t>on</a:t>
            </a:r>
            <a:endParaRPr sz="4100">
              <a:latin typeface="Arial MT"/>
              <a:cs typeface="Arial MT"/>
            </a:endParaRPr>
          </a:p>
        </p:txBody>
      </p:sp>
      <p:pic>
        <p:nvPicPr>
          <p:cNvPr id="17" name="object 17"/>
          <p:cNvPicPr/>
          <p:nvPr/>
        </p:nvPicPr>
        <p:blipFill>
          <a:blip r:embed="rId2" cstate="print"/>
          <a:stretch>
            <a:fillRect/>
          </a:stretch>
        </p:blipFill>
        <p:spPr>
          <a:xfrm>
            <a:off x="8953389" y="7163072"/>
            <a:ext cx="10424999" cy="3414418"/>
          </a:xfrm>
          <a:prstGeom prst="rect">
            <a:avLst/>
          </a:prstGeom>
        </p:spPr>
      </p:pic>
      <p:sp>
        <p:nvSpPr>
          <p:cNvPr id="18" name="object 18"/>
          <p:cNvSpPr txBox="1"/>
          <p:nvPr/>
        </p:nvSpPr>
        <p:spPr>
          <a:xfrm>
            <a:off x="9000509" y="7189249"/>
            <a:ext cx="10330815" cy="3320415"/>
          </a:xfrm>
          <a:prstGeom prst="rect">
            <a:avLst/>
          </a:prstGeom>
          <a:solidFill>
            <a:srgbClr val="DCDEE0"/>
          </a:solidFill>
          <a:ln w="10470">
            <a:solidFill>
              <a:srgbClr val="A6AAA9"/>
            </a:solidFill>
          </a:ln>
        </p:spPr>
        <p:txBody>
          <a:bodyPr vert="horz" wrap="square" lIns="0" tIns="246380" rIns="0" bIns="0" rtlCol="0">
            <a:spAutoFit/>
          </a:bodyPr>
          <a:lstStyle/>
          <a:p>
            <a:pPr marL="585470" marR="4328160" indent="-328295">
              <a:lnSpc>
                <a:spcPts val="2470"/>
              </a:lnSpc>
              <a:spcBef>
                <a:spcPts val="1940"/>
              </a:spcBef>
            </a:pPr>
            <a:r>
              <a:rPr sz="2150" dirty="0">
                <a:latin typeface="Courier New"/>
                <a:cs typeface="Courier New"/>
              </a:rPr>
              <a:t>resource</a:t>
            </a:r>
            <a:r>
              <a:rPr sz="2150" spc="-20" dirty="0">
                <a:latin typeface="Courier New"/>
                <a:cs typeface="Courier New"/>
              </a:rPr>
              <a:t> </a:t>
            </a:r>
            <a:r>
              <a:rPr sz="2150" dirty="0">
                <a:latin typeface="Courier New"/>
                <a:cs typeface="Courier New"/>
              </a:rPr>
              <a:t>"aws_instance"</a:t>
            </a:r>
            <a:r>
              <a:rPr sz="2150" spc="-20" dirty="0">
                <a:latin typeface="Courier New"/>
                <a:cs typeface="Courier New"/>
              </a:rPr>
              <a:t> </a:t>
            </a:r>
            <a:r>
              <a:rPr sz="2150" spc="-5" dirty="0">
                <a:latin typeface="Courier New"/>
                <a:cs typeface="Courier New"/>
              </a:rPr>
              <a:t>"</a:t>
            </a:r>
            <a:r>
              <a:rPr sz="2150" b="1" spc="-5" dirty="0">
                <a:latin typeface="Courier New"/>
                <a:cs typeface="Courier New"/>
              </a:rPr>
              <a:t>example</a:t>
            </a:r>
            <a:r>
              <a:rPr sz="2150" spc="-5" dirty="0">
                <a:latin typeface="Courier New"/>
                <a:cs typeface="Courier New"/>
              </a:rPr>
              <a:t>"</a:t>
            </a:r>
            <a:r>
              <a:rPr sz="2150" spc="-15"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360"/>
              </a:lnSpc>
              <a:tabLst>
                <a:tab pos="4683125" algn="l"/>
              </a:tabLst>
            </a:pPr>
            <a:r>
              <a:rPr sz="2150" dirty="0">
                <a:latin typeface="Courier New"/>
                <a:cs typeface="Courier New"/>
              </a:rPr>
              <a:t>vpc_security_group_ids =	</a:t>
            </a:r>
            <a:r>
              <a:rPr sz="2150" b="1" dirty="0">
                <a:latin typeface="Courier New"/>
                <a:cs typeface="Courier New"/>
              </a:rPr>
              <a:t>aws_security_group.example.id</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40"/>
              </a:spcBef>
            </a:pPr>
            <a:endParaRPr sz="2050">
              <a:latin typeface="Courier New"/>
              <a:cs typeface="Courier New"/>
            </a:endParaRPr>
          </a:p>
          <a:p>
            <a:pPr marL="257810">
              <a:lnSpc>
                <a:spcPts val="2525"/>
              </a:lnSpc>
              <a:spcBef>
                <a:spcPts val="5"/>
              </a:spcBef>
            </a:pPr>
            <a:r>
              <a:rPr sz="2150" dirty="0">
                <a:latin typeface="Courier New"/>
                <a:cs typeface="Courier New"/>
              </a:rPr>
              <a:t>resource</a:t>
            </a:r>
            <a:r>
              <a:rPr sz="2150" spc="-30" dirty="0">
                <a:latin typeface="Courier New"/>
                <a:cs typeface="Courier New"/>
              </a:rPr>
              <a:t> </a:t>
            </a:r>
            <a:r>
              <a:rPr sz="2150" dirty="0">
                <a:latin typeface="Courier New"/>
                <a:cs typeface="Courier New"/>
              </a:rPr>
              <a:t>"aws_eip"</a:t>
            </a:r>
            <a:r>
              <a:rPr sz="2150" spc="-25" dirty="0">
                <a:latin typeface="Courier New"/>
                <a:cs typeface="Courier New"/>
              </a:rPr>
              <a:t> </a:t>
            </a:r>
            <a:r>
              <a:rPr sz="2150" dirty="0">
                <a:latin typeface="Courier New"/>
                <a:cs typeface="Courier New"/>
              </a:rPr>
              <a:t>“eip"</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tabLst>
                <a:tab pos="2388235" algn="l"/>
              </a:tabLst>
            </a:pPr>
            <a:r>
              <a:rPr sz="2150" dirty="0">
                <a:latin typeface="Courier New"/>
                <a:cs typeface="Courier New"/>
              </a:rPr>
              <a:t>instance =	</a:t>
            </a:r>
            <a:r>
              <a:rPr sz="2150" b="1" dirty="0">
                <a:latin typeface="Courier New"/>
                <a:cs typeface="Courier New"/>
              </a:rPr>
              <a:t>aws_instance.example.id</a:t>
            </a:r>
            <a:endParaRPr sz="2150">
              <a:latin typeface="Courier New"/>
              <a:cs typeface="Courier New"/>
            </a:endParaRPr>
          </a:p>
          <a:p>
            <a:pPr marL="585470">
              <a:lnSpc>
                <a:spcPts val="2475"/>
              </a:lnSpc>
              <a:tabLst>
                <a:tab pos="2060575" algn="l"/>
              </a:tabLst>
            </a:pPr>
            <a:r>
              <a:rPr sz="2150" dirty="0">
                <a:latin typeface="Courier New"/>
                <a:cs typeface="Courier New"/>
              </a:rPr>
              <a:t>vpc	=</a:t>
            </a:r>
            <a:r>
              <a:rPr sz="2150" spc="-65" dirty="0">
                <a:latin typeface="Courier New"/>
                <a:cs typeface="Courier New"/>
              </a:rPr>
              <a:t> </a:t>
            </a:r>
            <a:r>
              <a:rPr sz="2150" dirty="0">
                <a:latin typeface="Courier New"/>
                <a:cs typeface="Courier New"/>
              </a:rPr>
              <a:t>true</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3" name="object 3"/>
          <p:cNvSpPr txBox="1"/>
          <p:nvPr/>
        </p:nvSpPr>
        <p:spPr>
          <a:xfrm>
            <a:off x="844239" y="2160233"/>
            <a:ext cx="17958435" cy="377571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5" dirty="0">
                <a:latin typeface="Arial MT"/>
                <a:cs typeface="Arial MT"/>
              </a:rPr>
              <a:t>If for </a:t>
            </a:r>
            <a:r>
              <a:rPr sz="4100" spc="10" dirty="0">
                <a:latin typeface="Arial MT"/>
                <a:cs typeface="Arial MT"/>
              </a:rPr>
              <a:t>some </a:t>
            </a:r>
            <a:r>
              <a:rPr sz="4100" spc="-5" dirty="0">
                <a:latin typeface="Arial MT"/>
                <a:cs typeface="Arial MT"/>
              </a:rPr>
              <a:t>reason </a:t>
            </a:r>
            <a:r>
              <a:rPr sz="4100" spc="20" dirty="0">
                <a:latin typeface="Arial MT"/>
                <a:cs typeface="Arial MT"/>
              </a:rPr>
              <a:t>normal </a:t>
            </a:r>
            <a:r>
              <a:rPr sz="4100" b="1" spc="10" dirty="0">
                <a:latin typeface="Arial"/>
                <a:cs typeface="Arial"/>
              </a:rPr>
              <a:t>dependency </a:t>
            </a:r>
            <a:r>
              <a:rPr sz="4100" b="1" spc="5" dirty="0">
                <a:latin typeface="Arial"/>
                <a:cs typeface="Arial"/>
              </a:rPr>
              <a:t>management </a:t>
            </a:r>
            <a:r>
              <a:rPr sz="4100" spc="120" dirty="0">
                <a:latin typeface="Arial MT"/>
                <a:cs typeface="Arial MT"/>
              </a:rPr>
              <a:t>by </a:t>
            </a:r>
            <a:r>
              <a:rPr sz="4100" spc="15" dirty="0">
                <a:latin typeface="Arial MT"/>
                <a:cs typeface="Arial MT"/>
              </a:rPr>
              <a:t>terraform </a:t>
            </a:r>
            <a:r>
              <a:rPr sz="4100" spc="30" dirty="0">
                <a:latin typeface="Arial MT"/>
                <a:cs typeface="Arial MT"/>
              </a:rPr>
              <a:t>doesn’t </a:t>
            </a:r>
            <a:r>
              <a:rPr sz="4100" spc="-1125" dirty="0">
                <a:latin typeface="Arial MT"/>
                <a:cs typeface="Arial MT"/>
              </a:rPr>
              <a:t> </a:t>
            </a:r>
            <a:r>
              <a:rPr sz="4100" spc="10" dirty="0">
                <a:latin typeface="Arial MT"/>
                <a:cs typeface="Arial MT"/>
              </a:rPr>
              <a:t>work,</a:t>
            </a:r>
            <a:r>
              <a:rPr sz="4100"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40" dirty="0">
                <a:latin typeface="Arial MT"/>
                <a:cs typeface="Arial MT"/>
              </a:rPr>
              <a:t>force</a:t>
            </a:r>
            <a:r>
              <a:rPr sz="4100" dirty="0">
                <a:latin typeface="Arial MT"/>
                <a:cs typeface="Arial MT"/>
              </a:rPr>
              <a:t> </a:t>
            </a:r>
            <a:r>
              <a:rPr sz="4100" spc="10" dirty="0">
                <a:latin typeface="Arial MT"/>
                <a:cs typeface="Arial MT"/>
              </a:rPr>
              <a:t>a</a:t>
            </a:r>
            <a:r>
              <a:rPr sz="4100" spc="5" dirty="0">
                <a:latin typeface="Arial MT"/>
                <a:cs typeface="Arial MT"/>
              </a:rPr>
              <a:t> </a:t>
            </a:r>
            <a:r>
              <a:rPr sz="4100" spc="20" dirty="0">
                <a:latin typeface="Arial MT"/>
                <a:cs typeface="Arial MT"/>
              </a:rPr>
              <a:t>resource</a:t>
            </a:r>
            <a:r>
              <a:rPr sz="4100" spc="5" dirty="0">
                <a:latin typeface="Arial MT"/>
                <a:cs typeface="Arial MT"/>
              </a:rPr>
              <a:t> to</a:t>
            </a:r>
            <a:r>
              <a:rPr sz="4100" dirty="0">
                <a:latin typeface="Arial MT"/>
                <a:cs typeface="Arial MT"/>
              </a:rPr>
              <a:t> </a:t>
            </a:r>
            <a:r>
              <a:rPr sz="4100" spc="125" dirty="0">
                <a:latin typeface="Arial MT"/>
                <a:cs typeface="Arial MT"/>
              </a:rPr>
              <a:t>depend</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another</a:t>
            </a:r>
            <a:r>
              <a:rPr sz="4100" dirty="0">
                <a:latin typeface="Arial MT"/>
                <a:cs typeface="Arial MT"/>
              </a:rPr>
              <a:t> </a:t>
            </a:r>
            <a:r>
              <a:rPr sz="4100" spc="20" dirty="0">
                <a:latin typeface="Arial MT"/>
                <a:cs typeface="Arial MT"/>
              </a:rPr>
              <a:t>resource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This</a:t>
            </a:r>
            <a:r>
              <a:rPr sz="410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done</a:t>
            </a:r>
            <a:r>
              <a:rPr sz="4100" dirty="0">
                <a:latin typeface="Arial MT"/>
                <a:cs typeface="Arial MT"/>
              </a:rPr>
              <a:t> </a:t>
            </a:r>
            <a:r>
              <a:rPr sz="4100" spc="55" dirty="0">
                <a:latin typeface="Arial MT"/>
                <a:cs typeface="Arial MT"/>
              </a:rPr>
              <a:t>using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0" dirty="0">
                <a:latin typeface="Arial MT"/>
                <a:cs typeface="Arial MT"/>
              </a:rPr>
              <a:t>keyword</a:t>
            </a:r>
            <a:r>
              <a:rPr sz="4100" spc="5" dirty="0">
                <a:latin typeface="Arial MT"/>
                <a:cs typeface="Arial MT"/>
              </a:rPr>
              <a:t> </a:t>
            </a:r>
            <a:r>
              <a:rPr sz="4100" spc="45" dirty="0">
                <a:latin typeface="Arial MT"/>
                <a:cs typeface="Arial MT"/>
              </a:rPr>
              <a:t>“</a:t>
            </a:r>
            <a:r>
              <a:rPr sz="4100" b="1" spc="45" dirty="0">
                <a:latin typeface="Arial"/>
                <a:cs typeface="Arial"/>
              </a:rPr>
              <a:t>depends_on</a:t>
            </a:r>
            <a:r>
              <a:rPr sz="4100" spc="45" dirty="0">
                <a:latin typeface="Arial MT"/>
                <a:cs typeface="Arial MT"/>
              </a:rPr>
              <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5" dirty="0">
                <a:latin typeface="Arial MT"/>
                <a:cs typeface="Arial MT"/>
              </a:rPr>
              <a:t>depends_on</a:t>
            </a:r>
            <a:r>
              <a:rPr sz="4100" dirty="0">
                <a:latin typeface="Arial MT"/>
                <a:cs typeface="Arial MT"/>
              </a:rPr>
              <a:t> </a:t>
            </a:r>
            <a:r>
              <a:rPr sz="4100" spc="75" dirty="0">
                <a:latin typeface="Arial MT"/>
                <a:cs typeface="Arial MT"/>
              </a:rPr>
              <a:t>expects</a:t>
            </a:r>
            <a:r>
              <a:rPr sz="4100" dirty="0">
                <a:latin typeface="Arial MT"/>
                <a:cs typeface="Arial MT"/>
              </a:rPr>
              <a:t> </a:t>
            </a:r>
            <a:r>
              <a:rPr sz="4100" spc="10" dirty="0">
                <a:latin typeface="Arial MT"/>
                <a:cs typeface="Arial MT"/>
              </a:rPr>
              <a:t>a</a:t>
            </a:r>
            <a:r>
              <a:rPr sz="4100" dirty="0">
                <a:latin typeface="Arial MT"/>
                <a:cs typeface="Arial MT"/>
              </a:rPr>
              <a:t> </a:t>
            </a:r>
            <a:r>
              <a:rPr sz="4100" spc="5" dirty="0">
                <a:latin typeface="Arial MT"/>
                <a:cs typeface="Arial MT"/>
              </a:rPr>
              <a:t>list</a:t>
            </a:r>
            <a:r>
              <a:rPr sz="4100" dirty="0">
                <a:latin typeface="Arial MT"/>
                <a:cs typeface="Arial MT"/>
              </a:rPr>
              <a:t> </a:t>
            </a:r>
            <a:r>
              <a:rPr sz="4100" spc="5" dirty="0">
                <a:latin typeface="Arial MT"/>
                <a:cs typeface="Arial MT"/>
              </a:rPr>
              <a:t>of</a:t>
            </a:r>
            <a:r>
              <a:rPr sz="4100" dirty="0">
                <a:latin typeface="Arial MT"/>
                <a:cs typeface="Arial MT"/>
              </a:rPr>
              <a:t> </a:t>
            </a:r>
            <a:r>
              <a:rPr sz="4100" spc="10" dirty="0">
                <a:latin typeface="Arial MT"/>
                <a:cs typeface="Arial MT"/>
              </a:rPr>
              <a:t>other</a:t>
            </a:r>
            <a:r>
              <a:rPr sz="4100" dirty="0">
                <a:latin typeface="Arial MT"/>
                <a:cs typeface="Arial MT"/>
              </a:rPr>
              <a:t> </a:t>
            </a:r>
            <a:r>
              <a:rPr sz="4100" spc="20" dirty="0">
                <a:latin typeface="Arial MT"/>
                <a:cs typeface="Arial MT"/>
              </a:rPr>
              <a:t>resource</a:t>
            </a:r>
            <a:r>
              <a:rPr sz="4100" dirty="0">
                <a:latin typeface="Arial MT"/>
                <a:cs typeface="Arial MT"/>
              </a:rPr>
              <a:t> </a:t>
            </a:r>
            <a:r>
              <a:rPr sz="4100" spc="10" dirty="0">
                <a:latin typeface="Arial MT"/>
                <a:cs typeface="Arial MT"/>
              </a:rPr>
              <a:t>names:</a:t>
            </a:r>
            <a:endParaRPr sz="4100">
              <a:latin typeface="Arial MT"/>
              <a:cs typeface="Arial MT"/>
            </a:endParaRPr>
          </a:p>
        </p:txBody>
      </p:sp>
      <p:pic>
        <p:nvPicPr>
          <p:cNvPr id="4" name="object 4"/>
          <p:cNvPicPr/>
          <p:nvPr/>
        </p:nvPicPr>
        <p:blipFill>
          <a:blip r:embed="rId2" cstate="print"/>
          <a:stretch>
            <a:fillRect/>
          </a:stretch>
        </p:blipFill>
        <p:spPr>
          <a:xfrm>
            <a:off x="1246890" y="6499863"/>
            <a:ext cx="17354215" cy="3414418"/>
          </a:xfrm>
          <a:prstGeom prst="rect">
            <a:avLst/>
          </a:prstGeom>
        </p:spPr>
      </p:pic>
      <p:sp>
        <p:nvSpPr>
          <p:cNvPr id="5" name="object 5"/>
          <p:cNvSpPr txBox="1"/>
          <p:nvPr/>
        </p:nvSpPr>
        <p:spPr>
          <a:xfrm>
            <a:off x="1294009" y="6526041"/>
            <a:ext cx="17260570" cy="332041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a:lnSpc>
                <a:spcPct val="100000"/>
              </a:lnSpc>
              <a:spcBef>
                <a:spcPts val="40"/>
              </a:spcBef>
            </a:pPr>
            <a:endParaRPr sz="3450">
              <a:latin typeface="Times New Roman"/>
              <a:cs typeface="Times New Roman"/>
            </a:endParaRPr>
          </a:p>
          <a:p>
            <a:pPr marL="585470" marR="11257280" indent="-328295">
              <a:lnSpc>
                <a:spcPts val="2470"/>
              </a:lnSpc>
              <a:spcBef>
                <a:spcPts val="5"/>
              </a:spcBef>
            </a:pPr>
            <a:r>
              <a:rPr sz="2150" dirty="0">
                <a:latin typeface="Courier New"/>
                <a:cs typeface="Courier New"/>
              </a:rPr>
              <a:t>resource</a:t>
            </a:r>
            <a:r>
              <a:rPr sz="2150" spc="-20" dirty="0">
                <a:latin typeface="Courier New"/>
                <a:cs typeface="Courier New"/>
              </a:rPr>
              <a:t> </a:t>
            </a:r>
            <a:r>
              <a:rPr sz="2150" dirty="0">
                <a:latin typeface="Courier New"/>
                <a:cs typeface="Courier New"/>
              </a:rPr>
              <a:t>"aws_instance"</a:t>
            </a:r>
            <a:r>
              <a:rPr sz="2150" spc="-15" dirty="0">
                <a:latin typeface="Courier New"/>
                <a:cs typeface="Courier New"/>
              </a:rPr>
              <a:t> </a:t>
            </a:r>
            <a:r>
              <a:rPr sz="2150" spc="-5" dirty="0">
                <a:latin typeface="Courier New"/>
                <a:cs typeface="Courier New"/>
              </a:rPr>
              <a:t>"</a:t>
            </a:r>
            <a:r>
              <a:rPr sz="2150" b="1" spc="-5" dirty="0">
                <a:latin typeface="Courier New"/>
                <a:cs typeface="Courier New"/>
              </a:rPr>
              <a:t>example</a:t>
            </a:r>
            <a:r>
              <a:rPr sz="2150" spc="-5" dirty="0">
                <a:latin typeface="Courier New"/>
                <a:cs typeface="Courier New"/>
              </a:rPr>
              <a:t>"</a:t>
            </a:r>
            <a:r>
              <a:rPr sz="2150" spc="-20" dirty="0">
                <a:latin typeface="Courier New"/>
                <a:cs typeface="Courier New"/>
              </a:rPr>
              <a:t> </a:t>
            </a:r>
            <a:r>
              <a:rPr sz="2150" dirty="0">
                <a:latin typeface="Courier New"/>
                <a:cs typeface="Courier New"/>
              </a:rPr>
              <a:t>{ </a:t>
            </a:r>
            <a:r>
              <a:rPr sz="2150" spc="-127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360"/>
              </a:lnSpc>
              <a:tabLst>
                <a:tab pos="4683125" algn="l"/>
              </a:tabLst>
            </a:pPr>
            <a:r>
              <a:rPr sz="2150" dirty="0">
                <a:latin typeface="Courier New"/>
                <a:cs typeface="Courier New"/>
              </a:rPr>
              <a:t>vpc_security_group_ids =	</a:t>
            </a:r>
            <a:r>
              <a:rPr sz="2150" b="1" dirty="0">
                <a:latin typeface="Courier New"/>
                <a:cs typeface="Courier New"/>
              </a:rPr>
              <a:t>aws_security_group.example.id</a:t>
            </a:r>
            <a:endParaRPr sz="2150">
              <a:latin typeface="Courier New"/>
              <a:cs typeface="Courier New"/>
            </a:endParaRPr>
          </a:p>
          <a:p>
            <a:pPr marL="585470">
              <a:lnSpc>
                <a:spcPts val="2475"/>
              </a:lnSpc>
            </a:pPr>
            <a:r>
              <a:rPr sz="2150" dirty="0">
                <a:latin typeface="Courier New"/>
                <a:cs typeface="Courier New"/>
              </a:rPr>
              <a:t>depends_on</a:t>
            </a:r>
            <a:r>
              <a:rPr sz="2150" spc="-25"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[aws_instance.another-instance,</a:t>
            </a:r>
            <a:r>
              <a:rPr sz="2150" spc="-20" dirty="0">
                <a:latin typeface="Courier New"/>
                <a:cs typeface="Courier New"/>
              </a:rPr>
              <a:t> </a:t>
            </a:r>
            <a:r>
              <a:rPr sz="2150" dirty="0">
                <a:latin typeface="Courier New"/>
                <a:cs typeface="Courier New"/>
              </a:rPr>
              <a:t>aws_s3_bucket.a-bucket]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3366"/>
            <a:ext cx="18093690" cy="8020050"/>
          </a:xfrm>
          <a:prstGeom prst="rect">
            <a:avLst/>
          </a:prstGeom>
        </p:spPr>
        <p:txBody>
          <a:bodyPr vert="horz" wrap="square" lIns="0" tIns="12065" rIns="0" bIns="0" rtlCol="0">
            <a:spAutoFit/>
          </a:bodyPr>
          <a:lstStyle/>
          <a:p>
            <a:pPr marL="432434" indent="-407670">
              <a:lnSpc>
                <a:spcPct val="100000"/>
              </a:lnSpc>
              <a:spcBef>
                <a:spcPts val="95"/>
              </a:spcBef>
              <a:buSzPct val="74242"/>
              <a:buChar char="•"/>
              <a:tabLst>
                <a:tab pos="432434" algn="l"/>
                <a:tab pos="433070" algn="l"/>
              </a:tabLst>
            </a:pPr>
            <a:r>
              <a:rPr sz="3300" spc="25" dirty="0">
                <a:latin typeface="Arial MT"/>
                <a:cs typeface="Arial MT"/>
              </a:rPr>
              <a:t>During</a:t>
            </a:r>
            <a:r>
              <a:rPr sz="3300" spc="-10" dirty="0">
                <a:latin typeface="Arial MT"/>
                <a:cs typeface="Arial MT"/>
              </a:rPr>
              <a:t> </a:t>
            </a:r>
            <a:r>
              <a:rPr sz="3300" spc="5" dirty="0">
                <a:latin typeface="Arial MT"/>
                <a:cs typeface="Arial MT"/>
              </a:rPr>
              <a:t>terraform</a:t>
            </a:r>
            <a:r>
              <a:rPr sz="3300" spc="-5" dirty="0">
                <a:latin typeface="Arial MT"/>
                <a:cs typeface="Arial MT"/>
              </a:rPr>
              <a:t> </a:t>
            </a:r>
            <a:r>
              <a:rPr sz="3300" spc="5" dirty="0">
                <a:latin typeface="Arial MT"/>
                <a:cs typeface="Arial MT"/>
              </a:rPr>
              <a:t>apply,</a:t>
            </a:r>
            <a:r>
              <a:rPr sz="3300" spc="-10" dirty="0">
                <a:latin typeface="Arial MT"/>
                <a:cs typeface="Arial MT"/>
              </a:rPr>
              <a:t> </a:t>
            </a:r>
            <a:r>
              <a:rPr sz="3300" spc="5" dirty="0">
                <a:latin typeface="Arial MT"/>
                <a:cs typeface="Arial MT"/>
              </a:rPr>
              <a:t>terraform</a:t>
            </a:r>
            <a:r>
              <a:rPr sz="3300" spc="-5" dirty="0">
                <a:latin typeface="Arial MT"/>
                <a:cs typeface="Arial MT"/>
              </a:rPr>
              <a:t> will:</a:t>
            </a:r>
            <a:endParaRPr sz="3300">
              <a:latin typeface="Arial MT"/>
              <a:cs typeface="Arial MT"/>
            </a:endParaRPr>
          </a:p>
          <a:p>
            <a:pPr>
              <a:lnSpc>
                <a:spcPct val="100000"/>
              </a:lnSpc>
              <a:spcBef>
                <a:spcPts val="40"/>
              </a:spcBef>
              <a:buFont typeface="Arial MT"/>
              <a:buChar char="•"/>
            </a:pPr>
            <a:endParaRPr sz="3350">
              <a:latin typeface="Arial MT"/>
              <a:cs typeface="Arial MT"/>
            </a:endParaRPr>
          </a:p>
          <a:p>
            <a:pPr marL="1165225" lvl="1" indent="-407670">
              <a:lnSpc>
                <a:spcPct val="100000"/>
              </a:lnSpc>
              <a:buSzPct val="74242"/>
              <a:buFont typeface="Arial MT"/>
              <a:buChar char="•"/>
              <a:tabLst>
                <a:tab pos="1165225" algn="l"/>
                <a:tab pos="1165860" algn="l"/>
              </a:tabLst>
            </a:pPr>
            <a:r>
              <a:rPr sz="3300" b="1" spc="-5" dirty="0">
                <a:latin typeface="Arial"/>
                <a:cs typeface="Arial"/>
              </a:rPr>
              <a:t>Refresh</a:t>
            </a:r>
            <a:r>
              <a:rPr sz="3300" b="1" spc="-15" dirty="0">
                <a:latin typeface="Arial"/>
                <a:cs typeface="Arial"/>
              </a:rPr>
              <a:t> </a:t>
            </a:r>
            <a:r>
              <a:rPr sz="3300" spc="-5" dirty="0">
                <a:latin typeface="Arial MT"/>
                <a:cs typeface="Arial MT"/>
              </a:rPr>
              <a:t>the</a:t>
            </a:r>
            <a:r>
              <a:rPr sz="3300" spc="-10" dirty="0">
                <a:latin typeface="Arial MT"/>
                <a:cs typeface="Arial MT"/>
              </a:rPr>
              <a:t> </a:t>
            </a:r>
            <a:r>
              <a:rPr sz="3300" spc="40" dirty="0">
                <a:latin typeface="Arial MT"/>
                <a:cs typeface="Arial MT"/>
              </a:rPr>
              <a:t>data</a:t>
            </a:r>
            <a:r>
              <a:rPr sz="3300" spc="-5" dirty="0">
                <a:latin typeface="Arial MT"/>
                <a:cs typeface="Arial MT"/>
              </a:rPr>
              <a:t> </a:t>
            </a:r>
            <a:r>
              <a:rPr sz="3300" spc="15" dirty="0">
                <a:latin typeface="Arial MT"/>
                <a:cs typeface="Arial MT"/>
              </a:rPr>
              <a:t>sources</a:t>
            </a:r>
            <a:endParaRPr sz="3300">
              <a:latin typeface="Arial MT"/>
              <a:cs typeface="Arial MT"/>
            </a:endParaRPr>
          </a:p>
          <a:p>
            <a:pPr lvl="1">
              <a:lnSpc>
                <a:spcPct val="100000"/>
              </a:lnSpc>
              <a:spcBef>
                <a:spcPts val="45"/>
              </a:spcBef>
              <a:buFont typeface="Arial MT"/>
              <a:buChar char="•"/>
            </a:pPr>
            <a:endParaRPr sz="3350">
              <a:latin typeface="Arial MT"/>
              <a:cs typeface="Arial MT"/>
            </a:endParaRPr>
          </a:p>
          <a:p>
            <a:pPr marL="1165225" lvl="1" indent="-407670">
              <a:lnSpc>
                <a:spcPct val="100000"/>
              </a:lnSpc>
              <a:buSzPct val="74242"/>
              <a:buFont typeface="Arial MT"/>
              <a:buChar char="•"/>
              <a:tabLst>
                <a:tab pos="1165225" algn="l"/>
                <a:tab pos="1165860" algn="l"/>
              </a:tabLst>
            </a:pPr>
            <a:r>
              <a:rPr sz="3300" b="1" spc="-5" dirty="0">
                <a:latin typeface="Arial"/>
                <a:cs typeface="Arial"/>
              </a:rPr>
              <a:t>Create</a:t>
            </a:r>
            <a:r>
              <a:rPr sz="3300" b="1" spc="5" dirty="0">
                <a:latin typeface="Arial"/>
                <a:cs typeface="Arial"/>
              </a:rPr>
              <a:t> </a:t>
            </a:r>
            <a:r>
              <a:rPr sz="3300" b="1" spc="-5" dirty="0">
                <a:latin typeface="Arial"/>
                <a:cs typeface="Arial"/>
              </a:rPr>
              <a:t>resources</a:t>
            </a:r>
            <a:r>
              <a:rPr sz="3300" b="1" spc="5" dirty="0">
                <a:latin typeface="Arial"/>
                <a:cs typeface="Arial"/>
              </a:rPr>
              <a:t> </a:t>
            </a:r>
            <a:r>
              <a:rPr sz="3300" spc="-5" dirty="0">
                <a:latin typeface="Arial MT"/>
                <a:cs typeface="Arial MT"/>
              </a:rPr>
              <a:t>that</a:t>
            </a:r>
            <a:r>
              <a:rPr sz="3300" spc="10" dirty="0">
                <a:latin typeface="Arial MT"/>
                <a:cs typeface="Arial MT"/>
              </a:rPr>
              <a:t> </a:t>
            </a:r>
            <a:r>
              <a:rPr sz="3300" spc="-5" dirty="0">
                <a:latin typeface="Arial MT"/>
                <a:cs typeface="Arial MT"/>
              </a:rPr>
              <a:t>exist</a:t>
            </a:r>
            <a:r>
              <a:rPr sz="3300" spc="10" dirty="0">
                <a:latin typeface="Arial MT"/>
                <a:cs typeface="Arial MT"/>
              </a:rPr>
              <a:t> </a:t>
            </a:r>
            <a:r>
              <a:rPr sz="3300" spc="-5" dirty="0">
                <a:latin typeface="Arial MT"/>
                <a:cs typeface="Arial MT"/>
              </a:rPr>
              <a:t>in</a:t>
            </a:r>
            <a:r>
              <a:rPr sz="3300" spc="10" dirty="0">
                <a:latin typeface="Arial MT"/>
                <a:cs typeface="Arial MT"/>
              </a:rPr>
              <a:t> </a:t>
            </a:r>
            <a:r>
              <a:rPr sz="3300" spc="-5" dirty="0">
                <a:latin typeface="Arial MT"/>
                <a:cs typeface="Arial MT"/>
              </a:rPr>
              <a:t>the</a:t>
            </a:r>
            <a:r>
              <a:rPr sz="3300" spc="5" dirty="0">
                <a:latin typeface="Arial MT"/>
                <a:cs typeface="Arial MT"/>
              </a:rPr>
              <a:t> </a:t>
            </a:r>
            <a:r>
              <a:rPr sz="3300" spc="-5" dirty="0">
                <a:latin typeface="Arial MT"/>
                <a:cs typeface="Arial MT"/>
              </a:rPr>
              <a:t>*.tf</a:t>
            </a:r>
            <a:r>
              <a:rPr sz="3300" spc="10" dirty="0">
                <a:latin typeface="Arial MT"/>
                <a:cs typeface="Arial MT"/>
              </a:rPr>
              <a:t> </a:t>
            </a:r>
            <a:r>
              <a:rPr sz="3300" spc="-5" dirty="0">
                <a:latin typeface="Arial MT"/>
                <a:cs typeface="Arial MT"/>
              </a:rPr>
              <a:t>files,</a:t>
            </a:r>
            <a:r>
              <a:rPr sz="3300" spc="10" dirty="0">
                <a:latin typeface="Arial MT"/>
                <a:cs typeface="Arial MT"/>
              </a:rPr>
              <a:t> </a:t>
            </a:r>
            <a:r>
              <a:rPr sz="3300" spc="55" dirty="0">
                <a:latin typeface="Arial MT"/>
                <a:cs typeface="Arial MT"/>
              </a:rPr>
              <a:t>but</a:t>
            </a:r>
            <a:r>
              <a:rPr sz="3300" spc="10" dirty="0">
                <a:latin typeface="Arial MT"/>
                <a:cs typeface="Arial MT"/>
              </a:rPr>
              <a:t> </a:t>
            </a:r>
            <a:r>
              <a:rPr sz="3300" spc="-5" dirty="0">
                <a:latin typeface="Arial MT"/>
                <a:cs typeface="Arial MT"/>
              </a:rPr>
              <a:t>not</a:t>
            </a:r>
            <a:r>
              <a:rPr sz="3300" spc="10" dirty="0">
                <a:latin typeface="Arial MT"/>
                <a:cs typeface="Arial MT"/>
              </a:rPr>
              <a:t> </a:t>
            </a:r>
            <a:r>
              <a:rPr sz="3300" spc="-5" dirty="0">
                <a:latin typeface="Arial MT"/>
                <a:cs typeface="Arial MT"/>
              </a:rPr>
              <a:t>in</a:t>
            </a:r>
            <a:r>
              <a:rPr sz="3300" spc="10" dirty="0">
                <a:latin typeface="Arial MT"/>
                <a:cs typeface="Arial MT"/>
              </a:rPr>
              <a:t> </a:t>
            </a:r>
            <a:r>
              <a:rPr sz="3300" spc="-5" dirty="0">
                <a:latin typeface="Arial MT"/>
                <a:cs typeface="Arial MT"/>
              </a:rPr>
              <a:t>the</a:t>
            </a:r>
            <a:r>
              <a:rPr sz="3300" spc="5" dirty="0">
                <a:latin typeface="Arial MT"/>
                <a:cs typeface="Arial MT"/>
              </a:rPr>
              <a:t> </a:t>
            </a:r>
            <a:r>
              <a:rPr sz="3300" spc="-5" dirty="0">
                <a:latin typeface="Arial MT"/>
                <a:cs typeface="Arial MT"/>
              </a:rPr>
              <a:t>state</a:t>
            </a:r>
            <a:r>
              <a:rPr sz="3300" spc="10" dirty="0">
                <a:latin typeface="Arial MT"/>
                <a:cs typeface="Arial MT"/>
              </a:rPr>
              <a:t> </a:t>
            </a:r>
            <a:r>
              <a:rPr sz="3300" spc="-5" dirty="0">
                <a:latin typeface="Arial MT"/>
                <a:cs typeface="Arial MT"/>
              </a:rPr>
              <a:t>file</a:t>
            </a:r>
            <a:endParaRPr sz="3300">
              <a:latin typeface="Arial MT"/>
              <a:cs typeface="Arial MT"/>
            </a:endParaRPr>
          </a:p>
          <a:p>
            <a:pPr lvl="1">
              <a:lnSpc>
                <a:spcPct val="100000"/>
              </a:lnSpc>
              <a:spcBef>
                <a:spcPts val="40"/>
              </a:spcBef>
              <a:buFont typeface="Arial MT"/>
              <a:buChar char="•"/>
            </a:pPr>
            <a:endParaRPr sz="3350">
              <a:latin typeface="Arial MT"/>
              <a:cs typeface="Arial MT"/>
            </a:endParaRPr>
          </a:p>
          <a:p>
            <a:pPr marL="1165225" lvl="1" indent="-407670">
              <a:lnSpc>
                <a:spcPct val="100000"/>
              </a:lnSpc>
              <a:buSzPct val="74242"/>
              <a:buFont typeface="Arial MT"/>
              <a:buChar char="•"/>
              <a:tabLst>
                <a:tab pos="1165225" algn="l"/>
                <a:tab pos="1165860" algn="l"/>
              </a:tabLst>
            </a:pPr>
            <a:r>
              <a:rPr sz="3300" b="1" spc="-5" dirty="0">
                <a:latin typeface="Arial"/>
                <a:cs typeface="Arial"/>
              </a:rPr>
              <a:t>Destroy</a:t>
            </a:r>
            <a:r>
              <a:rPr sz="3300" b="1" dirty="0">
                <a:latin typeface="Arial"/>
                <a:cs typeface="Arial"/>
              </a:rPr>
              <a:t> </a:t>
            </a:r>
            <a:r>
              <a:rPr sz="3300" b="1" spc="-5" dirty="0">
                <a:latin typeface="Arial"/>
                <a:cs typeface="Arial"/>
              </a:rPr>
              <a:t>resources</a:t>
            </a:r>
            <a:r>
              <a:rPr sz="3300" b="1" spc="5" dirty="0">
                <a:latin typeface="Arial"/>
                <a:cs typeface="Arial"/>
              </a:rPr>
              <a:t> </a:t>
            </a:r>
            <a:r>
              <a:rPr sz="3300" spc="-5" dirty="0">
                <a:latin typeface="Arial MT"/>
                <a:cs typeface="Arial MT"/>
              </a:rPr>
              <a:t>that</a:t>
            </a:r>
            <a:r>
              <a:rPr sz="3300" spc="10" dirty="0">
                <a:latin typeface="Arial MT"/>
                <a:cs typeface="Arial MT"/>
              </a:rPr>
              <a:t> </a:t>
            </a:r>
            <a:r>
              <a:rPr sz="3300" spc="-5" dirty="0">
                <a:latin typeface="Arial MT"/>
                <a:cs typeface="Arial MT"/>
              </a:rPr>
              <a:t>exist</a:t>
            </a:r>
            <a:r>
              <a:rPr sz="3300" spc="5" dirty="0">
                <a:latin typeface="Arial MT"/>
                <a:cs typeface="Arial MT"/>
              </a:rPr>
              <a:t> </a:t>
            </a:r>
            <a:r>
              <a:rPr sz="3300" spc="-5" dirty="0">
                <a:latin typeface="Arial MT"/>
                <a:cs typeface="Arial MT"/>
              </a:rPr>
              <a:t>in</a:t>
            </a:r>
            <a:r>
              <a:rPr sz="3300" spc="10" dirty="0">
                <a:latin typeface="Arial MT"/>
                <a:cs typeface="Arial MT"/>
              </a:rPr>
              <a:t> </a:t>
            </a:r>
            <a:r>
              <a:rPr sz="3300" spc="-5" dirty="0">
                <a:latin typeface="Arial MT"/>
                <a:cs typeface="Arial MT"/>
              </a:rPr>
              <a:t>the</a:t>
            </a:r>
            <a:r>
              <a:rPr sz="3300" spc="10" dirty="0">
                <a:latin typeface="Arial MT"/>
                <a:cs typeface="Arial MT"/>
              </a:rPr>
              <a:t> </a:t>
            </a:r>
            <a:r>
              <a:rPr sz="3300" spc="-5" dirty="0">
                <a:latin typeface="Arial MT"/>
                <a:cs typeface="Arial MT"/>
              </a:rPr>
              <a:t>state,</a:t>
            </a:r>
            <a:r>
              <a:rPr sz="3300" spc="5" dirty="0">
                <a:latin typeface="Arial MT"/>
                <a:cs typeface="Arial MT"/>
              </a:rPr>
              <a:t> </a:t>
            </a:r>
            <a:r>
              <a:rPr sz="3300" spc="55" dirty="0">
                <a:latin typeface="Arial MT"/>
                <a:cs typeface="Arial MT"/>
              </a:rPr>
              <a:t>but</a:t>
            </a:r>
            <a:r>
              <a:rPr sz="3300" spc="10" dirty="0">
                <a:latin typeface="Arial MT"/>
                <a:cs typeface="Arial MT"/>
              </a:rPr>
              <a:t> </a:t>
            </a:r>
            <a:r>
              <a:rPr sz="3300" spc="-5" dirty="0">
                <a:latin typeface="Arial MT"/>
                <a:cs typeface="Arial MT"/>
              </a:rPr>
              <a:t>not</a:t>
            </a:r>
            <a:r>
              <a:rPr sz="3300" spc="10" dirty="0">
                <a:latin typeface="Arial MT"/>
                <a:cs typeface="Arial MT"/>
              </a:rPr>
              <a:t> </a:t>
            </a:r>
            <a:r>
              <a:rPr sz="3300" spc="-5" dirty="0">
                <a:latin typeface="Arial MT"/>
                <a:cs typeface="Arial MT"/>
              </a:rPr>
              <a:t>in</a:t>
            </a:r>
            <a:r>
              <a:rPr sz="3300" spc="5" dirty="0">
                <a:latin typeface="Arial MT"/>
                <a:cs typeface="Arial MT"/>
              </a:rPr>
              <a:t> </a:t>
            </a:r>
            <a:r>
              <a:rPr sz="3300" spc="-5" dirty="0">
                <a:latin typeface="Arial MT"/>
                <a:cs typeface="Arial MT"/>
              </a:rPr>
              <a:t>the</a:t>
            </a:r>
            <a:r>
              <a:rPr sz="3300" spc="10" dirty="0">
                <a:latin typeface="Arial MT"/>
                <a:cs typeface="Arial MT"/>
              </a:rPr>
              <a:t> </a:t>
            </a:r>
            <a:r>
              <a:rPr sz="3300" spc="-5" dirty="0">
                <a:latin typeface="Arial MT"/>
                <a:cs typeface="Arial MT"/>
              </a:rPr>
              <a:t>*.tf</a:t>
            </a:r>
            <a:r>
              <a:rPr sz="3300" spc="10" dirty="0">
                <a:latin typeface="Arial MT"/>
                <a:cs typeface="Arial MT"/>
              </a:rPr>
              <a:t> </a:t>
            </a:r>
            <a:r>
              <a:rPr sz="3300" spc="-5" dirty="0">
                <a:latin typeface="Arial MT"/>
                <a:cs typeface="Arial MT"/>
              </a:rPr>
              <a:t>files</a:t>
            </a:r>
            <a:endParaRPr sz="3300">
              <a:latin typeface="Arial MT"/>
              <a:cs typeface="Arial MT"/>
            </a:endParaRPr>
          </a:p>
          <a:p>
            <a:pPr lvl="1">
              <a:lnSpc>
                <a:spcPct val="100000"/>
              </a:lnSpc>
              <a:spcBef>
                <a:spcPts val="40"/>
              </a:spcBef>
              <a:buFont typeface="Arial MT"/>
              <a:buChar char="•"/>
            </a:pPr>
            <a:endParaRPr sz="3350">
              <a:latin typeface="Arial MT"/>
              <a:cs typeface="Arial MT"/>
            </a:endParaRPr>
          </a:p>
          <a:p>
            <a:pPr marL="1165225" lvl="1" indent="-407670">
              <a:lnSpc>
                <a:spcPct val="100000"/>
              </a:lnSpc>
              <a:buSzPct val="74242"/>
              <a:buFont typeface="Arial MT"/>
              <a:buChar char="•"/>
              <a:tabLst>
                <a:tab pos="1165225" algn="l"/>
                <a:tab pos="1165860" algn="l"/>
              </a:tabLst>
            </a:pPr>
            <a:r>
              <a:rPr sz="3300" b="1" spc="-5" dirty="0">
                <a:latin typeface="Arial"/>
                <a:cs typeface="Arial"/>
              </a:rPr>
              <a:t>Update</a:t>
            </a:r>
            <a:r>
              <a:rPr sz="3300" b="1" spc="5" dirty="0">
                <a:latin typeface="Arial"/>
                <a:cs typeface="Arial"/>
              </a:rPr>
              <a:t> </a:t>
            </a:r>
            <a:r>
              <a:rPr sz="3300" b="1" spc="-5" dirty="0">
                <a:latin typeface="Arial"/>
                <a:cs typeface="Arial"/>
              </a:rPr>
              <a:t>resources</a:t>
            </a:r>
            <a:r>
              <a:rPr sz="3300" b="1" spc="5" dirty="0">
                <a:latin typeface="Arial"/>
                <a:cs typeface="Arial"/>
              </a:rPr>
              <a:t> </a:t>
            </a:r>
            <a:r>
              <a:rPr sz="3300" spc="-5" dirty="0">
                <a:latin typeface="Arial MT"/>
                <a:cs typeface="Arial MT"/>
              </a:rPr>
              <a:t>that</a:t>
            </a:r>
            <a:r>
              <a:rPr sz="3300" spc="5" dirty="0">
                <a:latin typeface="Arial MT"/>
                <a:cs typeface="Arial MT"/>
              </a:rPr>
              <a:t> </a:t>
            </a:r>
            <a:r>
              <a:rPr sz="3300" spc="-5" dirty="0">
                <a:latin typeface="Arial MT"/>
                <a:cs typeface="Arial MT"/>
              </a:rPr>
              <a:t>have</a:t>
            </a:r>
            <a:r>
              <a:rPr sz="3300" spc="10" dirty="0">
                <a:latin typeface="Arial MT"/>
                <a:cs typeface="Arial MT"/>
              </a:rPr>
              <a:t> </a:t>
            </a:r>
            <a:r>
              <a:rPr sz="3300" spc="5" dirty="0">
                <a:latin typeface="Arial MT"/>
                <a:cs typeface="Arial MT"/>
              </a:rPr>
              <a:t>different</a:t>
            </a:r>
            <a:r>
              <a:rPr sz="3300" spc="10" dirty="0">
                <a:latin typeface="Arial MT"/>
                <a:cs typeface="Arial MT"/>
              </a:rPr>
              <a:t> </a:t>
            </a:r>
            <a:r>
              <a:rPr sz="3300" spc="15" dirty="0">
                <a:latin typeface="Arial MT"/>
                <a:cs typeface="Arial MT"/>
              </a:rPr>
              <a:t>arguments</a:t>
            </a:r>
            <a:r>
              <a:rPr sz="3300" spc="5" dirty="0">
                <a:latin typeface="Arial MT"/>
                <a:cs typeface="Arial MT"/>
              </a:rPr>
              <a:t> </a:t>
            </a:r>
            <a:r>
              <a:rPr sz="3300" spc="-5" dirty="0">
                <a:latin typeface="Arial MT"/>
                <a:cs typeface="Arial MT"/>
              </a:rPr>
              <a:t>in</a:t>
            </a:r>
            <a:r>
              <a:rPr sz="3300" spc="10" dirty="0">
                <a:latin typeface="Arial MT"/>
                <a:cs typeface="Arial MT"/>
              </a:rPr>
              <a:t> </a:t>
            </a:r>
            <a:r>
              <a:rPr sz="3300" spc="-5" dirty="0">
                <a:latin typeface="Arial MT"/>
                <a:cs typeface="Arial MT"/>
              </a:rPr>
              <a:t>the</a:t>
            </a:r>
            <a:r>
              <a:rPr sz="3300" spc="10" dirty="0">
                <a:latin typeface="Arial MT"/>
                <a:cs typeface="Arial MT"/>
              </a:rPr>
              <a:t> </a:t>
            </a:r>
            <a:r>
              <a:rPr sz="3300" spc="-5" dirty="0">
                <a:latin typeface="Arial MT"/>
                <a:cs typeface="Arial MT"/>
              </a:rPr>
              <a:t>*.tf</a:t>
            </a:r>
            <a:r>
              <a:rPr sz="3300" spc="5" dirty="0">
                <a:latin typeface="Arial MT"/>
                <a:cs typeface="Arial MT"/>
              </a:rPr>
              <a:t> </a:t>
            </a:r>
            <a:r>
              <a:rPr sz="3300" spc="-5" dirty="0">
                <a:latin typeface="Arial MT"/>
                <a:cs typeface="Arial MT"/>
              </a:rPr>
              <a:t>files</a:t>
            </a:r>
            <a:r>
              <a:rPr sz="3300" spc="10" dirty="0">
                <a:latin typeface="Arial MT"/>
                <a:cs typeface="Arial MT"/>
              </a:rPr>
              <a:t> </a:t>
            </a:r>
            <a:r>
              <a:rPr sz="3300" spc="-5" dirty="0">
                <a:latin typeface="Arial MT"/>
                <a:cs typeface="Arial MT"/>
              </a:rPr>
              <a:t>than</a:t>
            </a:r>
            <a:r>
              <a:rPr sz="3300" spc="10" dirty="0">
                <a:latin typeface="Arial MT"/>
                <a:cs typeface="Arial MT"/>
              </a:rPr>
              <a:t> </a:t>
            </a:r>
            <a:r>
              <a:rPr sz="3300" spc="-5" dirty="0">
                <a:latin typeface="Arial MT"/>
                <a:cs typeface="Arial MT"/>
              </a:rPr>
              <a:t>on</a:t>
            </a:r>
            <a:r>
              <a:rPr sz="3300" spc="5" dirty="0">
                <a:latin typeface="Arial MT"/>
                <a:cs typeface="Arial MT"/>
              </a:rPr>
              <a:t> </a:t>
            </a:r>
            <a:r>
              <a:rPr sz="3300" spc="-5" dirty="0">
                <a:latin typeface="Arial MT"/>
                <a:cs typeface="Arial MT"/>
              </a:rPr>
              <a:t>the</a:t>
            </a:r>
            <a:r>
              <a:rPr sz="3300" spc="10" dirty="0">
                <a:latin typeface="Arial MT"/>
                <a:cs typeface="Arial MT"/>
              </a:rPr>
              <a:t> </a:t>
            </a:r>
            <a:r>
              <a:rPr sz="3300" spc="70" dirty="0">
                <a:latin typeface="Arial MT"/>
                <a:cs typeface="Arial MT"/>
              </a:rPr>
              <a:t>cloud</a:t>
            </a:r>
            <a:r>
              <a:rPr sz="3300" spc="10" dirty="0">
                <a:latin typeface="Arial MT"/>
                <a:cs typeface="Arial MT"/>
              </a:rPr>
              <a:t> </a:t>
            </a:r>
            <a:r>
              <a:rPr sz="3300" spc="35" dirty="0">
                <a:latin typeface="Arial MT"/>
                <a:cs typeface="Arial MT"/>
              </a:rPr>
              <a:t>provider</a:t>
            </a:r>
            <a:endParaRPr sz="3300">
              <a:latin typeface="Arial MT"/>
              <a:cs typeface="Arial MT"/>
            </a:endParaRPr>
          </a:p>
          <a:p>
            <a:pPr lvl="1">
              <a:lnSpc>
                <a:spcPct val="100000"/>
              </a:lnSpc>
              <a:spcBef>
                <a:spcPts val="40"/>
              </a:spcBef>
              <a:buFont typeface="Arial MT"/>
              <a:buChar char="•"/>
            </a:pPr>
            <a:endParaRPr sz="3350">
              <a:latin typeface="Arial MT"/>
              <a:cs typeface="Arial MT"/>
            </a:endParaRPr>
          </a:p>
          <a:p>
            <a:pPr marL="1898014" marR="1047115" lvl="2" indent="-407670">
              <a:lnSpc>
                <a:spcPct val="100000"/>
              </a:lnSpc>
              <a:buSzPct val="74242"/>
              <a:buFont typeface="Arial MT"/>
              <a:buChar char="•"/>
              <a:tabLst>
                <a:tab pos="1898014" algn="l"/>
                <a:tab pos="1898650" algn="l"/>
              </a:tabLst>
            </a:pPr>
            <a:r>
              <a:rPr sz="3300" b="1" spc="-5" dirty="0">
                <a:latin typeface="Arial"/>
                <a:cs typeface="Arial"/>
              </a:rPr>
              <a:t>Destroy and re-create </a:t>
            </a:r>
            <a:r>
              <a:rPr sz="3300" spc="5" dirty="0">
                <a:latin typeface="Arial MT"/>
                <a:cs typeface="Arial MT"/>
              </a:rPr>
              <a:t>resources </a:t>
            </a:r>
            <a:r>
              <a:rPr sz="3300" spc="-5" dirty="0">
                <a:latin typeface="Arial MT"/>
                <a:cs typeface="Arial MT"/>
              </a:rPr>
              <a:t>that have </a:t>
            </a:r>
            <a:r>
              <a:rPr sz="3300" spc="15" dirty="0">
                <a:latin typeface="Arial MT"/>
                <a:cs typeface="Arial MT"/>
              </a:rPr>
              <a:t>arguments </a:t>
            </a:r>
            <a:r>
              <a:rPr sz="3300" spc="75" dirty="0">
                <a:latin typeface="Arial MT"/>
                <a:cs typeface="Arial MT"/>
              </a:rPr>
              <a:t>changed </a:t>
            </a:r>
            <a:r>
              <a:rPr sz="3300" spc="-5" dirty="0">
                <a:latin typeface="Arial MT"/>
                <a:cs typeface="Arial MT"/>
              </a:rPr>
              <a:t>that </a:t>
            </a:r>
            <a:r>
              <a:rPr sz="3300" spc="5" dirty="0">
                <a:latin typeface="Arial MT"/>
                <a:cs typeface="Arial MT"/>
              </a:rPr>
              <a:t>require </a:t>
            </a:r>
            <a:r>
              <a:rPr sz="3300" spc="-25" dirty="0">
                <a:latin typeface="Arial MT"/>
                <a:cs typeface="Arial MT"/>
              </a:rPr>
              <a:t>re- </a:t>
            </a:r>
            <a:r>
              <a:rPr sz="3300" spc="-20" dirty="0">
                <a:latin typeface="Arial MT"/>
                <a:cs typeface="Arial MT"/>
              </a:rPr>
              <a:t> </a:t>
            </a:r>
            <a:r>
              <a:rPr sz="3300" spc="10" dirty="0">
                <a:latin typeface="Arial MT"/>
                <a:cs typeface="Arial MT"/>
              </a:rPr>
              <a:t>creation </a:t>
            </a:r>
            <a:r>
              <a:rPr sz="3300" spc="-5" dirty="0">
                <a:latin typeface="Arial MT"/>
                <a:cs typeface="Arial MT"/>
              </a:rPr>
              <a:t>(for</a:t>
            </a:r>
            <a:r>
              <a:rPr sz="3300" spc="10" dirty="0">
                <a:latin typeface="Arial MT"/>
                <a:cs typeface="Arial MT"/>
              </a:rPr>
              <a:t> </a:t>
            </a:r>
            <a:r>
              <a:rPr sz="3300" spc="20" dirty="0">
                <a:latin typeface="Arial MT"/>
                <a:cs typeface="Arial MT"/>
              </a:rPr>
              <a:t>example</a:t>
            </a:r>
            <a:r>
              <a:rPr sz="3300" spc="10" dirty="0">
                <a:latin typeface="Arial MT"/>
                <a:cs typeface="Arial MT"/>
              </a:rPr>
              <a:t> </a:t>
            </a:r>
            <a:r>
              <a:rPr sz="3300" spc="-5" dirty="0">
                <a:latin typeface="Arial MT"/>
                <a:cs typeface="Arial MT"/>
              </a:rPr>
              <a:t>a</a:t>
            </a:r>
            <a:r>
              <a:rPr sz="3300" spc="10" dirty="0">
                <a:latin typeface="Arial MT"/>
                <a:cs typeface="Arial MT"/>
              </a:rPr>
              <a:t> </a:t>
            </a:r>
            <a:r>
              <a:rPr sz="3300" spc="55" dirty="0">
                <a:latin typeface="Arial MT"/>
                <a:cs typeface="Arial MT"/>
              </a:rPr>
              <a:t>change</a:t>
            </a:r>
            <a:r>
              <a:rPr sz="3300" spc="10" dirty="0">
                <a:latin typeface="Arial MT"/>
                <a:cs typeface="Arial MT"/>
              </a:rPr>
              <a:t> </a:t>
            </a:r>
            <a:r>
              <a:rPr sz="3300" spc="-5" dirty="0">
                <a:latin typeface="Arial MT"/>
                <a:cs typeface="Arial MT"/>
              </a:rPr>
              <a:t>to</a:t>
            </a:r>
            <a:r>
              <a:rPr sz="3300" spc="10" dirty="0">
                <a:latin typeface="Arial MT"/>
                <a:cs typeface="Arial MT"/>
              </a:rPr>
              <a:t> </a:t>
            </a:r>
            <a:r>
              <a:rPr sz="3300" spc="-5" dirty="0">
                <a:latin typeface="Arial MT"/>
                <a:cs typeface="Arial MT"/>
              </a:rPr>
              <a:t>user_data</a:t>
            </a:r>
            <a:r>
              <a:rPr sz="3300" spc="10" dirty="0">
                <a:latin typeface="Arial MT"/>
                <a:cs typeface="Arial MT"/>
              </a:rPr>
              <a:t> </a:t>
            </a:r>
            <a:r>
              <a:rPr sz="3300" spc="-5" dirty="0">
                <a:latin typeface="Arial MT"/>
                <a:cs typeface="Arial MT"/>
              </a:rPr>
              <a:t>in</a:t>
            </a:r>
            <a:r>
              <a:rPr sz="3300" spc="10" dirty="0">
                <a:latin typeface="Arial MT"/>
                <a:cs typeface="Arial MT"/>
              </a:rPr>
              <a:t> </a:t>
            </a:r>
            <a:r>
              <a:rPr sz="3300" spc="-5" dirty="0">
                <a:latin typeface="Arial MT"/>
                <a:cs typeface="Arial MT"/>
              </a:rPr>
              <a:t>an</a:t>
            </a:r>
            <a:r>
              <a:rPr sz="3300" spc="15" dirty="0">
                <a:latin typeface="Arial MT"/>
                <a:cs typeface="Arial MT"/>
              </a:rPr>
              <a:t> </a:t>
            </a:r>
            <a:r>
              <a:rPr sz="3300" spc="60" dirty="0">
                <a:latin typeface="Arial MT"/>
                <a:cs typeface="Arial MT"/>
              </a:rPr>
              <a:t>ec2</a:t>
            </a:r>
            <a:r>
              <a:rPr sz="3300" spc="10" dirty="0">
                <a:latin typeface="Arial MT"/>
                <a:cs typeface="Arial MT"/>
              </a:rPr>
              <a:t> </a:t>
            </a:r>
            <a:r>
              <a:rPr sz="3300" spc="20" dirty="0">
                <a:latin typeface="Arial MT"/>
                <a:cs typeface="Arial MT"/>
              </a:rPr>
              <a:t>instance</a:t>
            </a:r>
            <a:r>
              <a:rPr sz="3300" spc="10" dirty="0">
                <a:latin typeface="Arial MT"/>
                <a:cs typeface="Arial MT"/>
              </a:rPr>
              <a:t> </a:t>
            </a:r>
            <a:r>
              <a:rPr sz="3300" spc="-5" dirty="0">
                <a:latin typeface="Arial MT"/>
                <a:cs typeface="Arial MT"/>
              </a:rPr>
              <a:t>always</a:t>
            </a:r>
            <a:r>
              <a:rPr sz="3300" spc="10" dirty="0">
                <a:latin typeface="Arial MT"/>
                <a:cs typeface="Arial MT"/>
              </a:rPr>
              <a:t> </a:t>
            </a:r>
            <a:r>
              <a:rPr sz="3300" spc="30" dirty="0">
                <a:latin typeface="Arial MT"/>
                <a:cs typeface="Arial MT"/>
              </a:rPr>
              <a:t>needs</a:t>
            </a:r>
            <a:r>
              <a:rPr sz="3300" spc="10" dirty="0">
                <a:latin typeface="Arial MT"/>
                <a:cs typeface="Arial MT"/>
              </a:rPr>
              <a:t> </a:t>
            </a:r>
            <a:r>
              <a:rPr sz="3300" spc="-25" dirty="0">
                <a:latin typeface="Arial MT"/>
                <a:cs typeface="Arial MT"/>
              </a:rPr>
              <a:t>re- </a:t>
            </a:r>
            <a:r>
              <a:rPr sz="3300" spc="-900" dirty="0">
                <a:latin typeface="Arial MT"/>
                <a:cs typeface="Arial MT"/>
              </a:rPr>
              <a:t> </a:t>
            </a:r>
            <a:r>
              <a:rPr sz="3300" spc="10" dirty="0">
                <a:latin typeface="Arial MT"/>
                <a:cs typeface="Arial MT"/>
              </a:rPr>
              <a:t>creation)</a:t>
            </a:r>
            <a:endParaRPr sz="3300">
              <a:latin typeface="Arial MT"/>
              <a:cs typeface="Arial MT"/>
            </a:endParaRPr>
          </a:p>
          <a:p>
            <a:pPr lvl="2">
              <a:lnSpc>
                <a:spcPct val="100000"/>
              </a:lnSpc>
              <a:spcBef>
                <a:spcPts val="35"/>
              </a:spcBef>
              <a:buFont typeface="Arial MT"/>
              <a:buChar char="•"/>
            </a:pPr>
            <a:endParaRPr sz="3350">
              <a:latin typeface="Arial MT"/>
              <a:cs typeface="Arial MT"/>
            </a:endParaRPr>
          </a:p>
          <a:p>
            <a:pPr marL="1898014" marR="17780" lvl="2" indent="-407670">
              <a:lnSpc>
                <a:spcPct val="100000"/>
              </a:lnSpc>
              <a:spcBef>
                <a:spcPts val="5"/>
              </a:spcBef>
              <a:buSzPct val="74242"/>
              <a:buFont typeface="Arial MT"/>
              <a:buChar char="•"/>
              <a:tabLst>
                <a:tab pos="1898014" algn="l"/>
                <a:tab pos="1898650" algn="l"/>
              </a:tabLst>
            </a:pPr>
            <a:r>
              <a:rPr sz="3300" b="1" spc="-5" dirty="0">
                <a:latin typeface="Arial"/>
                <a:cs typeface="Arial"/>
              </a:rPr>
              <a:t>In-place</a:t>
            </a:r>
            <a:r>
              <a:rPr sz="3300" b="1" dirty="0">
                <a:latin typeface="Arial"/>
                <a:cs typeface="Arial"/>
              </a:rPr>
              <a:t> </a:t>
            </a:r>
            <a:r>
              <a:rPr sz="3300" b="1" spc="-5" dirty="0">
                <a:latin typeface="Arial"/>
                <a:cs typeface="Arial"/>
              </a:rPr>
              <a:t>updates</a:t>
            </a:r>
            <a:r>
              <a:rPr sz="3300" b="1" spc="5" dirty="0">
                <a:latin typeface="Arial"/>
                <a:cs typeface="Arial"/>
              </a:rPr>
              <a:t> </a:t>
            </a:r>
            <a:r>
              <a:rPr sz="3300" spc="-25" dirty="0">
                <a:latin typeface="Arial MT"/>
                <a:cs typeface="Arial MT"/>
              </a:rPr>
              <a:t>are</a:t>
            </a:r>
            <a:r>
              <a:rPr sz="3300" spc="5" dirty="0">
                <a:latin typeface="Arial MT"/>
                <a:cs typeface="Arial MT"/>
              </a:rPr>
              <a:t> </a:t>
            </a:r>
            <a:r>
              <a:rPr sz="3300" spc="40" dirty="0">
                <a:latin typeface="Arial MT"/>
                <a:cs typeface="Arial MT"/>
              </a:rPr>
              <a:t>possible</a:t>
            </a:r>
            <a:r>
              <a:rPr sz="3300" spc="10" dirty="0">
                <a:latin typeface="Arial MT"/>
                <a:cs typeface="Arial MT"/>
              </a:rPr>
              <a:t> </a:t>
            </a:r>
            <a:r>
              <a:rPr sz="3300" spc="-5" dirty="0">
                <a:latin typeface="Arial MT"/>
                <a:cs typeface="Arial MT"/>
              </a:rPr>
              <a:t>if</a:t>
            </a:r>
            <a:r>
              <a:rPr sz="3300" spc="5" dirty="0">
                <a:latin typeface="Arial MT"/>
                <a:cs typeface="Arial MT"/>
              </a:rPr>
              <a:t> </a:t>
            </a:r>
            <a:r>
              <a:rPr sz="3300" spc="-5" dirty="0">
                <a:latin typeface="Arial MT"/>
                <a:cs typeface="Arial MT"/>
              </a:rPr>
              <a:t>the</a:t>
            </a:r>
            <a:r>
              <a:rPr sz="3300" spc="5" dirty="0">
                <a:latin typeface="Arial MT"/>
                <a:cs typeface="Arial MT"/>
              </a:rPr>
              <a:t> infrastructure</a:t>
            </a:r>
            <a:r>
              <a:rPr sz="3300" spc="10" dirty="0">
                <a:latin typeface="Arial MT"/>
                <a:cs typeface="Arial MT"/>
              </a:rPr>
              <a:t> </a:t>
            </a:r>
            <a:r>
              <a:rPr sz="3300" spc="-65" dirty="0">
                <a:latin typeface="Arial MT"/>
                <a:cs typeface="Arial MT"/>
              </a:rPr>
              <a:t>API</a:t>
            </a:r>
            <a:r>
              <a:rPr sz="3300" spc="5" dirty="0">
                <a:latin typeface="Arial MT"/>
                <a:cs typeface="Arial MT"/>
              </a:rPr>
              <a:t> </a:t>
            </a:r>
            <a:r>
              <a:rPr sz="3300" spc="50" dirty="0">
                <a:latin typeface="Arial MT"/>
                <a:cs typeface="Arial MT"/>
              </a:rPr>
              <a:t>supports</a:t>
            </a:r>
            <a:r>
              <a:rPr sz="3300" spc="5" dirty="0">
                <a:latin typeface="Arial MT"/>
                <a:cs typeface="Arial MT"/>
              </a:rPr>
              <a:t> </a:t>
            </a:r>
            <a:r>
              <a:rPr sz="3300" spc="-5" dirty="0">
                <a:latin typeface="Arial MT"/>
                <a:cs typeface="Arial MT"/>
              </a:rPr>
              <a:t>it</a:t>
            </a:r>
            <a:r>
              <a:rPr sz="3300" spc="10" dirty="0">
                <a:latin typeface="Arial MT"/>
                <a:cs typeface="Arial MT"/>
              </a:rPr>
              <a:t> </a:t>
            </a:r>
            <a:r>
              <a:rPr sz="3300" spc="50" dirty="0">
                <a:latin typeface="Arial MT"/>
                <a:cs typeface="Arial MT"/>
              </a:rPr>
              <a:t>(update</a:t>
            </a:r>
            <a:r>
              <a:rPr sz="3300" spc="5" dirty="0">
                <a:latin typeface="Arial MT"/>
                <a:cs typeface="Arial MT"/>
              </a:rPr>
              <a:t> </a:t>
            </a:r>
            <a:r>
              <a:rPr sz="3300" spc="-5" dirty="0">
                <a:latin typeface="Arial MT"/>
                <a:cs typeface="Arial MT"/>
              </a:rPr>
              <a:t>to</a:t>
            </a:r>
            <a:r>
              <a:rPr sz="3300" spc="5" dirty="0">
                <a:latin typeface="Arial MT"/>
                <a:cs typeface="Arial MT"/>
              </a:rPr>
              <a:t> </a:t>
            </a:r>
            <a:r>
              <a:rPr sz="3300" spc="-5" dirty="0">
                <a:latin typeface="Arial MT"/>
                <a:cs typeface="Arial MT"/>
              </a:rPr>
              <a:t>a</a:t>
            </a:r>
            <a:r>
              <a:rPr sz="3300" spc="10" dirty="0">
                <a:latin typeface="Arial MT"/>
                <a:cs typeface="Arial MT"/>
              </a:rPr>
              <a:t> </a:t>
            </a:r>
            <a:r>
              <a:rPr sz="3300" spc="20" dirty="0">
                <a:latin typeface="Arial MT"/>
                <a:cs typeface="Arial MT"/>
              </a:rPr>
              <a:t>security </a:t>
            </a:r>
            <a:r>
              <a:rPr sz="3300" spc="-905" dirty="0">
                <a:latin typeface="Arial MT"/>
                <a:cs typeface="Arial MT"/>
              </a:rPr>
              <a:t> </a:t>
            </a:r>
            <a:r>
              <a:rPr sz="3300" spc="55" dirty="0">
                <a:latin typeface="Arial MT"/>
                <a:cs typeface="Arial MT"/>
              </a:rPr>
              <a:t>group</a:t>
            </a:r>
            <a:r>
              <a:rPr sz="3300" spc="-5" dirty="0">
                <a:latin typeface="Arial MT"/>
                <a:cs typeface="Arial MT"/>
              </a:rPr>
              <a:t> for</a:t>
            </a:r>
            <a:r>
              <a:rPr sz="3300" dirty="0">
                <a:latin typeface="Arial MT"/>
                <a:cs typeface="Arial MT"/>
              </a:rPr>
              <a:t> </a:t>
            </a:r>
            <a:r>
              <a:rPr sz="3300" spc="20" dirty="0">
                <a:latin typeface="Arial MT"/>
                <a:cs typeface="Arial MT"/>
              </a:rPr>
              <a:t>example)</a:t>
            </a:r>
            <a:endParaRPr sz="3300">
              <a:latin typeface="Arial MT"/>
              <a:cs typeface="Arial MT"/>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3267690"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dirty="0">
                <a:latin typeface="Arial MT"/>
                <a:cs typeface="Arial MT"/>
              </a:rPr>
              <a:t>Resources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dirty="0">
                <a:latin typeface="Arial MT"/>
                <a:cs typeface="Arial MT"/>
              </a:rPr>
              <a:t> </a:t>
            </a:r>
            <a:r>
              <a:rPr sz="4100" spc="75" dirty="0">
                <a:latin typeface="Arial MT"/>
                <a:cs typeface="Arial MT"/>
              </a:rPr>
              <a:t>addressed</a:t>
            </a:r>
            <a:r>
              <a:rPr sz="4100" spc="5" dirty="0">
                <a:latin typeface="Arial MT"/>
                <a:cs typeface="Arial MT"/>
              </a:rPr>
              <a:t> </a:t>
            </a:r>
            <a:r>
              <a:rPr sz="4100" spc="45" dirty="0">
                <a:latin typeface="Arial MT"/>
                <a:cs typeface="Arial MT"/>
              </a:rPr>
              <a:t>using:</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80" dirty="0">
                <a:latin typeface="Arial MT"/>
                <a:cs typeface="Arial MT"/>
              </a:rPr>
              <a:t>&lt;RESOURCE</a:t>
            </a:r>
            <a:r>
              <a:rPr sz="4100" dirty="0">
                <a:latin typeface="Arial MT"/>
                <a:cs typeface="Arial MT"/>
              </a:rPr>
              <a:t> </a:t>
            </a:r>
            <a:r>
              <a:rPr sz="4100" spc="-35" dirty="0">
                <a:latin typeface="Arial MT"/>
                <a:cs typeface="Arial MT"/>
              </a:rPr>
              <a:t>TYPE&gt;.&lt;NAME&gt;.&lt;ATTRIBUTE&gt;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Data</a:t>
            </a:r>
            <a:r>
              <a:rPr sz="4100" dirty="0">
                <a:latin typeface="Arial MT"/>
                <a:cs typeface="Arial MT"/>
              </a:rPr>
              <a:t> </a:t>
            </a:r>
            <a:r>
              <a:rPr sz="4100" spc="30" dirty="0">
                <a:latin typeface="Arial MT"/>
                <a:cs typeface="Arial MT"/>
              </a:rPr>
              <a:t>sources</a:t>
            </a:r>
            <a:r>
              <a:rPr sz="4100" spc="5" dirty="0">
                <a:latin typeface="Arial MT"/>
                <a:cs typeface="Arial MT"/>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75" dirty="0">
                <a:latin typeface="Arial MT"/>
                <a:cs typeface="Arial MT"/>
              </a:rPr>
              <a:t>addressed</a:t>
            </a:r>
            <a:r>
              <a:rPr sz="4100" dirty="0">
                <a:latin typeface="Arial MT"/>
                <a:cs typeface="Arial MT"/>
              </a:rPr>
              <a:t> </a:t>
            </a:r>
            <a:r>
              <a:rPr sz="4100" spc="45" dirty="0">
                <a:latin typeface="Arial MT"/>
                <a:cs typeface="Arial MT"/>
              </a:rPr>
              <a:t>using:</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0" dirty="0">
                <a:latin typeface="Arial MT"/>
                <a:cs typeface="Arial MT"/>
              </a:rPr>
              <a:t>data.&lt;RESOURCE</a:t>
            </a:r>
            <a:r>
              <a:rPr sz="4100" spc="-25" dirty="0">
                <a:latin typeface="Arial MT"/>
                <a:cs typeface="Arial MT"/>
              </a:rPr>
              <a:t> </a:t>
            </a:r>
            <a:r>
              <a:rPr sz="4100" spc="-35" dirty="0">
                <a:latin typeface="Arial MT"/>
                <a:cs typeface="Arial MT"/>
              </a:rPr>
              <a:t>TYPE&gt;.&lt;NAME&gt;.&lt;ATTRIBUTE&gt;</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55" dirty="0">
                <a:latin typeface="Arial MT"/>
                <a:cs typeface="Arial MT"/>
              </a:rPr>
              <a:t>Local</a:t>
            </a:r>
            <a:r>
              <a:rPr sz="4100" spc="5" dirty="0">
                <a:latin typeface="Arial MT"/>
                <a:cs typeface="Arial MT"/>
              </a:rPr>
              <a:t> </a:t>
            </a:r>
            <a:r>
              <a:rPr sz="4100" spc="15" dirty="0">
                <a:latin typeface="Arial MT"/>
                <a:cs typeface="Arial MT"/>
              </a:rPr>
              <a:t>resources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a:t>
            </a:r>
            <a:r>
              <a:rPr sz="4100" spc="75" dirty="0">
                <a:latin typeface="Arial MT"/>
                <a:cs typeface="Arial MT"/>
              </a:rPr>
              <a:t>addressed</a:t>
            </a:r>
            <a:r>
              <a:rPr sz="4100" spc="5" dirty="0">
                <a:latin typeface="Arial MT"/>
                <a:cs typeface="Arial MT"/>
              </a:rPr>
              <a:t> </a:t>
            </a:r>
            <a:r>
              <a:rPr sz="4100" spc="45" dirty="0">
                <a:latin typeface="Arial MT"/>
                <a:cs typeface="Arial MT"/>
              </a:rPr>
              <a:t>using:</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0" dirty="0">
                <a:latin typeface="Arial MT"/>
                <a:cs typeface="Arial MT"/>
              </a:rPr>
              <a:t>local.key_name</a:t>
            </a:r>
            <a:endParaRPr sz="4100">
              <a:latin typeface="Arial MT"/>
              <a:cs typeface="Arial MT"/>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pic>
        <p:nvPicPr>
          <p:cNvPr id="3" name="object 3"/>
          <p:cNvPicPr/>
          <p:nvPr/>
        </p:nvPicPr>
        <p:blipFill>
          <a:blip r:embed="rId2" cstate="print"/>
          <a:stretch>
            <a:fillRect/>
          </a:stretch>
        </p:blipFill>
        <p:spPr>
          <a:xfrm>
            <a:off x="887662" y="2122587"/>
            <a:ext cx="17513561" cy="4393991"/>
          </a:xfrm>
          <a:prstGeom prst="rect">
            <a:avLst/>
          </a:prstGeom>
        </p:spPr>
      </p:pic>
      <p:sp>
        <p:nvSpPr>
          <p:cNvPr id="4" name="object 4"/>
          <p:cNvSpPr txBox="1"/>
          <p:nvPr/>
        </p:nvSpPr>
        <p:spPr>
          <a:xfrm>
            <a:off x="934781" y="2148764"/>
            <a:ext cx="17419320" cy="4300220"/>
          </a:xfrm>
          <a:prstGeom prst="rect">
            <a:avLst/>
          </a:prstGeom>
          <a:solidFill>
            <a:srgbClr val="DCDEE0"/>
          </a:solidFill>
          <a:ln w="10470">
            <a:solidFill>
              <a:srgbClr val="A6AAA9"/>
            </a:solidFill>
          </a:ln>
        </p:spPr>
        <p:txBody>
          <a:bodyPr vert="horz" wrap="square" lIns="0" tIns="87630" rIns="0" bIns="0" rtlCol="0">
            <a:spAutoFit/>
          </a:bodyPr>
          <a:lstStyle/>
          <a:p>
            <a:pPr marL="257810">
              <a:lnSpc>
                <a:spcPts val="2525"/>
              </a:lnSpc>
              <a:spcBef>
                <a:spcPts val="690"/>
              </a:spcBef>
            </a:pPr>
            <a:r>
              <a:rPr sz="2150" dirty="0">
                <a:latin typeface="Courier New"/>
                <a:cs typeface="Courier New"/>
              </a:rPr>
              <a:t>resource</a:t>
            </a:r>
            <a:r>
              <a:rPr sz="2150" spc="-25" dirty="0">
                <a:latin typeface="Courier New"/>
                <a:cs typeface="Courier New"/>
              </a:rPr>
              <a:t> </a:t>
            </a:r>
            <a:r>
              <a:rPr sz="2150" dirty="0">
                <a:latin typeface="Courier New"/>
                <a:cs typeface="Courier New"/>
              </a:rPr>
              <a:t>"aws_instance"</a:t>
            </a:r>
            <a:r>
              <a:rPr sz="2150" spc="-25" dirty="0">
                <a:latin typeface="Courier New"/>
                <a:cs typeface="Courier New"/>
              </a:rPr>
              <a:t> </a:t>
            </a:r>
            <a:r>
              <a:rPr sz="2150" dirty="0">
                <a:latin typeface="Courier New"/>
                <a:cs typeface="Courier New"/>
              </a:rPr>
              <a:t>"example"</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585470" marR="10596880">
              <a:lnSpc>
                <a:spcPts val="2470"/>
              </a:lnSpc>
              <a:spcBef>
                <a:spcPts val="125"/>
              </a:spcBef>
              <a:tabLst>
                <a:tab pos="2880360" algn="l"/>
              </a:tabLst>
            </a:pPr>
            <a:r>
              <a:rPr sz="2150" dirty="0">
                <a:latin typeface="Courier New"/>
                <a:cs typeface="Courier New"/>
              </a:rPr>
              <a:t>ami	=</a:t>
            </a:r>
            <a:r>
              <a:rPr sz="2150" spc="-95" dirty="0">
                <a:latin typeface="Courier New"/>
                <a:cs typeface="Courier New"/>
              </a:rPr>
              <a:t> </a:t>
            </a:r>
            <a:r>
              <a:rPr sz="2150" dirty="0">
                <a:latin typeface="Courier New"/>
                <a:cs typeface="Courier New"/>
              </a:rPr>
              <a:t>data.aws_ami.ubuntu.id </a:t>
            </a:r>
            <a:r>
              <a:rPr sz="2150" spc="-1275" dirty="0">
                <a:latin typeface="Courier New"/>
                <a:cs typeface="Courier New"/>
              </a:rPr>
              <a:t> </a:t>
            </a:r>
            <a:r>
              <a:rPr sz="2150" dirty="0">
                <a:latin typeface="Courier New"/>
                <a:cs typeface="Courier New"/>
              </a:rPr>
              <a:t>[…]</a:t>
            </a:r>
            <a:endParaRPr sz="2150">
              <a:latin typeface="Courier New"/>
              <a:cs typeface="Courier New"/>
            </a:endParaRPr>
          </a:p>
          <a:p>
            <a:pPr>
              <a:lnSpc>
                <a:spcPct val="100000"/>
              </a:lnSpc>
              <a:spcBef>
                <a:spcPts val="40"/>
              </a:spcBef>
            </a:pPr>
            <a:endParaRPr sz="2150">
              <a:latin typeface="Courier New"/>
              <a:cs typeface="Courier New"/>
            </a:endParaRPr>
          </a:p>
          <a:p>
            <a:pPr marL="913130" marR="13219430" indent="-328295">
              <a:lnSpc>
                <a:spcPts val="2470"/>
              </a:lnSpc>
              <a:spcBef>
                <a:spcPts val="5"/>
              </a:spcBef>
            </a:pPr>
            <a:r>
              <a:rPr sz="2150" dirty="0">
                <a:latin typeface="Courier New"/>
                <a:cs typeface="Courier New"/>
              </a:rPr>
              <a:t>ebs_block_device { </a:t>
            </a:r>
            <a:r>
              <a:rPr sz="2150" spc="5" dirty="0">
                <a:latin typeface="Courier New"/>
                <a:cs typeface="Courier New"/>
              </a:rPr>
              <a:t> </a:t>
            </a:r>
            <a:r>
              <a:rPr sz="2150" dirty="0">
                <a:latin typeface="Courier New"/>
                <a:cs typeface="Courier New"/>
              </a:rPr>
              <a:t>device_name</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"sda2" </a:t>
            </a:r>
            <a:r>
              <a:rPr sz="2150" spc="-1275" dirty="0">
                <a:latin typeface="Courier New"/>
                <a:cs typeface="Courier New"/>
              </a:rPr>
              <a:t> </a:t>
            </a:r>
            <a:r>
              <a:rPr sz="2150" dirty="0">
                <a:latin typeface="Courier New"/>
                <a:cs typeface="Courier New"/>
              </a:rPr>
              <a:t>volume_size</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100</a:t>
            </a:r>
            <a:endParaRPr sz="2150">
              <a:latin typeface="Courier New"/>
              <a:cs typeface="Courier New"/>
            </a:endParaRPr>
          </a:p>
          <a:p>
            <a:pPr marL="585470">
              <a:lnSpc>
                <a:spcPts val="2365"/>
              </a:lnSpc>
            </a:pPr>
            <a:r>
              <a:rPr sz="2150" dirty="0">
                <a:latin typeface="Courier New"/>
                <a:cs typeface="Courier New"/>
              </a:rPr>
              <a:t>}</a:t>
            </a:r>
            <a:endParaRPr sz="2150">
              <a:latin typeface="Courier New"/>
              <a:cs typeface="Courier New"/>
            </a:endParaRPr>
          </a:p>
          <a:p>
            <a:pPr marL="913130" marR="13219430" indent="-328295">
              <a:lnSpc>
                <a:spcPts val="2470"/>
              </a:lnSpc>
              <a:spcBef>
                <a:spcPts val="120"/>
              </a:spcBef>
            </a:pPr>
            <a:r>
              <a:rPr sz="2150" dirty="0">
                <a:latin typeface="Courier New"/>
                <a:cs typeface="Courier New"/>
              </a:rPr>
              <a:t>ebs_block_device { </a:t>
            </a:r>
            <a:r>
              <a:rPr sz="2150" spc="5" dirty="0">
                <a:latin typeface="Courier New"/>
                <a:cs typeface="Courier New"/>
              </a:rPr>
              <a:t> </a:t>
            </a:r>
            <a:r>
              <a:rPr sz="2150" dirty="0">
                <a:latin typeface="Courier New"/>
                <a:cs typeface="Courier New"/>
              </a:rPr>
              <a:t>device_name</a:t>
            </a:r>
            <a:r>
              <a:rPr sz="2150" spc="-50"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"sda3" </a:t>
            </a:r>
            <a:r>
              <a:rPr sz="2150" spc="-1275" dirty="0">
                <a:latin typeface="Courier New"/>
                <a:cs typeface="Courier New"/>
              </a:rPr>
              <a:t> </a:t>
            </a:r>
            <a:r>
              <a:rPr sz="2150" dirty="0">
                <a:latin typeface="Courier New"/>
                <a:cs typeface="Courier New"/>
              </a:rPr>
              <a:t>volume_size</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200</a:t>
            </a:r>
            <a:endParaRPr sz="2150">
              <a:latin typeface="Courier New"/>
              <a:cs typeface="Courier New"/>
            </a:endParaRPr>
          </a:p>
          <a:p>
            <a:pPr marL="585470">
              <a:lnSpc>
                <a:spcPts val="2365"/>
              </a:lnSpc>
            </a:pP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18839" y="6737290"/>
            <a:ext cx="18075910" cy="3162935"/>
          </a:xfrm>
          <a:prstGeom prst="rect">
            <a:avLst/>
          </a:prstGeom>
        </p:spPr>
        <p:txBody>
          <a:bodyPr vert="horz" wrap="square" lIns="0" tIns="13970" rIns="0" bIns="0" rtlCol="0">
            <a:spAutoFit/>
          </a:bodyPr>
          <a:lstStyle/>
          <a:p>
            <a:pPr marL="478155" indent="-427990">
              <a:lnSpc>
                <a:spcPct val="100000"/>
              </a:lnSpc>
              <a:spcBef>
                <a:spcPts val="110"/>
              </a:spcBef>
              <a:buSzPct val="75362"/>
              <a:buChar char="•"/>
              <a:tabLst>
                <a:tab pos="478155" algn="l"/>
                <a:tab pos="478790" algn="l"/>
              </a:tabLst>
            </a:pPr>
            <a:r>
              <a:rPr sz="3450" spc="5" dirty="0">
                <a:latin typeface="Arial MT"/>
                <a:cs typeface="Arial MT"/>
              </a:rPr>
              <a:t>aws_instance</a:t>
            </a:r>
            <a:r>
              <a:rPr sz="3450" spc="15" dirty="0">
                <a:latin typeface="Arial MT"/>
                <a:cs typeface="Arial MT"/>
              </a:rPr>
              <a:t> </a:t>
            </a:r>
            <a:r>
              <a:rPr sz="3450" spc="65" dirty="0">
                <a:latin typeface="Arial MT"/>
                <a:cs typeface="Arial MT"/>
              </a:rPr>
              <a:t>id:</a:t>
            </a:r>
            <a:r>
              <a:rPr sz="3450" spc="15" dirty="0">
                <a:latin typeface="Arial MT"/>
                <a:cs typeface="Arial MT"/>
              </a:rPr>
              <a:t> </a:t>
            </a:r>
            <a:r>
              <a:rPr sz="3450" spc="20" dirty="0">
                <a:latin typeface="Arial MT"/>
                <a:cs typeface="Arial MT"/>
              </a:rPr>
              <a:t>aws_instance.example.id</a:t>
            </a:r>
            <a:r>
              <a:rPr sz="3450" spc="15" dirty="0">
                <a:latin typeface="Arial MT"/>
                <a:cs typeface="Arial MT"/>
              </a:rPr>
              <a:t> </a:t>
            </a:r>
            <a:r>
              <a:rPr sz="3450" spc="50" dirty="0">
                <a:latin typeface="Arial MT"/>
                <a:cs typeface="Arial MT"/>
              </a:rPr>
              <a:t>(but</a:t>
            </a:r>
            <a:r>
              <a:rPr sz="3450" spc="15" dirty="0">
                <a:latin typeface="Arial MT"/>
                <a:cs typeface="Arial MT"/>
              </a:rPr>
              <a:t> </a:t>
            </a:r>
            <a:r>
              <a:rPr sz="3450" spc="5" dirty="0">
                <a:latin typeface="Arial MT"/>
                <a:cs typeface="Arial MT"/>
              </a:rPr>
              <a:t>also</a:t>
            </a:r>
            <a:r>
              <a:rPr sz="3450" spc="15" dirty="0">
                <a:latin typeface="Arial MT"/>
                <a:cs typeface="Arial MT"/>
              </a:rPr>
              <a:t> </a:t>
            </a:r>
            <a:r>
              <a:rPr sz="3450" spc="10" dirty="0">
                <a:latin typeface="Arial MT"/>
                <a:cs typeface="Arial MT"/>
              </a:rPr>
              <a:t>aws_instance.example.ami</a:t>
            </a:r>
            <a:r>
              <a:rPr sz="3450" spc="15" dirty="0">
                <a:latin typeface="Arial MT"/>
                <a:cs typeface="Arial MT"/>
              </a:rPr>
              <a:t> </a:t>
            </a:r>
            <a:r>
              <a:rPr sz="3450" dirty="0">
                <a:latin typeface="Arial MT"/>
                <a:cs typeface="Arial MT"/>
              </a:rPr>
              <a:t>will</a:t>
            </a:r>
            <a:r>
              <a:rPr sz="3450" spc="15" dirty="0">
                <a:latin typeface="Arial MT"/>
                <a:cs typeface="Arial MT"/>
              </a:rPr>
              <a:t> </a:t>
            </a:r>
            <a:r>
              <a:rPr sz="3450" spc="5" dirty="0">
                <a:latin typeface="Arial MT"/>
                <a:cs typeface="Arial MT"/>
              </a:rPr>
              <a:t>work)</a:t>
            </a:r>
            <a:endParaRPr sz="3450">
              <a:latin typeface="Arial MT"/>
              <a:cs typeface="Arial MT"/>
            </a:endParaRPr>
          </a:p>
          <a:p>
            <a:pPr>
              <a:lnSpc>
                <a:spcPct val="100000"/>
              </a:lnSpc>
              <a:spcBef>
                <a:spcPts val="30"/>
              </a:spcBef>
              <a:buFont typeface="Arial MT"/>
              <a:buChar char="•"/>
            </a:pPr>
            <a:endParaRPr sz="3650">
              <a:latin typeface="Arial MT"/>
              <a:cs typeface="Arial MT"/>
            </a:endParaRPr>
          </a:p>
          <a:p>
            <a:pPr marL="478155" marR="4841240" indent="-427990">
              <a:lnSpc>
                <a:spcPts val="4120"/>
              </a:lnSpc>
              <a:buSzPct val="75362"/>
              <a:buChar char="•"/>
              <a:tabLst>
                <a:tab pos="478155" algn="l"/>
                <a:tab pos="478790" algn="l"/>
              </a:tabLst>
            </a:pPr>
            <a:r>
              <a:rPr sz="3450" spc="35" dirty="0">
                <a:latin typeface="Arial MT"/>
                <a:cs typeface="Arial MT"/>
              </a:rPr>
              <a:t>aws_instance.example.ebs_block_device[*].id</a:t>
            </a:r>
            <a:r>
              <a:rPr sz="3450" spc="5" dirty="0">
                <a:latin typeface="Arial MT"/>
                <a:cs typeface="Arial MT"/>
              </a:rPr>
              <a:t> </a:t>
            </a:r>
            <a:r>
              <a:rPr sz="3450" spc="35" dirty="0">
                <a:latin typeface="Arial MT"/>
                <a:cs typeface="Arial MT"/>
              </a:rPr>
              <a:t>(splat</a:t>
            </a:r>
            <a:r>
              <a:rPr sz="3450" spc="5" dirty="0">
                <a:latin typeface="Arial MT"/>
                <a:cs typeface="Arial MT"/>
              </a:rPr>
              <a:t> </a:t>
            </a:r>
            <a:r>
              <a:rPr sz="3450" spc="15" dirty="0">
                <a:latin typeface="Arial MT"/>
                <a:cs typeface="Arial MT"/>
              </a:rPr>
              <a:t>expression) </a:t>
            </a:r>
            <a:r>
              <a:rPr sz="3450" spc="-944" dirty="0">
                <a:latin typeface="Arial MT"/>
                <a:cs typeface="Arial MT"/>
              </a:rPr>
              <a:t> </a:t>
            </a:r>
            <a:r>
              <a:rPr sz="3450" spc="40" dirty="0">
                <a:latin typeface="Arial MT"/>
                <a:cs typeface="Arial MT"/>
              </a:rPr>
              <a:t>which</a:t>
            </a:r>
            <a:r>
              <a:rPr sz="3450" spc="-5" dirty="0">
                <a:latin typeface="Arial MT"/>
                <a:cs typeface="Arial MT"/>
              </a:rPr>
              <a:t> </a:t>
            </a:r>
            <a:r>
              <a:rPr sz="3450" dirty="0">
                <a:latin typeface="Arial MT"/>
                <a:cs typeface="Arial MT"/>
              </a:rPr>
              <a:t>is </a:t>
            </a:r>
            <a:r>
              <a:rPr sz="3450" spc="5" dirty="0">
                <a:latin typeface="Arial MT"/>
                <a:cs typeface="Arial MT"/>
              </a:rPr>
              <a:t>the</a:t>
            </a:r>
            <a:r>
              <a:rPr sz="3450" dirty="0">
                <a:latin typeface="Arial MT"/>
                <a:cs typeface="Arial MT"/>
              </a:rPr>
              <a:t> </a:t>
            </a:r>
            <a:r>
              <a:rPr sz="3450" spc="5" dirty="0">
                <a:latin typeface="Arial MT"/>
                <a:cs typeface="Arial MT"/>
              </a:rPr>
              <a:t>same</a:t>
            </a:r>
            <a:r>
              <a:rPr sz="3450" dirty="0">
                <a:latin typeface="Arial MT"/>
                <a:cs typeface="Arial MT"/>
              </a:rPr>
              <a:t> </a:t>
            </a:r>
            <a:r>
              <a:rPr sz="3450" spc="5" dirty="0">
                <a:latin typeface="Arial MT"/>
                <a:cs typeface="Arial MT"/>
              </a:rPr>
              <a:t>as:</a:t>
            </a:r>
            <a:endParaRPr sz="3450">
              <a:latin typeface="Arial MT"/>
              <a:cs typeface="Arial MT"/>
            </a:endParaRPr>
          </a:p>
          <a:p>
            <a:pPr>
              <a:lnSpc>
                <a:spcPct val="100000"/>
              </a:lnSpc>
              <a:spcBef>
                <a:spcPts val="30"/>
              </a:spcBef>
              <a:buFont typeface="Arial MT"/>
              <a:buChar char="•"/>
            </a:pPr>
            <a:endParaRPr sz="3400">
              <a:latin typeface="Arial MT"/>
              <a:cs typeface="Arial MT"/>
            </a:endParaRPr>
          </a:p>
          <a:p>
            <a:pPr marL="1210945" lvl="1" indent="-427990">
              <a:lnSpc>
                <a:spcPct val="100000"/>
              </a:lnSpc>
              <a:spcBef>
                <a:spcPts val="5"/>
              </a:spcBef>
              <a:buSzPct val="75362"/>
              <a:buChar char="•"/>
              <a:tabLst>
                <a:tab pos="1210945" algn="l"/>
                <a:tab pos="1211580" algn="l"/>
              </a:tabLst>
            </a:pPr>
            <a:r>
              <a:rPr sz="3450" spc="50" dirty="0">
                <a:latin typeface="Arial MT"/>
                <a:cs typeface="Arial MT"/>
              </a:rPr>
              <a:t>[for</a:t>
            </a:r>
            <a:r>
              <a:rPr sz="3450" dirty="0">
                <a:latin typeface="Arial MT"/>
                <a:cs typeface="Arial MT"/>
              </a:rPr>
              <a:t> </a:t>
            </a:r>
            <a:r>
              <a:rPr sz="3450" spc="50" dirty="0">
                <a:latin typeface="Arial MT"/>
                <a:cs typeface="Arial MT"/>
              </a:rPr>
              <a:t>block_device</a:t>
            </a:r>
            <a:r>
              <a:rPr sz="3450" dirty="0">
                <a:latin typeface="Arial MT"/>
                <a:cs typeface="Arial MT"/>
              </a:rPr>
              <a:t> in </a:t>
            </a:r>
            <a:r>
              <a:rPr sz="3450" spc="25" dirty="0">
                <a:latin typeface="Arial MT"/>
                <a:cs typeface="Arial MT"/>
              </a:rPr>
              <a:t>aws_instance.example.ebs_block_device:</a:t>
            </a:r>
            <a:r>
              <a:rPr sz="3450" dirty="0">
                <a:latin typeface="Arial MT"/>
                <a:cs typeface="Arial MT"/>
              </a:rPr>
              <a:t> </a:t>
            </a:r>
            <a:r>
              <a:rPr sz="3450" spc="65" dirty="0">
                <a:latin typeface="Arial MT"/>
                <a:cs typeface="Arial MT"/>
              </a:rPr>
              <a:t>block_device.id]</a:t>
            </a:r>
            <a:endParaRPr sz="3450">
              <a:latin typeface="Arial MT"/>
              <a:cs typeface="Arial MT"/>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194530"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0" dirty="0">
                <a:latin typeface="Arial MT"/>
                <a:cs typeface="Arial MT"/>
              </a:rPr>
              <a:t>There</a:t>
            </a:r>
            <a:r>
              <a:rPr sz="4100" spc="5" dirty="0">
                <a:latin typeface="Arial MT"/>
                <a:cs typeface="Arial MT"/>
              </a:rPr>
              <a:t> is</a:t>
            </a:r>
            <a:r>
              <a:rPr sz="4100" spc="10" dirty="0">
                <a:latin typeface="Arial MT"/>
                <a:cs typeface="Arial MT"/>
              </a:rPr>
              <a:t> an </a:t>
            </a:r>
            <a:r>
              <a:rPr sz="4100" spc="50" dirty="0">
                <a:latin typeface="Arial MT"/>
                <a:cs typeface="Arial MT"/>
              </a:rPr>
              <a:t>older</a:t>
            </a:r>
            <a:r>
              <a:rPr sz="4100" spc="10" dirty="0">
                <a:latin typeface="Arial MT"/>
                <a:cs typeface="Arial MT"/>
              </a:rPr>
              <a:t> </a:t>
            </a:r>
            <a:r>
              <a:rPr sz="4100" spc="5" dirty="0">
                <a:latin typeface="Arial MT"/>
                <a:cs typeface="Arial MT"/>
              </a:rPr>
              <a:t>variant</a:t>
            </a:r>
            <a:r>
              <a:rPr sz="4100" spc="10" dirty="0">
                <a:latin typeface="Arial MT"/>
                <a:cs typeface="Arial MT"/>
              </a:rPr>
              <a:t> </a:t>
            </a:r>
            <a:r>
              <a:rPr sz="4100" spc="5" dirty="0">
                <a:latin typeface="Arial MT"/>
                <a:cs typeface="Arial MT"/>
              </a:rPr>
              <a:t>that</a:t>
            </a:r>
            <a:r>
              <a:rPr sz="4100" spc="10" dirty="0">
                <a:latin typeface="Arial MT"/>
                <a:cs typeface="Arial MT"/>
              </a:rPr>
              <a:t> </a:t>
            </a:r>
            <a:r>
              <a:rPr sz="4100" spc="45" dirty="0">
                <a:latin typeface="Arial MT"/>
                <a:cs typeface="Arial MT"/>
              </a:rPr>
              <a:t>should</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75" dirty="0">
                <a:latin typeface="Arial MT"/>
                <a:cs typeface="Arial MT"/>
              </a:rPr>
              <a:t>avoided</a:t>
            </a:r>
            <a:r>
              <a:rPr sz="4100" spc="10" dirty="0">
                <a:latin typeface="Arial MT"/>
                <a:cs typeface="Arial MT"/>
              </a:rPr>
              <a:t> </a:t>
            </a:r>
            <a:r>
              <a:rPr sz="4100" spc="5" dirty="0">
                <a:latin typeface="Arial MT"/>
                <a:cs typeface="Arial MT"/>
              </a:rPr>
              <a:t>in</a:t>
            </a:r>
            <a:r>
              <a:rPr sz="4100" spc="10" dirty="0">
                <a:latin typeface="Arial MT"/>
                <a:cs typeface="Arial MT"/>
              </a:rPr>
              <a:t> newer </a:t>
            </a:r>
            <a:r>
              <a:rPr sz="4100" spc="40" dirty="0">
                <a:latin typeface="Arial MT"/>
                <a:cs typeface="Arial MT"/>
              </a:rPr>
              <a:t>configuration: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75" dirty="0">
                <a:latin typeface="Arial MT"/>
                <a:cs typeface="Arial MT"/>
              </a:rPr>
              <a:t>It’s</a:t>
            </a:r>
            <a:r>
              <a:rPr sz="4100" spc="5" dirty="0">
                <a:latin typeface="Arial MT"/>
                <a:cs typeface="Arial MT"/>
              </a:rPr>
              <a:t> </a:t>
            </a:r>
            <a:r>
              <a:rPr sz="4100" spc="85" dirty="0">
                <a:latin typeface="Arial MT"/>
                <a:cs typeface="Arial MT"/>
              </a:rPr>
              <a:t>called</a:t>
            </a:r>
            <a:r>
              <a:rPr sz="4100" spc="10" dirty="0">
                <a:latin typeface="Arial MT"/>
                <a:cs typeface="Arial MT"/>
              </a:rPr>
              <a:t> the </a:t>
            </a:r>
            <a:r>
              <a:rPr sz="4100" b="1" spc="5" dirty="0">
                <a:latin typeface="Arial"/>
                <a:cs typeface="Arial"/>
              </a:rPr>
              <a:t>attribute</a:t>
            </a:r>
            <a:r>
              <a:rPr sz="4100" b="1" spc="10" dirty="0">
                <a:latin typeface="Arial"/>
                <a:cs typeface="Arial"/>
              </a:rPr>
              <a:t> </a:t>
            </a:r>
            <a:r>
              <a:rPr sz="4100" b="1" spc="5" dirty="0">
                <a:latin typeface="Arial"/>
                <a:cs typeface="Arial"/>
              </a:rPr>
              <a:t>only</a:t>
            </a:r>
            <a:r>
              <a:rPr sz="4100" b="1" spc="10" dirty="0">
                <a:latin typeface="Arial"/>
                <a:cs typeface="Arial"/>
              </a:rPr>
              <a:t> </a:t>
            </a:r>
            <a:r>
              <a:rPr sz="4100" b="1" spc="5" dirty="0">
                <a:latin typeface="Arial"/>
                <a:cs typeface="Arial"/>
              </a:rPr>
              <a:t>splat</a:t>
            </a:r>
            <a:r>
              <a:rPr sz="4100" b="1" spc="10" dirty="0">
                <a:latin typeface="Arial"/>
                <a:cs typeface="Arial"/>
              </a:rPr>
              <a:t> </a:t>
            </a:r>
            <a:r>
              <a:rPr sz="4100" b="1" spc="5" dirty="0">
                <a:latin typeface="Arial"/>
                <a:cs typeface="Arial"/>
              </a:rPr>
              <a:t>expression</a:t>
            </a:r>
            <a:r>
              <a:rPr sz="4100" spc="5" dirty="0">
                <a:latin typeface="Arial MT"/>
                <a:cs typeface="Arial MT"/>
              </a:rPr>
              <a: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2000250" lvl="2" indent="-509905">
              <a:lnSpc>
                <a:spcPct val="100000"/>
              </a:lnSpc>
              <a:buSzPct val="75609"/>
              <a:buChar char="•"/>
              <a:tabLst>
                <a:tab pos="2000250" algn="l"/>
                <a:tab pos="2000885" algn="l"/>
              </a:tabLst>
            </a:pPr>
            <a:r>
              <a:rPr sz="4100" spc="20" dirty="0">
                <a:latin typeface="Arial MT"/>
                <a:cs typeface="Arial MT"/>
              </a:rPr>
              <a:t>var.list.*.interfaces[0].name</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Which</a:t>
            </a:r>
            <a:r>
              <a:rPr sz="4100" spc="-5" dirty="0">
                <a:latin typeface="Arial MT"/>
                <a:cs typeface="Arial MT"/>
              </a:rPr>
              <a:t> </a:t>
            </a:r>
            <a:r>
              <a:rPr sz="4100" spc="5" dirty="0">
                <a:latin typeface="Arial MT"/>
                <a:cs typeface="Arial MT"/>
              </a:rPr>
              <a:t>is</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0" dirty="0">
                <a:latin typeface="Arial MT"/>
                <a:cs typeface="Arial MT"/>
              </a:rPr>
              <a:t>equivalent</a:t>
            </a:r>
            <a:r>
              <a:rPr sz="4100" dirty="0">
                <a:latin typeface="Arial MT"/>
                <a:cs typeface="Arial MT"/>
              </a:rPr>
              <a:t> </a:t>
            </a:r>
            <a:r>
              <a:rPr sz="4100" spc="5" dirty="0">
                <a:latin typeface="Arial MT"/>
                <a:cs typeface="Arial MT"/>
              </a:rPr>
              <a:t>to:</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2000250" lvl="2" indent="-509905">
              <a:lnSpc>
                <a:spcPct val="100000"/>
              </a:lnSpc>
              <a:spcBef>
                <a:spcPts val="5"/>
              </a:spcBef>
              <a:buSzPct val="75609"/>
              <a:buChar char="•"/>
              <a:tabLst>
                <a:tab pos="2000250" algn="l"/>
                <a:tab pos="2000885" algn="l"/>
              </a:tabLst>
            </a:pPr>
            <a:r>
              <a:rPr sz="4100" spc="65" dirty="0">
                <a:latin typeface="Arial MT"/>
                <a:cs typeface="Arial MT"/>
              </a:rPr>
              <a:t>[for</a:t>
            </a:r>
            <a:r>
              <a:rPr sz="4100" spc="-5" dirty="0">
                <a:latin typeface="Arial MT"/>
                <a:cs typeface="Arial MT"/>
              </a:rPr>
              <a:t> </a:t>
            </a:r>
            <a:r>
              <a:rPr sz="4100" spc="10" dirty="0">
                <a:latin typeface="Arial MT"/>
                <a:cs typeface="Arial MT"/>
              </a:rPr>
              <a:t>o</a:t>
            </a:r>
            <a:r>
              <a:rPr sz="4100" spc="-5" dirty="0">
                <a:latin typeface="Arial MT"/>
                <a:cs typeface="Arial MT"/>
              </a:rPr>
              <a:t> </a:t>
            </a:r>
            <a:r>
              <a:rPr sz="4100" spc="5" dirty="0">
                <a:latin typeface="Arial MT"/>
                <a:cs typeface="Arial MT"/>
              </a:rPr>
              <a:t>in</a:t>
            </a:r>
            <a:r>
              <a:rPr sz="4100" spc="-5" dirty="0">
                <a:latin typeface="Arial MT"/>
                <a:cs typeface="Arial MT"/>
              </a:rPr>
              <a:t> </a:t>
            </a:r>
            <a:r>
              <a:rPr sz="4100" spc="-40" dirty="0">
                <a:latin typeface="Arial MT"/>
                <a:cs typeface="Arial MT"/>
              </a:rPr>
              <a:t>var.list</a:t>
            </a:r>
            <a:r>
              <a:rPr sz="4100" dirty="0">
                <a:latin typeface="Arial MT"/>
                <a:cs typeface="Arial MT"/>
              </a:rPr>
              <a:t> </a:t>
            </a:r>
            <a:r>
              <a:rPr sz="4100" spc="5" dirty="0">
                <a:latin typeface="Arial MT"/>
                <a:cs typeface="Arial MT"/>
              </a:rPr>
              <a:t>:</a:t>
            </a:r>
            <a:r>
              <a:rPr sz="4100" spc="-5" dirty="0">
                <a:latin typeface="Arial MT"/>
                <a:cs typeface="Arial MT"/>
              </a:rPr>
              <a:t> </a:t>
            </a:r>
            <a:r>
              <a:rPr sz="4100" spc="55" dirty="0">
                <a:latin typeface="Arial MT"/>
                <a:cs typeface="Arial MT"/>
              </a:rPr>
              <a:t>o.interfaces][0].name</a:t>
            </a:r>
            <a:endParaRPr sz="4100">
              <a:latin typeface="Arial MT"/>
              <a:cs typeface="Arial MT"/>
            </a:endParaRPr>
          </a:p>
          <a:p>
            <a:pPr lvl="2">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10" dirty="0">
                <a:latin typeface="Arial MT"/>
                <a:cs typeface="Arial MT"/>
              </a:rPr>
              <a:t>now </a:t>
            </a:r>
            <a:r>
              <a:rPr sz="4100" spc="5" dirty="0">
                <a:latin typeface="Arial MT"/>
                <a:cs typeface="Arial MT"/>
              </a:rPr>
              <a:t>this still</a:t>
            </a:r>
            <a:r>
              <a:rPr sz="4100" spc="10" dirty="0">
                <a:latin typeface="Arial MT"/>
                <a:cs typeface="Arial MT"/>
              </a:rPr>
              <a:t> works </a:t>
            </a:r>
            <a:r>
              <a:rPr sz="4100" spc="5" dirty="0">
                <a:latin typeface="Arial MT"/>
                <a:cs typeface="Arial MT"/>
              </a:rPr>
              <a:t>in </a:t>
            </a:r>
            <a:r>
              <a:rPr sz="4100" spc="15" dirty="0">
                <a:latin typeface="Arial MT"/>
                <a:cs typeface="Arial MT"/>
              </a:rPr>
              <a:t>terraform</a:t>
            </a:r>
            <a:r>
              <a:rPr sz="4100" spc="10" dirty="0">
                <a:latin typeface="Arial MT"/>
                <a:cs typeface="Arial MT"/>
              </a:rPr>
              <a:t> </a:t>
            </a:r>
            <a:r>
              <a:rPr sz="4100" spc="5" dirty="0">
                <a:latin typeface="Arial MT"/>
                <a:cs typeface="Arial MT"/>
              </a:rPr>
              <a:t>(0.14),</a:t>
            </a:r>
            <a:r>
              <a:rPr sz="4100" spc="10" dirty="0">
                <a:latin typeface="Arial MT"/>
                <a:cs typeface="Arial MT"/>
              </a:rPr>
              <a:t> </a:t>
            </a:r>
            <a:r>
              <a:rPr sz="4100" spc="85" dirty="0">
                <a:latin typeface="Arial MT"/>
                <a:cs typeface="Arial MT"/>
              </a:rPr>
              <a:t>but</a:t>
            </a:r>
            <a:r>
              <a:rPr sz="4100" spc="5" dirty="0">
                <a:latin typeface="Arial MT"/>
                <a:cs typeface="Arial MT"/>
              </a:rPr>
              <a:t> only</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spc="85" dirty="0">
                <a:latin typeface="Arial MT"/>
                <a:cs typeface="Arial MT"/>
              </a:rPr>
              <a:t>legacy</a:t>
            </a:r>
            <a:r>
              <a:rPr sz="4100" spc="5" dirty="0">
                <a:latin typeface="Arial MT"/>
                <a:cs typeface="Arial MT"/>
              </a:rPr>
              <a:t> </a:t>
            </a:r>
            <a:r>
              <a:rPr sz="4100" dirty="0">
                <a:latin typeface="Arial MT"/>
                <a:cs typeface="Arial MT"/>
              </a:rPr>
              <a:t>reasons</a:t>
            </a:r>
            <a:endParaRPr sz="4100">
              <a:latin typeface="Arial MT"/>
              <a:cs typeface="Arial MT"/>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72214"/>
            <a:ext cx="13707744" cy="8256270"/>
          </a:xfrm>
          <a:prstGeom prst="rect">
            <a:avLst/>
          </a:prstGeom>
        </p:spPr>
        <p:txBody>
          <a:bodyPr vert="horz" wrap="square" lIns="0" tIns="15875" rIns="0" bIns="0" rtlCol="0">
            <a:spAutoFit/>
          </a:bodyPr>
          <a:lstStyle/>
          <a:p>
            <a:pPr marL="417195" indent="-392430">
              <a:lnSpc>
                <a:spcPct val="100000"/>
              </a:lnSpc>
              <a:spcBef>
                <a:spcPts val="125"/>
              </a:spcBef>
              <a:buSzPct val="74603"/>
              <a:buChar char="•"/>
              <a:tabLst>
                <a:tab pos="417195" algn="l"/>
                <a:tab pos="417830" algn="l"/>
              </a:tabLst>
            </a:pPr>
            <a:r>
              <a:rPr sz="3150" spc="-145" dirty="0">
                <a:latin typeface="Arial MT"/>
                <a:cs typeface="Arial MT"/>
              </a:rPr>
              <a:t>You</a:t>
            </a:r>
            <a:r>
              <a:rPr sz="3150" dirty="0">
                <a:latin typeface="Arial MT"/>
                <a:cs typeface="Arial MT"/>
              </a:rPr>
              <a:t> </a:t>
            </a:r>
            <a:r>
              <a:rPr sz="3150" spc="70" dirty="0">
                <a:latin typeface="Arial MT"/>
                <a:cs typeface="Arial MT"/>
              </a:rPr>
              <a:t>can</a:t>
            </a:r>
            <a:r>
              <a:rPr sz="3150" spc="5" dirty="0">
                <a:latin typeface="Arial MT"/>
                <a:cs typeface="Arial MT"/>
              </a:rPr>
              <a:t> </a:t>
            </a:r>
            <a:r>
              <a:rPr sz="3150" spc="10" dirty="0">
                <a:latin typeface="Arial MT"/>
                <a:cs typeface="Arial MT"/>
              </a:rPr>
              <a:t>use</a:t>
            </a:r>
            <a:r>
              <a:rPr sz="3150" spc="5" dirty="0">
                <a:latin typeface="Arial MT"/>
                <a:cs typeface="Arial MT"/>
              </a:rPr>
              <a:t> </a:t>
            </a:r>
            <a:r>
              <a:rPr sz="3150" spc="30" dirty="0">
                <a:latin typeface="Arial MT"/>
                <a:cs typeface="Arial MT"/>
              </a:rPr>
              <a:t>functions</a:t>
            </a:r>
            <a:r>
              <a:rPr sz="3150" dirty="0">
                <a:latin typeface="Arial MT"/>
                <a:cs typeface="Arial MT"/>
              </a:rPr>
              <a:t> </a:t>
            </a:r>
            <a:r>
              <a:rPr sz="3150" spc="5" dirty="0">
                <a:latin typeface="Arial MT"/>
                <a:cs typeface="Arial MT"/>
              </a:rPr>
              <a:t>in </a:t>
            </a:r>
            <a:r>
              <a:rPr sz="3150" spc="15" dirty="0">
                <a:latin typeface="Arial MT"/>
                <a:cs typeface="Arial MT"/>
              </a:rPr>
              <a:t>terraform</a:t>
            </a:r>
            <a:r>
              <a:rPr sz="3150" spc="5" dirty="0">
                <a:latin typeface="Arial MT"/>
                <a:cs typeface="Arial MT"/>
              </a:rPr>
              <a:t> </a:t>
            </a:r>
            <a:r>
              <a:rPr sz="3150" spc="10" dirty="0">
                <a:latin typeface="Arial MT"/>
                <a:cs typeface="Arial MT"/>
              </a:rPr>
              <a:t>to</a:t>
            </a:r>
            <a:r>
              <a:rPr sz="3150" dirty="0">
                <a:latin typeface="Arial MT"/>
                <a:cs typeface="Arial MT"/>
              </a:rPr>
              <a:t> </a:t>
            </a:r>
            <a:r>
              <a:rPr sz="3150" spc="30" dirty="0">
                <a:latin typeface="Arial MT"/>
                <a:cs typeface="Arial MT"/>
              </a:rPr>
              <a:t>create</a:t>
            </a:r>
            <a:r>
              <a:rPr sz="3150" spc="5" dirty="0">
                <a:latin typeface="Arial MT"/>
                <a:cs typeface="Arial MT"/>
              </a:rPr>
              <a:t> all </a:t>
            </a:r>
            <a:r>
              <a:rPr sz="3150" spc="15" dirty="0">
                <a:latin typeface="Arial MT"/>
                <a:cs typeface="Arial MT"/>
              </a:rPr>
              <a:t>different</a:t>
            </a:r>
            <a:r>
              <a:rPr sz="3150" dirty="0">
                <a:latin typeface="Arial MT"/>
                <a:cs typeface="Arial MT"/>
              </a:rPr>
              <a:t> </a:t>
            </a:r>
            <a:r>
              <a:rPr sz="3150" spc="20" dirty="0">
                <a:latin typeface="Arial MT"/>
                <a:cs typeface="Arial MT"/>
              </a:rPr>
              <a:t>sorts</a:t>
            </a:r>
            <a:r>
              <a:rPr sz="3150" spc="5" dirty="0">
                <a:latin typeface="Arial MT"/>
                <a:cs typeface="Arial MT"/>
              </a:rPr>
              <a:t> </a:t>
            </a:r>
            <a:r>
              <a:rPr sz="3150" spc="10" dirty="0">
                <a:latin typeface="Arial MT"/>
                <a:cs typeface="Arial MT"/>
              </a:rPr>
              <a:t>of</a:t>
            </a:r>
            <a:r>
              <a:rPr sz="3150" spc="5" dirty="0">
                <a:latin typeface="Arial MT"/>
                <a:cs typeface="Arial MT"/>
              </a:rPr>
              <a:t> </a:t>
            </a:r>
            <a:r>
              <a:rPr sz="3150" spc="30" dirty="0">
                <a:latin typeface="Arial MT"/>
                <a:cs typeface="Arial MT"/>
              </a:rPr>
              <a:t>behaviour</a:t>
            </a:r>
            <a:endParaRPr sz="3150">
              <a:latin typeface="Arial MT"/>
              <a:cs typeface="Arial MT"/>
            </a:endParaRPr>
          </a:p>
          <a:p>
            <a:pPr>
              <a:lnSpc>
                <a:spcPct val="100000"/>
              </a:lnSpc>
              <a:spcBef>
                <a:spcPts val="45"/>
              </a:spcBef>
              <a:buFont typeface="Arial MT"/>
              <a:buChar char="•"/>
            </a:pPr>
            <a:endParaRPr sz="3300">
              <a:latin typeface="Arial MT"/>
              <a:cs typeface="Arial MT"/>
            </a:endParaRPr>
          </a:p>
          <a:p>
            <a:pPr marL="1149985" lvl="1" indent="-392430">
              <a:lnSpc>
                <a:spcPct val="100000"/>
              </a:lnSpc>
              <a:spcBef>
                <a:spcPts val="5"/>
              </a:spcBef>
              <a:buSzPct val="74603"/>
              <a:buChar char="•"/>
              <a:tabLst>
                <a:tab pos="1149985" algn="l"/>
                <a:tab pos="1150620" algn="l"/>
              </a:tabLst>
            </a:pPr>
            <a:r>
              <a:rPr sz="3150" spc="35" dirty="0">
                <a:latin typeface="Arial MT"/>
                <a:cs typeface="Arial MT"/>
              </a:rPr>
              <a:t>Numeric</a:t>
            </a:r>
            <a:r>
              <a:rPr sz="3150" spc="-10" dirty="0">
                <a:latin typeface="Arial MT"/>
                <a:cs typeface="Arial MT"/>
              </a:rPr>
              <a:t> </a:t>
            </a:r>
            <a:r>
              <a:rPr sz="3150" spc="30" dirty="0">
                <a:latin typeface="Arial MT"/>
                <a:cs typeface="Arial MT"/>
              </a:rPr>
              <a:t>functions</a:t>
            </a:r>
            <a:r>
              <a:rPr sz="3150" spc="-5" dirty="0">
                <a:latin typeface="Arial MT"/>
                <a:cs typeface="Arial MT"/>
              </a:rPr>
              <a:t> </a:t>
            </a:r>
            <a:r>
              <a:rPr sz="3150" spc="10" dirty="0">
                <a:latin typeface="Arial MT"/>
                <a:cs typeface="Arial MT"/>
              </a:rPr>
              <a:t>(min,</a:t>
            </a:r>
            <a:r>
              <a:rPr sz="3150" spc="-5" dirty="0">
                <a:latin typeface="Arial MT"/>
                <a:cs typeface="Arial MT"/>
              </a:rPr>
              <a:t> </a:t>
            </a:r>
            <a:r>
              <a:rPr sz="3150" spc="10" dirty="0">
                <a:latin typeface="Arial MT"/>
                <a:cs typeface="Arial MT"/>
              </a:rPr>
              <a:t>max,</a:t>
            </a:r>
            <a:r>
              <a:rPr sz="3150" spc="-5" dirty="0">
                <a:latin typeface="Arial MT"/>
                <a:cs typeface="Arial MT"/>
              </a:rPr>
              <a:t> </a:t>
            </a:r>
            <a:r>
              <a:rPr sz="3150" spc="15" dirty="0">
                <a:latin typeface="Arial MT"/>
                <a:cs typeface="Arial MT"/>
              </a:rPr>
              <a:t>…)</a:t>
            </a:r>
            <a:endParaRPr sz="3150">
              <a:latin typeface="Arial MT"/>
              <a:cs typeface="Arial MT"/>
            </a:endParaRPr>
          </a:p>
          <a:p>
            <a:pPr lvl="1">
              <a:lnSpc>
                <a:spcPct val="100000"/>
              </a:lnSpc>
              <a:spcBef>
                <a:spcPts val="45"/>
              </a:spcBef>
              <a:buFont typeface="Arial MT"/>
              <a:buChar char="•"/>
            </a:pPr>
            <a:endParaRPr sz="3300">
              <a:latin typeface="Arial MT"/>
              <a:cs typeface="Arial MT"/>
            </a:endParaRPr>
          </a:p>
          <a:p>
            <a:pPr marL="1149985" lvl="1" indent="-392430">
              <a:lnSpc>
                <a:spcPct val="100000"/>
              </a:lnSpc>
              <a:spcBef>
                <a:spcPts val="5"/>
              </a:spcBef>
              <a:buSzPct val="74603"/>
              <a:buChar char="•"/>
              <a:tabLst>
                <a:tab pos="1149985" algn="l"/>
                <a:tab pos="1150620" algn="l"/>
              </a:tabLst>
            </a:pPr>
            <a:r>
              <a:rPr sz="3150" spc="5" dirty="0">
                <a:latin typeface="Arial MT"/>
                <a:cs typeface="Arial MT"/>
              </a:rPr>
              <a:t>String</a:t>
            </a:r>
            <a:r>
              <a:rPr sz="3150" spc="-5" dirty="0">
                <a:latin typeface="Arial MT"/>
                <a:cs typeface="Arial MT"/>
              </a:rPr>
              <a:t> </a:t>
            </a:r>
            <a:r>
              <a:rPr sz="3150" spc="30" dirty="0">
                <a:latin typeface="Arial MT"/>
                <a:cs typeface="Arial MT"/>
              </a:rPr>
              <a:t>functions</a:t>
            </a:r>
            <a:r>
              <a:rPr sz="3150" spc="-5" dirty="0">
                <a:latin typeface="Arial MT"/>
                <a:cs typeface="Arial MT"/>
              </a:rPr>
              <a:t> </a:t>
            </a:r>
            <a:r>
              <a:rPr sz="3150" spc="30" dirty="0">
                <a:latin typeface="Arial MT"/>
                <a:cs typeface="Arial MT"/>
              </a:rPr>
              <a:t>(formatting</a:t>
            </a:r>
            <a:r>
              <a:rPr sz="3150" spc="-5" dirty="0">
                <a:latin typeface="Arial MT"/>
                <a:cs typeface="Arial MT"/>
              </a:rPr>
              <a:t> </a:t>
            </a:r>
            <a:r>
              <a:rPr sz="3150" spc="30" dirty="0">
                <a:latin typeface="Arial MT"/>
                <a:cs typeface="Arial MT"/>
              </a:rPr>
              <a:t>strings)</a:t>
            </a:r>
            <a:endParaRPr sz="3150">
              <a:latin typeface="Arial MT"/>
              <a:cs typeface="Arial MT"/>
            </a:endParaRPr>
          </a:p>
          <a:p>
            <a:pPr lvl="1">
              <a:lnSpc>
                <a:spcPct val="100000"/>
              </a:lnSpc>
              <a:spcBef>
                <a:spcPts val="45"/>
              </a:spcBef>
              <a:buFont typeface="Arial MT"/>
              <a:buChar char="•"/>
            </a:pPr>
            <a:endParaRPr sz="3300">
              <a:latin typeface="Arial MT"/>
              <a:cs typeface="Arial MT"/>
            </a:endParaRPr>
          </a:p>
          <a:p>
            <a:pPr marL="1149985" lvl="1" indent="-392430">
              <a:lnSpc>
                <a:spcPct val="100000"/>
              </a:lnSpc>
              <a:spcBef>
                <a:spcPts val="5"/>
              </a:spcBef>
              <a:buSzPct val="74603"/>
              <a:buChar char="•"/>
              <a:tabLst>
                <a:tab pos="1149985" algn="l"/>
                <a:tab pos="1150620" algn="l"/>
              </a:tabLst>
            </a:pPr>
            <a:r>
              <a:rPr sz="3150" spc="25" dirty="0">
                <a:latin typeface="Arial MT"/>
                <a:cs typeface="Arial MT"/>
              </a:rPr>
              <a:t>Collection</a:t>
            </a:r>
            <a:r>
              <a:rPr sz="3150" spc="-5" dirty="0">
                <a:latin typeface="Arial MT"/>
                <a:cs typeface="Arial MT"/>
              </a:rPr>
              <a:t> </a:t>
            </a:r>
            <a:r>
              <a:rPr sz="3150" spc="30" dirty="0">
                <a:latin typeface="Arial MT"/>
                <a:cs typeface="Arial MT"/>
              </a:rPr>
              <a:t>functions</a:t>
            </a:r>
            <a:r>
              <a:rPr sz="3150" dirty="0">
                <a:latin typeface="Arial MT"/>
                <a:cs typeface="Arial MT"/>
              </a:rPr>
              <a:t> </a:t>
            </a:r>
            <a:r>
              <a:rPr sz="3150" spc="55" dirty="0">
                <a:latin typeface="Arial MT"/>
                <a:cs typeface="Arial MT"/>
              </a:rPr>
              <a:t>(merging</a:t>
            </a:r>
            <a:r>
              <a:rPr sz="3150" dirty="0">
                <a:latin typeface="Arial MT"/>
                <a:cs typeface="Arial MT"/>
              </a:rPr>
              <a:t> </a:t>
            </a:r>
            <a:r>
              <a:rPr sz="3150" spc="5" dirty="0">
                <a:latin typeface="Arial MT"/>
                <a:cs typeface="Arial MT"/>
              </a:rPr>
              <a:t>lists,</a:t>
            </a:r>
            <a:r>
              <a:rPr sz="3150" dirty="0">
                <a:latin typeface="Arial MT"/>
                <a:cs typeface="Arial MT"/>
              </a:rPr>
              <a:t> </a:t>
            </a:r>
            <a:r>
              <a:rPr sz="3150" spc="45" dirty="0">
                <a:latin typeface="Arial MT"/>
                <a:cs typeface="Arial MT"/>
              </a:rPr>
              <a:t>maps)</a:t>
            </a:r>
            <a:endParaRPr sz="3150">
              <a:latin typeface="Arial MT"/>
              <a:cs typeface="Arial MT"/>
            </a:endParaRPr>
          </a:p>
          <a:p>
            <a:pPr lvl="1">
              <a:lnSpc>
                <a:spcPct val="100000"/>
              </a:lnSpc>
              <a:spcBef>
                <a:spcPts val="45"/>
              </a:spcBef>
              <a:buFont typeface="Arial MT"/>
              <a:buChar char="•"/>
            </a:pPr>
            <a:endParaRPr sz="3300">
              <a:latin typeface="Arial MT"/>
              <a:cs typeface="Arial MT"/>
            </a:endParaRPr>
          </a:p>
          <a:p>
            <a:pPr marL="1149985" lvl="1" indent="-392430">
              <a:lnSpc>
                <a:spcPct val="100000"/>
              </a:lnSpc>
              <a:spcBef>
                <a:spcPts val="5"/>
              </a:spcBef>
              <a:buSzPct val="74603"/>
              <a:buChar char="•"/>
              <a:tabLst>
                <a:tab pos="1149985" algn="l"/>
                <a:tab pos="1150620" algn="l"/>
              </a:tabLst>
            </a:pPr>
            <a:r>
              <a:rPr sz="3150" spc="55" dirty="0">
                <a:latin typeface="Arial MT"/>
                <a:cs typeface="Arial MT"/>
              </a:rPr>
              <a:t>Encoding</a:t>
            </a:r>
            <a:r>
              <a:rPr sz="3150" spc="-10" dirty="0">
                <a:latin typeface="Arial MT"/>
                <a:cs typeface="Arial MT"/>
              </a:rPr>
              <a:t> </a:t>
            </a:r>
            <a:r>
              <a:rPr sz="3150" spc="30" dirty="0">
                <a:latin typeface="Arial MT"/>
                <a:cs typeface="Arial MT"/>
              </a:rPr>
              <a:t>functions</a:t>
            </a:r>
            <a:r>
              <a:rPr sz="3150" spc="-5" dirty="0">
                <a:latin typeface="Arial MT"/>
                <a:cs typeface="Arial MT"/>
              </a:rPr>
              <a:t> </a:t>
            </a:r>
            <a:r>
              <a:rPr sz="3150" spc="30" dirty="0">
                <a:latin typeface="Arial MT"/>
                <a:cs typeface="Arial MT"/>
              </a:rPr>
              <a:t>(base64,</a:t>
            </a:r>
            <a:r>
              <a:rPr sz="3150" spc="-5" dirty="0">
                <a:latin typeface="Arial MT"/>
                <a:cs typeface="Arial MT"/>
              </a:rPr>
              <a:t> </a:t>
            </a:r>
            <a:r>
              <a:rPr sz="3150" spc="10" dirty="0">
                <a:latin typeface="Arial MT"/>
                <a:cs typeface="Arial MT"/>
              </a:rPr>
              <a:t>json,</a:t>
            </a:r>
            <a:r>
              <a:rPr sz="3150" spc="-5" dirty="0">
                <a:latin typeface="Arial MT"/>
                <a:cs typeface="Arial MT"/>
              </a:rPr>
              <a:t> </a:t>
            </a:r>
            <a:r>
              <a:rPr sz="3150" spc="10" dirty="0">
                <a:latin typeface="Arial MT"/>
                <a:cs typeface="Arial MT"/>
              </a:rPr>
              <a:t>yaml)</a:t>
            </a:r>
            <a:endParaRPr sz="3150">
              <a:latin typeface="Arial MT"/>
              <a:cs typeface="Arial MT"/>
            </a:endParaRPr>
          </a:p>
          <a:p>
            <a:pPr lvl="1">
              <a:lnSpc>
                <a:spcPct val="100000"/>
              </a:lnSpc>
              <a:spcBef>
                <a:spcPts val="45"/>
              </a:spcBef>
              <a:buFont typeface="Arial MT"/>
              <a:buChar char="•"/>
            </a:pPr>
            <a:endParaRPr sz="3300">
              <a:latin typeface="Arial MT"/>
              <a:cs typeface="Arial MT"/>
            </a:endParaRPr>
          </a:p>
          <a:p>
            <a:pPr marL="1149985" lvl="1" indent="-392430">
              <a:lnSpc>
                <a:spcPct val="100000"/>
              </a:lnSpc>
              <a:buSzPct val="74603"/>
              <a:buChar char="•"/>
              <a:tabLst>
                <a:tab pos="1149985" algn="l"/>
                <a:tab pos="1150620" algn="l"/>
              </a:tabLst>
            </a:pPr>
            <a:r>
              <a:rPr sz="3150" spc="10" dirty="0">
                <a:latin typeface="Arial MT"/>
                <a:cs typeface="Arial MT"/>
              </a:rPr>
              <a:t>Date</a:t>
            </a:r>
            <a:r>
              <a:rPr sz="3150" spc="-15" dirty="0">
                <a:latin typeface="Arial MT"/>
                <a:cs typeface="Arial MT"/>
              </a:rPr>
              <a:t> </a:t>
            </a:r>
            <a:r>
              <a:rPr sz="3150" spc="70" dirty="0">
                <a:latin typeface="Arial MT"/>
                <a:cs typeface="Arial MT"/>
              </a:rPr>
              <a:t>and</a:t>
            </a:r>
            <a:r>
              <a:rPr sz="3150" spc="-10" dirty="0">
                <a:latin typeface="Arial MT"/>
                <a:cs typeface="Arial MT"/>
              </a:rPr>
              <a:t> </a:t>
            </a:r>
            <a:r>
              <a:rPr sz="3150" spc="-35" dirty="0">
                <a:latin typeface="Arial MT"/>
                <a:cs typeface="Arial MT"/>
              </a:rPr>
              <a:t>Time</a:t>
            </a:r>
            <a:r>
              <a:rPr sz="3150" spc="-10" dirty="0">
                <a:latin typeface="Arial MT"/>
                <a:cs typeface="Arial MT"/>
              </a:rPr>
              <a:t> </a:t>
            </a:r>
            <a:r>
              <a:rPr sz="3150" spc="30" dirty="0">
                <a:latin typeface="Arial MT"/>
                <a:cs typeface="Arial MT"/>
              </a:rPr>
              <a:t>functions</a:t>
            </a:r>
            <a:endParaRPr sz="3150">
              <a:latin typeface="Arial MT"/>
              <a:cs typeface="Arial MT"/>
            </a:endParaRPr>
          </a:p>
          <a:p>
            <a:pPr lvl="1">
              <a:lnSpc>
                <a:spcPct val="100000"/>
              </a:lnSpc>
              <a:spcBef>
                <a:spcPts val="50"/>
              </a:spcBef>
              <a:buFont typeface="Arial MT"/>
              <a:buChar char="•"/>
            </a:pPr>
            <a:endParaRPr sz="3300">
              <a:latin typeface="Arial MT"/>
              <a:cs typeface="Arial MT"/>
            </a:endParaRPr>
          </a:p>
          <a:p>
            <a:pPr marL="1149985" lvl="1" indent="-392430">
              <a:lnSpc>
                <a:spcPct val="100000"/>
              </a:lnSpc>
              <a:buSzPct val="74603"/>
              <a:buChar char="•"/>
              <a:tabLst>
                <a:tab pos="1149985" algn="l"/>
                <a:tab pos="1150620" algn="l"/>
              </a:tabLst>
            </a:pPr>
            <a:r>
              <a:rPr sz="3150" spc="10" dirty="0">
                <a:latin typeface="Arial MT"/>
                <a:cs typeface="Arial MT"/>
              </a:rPr>
              <a:t>Hash</a:t>
            </a:r>
            <a:r>
              <a:rPr sz="3150" dirty="0">
                <a:latin typeface="Arial MT"/>
                <a:cs typeface="Arial MT"/>
              </a:rPr>
              <a:t> </a:t>
            </a:r>
            <a:r>
              <a:rPr sz="3150" spc="70" dirty="0">
                <a:latin typeface="Arial MT"/>
                <a:cs typeface="Arial MT"/>
              </a:rPr>
              <a:t>and</a:t>
            </a:r>
            <a:r>
              <a:rPr sz="3150" spc="5" dirty="0">
                <a:latin typeface="Arial MT"/>
                <a:cs typeface="Arial MT"/>
              </a:rPr>
              <a:t> </a:t>
            </a:r>
            <a:r>
              <a:rPr sz="3150" spc="75" dirty="0">
                <a:latin typeface="Arial MT"/>
                <a:cs typeface="Arial MT"/>
              </a:rPr>
              <a:t>crypto</a:t>
            </a:r>
            <a:r>
              <a:rPr sz="3150" dirty="0">
                <a:latin typeface="Arial MT"/>
                <a:cs typeface="Arial MT"/>
              </a:rPr>
              <a:t> </a:t>
            </a:r>
            <a:r>
              <a:rPr sz="3150" spc="30" dirty="0">
                <a:latin typeface="Arial MT"/>
                <a:cs typeface="Arial MT"/>
              </a:rPr>
              <a:t>functions</a:t>
            </a:r>
            <a:r>
              <a:rPr sz="3150" spc="5" dirty="0">
                <a:latin typeface="Arial MT"/>
                <a:cs typeface="Arial MT"/>
              </a:rPr>
              <a:t> </a:t>
            </a:r>
            <a:r>
              <a:rPr sz="3150" spc="35" dirty="0">
                <a:latin typeface="Arial MT"/>
                <a:cs typeface="Arial MT"/>
              </a:rPr>
              <a:t>(uuid,</a:t>
            </a:r>
            <a:r>
              <a:rPr sz="3150" spc="5" dirty="0">
                <a:latin typeface="Arial MT"/>
                <a:cs typeface="Arial MT"/>
              </a:rPr>
              <a:t> </a:t>
            </a:r>
            <a:r>
              <a:rPr sz="3150" spc="-35" dirty="0">
                <a:latin typeface="Arial MT"/>
                <a:cs typeface="Arial MT"/>
              </a:rPr>
              <a:t>SHA)</a:t>
            </a:r>
            <a:endParaRPr sz="3150">
              <a:latin typeface="Arial MT"/>
              <a:cs typeface="Arial MT"/>
            </a:endParaRPr>
          </a:p>
          <a:p>
            <a:pPr lvl="1">
              <a:lnSpc>
                <a:spcPct val="100000"/>
              </a:lnSpc>
              <a:spcBef>
                <a:spcPts val="50"/>
              </a:spcBef>
              <a:buFont typeface="Arial MT"/>
              <a:buChar char="•"/>
            </a:pPr>
            <a:endParaRPr sz="3300">
              <a:latin typeface="Arial MT"/>
              <a:cs typeface="Arial MT"/>
            </a:endParaRPr>
          </a:p>
          <a:p>
            <a:pPr marL="1149985" lvl="1" indent="-392430">
              <a:lnSpc>
                <a:spcPct val="100000"/>
              </a:lnSpc>
              <a:buSzPct val="74603"/>
              <a:buChar char="•"/>
              <a:tabLst>
                <a:tab pos="1149985" algn="l"/>
                <a:tab pos="1150620" algn="l"/>
              </a:tabLst>
            </a:pPr>
            <a:r>
              <a:rPr sz="3150" spc="-80" dirty="0">
                <a:latin typeface="Arial MT"/>
                <a:cs typeface="Arial MT"/>
              </a:rPr>
              <a:t>IP</a:t>
            </a:r>
            <a:r>
              <a:rPr sz="3150" spc="-5" dirty="0">
                <a:latin typeface="Arial MT"/>
                <a:cs typeface="Arial MT"/>
              </a:rPr>
              <a:t> </a:t>
            </a:r>
            <a:r>
              <a:rPr sz="3150" spc="10" dirty="0">
                <a:latin typeface="Arial MT"/>
                <a:cs typeface="Arial MT"/>
              </a:rPr>
              <a:t>Network</a:t>
            </a:r>
            <a:r>
              <a:rPr sz="3150" dirty="0">
                <a:latin typeface="Arial MT"/>
                <a:cs typeface="Arial MT"/>
              </a:rPr>
              <a:t> </a:t>
            </a:r>
            <a:r>
              <a:rPr sz="3150" spc="30" dirty="0">
                <a:latin typeface="Arial MT"/>
                <a:cs typeface="Arial MT"/>
              </a:rPr>
              <a:t>functions</a:t>
            </a:r>
            <a:r>
              <a:rPr sz="3150" dirty="0">
                <a:latin typeface="Arial MT"/>
                <a:cs typeface="Arial MT"/>
              </a:rPr>
              <a:t> </a:t>
            </a:r>
            <a:r>
              <a:rPr sz="3150" spc="35" dirty="0">
                <a:latin typeface="Arial MT"/>
                <a:cs typeface="Arial MT"/>
              </a:rPr>
              <a:t>(subnet</a:t>
            </a:r>
            <a:r>
              <a:rPr sz="3150" spc="-5" dirty="0">
                <a:latin typeface="Arial MT"/>
                <a:cs typeface="Arial MT"/>
              </a:rPr>
              <a:t> </a:t>
            </a:r>
            <a:r>
              <a:rPr sz="3150" spc="35" dirty="0">
                <a:latin typeface="Arial MT"/>
                <a:cs typeface="Arial MT"/>
              </a:rPr>
              <a:t>calculations)</a:t>
            </a:r>
            <a:endParaRPr sz="3150">
              <a:latin typeface="Arial MT"/>
              <a:cs typeface="Arial MT"/>
            </a:endParaRPr>
          </a:p>
          <a:p>
            <a:pPr lvl="1">
              <a:lnSpc>
                <a:spcPct val="100000"/>
              </a:lnSpc>
              <a:spcBef>
                <a:spcPts val="50"/>
              </a:spcBef>
              <a:buFont typeface="Arial MT"/>
              <a:buChar char="•"/>
            </a:pPr>
            <a:endParaRPr sz="3300">
              <a:latin typeface="Arial MT"/>
              <a:cs typeface="Arial MT"/>
            </a:endParaRPr>
          </a:p>
          <a:p>
            <a:pPr marL="1149985" lvl="1" indent="-392430">
              <a:lnSpc>
                <a:spcPct val="100000"/>
              </a:lnSpc>
              <a:buSzPct val="74603"/>
              <a:buChar char="•"/>
              <a:tabLst>
                <a:tab pos="1149985" algn="l"/>
                <a:tab pos="1150620" algn="l"/>
              </a:tabLst>
            </a:pPr>
            <a:r>
              <a:rPr sz="3150" spc="-55" dirty="0">
                <a:latin typeface="Arial MT"/>
                <a:cs typeface="Arial MT"/>
              </a:rPr>
              <a:t>Type</a:t>
            </a:r>
            <a:r>
              <a:rPr sz="3150" dirty="0">
                <a:latin typeface="Arial MT"/>
                <a:cs typeface="Arial MT"/>
              </a:rPr>
              <a:t> </a:t>
            </a:r>
            <a:r>
              <a:rPr sz="3150" spc="25" dirty="0">
                <a:latin typeface="Arial MT"/>
                <a:cs typeface="Arial MT"/>
              </a:rPr>
              <a:t>conversion</a:t>
            </a:r>
            <a:r>
              <a:rPr sz="3150" dirty="0">
                <a:latin typeface="Arial MT"/>
                <a:cs typeface="Arial MT"/>
              </a:rPr>
              <a:t> </a:t>
            </a:r>
            <a:r>
              <a:rPr sz="3150" spc="5" dirty="0">
                <a:latin typeface="Arial MT"/>
                <a:cs typeface="Arial MT"/>
              </a:rPr>
              <a:t>(tolist, </a:t>
            </a:r>
            <a:r>
              <a:rPr sz="3150" spc="40" dirty="0">
                <a:latin typeface="Arial MT"/>
                <a:cs typeface="Arial MT"/>
              </a:rPr>
              <a:t>tomap,</a:t>
            </a:r>
            <a:r>
              <a:rPr sz="3150" dirty="0">
                <a:latin typeface="Arial MT"/>
                <a:cs typeface="Arial MT"/>
              </a:rPr>
              <a:t> </a:t>
            </a:r>
            <a:r>
              <a:rPr sz="3150" spc="10" dirty="0">
                <a:latin typeface="Arial MT"/>
                <a:cs typeface="Arial MT"/>
              </a:rPr>
              <a:t>toset,</a:t>
            </a:r>
            <a:r>
              <a:rPr sz="3150" dirty="0">
                <a:latin typeface="Arial MT"/>
                <a:cs typeface="Arial MT"/>
              </a:rPr>
              <a:t> </a:t>
            </a:r>
            <a:r>
              <a:rPr sz="3150" spc="15" dirty="0">
                <a:latin typeface="Arial MT"/>
                <a:cs typeface="Arial MT"/>
              </a:rPr>
              <a:t>…)</a:t>
            </a:r>
            <a:endParaRPr sz="315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821C1F-8EE5-4BB5-8B6B-E8BC65ED7EDD}"/>
              </a:ext>
            </a:extLst>
          </p:cNvPr>
          <p:cNvSpPr>
            <a:spLocks noGrp="1"/>
          </p:cNvSpPr>
          <p:nvPr>
            <p:ph type="title"/>
          </p:nvPr>
        </p:nvSpPr>
        <p:spPr>
          <a:xfrm>
            <a:off x="3575050" y="244475"/>
            <a:ext cx="12496800" cy="1433195"/>
          </a:xfrm>
        </p:spPr>
        <p:txBody>
          <a:bodyPr/>
          <a:lstStyle/>
          <a:p>
            <a:r>
              <a:rPr lang="en-IN" dirty="0"/>
              <a:t>Course Content</a:t>
            </a:r>
          </a:p>
        </p:txBody>
      </p:sp>
      <p:sp>
        <p:nvSpPr>
          <p:cNvPr id="7" name="Text Placeholder 6">
            <a:extLst>
              <a:ext uri="{FF2B5EF4-FFF2-40B4-BE49-F238E27FC236}">
                <a16:creationId xmlns:a16="http://schemas.microsoft.com/office/drawing/2014/main" id="{7217ABEB-25B9-4ECF-9D1C-6D4444FE187E}"/>
              </a:ext>
            </a:extLst>
          </p:cNvPr>
          <p:cNvSpPr>
            <a:spLocks noGrp="1"/>
          </p:cNvSpPr>
          <p:nvPr>
            <p:ph type="body" idx="1"/>
          </p:nvPr>
        </p:nvSpPr>
        <p:spPr>
          <a:xfrm>
            <a:off x="1212850" y="2149475"/>
            <a:ext cx="18238337" cy="9140964"/>
          </a:xfrm>
        </p:spPr>
        <p:txBody>
          <a:bodyPr/>
          <a:lstStyle/>
          <a:p>
            <a:pPr marL="571500" indent="-571500">
              <a:buFont typeface="Arial" panose="020B0604020202020204" pitchFamily="34" charset="0"/>
              <a:buChar char="•"/>
            </a:pPr>
            <a:r>
              <a:rPr lang="en-US" sz="5400" dirty="0"/>
              <a:t>Resource Dependencies and Modules</a:t>
            </a:r>
          </a:p>
          <a:p>
            <a:pPr marL="1028700" lvl="1" indent="-571500">
              <a:buFont typeface="Arial" panose="020B0604020202020204" pitchFamily="34" charset="0"/>
              <a:buChar char="•"/>
            </a:pPr>
            <a:r>
              <a:rPr lang="en-US" sz="5400" dirty="0"/>
              <a:t>Creating an AWS Virtual Private Cloud</a:t>
            </a:r>
          </a:p>
          <a:p>
            <a:pPr marL="1028700" lvl="1" indent="-571500">
              <a:buFont typeface="Arial" panose="020B0604020202020204" pitchFamily="34" charset="0"/>
              <a:buChar char="•"/>
            </a:pPr>
            <a:r>
              <a:rPr lang="en-US" sz="5400" dirty="0"/>
              <a:t>Understanding dependency graph</a:t>
            </a:r>
          </a:p>
          <a:p>
            <a:pPr marL="1028700" lvl="1" indent="-571500">
              <a:buFont typeface="Arial" panose="020B0604020202020204" pitchFamily="34" charset="0"/>
              <a:buChar char="•"/>
            </a:pPr>
            <a:r>
              <a:rPr lang="en-US" sz="5400" dirty="0"/>
              <a:t>Playing with Terraform graphs</a:t>
            </a:r>
          </a:p>
          <a:p>
            <a:pPr marL="1028700" lvl="1" indent="-571500">
              <a:buFont typeface="Arial" panose="020B0604020202020204" pitchFamily="34" charset="0"/>
              <a:buChar char="•"/>
            </a:pPr>
            <a:r>
              <a:rPr lang="en-US" sz="5400" dirty="0"/>
              <a:t>Controlling dependencies with </a:t>
            </a:r>
            <a:r>
              <a:rPr lang="en-US" sz="5400" dirty="0" err="1"/>
              <a:t>depends_on</a:t>
            </a:r>
            <a:r>
              <a:rPr lang="en-US" sz="5400" dirty="0"/>
              <a:t> and </a:t>
            </a:r>
            <a:r>
              <a:rPr lang="en-US" sz="5400" dirty="0" err="1"/>
              <a:t>ignore_changes</a:t>
            </a:r>
            <a:endParaRPr lang="en-US" sz="5400" dirty="0"/>
          </a:p>
          <a:p>
            <a:pPr marL="1028700" lvl="1" indent="-571500">
              <a:buFont typeface="Arial" panose="020B0604020202020204" pitchFamily="34" charset="0"/>
              <a:buChar char="•"/>
            </a:pPr>
            <a:r>
              <a:rPr lang="en-US" sz="5400" dirty="0"/>
              <a:t>Removing duplication with modules</a:t>
            </a:r>
          </a:p>
          <a:p>
            <a:pPr marL="1028700" lvl="1" indent="-571500">
              <a:buFont typeface="Arial" panose="020B0604020202020204" pitchFamily="34" charset="0"/>
              <a:buChar char="•"/>
            </a:pPr>
            <a:r>
              <a:rPr lang="en-US" sz="5400" dirty="0"/>
              <a:t>Configuring modules</a:t>
            </a:r>
          </a:p>
          <a:p>
            <a:pPr marL="1028700" lvl="1" indent="-571500">
              <a:buFont typeface="Arial" panose="020B0604020202020204" pitchFamily="34" charset="0"/>
              <a:buChar char="•"/>
            </a:pPr>
            <a:r>
              <a:rPr lang="en-US" sz="5400" dirty="0"/>
              <a:t>Retrieving module data with outputs</a:t>
            </a:r>
          </a:p>
          <a:p>
            <a:pPr marL="1028700" lvl="1" indent="-571500">
              <a:buFont typeface="Arial" panose="020B0604020202020204" pitchFamily="34" charset="0"/>
              <a:buChar char="•"/>
            </a:pPr>
            <a:r>
              <a:rPr lang="en-US" sz="5400" dirty="0"/>
              <a:t>Using root module outputs</a:t>
            </a:r>
          </a:p>
          <a:p>
            <a:pPr marL="571500" indent="-571500">
              <a:buFont typeface="Arial" panose="020B0604020202020204" pitchFamily="34" charset="0"/>
              <a:buChar char="•"/>
            </a:pPr>
            <a:endParaRPr lang="en-IN" sz="5400" dirty="0"/>
          </a:p>
        </p:txBody>
      </p:sp>
    </p:spTree>
    <p:extLst>
      <p:ext uri="{BB962C8B-B14F-4D97-AF65-F5344CB8AC3E}">
        <p14:creationId xmlns:p14="http://schemas.microsoft.com/office/powerpoint/2010/main" val="1244281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9EDE5-F82F-4568-A4CD-C91733B2919F}"/>
              </a:ext>
            </a:extLst>
          </p:cNvPr>
          <p:cNvSpPr txBox="1"/>
          <p:nvPr/>
        </p:nvSpPr>
        <p:spPr>
          <a:xfrm>
            <a:off x="6318250" y="473075"/>
            <a:ext cx="6813212" cy="1200329"/>
          </a:xfrm>
          <a:prstGeom prst="rect">
            <a:avLst/>
          </a:prstGeom>
          <a:noFill/>
        </p:spPr>
        <p:txBody>
          <a:bodyPr wrap="none" rtlCol="0">
            <a:spAutoFit/>
          </a:bodyPr>
          <a:lstStyle/>
          <a:p>
            <a:r>
              <a:rPr lang="en-IN" sz="7200" dirty="0"/>
              <a:t>Terraform version</a:t>
            </a:r>
          </a:p>
        </p:txBody>
      </p:sp>
      <p:pic>
        <p:nvPicPr>
          <p:cNvPr id="5" name="Picture 4">
            <a:extLst>
              <a:ext uri="{FF2B5EF4-FFF2-40B4-BE49-F238E27FC236}">
                <a16:creationId xmlns:a16="http://schemas.microsoft.com/office/drawing/2014/main" id="{7D5C62D4-D7F2-42D5-8C87-FC19432BCEFB}"/>
              </a:ext>
            </a:extLst>
          </p:cNvPr>
          <p:cNvPicPr>
            <a:picLocks noChangeAspect="1"/>
          </p:cNvPicPr>
          <p:nvPr/>
        </p:nvPicPr>
        <p:blipFill rotWithShape="1">
          <a:blip r:embed="rId2"/>
          <a:srcRect t="2593" b="4815"/>
          <a:stretch/>
        </p:blipFill>
        <p:spPr>
          <a:xfrm>
            <a:off x="908050" y="1673404"/>
            <a:ext cx="18288000" cy="9525000"/>
          </a:xfrm>
          <a:prstGeom prst="rect">
            <a:avLst/>
          </a:prstGeom>
        </p:spPr>
      </p:pic>
    </p:spTree>
    <p:extLst>
      <p:ext uri="{BB962C8B-B14F-4D97-AF65-F5344CB8AC3E}">
        <p14:creationId xmlns:p14="http://schemas.microsoft.com/office/powerpoint/2010/main" val="376176492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3" name="object 3"/>
          <p:cNvSpPr txBox="1"/>
          <p:nvPr/>
        </p:nvSpPr>
        <p:spPr>
          <a:xfrm>
            <a:off x="844239" y="2160226"/>
            <a:ext cx="17532350" cy="252920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85" dirty="0">
                <a:latin typeface="Arial MT"/>
                <a:cs typeface="Arial MT"/>
              </a:rPr>
              <a:t>and</a:t>
            </a:r>
            <a:r>
              <a:rPr sz="4100" spc="5" dirty="0">
                <a:latin typeface="Arial MT"/>
                <a:cs typeface="Arial MT"/>
              </a:rPr>
              <a:t> </a:t>
            </a:r>
            <a:r>
              <a:rPr sz="4100" spc="10" dirty="0">
                <a:latin typeface="Arial MT"/>
                <a:cs typeface="Arial MT"/>
              </a:rPr>
              <a:t>for_each</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65" dirty="0">
                <a:latin typeface="Arial MT"/>
                <a:cs typeface="Arial MT"/>
              </a:rPr>
              <a:t>help</a:t>
            </a:r>
            <a:r>
              <a:rPr sz="4100" spc="5" dirty="0">
                <a:latin typeface="Arial MT"/>
                <a:cs typeface="Arial MT"/>
              </a:rPr>
              <a:t> </a:t>
            </a:r>
            <a:r>
              <a:rPr sz="4100" spc="10" dirty="0">
                <a:latin typeface="Arial MT"/>
                <a:cs typeface="Arial MT"/>
              </a:rPr>
              <a:t>you</a:t>
            </a:r>
            <a:r>
              <a:rPr sz="4100" spc="5" dirty="0">
                <a:latin typeface="Arial MT"/>
                <a:cs typeface="Arial MT"/>
              </a:rPr>
              <a:t> to</a:t>
            </a:r>
            <a:r>
              <a:rPr sz="4100" spc="10" dirty="0">
                <a:latin typeface="Arial MT"/>
                <a:cs typeface="Arial MT"/>
              </a:rPr>
              <a:t> </a:t>
            </a:r>
            <a:r>
              <a:rPr sz="4100" spc="5" dirty="0">
                <a:latin typeface="Arial MT"/>
                <a:cs typeface="Arial MT"/>
              </a:rPr>
              <a:t>iterate </a:t>
            </a:r>
            <a:r>
              <a:rPr sz="4100" spc="10" dirty="0">
                <a:latin typeface="Arial MT"/>
                <a:cs typeface="Arial MT"/>
              </a:rPr>
              <a:t>over</a:t>
            </a:r>
            <a:r>
              <a:rPr sz="4100" spc="5" dirty="0">
                <a:latin typeface="Arial MT"/>
                <a:cs typeface="Arial MT"/>
              </a:rPr>
              <a:t> </a:t>
            </a:r>
            <a:r>
              <a:rPr sz="4100" spc="30" dirty="0">
                <a:latin typeface="Arial MT"/>
                <a:cs typeface="Arial MT"/>
              </a:rPr>
              <a:t>variables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1266825" marR="17780" lvl="1" indent="-509270">
              <a:lnSpc>
                <a:spcPct val="100499"/>
              </a:lnSpc>
              <a:spcBef>
                <a:spcPts val="5"/>
              </a:spcBef>
              <a:buSzPct val="75609"/>
              <a:buChar char="•"/>
              <a:tabLst>
                <a:tab pos="1266825" algn="l"/>
                <a:tab pos="1267460" algn="l"/>
              </a:tabLst>
            </a:pPr>
            <a:r>
              <a:rPr sz="4100" spc="55" dirty="0">
                <a:latin typeface="Arial MT"/>
                <a:cs typeface="Arial MT"/>
              </a:rPr>
              <a:t>count</a:t>
            </a:r>
            <a:r>
              <a:rPr sz="4100" spc="5" dirty="0">
                <a:latin typeface="Arial MT"/>
                <a:cs typeface="Arial MT"/>
              </a:rPr>
              <a:t> / </a:t>
            </a:r>
            <a:r>
              <a:rPr sz="4100" spc="10" dirty="0">
                <a:latin typeface="Arial MT"/>
                <a:cs typeface="Arial MT"/>
              </a:rPr>
              <a:t>for_each</a:t>
            </a:r>
            <a:r>
              <a:rPr sz="4100" spc="5" dirty="0">
                <a:latin typeface="Arial MT"/>
                <a:cs typeface="Arial MT"/>
              </a:rPr>
              <a:t> at </a:t>
            </a:r>
            <a:r>
              <a:rPr sz="4100" spc="10" dirty="0">
                <a:latin typeface="Arial MT"/>
                <a:cs typeface="Arial MT"/>
              </a:rPr>
              <a:t>a</a:t>
            </a:r>
            <a:r>
              <a:rPr sz="4100" spc="5" dirty="0">
                <a:latin typeface="Arial MT"/>
                <a:cs typeface="Arial MT"/>
              </a:rPr>
              <a:t> </a:t>
            </a:r>
            <a:r>
              <a:rPr sz="4100" spc="20" dirty="0">
                <a:latin typeface="Arial MT"/>
                <a:cs typeface="Arial MT"/>
              </a:rPr>
              <a:t>resource</a:t>
            </a:r>
            <a:r>
              <a:rPr sz="4100" spc="5" dirty="0">
                <a:latin typeface="Arial MT"/>
                <a:cs typeface="Arial MT"/>
              </a:rPr>
              <a:t> level </a:t>
            </a:r>
            <a:r>
              <a:rPr sz="4100" spc="85" dirty="0">
                <a:latin typeface="Arial MT"/>
                <a:cs typeface="Arial MT"/>
              </a:rPr>
              <a:t>can</a:t>
            </a:r>
            <a:r>
              <a:rPr sz="4100" spc="5" dirty="0">
                <a:latin typeface="Arial MT"/>
                <a:cs typeface="Arial MT"/>
              </a:rPr>
              <a:t> </a:t>
            </a:r>
            <a:r>
              <a:rPr sz="4100" spc="35" dirty="0">
                <a:latin typeface="Arial MT"/>
                <a:cs typeface="Arial MT"/>
              </a:rPr>
              <a:t>create</a:t>
            </a:r>
            <a:r>
              <a:rPr sz="4100" spc="10" dirty="0">
                <a:latin typeface="Arial MT"/>
                <a:cs typeface="Arial MT"/>
              </a:rPr>
              <a:t> </a:t>
            </a:r>
            <a:r>
              <a:rPr sz="4100" spc="35" dirty="0">
                <a:latin typeface="Arial MT"/>
                <a:cs typeface="Arial MT"/>
              </a:rPr>
              <a:t>multiple</a:t>
            </a:r>
            <a:r>
              <a:rPr sz="4100" spc="5" dirty="0">
                <a:latin typeface="Arial MT"/>
                <a:cs typeface="Arial MT"/>
              </a:rPr>
              <a:t> </a:t>
            </a:r>
            <a:r>
              <a:rPr sz="4100" spc="35" dirty="0">
                <a:latin typeface="Arial MT"/>
                <a:cs typeface="Arial MT"/>
              </a:rPr>
              <a:t>instances</a:t>
            </a:r>
            <a:r>
              <a:rPr sz="4100" spc="5" dirty="0">
                <a:latin typeface="Arial MT"/>
                <a:cs typeface="Arial MT"/>
              </a:rPr>
              <a:t> of </a:t>
            </a:r>
            <a:r>
              <a:rPr sz="4100" spc="10" dirty="0">
                <a:latin typeface="Arial MT"/>
                <a:cs typeface="Arial MT"/>
              </a:rPr>
              <a:t>a </a:t>
            </a:r>
            <a:r>
              <a:rPr sz="4100" spc="-1125" dirty="0">
                <a:latin typeface="Arial MT"/>
                <a:cs typeface="Arial MT"/>
              </a:rPr>
              <a:t> </a:t>
            </a:r>
            <a:r>
              <a:rPr sz="4100" spc="20" dirty="0">
                <a:latin typeface="Arial MT"/>
                <a:cs typeface="Arial MT"/>
              </a:rPr>
              <a:t>resource</a:t>
            </a:r>
            <a:endParaRPr sz="4100">
              <a:latin typeface="Arial MT"/>
              <a:cs typeface="Arial MT"/>
            </a:endParaRPr>
          </a:p>
        </p:txBody>
      </p:sp>
      <p:sp>
        <p:nvSpPr>
          <p:cNvPr id="4" name="object 4"/>
          <p:cNvSpPr txBox="1"/>
          <p:nvPr/>
        </p:nvSpPr>
        <p:spPr>
          <a:xfrm>
            <a:off x="1589901" y="7862935"/>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5" name="object 5"/>
          <p:cNvSpPr txBox="1"/>
          <p:nvPr/>
        </p:nvSpPr>
        <p:spPr>
          <a:xfrm>
            <a:off x="2098902" y="7775246"/>
            <a:ext cx="9599295" cy="654050"/>
          </a:xfrm>
          <a:prstGeom prst="rect">
            <a:avLst/>
          </a:prstGeom>
        </p:spPr>
        <p:txBody>
          <a:bodyPr vert="horz" wrap="square" lIns="0" tIns="15240" rIns="0" bIns="0" rtlCol="0">
            <a:spAutoFit/>
          </a:bodyPr>
          <a:lstStyle/>
          <a:p>
            <a:pPr marL="12700">
              <a:lnSpc>
                <a:spcPct val="100000"/>
              </a:lnSpc>
              <a:spcBef>
                <a:spcPts val="120"/>
              </a:spcBef>
            </a:pPr>
            <a:r>
              <a:rPr sz="4100" b="1" spc="5" dirty="0">
                <a:latin typeface="Arial"/>
                <a:cs typeface="Arial"/>
              </a:rPr>
              <a:t>Dynamic</a:t>
            </a:r>
            <a:r>
              <a:rPr sz="4100" b="1" dirty="0">
                <a:latin typeface="Arial"/>
                <a:cs typeface="Arial"/>
              </a:rPr>
              <a:t> </a:t>
            </a:r>
            <a:r>
              <a:rPr sz="4100" b="1" spc="10" dirty="0">
                <a:latin typeface="Arial"/>
                <a:cs typeface="Arial"/>
              </a:rPr>
              <a:t>blocks</a:t>
            </a:r>
            <a:r>
              <a:rPr sz="4100" b="1" dirty="0">
                <a:latin typeface="Arial"/>
                <a:cs typeface="Arial"/>
              </a:rPr>
              <a:t> </a:t>
            </a:r>
            <a:r>
              <a:rPr sz="4100" spc="85" dirty="0">
                <a:latin typeface="Arial MT"/>
                <a:cs typeface="Arial MT"/>
              </a:rPr>
              <a:t>can</a:t>
            </a:r>
            <a:r>
              <a:rPr sz="4100" dirty="0">
                <a:latin typeface="Arial MT"/>
                <a:cs typeface="Arial MT"/>
              </a:rPr>
              <a:t> </a:t>
            </a:r>
            <a:r>
              <a:rPr sz="4100" spc="5" dirty="0">
                <a:latin typeface="Arial MT"/>
                <a:cs typeface="Arial MT"/>
              </a:rPr>
              <a:t>iterate </a:t>
            </a:r>
            <a:r>
              <a:rPr sz="4100" spc="10" dirty="0">
                <a:latin typeface="Arial MT"/>
                <a:cs typeface="Arial MT"/>
              </a:rPr>
              <a:t>over</a:t>
            </a:r>
            <a:r>
              <a:rPr sz="4100" dirty="0">
                <a:latin typeface="Arial MT"/>
                <a:cs typeface="Arial MT"/>
              </a:rPr>
              <a:t> </a:t>
            </a:r>
            <a:r>
              <a:rPr sz="4100" b="1" spc="5" dirty="0">
                <a:latin typeface="Arial"/>
                <a:cs typeface="Arial"/>
              </a:rPr>
              <a:t>blocks</a:t>
            </a:r>
            <a:endParaRPr sz="4100">
              <a:latin typeface="Arial"/>
              <a:cs typeface="Arial"/>
            </a:endParaRPr>
          </a:p>
        </p:txBody>
      </p:sp>
      <p:sp>
        <p:nvSpPr>
          <p:cNvPr id="6" name="object 6"/>
          <p:cNvSpPr txBox="1"/>
          <p:nvPr/>
        </p:nvSpPr>
        <p:spPr>
          <a:xfrm>
            <a:off x="1589901" y="9109630"/>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7" name="object 7"/>
          <p:cNvSpPr txBox="1"/>
          <p:nvPr/>
        </p:nvSpPr>
        <p:spPr>
          <a:xfrm>
            <a:off x="2098902" y="9021936"/>
            <a:ext cx="15855315" cy="1282065"/>
          </a:xfrm>
          <a:prstGeom prst="rect">
            <a:avLst/>
          </a:prstGeom>
        </p:spPr>
        <p:txBody>
          <a:bodyPr vert="horz" wrap="square" lIns="0" tIns="12065" rIns="0" bIns="0" rtlCol="0">
            <a:spAutoFit/>
          </a:bodyPr>
          <a:lstStyle/>
          <a:p>
            <a:pPr marL="12700" marR="5080">
              <a:lnSpc>
                <a:spcPct val="100499"/>
              </a:lnSpc>
              <a:spcBef>
                <a:spcPts val="95"/>
              </a:spcBef>
            </a:pPr>
            <a:r>
              <a:rPr sz="4100" spc="-65" dirty="0">
                <a:latin typeface="Arial MT"/>
                <a:cs typeface="Arial MT"/>
              </a:rPr>
              <a:t>For</a:t>
            </a:r>
            <a:r>
              <a:rPr sz="4100" dirty="0">
                <a:latin typeface="Arial MT"/>
                <a:cs typeface="Arial MT"/>
              </a:rPr>
              <a:t> </a:t>
            </a:r>
            <a:r>
              <a:rPr sz="4100" spc="55" dirty="0">
                <a:latin typeface="Arial MT"/>
                <a:cs typeface="Arial MT"/>
              </a:rPr>
              <a:t>loops</a:t>
            </a:r>
            <a:r>
              <a:rPr sz="4100" spc="5" dirty="0">
                <a:latin typeface="Arial MT"/>
                <a:cs typeface="Arial MT"/>
              </a:rPr>
              <a:t> </a:t>
            </a:r>
            <a:r>
              <a:rPr sz="4100" spc="85" dirty="0">
                <a:latin typeface="Arial MT"/>
                <a:cs typeface="Arial MT"/>
              </a:rPr>
              <a:t>can</a:t>
            </a:r>
            <a:r>
              <a:rPr sz="4100" spc="5" dirty="0">
                <a:latin typeface="Arial MT"/>
                <a:cs typeface="Arial MT"/>
              </a:rPr>
              <a:t> iterate </a:t>
            </a:r>
            <a:r>
              <a:rPr sz="4100" spc="10" dirty="0">
                <a:latin typeface="Arial MT"/>
                <a:cs typeface="Arial MT"/>
              </a:rPr>
              <a:t>over</a:t>
            </a:r>
            <a:r>
              <a:rPr sz="4100" spc="5" dirty="0">
                <a:latin typeface="Arial MT"/>
                <a:cs typeface="Arial MT"/>
              </a:rPr>
              <a:t> </a:t>
            </a:r>
            <a:r>
              <a:rPr sz="4100" spc="75" dirty="0">
                <a:latin typeface="Arial MT"/>
                <a:cs typeface="Arial MT"/>
              </a:rPr>
              <a:t>complex</a:t>
            </a:r>
            <a:r>
              <a:rPr sz="4100" spc="5" dirty="0">
                <a:latin typeface="Arial MT"/>
                <a:cs typeface="Arial MT"/>
              </a:rPr>
              <a:t> </a:t>
            </a:r>
            <a:r>
              <a:rPr sz="4100" spc="65" dirty="0">
                <a:latin typeface="Arial MT"/>
                <a:cs typeface="Arial MT"/>
              </a:rPr>
              <a:t>data</a:t>
            </a:r>
            <a:r>
              <a:rPr sz="4100" spc="5" dirty="0">
                <a:latin typeface="Arial MT"/>
                <a:cs typeface="Arial MT"/>
              </a:rPr>
              <a:t> </a:t>
            </a:r>
            <a:r>
              <a:rPr sz="4100" spc="55" dirty="0">
                <a:latin typeface="Arial MT"/>
                <a:cs typeface="Arial MT"/>
              </a:rPr>
              <a:t>types</a:t>
            </a:r>
            <a:r>
              <a:rPr sz="4100" spc="5" dirty="0">
                <a:latin typeface="Arial MT"/>
                <a:cs typeface="Arial MT"/>
              </a:rPr>
              <a:t> </a:t>
            </a:r>
            <a:r>
              <a:rPr sz="4100" spc="85" dirty="0">
                <a:latin typeface="Arial MT"/>
                <a:cs typeface="Arial MT"/>
              </a:rPr>
              <a:t>and</a:t>
            </a:r>
            <a:r>
              <a:rPr sz="4100" spc="5" dirty="0">
                <a:latin typeface="Arial MT"/>
                <a:cs typeface="Arial MT"/>
              </a:rPr>
              <a:t> </a:t>
            </a:r>
            <a:r>
              <a:rPr sz="4100" spc="45" dirty="0">
                <a:latin typeface="Arial MT"/>
                <a:cs typeface="Arial MT"/>
              </a:rPr>
              <a:t>output</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95" dirty="0">
                <a:latin typeface="Arial MT"/>
                <a:cs typeface="Arial MT"/>
              </a:rPr>
              <a:t>specific </a:t>
            </a:r>
            <a:r>
              <a:rPr sz="4100" spc="-1125" dirty="0">
                <a:latin typeface="Arial MT"/>
                <a:cs typeface="Arial MT"/>
              </a:rPr>
              <a:t> </a:t>
            </a:r>
            <a:r>
              <a:rPr sz="4100" spc="10" dirty="0">
                <a:latin typeface="Arial MT"/>
                <a:cs typeface="Arial MT"/>
              </a:rPr>
              <a:t>value</a:t>
            </a:r>
            <a:r>
              <a:rPr sz="4100" dirty="0">
                <a:latin typeface="Arial MT"/>
                <a:cs typeface="Arial MT"/>
              </a:rPr>
              <a:t> </a:t>
            </a:r>
            <a:r>
              <a:rPr sz="4100" spc="10" dirty="0">
                <a:latin typeface="Arial MT"/>
                <a:cs typeface="Arial MT"/>
              </a:rPr>
              <a:t>(as</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0" dirty="0">
                <a:latin typeface="Arial MT"/>
                <a:cs typeface="Arial MT"/>
              </a:rPr>
              <a:t>value</a:t>
            </a:r>
            <a:r>
              <a:rPr sz="4100" dirty="0">
                <a:latin typeface="Arial MT"/>
                <a:cs typeface="Arial MT"/>
              </a:rPr>
              <a:t> </a:t>
            </a:r>
            <a:r>
              <a:rPr sz="4100" spc="5" dirty="0">
                <a:latin typeface="Arial MT"/>
                <a:cs typeface="Arial MT"/>
              </a:rPr>
              <a:t>of </a:t>
            </a:r>
            <a:r>
              <a:rPr sz="4100" spc="10" dirty="0">
                <a:latin typeface="Arial MT"/>
                <a:cs typeface="Arial MT"/>
              </a:rPr>
              <a:t>a</a:t>
            </a:r>
            <a:r>
              <a:rPr sz="4100" spc="5" dirty="0">
                <a:latin typeface="Arial MT"/>
                <a:cs typeface="Arial MT"/>
              </a:rPr>
              <a:t> </a:t>
            </a:r>
            <a:r>
              <a:rPr sz="4100" spc="-5" dirty="0">
                <a:latin typeface="Arial MT"/>
                <a:cs typeface="Arial MT"/>
              </a:rPr>
              <a:t>parameter,</a:t>
            </a:r>
            <a:r>
              <a:rPr sz="4100" dirty="0">
                <a:latin typeface="Arial MT"/>
                <a:cs typeface="Arial MT"/>
              </a:rPr>
              <a:t> </a:t>
            </a:r>
            <a:r>
              <a:rPr sz="4100" spc="5" dirty="0">
                <a:latin typeface="Arial MT"/>
                <a:cs typeface="Arial MT"/>
              </a:rPr>
              <a:t>or </a:t>
            </a:r>
            <a:r>
              <a:rPr sz="4100" spc="10" dirty="0">
                <a:latin typeface="Arial MT"/>
                <a:cs typeface="Arial MT"/>
              </a:rPr>
              <a:t>as</a:t>
            </a:r>
            <a:r>
              <a:rPr sz="4100" spc="5" dirty="0">
                <a:latin typeface="Arial MT"/>
                <a:cs typeface="Arial MT"/>
              </a:rPr>
              <a:t> </a:t>
            </a:r>
            <a:r>
              <a:rPr sz="4100" spc="10" dirty="0">
                <a:latin typeface="Arial MT"/>
                <a:cs typeface="Arial MT"/>
              </a:rPr>
              <a:t>a</a:t>
            </a:r>
            <a:r>
              <a:rPr sz="4100" dirty="0">
                <a:latin typeface="Arial MT"/>
                <a:cs typeface="Arial MT"/>
              </a:rPr>
              <a:t> </a:t>
            </a:r>
            <a:r>
              <a:rPr sz="4100" spc="10" dirty="0">
                <a:latin typeface="Arial MT"/>
                <a:cs typeface="Arial MT"/>
              </a:rPr>
              <a:t>value</a:t>
            </a:r>
            <a:r>
              <a:rPr sz="4100" spc="5" dirty="0">
                <a:latin typeface="Arial MT"/>
                <a:cs typeface="Arial MT"/>
              </a:rPr>
              <a:t> in </a:t>
            </a:r>
            <a:r>
              <a:rPr sz="4100" spc="45" dirty="0">
                <a:latin typeface="Arial MT"/>
                <a:cs typeface="Arial MT"/>
              </a:rPr>
              <a:t>locals</a:t>
            </a:r>
            <a:r>
              <a:rPr sz="4100" spc="5" dirty="0">
                <a:latin typeface="Arial MT"/>
                <a:cs typeface="Arial MT"/>
              </a:rPr>
              <a:t> </a:t>
            </a:r>
            <a:r>
              <a:rPr sz="4100" dirty="0">
                <a:latin typeface="Arial MT"/>
                <a:cs typeface="Arial MT"/>
              </a:rPr>
              <a:t>{ </a:t>
            </a:r>
            <a:r>
              <a:rPr sz="4100" spc="20" dirty="0">
                <a:latin typeface="Arial MT"/>
                <a:cs typeface="Arial MT"/>
              </a:rPr>
              <a:t>…</a:t>
            </a:r>
            <a:r>
              <a:rPr sz="4100" spc="5" dirty="0">
                <a:latin typeface="Arial MT"/>
                <a:cs typeface="Arial MT"/>
              </a:rPr>
              <a:t> })</a:t>
            </a:r>
            <a:endParaRPr sz="4100">
              <a:latin typeface="Arial MT"/>
              <a:cs typeface="Arial MT"/>
            </a:endParaRPr>
          </a:p>
        </p:txBody>
      </p:sp>
      <p:pic>
        <p:nvPicPr>
          <p:cNvPr id="8" name="object 8"/>
          <p:cNvPicPr/>
          <p:nvPr/>
        </p:nvPicPr>
        <p:blipFill>
          <a:blip r:embed="rId2" cstate="print"/>
          <a:stretch>
            <a:fillRect/>
          </a:stretch>
        </p:blipFill>
        <p:spPr>
          <a:xfrm>
            <a:off x="1976004" y="5051967"/>
            <a:ext cx="17513561" cy="2096772"/>
          </a:xfrm>
          <a:prstGeom prst="rect">
            <a:avLst/>
          </a:prstGeom>
        </p:spPr>
      </p:pic>
      <p:sp>
        <p:nvSpPr>
          <p:cNvPr id="9" name="object 9"/>
          <p:cNvSpPr txBox="1"/>
          <p:nvPr/>
        </p:nvSpPr>
        <p:spPr>
          <a:xfrm>
            <a:off x="2023123" y="5078143"/>
            <a:ext cx="17419320" cy="2002789"/>
          </a:xfrm>
          <a:prstGeom prst="rect">
            <a:avLst/>
          </a:prstGeom>
          <a:solidFill>
            <a:srgbClr val="DCDEE0"/>
          </a:solidFill>
          <a:ln w="10470">
            <a:solidFill>
              <a:srgbClr val="A6AAA9"/>
            </a:solidFill>
          </a:ln>
        </p:spPr>
        <p:txBody>
          <a:bodyPr vert="horz" wrap="square" lIns="0" tIns="6350" rIns="0" bIns="0" rtlCol="0">
            <a:spAutoFit/>
          </a:bodyPr>
          <a:lstStyle/>
          <a:p>
            <a:pPr>
              <a:lnSpc>
                <a:spcPct val="100000"/>
              </a:lnSpc>
              <a:spcBef>
                <a:spcPts val="50"/>
              </a:spcBef>
            </a:pPr>
            <a:endParaRPr sz="2350">
              <a:latin typeface="Times New Roman"/>
              <a:cs typeface="Times New Roman"/>
            </a:endParaRPr>
          </a:p>
          <a:p>
            <a:pPr marL="257810">
              <a:lnSpc>
                <a:spcPts val="2525"/>
              </a:lnSpc>
            </a:pPr>
            <a:r>
              <a:rPr sz="2150" dirty="0">
                <a:latin typeface="Courier New"/>
                <a:cs typeface="Courier New"/>
              </a:rPr>
              <a:t>resource</a:t>
            </a:r>
            <a:r>
              <a:rPr sz="2150" spc="-25" dirty="0">
                <a:latin typeface="Courier New"/>
                <a:cs typeface="Courier New"/>
              </a:rPr>
              <a:t> </a:t>
            </a:r>
            <a:r>
              <a:rPr sz="2150" dirty="0">
                <a:latin typeface="Courier New"/>
                <a:cs typeface="Courier New"/>
              </a:rPr>
              <a:t>"aws_instance"</a:t>
            </a:r>
            <a:r>
              <a:rPr sz="2150" spc="-25" dirty="0">
                <a:latin typeface="Courier New"/>
                <a:cs typeface="Courier New"/>
              </a:rPr>
              <a:t> </a:t>
            </a:r>
            <a:r>
              <a:rPr sz="2150" dirty="0">
                <a:latin typeface="Courier New"/>
                <a:cs typeface="Courier New"/>
              </a:rPr>
              <a:t>"example"</a:t>
            </a:r>
            <a:r>
              <a:rPr sz="2150" spc="-25" dirty="0">
                <a:latin typeface="Courier New"/>
                <a:cs typeface="Courier New"/>
              </a:rPr>
              <a:t> </a:t>
            </a:r>
            <a:r>
              <a:rPr sz="2150" dirty="0">
                <a:latin typeface="Courier New"/>
                <a:cs typeface="Courier New"/>
              </a:rPr>
              <a:t>{</a:t>
            </a:r>
            <a:endParaRPr sz="2150">
              <a:latin typeface="Courier New"/>
              <a:cs typeface="Courier New"/>
            </a:endParaRPr>
          </a:p>
          <a:p>
            <a:pPr marL="585470" marR="10433050">
              <a:lnSpc>
                <a:spcPts val="2470"/>
              </a:lnSpc>
              <a:spcBef>
                <a:spcPts val="120"/>
              </a:spcBef>
            </a:pPr>
            <a:r>
              <a:rPr sz="2150" dirty="0">
                <a:latin typeface="Courier New"/>
                <a:cs typeface="Courier New"/>
              </a:rPr>
              <a:t>count</a:t>
            </a:r>
            <a:r>
              <a:rPr sz="2150" spc="-45" dirty="0">
                <a:latin typeface="Courier New"/>
                <a:cs typeface="Courier New"/>
              </a:rPr>
              <a:t> </a:t>
            </a:r>
            <a:r>
              <a:rPr sz="2150" dirty="0">
                <a:latin typeface="Courier New"/>
                <a:cs typeface="Courier New"/>
              </a:rPr>
              <a:t>=</a:t>
            </a:r>
            <a:r>
              <a:rPr sz="2150" spc="-45" dirty="0">
                <a:latin typeface="Courier New"/>
                <a:cs typeface="Courier New"/>
              </a:rPr>
              <a:t> </a:t>
            </a:r>
            <a:r>
              <a:rPr sz="2150" dirty="0">
                <a:latin typeface="Courier New"/>
                <a:cs typeface="Courier New"/>
              </a:rPr>
              <a:t>var.amount_of_example_instances </a:t>
            </a:r>
            <a:r>
              <a:rPr sz="2150" spc="-1275" dirty="0">
                <a:latin typeface="Courier New"/>
                <a:cs typeface="Courier New"/>
              </a:rPr>
              <a:t> </a:t>
            </a:r>
            <a:r>
              <a:rPr sz="2150" dirty="0">
                <a:latin typeface="Courier New"/>
                <a:cs typeface="Courier New"/>
              </a:rPr>
              <a:t>[…]</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pic>
        <p:nvPicPr>
          <p:cNvPr id="3" name="object 3"/>
          <p:cNvPicPr/>
          <p:nvPr/>
        </p:nvPicPr>
        <p:blipFill>
          <a:blip r:embed="rId2" cstate="print"/>
          <a:stretch>
            <a:fillRect/>
          </a:stretch>
        </p:blipFill>
        <p:spPr>
          <a:xfrm>
            <a:off x="904668" y="2280094"/>
            <a:ext cx="17513561" cy="3839140"/>
          </a:xfrm>
          <a:prstGeom prst="rect">
            <a:avLst/>
          </a:prstGeom>
        </p:spPr>
      </p:pic>
      <p:sp>
        <p:nvSpPr>
          <p:cNvPr id="4" name="object 4"/>
          <p:cNvSpPr txBox="1"/>
          <p:nvPr/>
        </p:nvSpPr>
        <p:spPr>
          <a:xfrm>
            <a:off x="951787" y="2306272"/>
            <a:ext cx="17419320" cy="3745229"/>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500">
              <a:latin typeface="Times New Roman"/>
              <a:cs typeface="Times New Roman"/>
            </a:endParaRPr>
          </a:p>
          <a:p>
            <a:pPr>
              <a:lnSpc>
                <a:spcPct val="100000"/>
              </a:lnSpc>
              <a:spcBef>
                <a:spcPts val="20"/>
              </a:spcBef>
            </a:pPr>
            <a:endParaRPr sz="2600">
              <a:latin typeface="Times New Roman"/>
              <a:cs typeface="Times New Roman"/>
            </a:endParaRPr>
          </a:p>
          <a:p>
            <a:pPr marL="257810">
              <a:lnSpc>
                <a:spcPts val="2525"/>
              </a:lnSpc>
            </a:pPr>
            <a:r>
              <a:rPr sz="2150" dirty="0">
                <a:latin typeface="Courier New"/>
                <a:cs typeface="Courier New"/>
              </a:rPr>
              <a:t>locals</a:t>
            </a:r>
            <a:r>
              <a:rPr sz="2150" spc="-65" dirty="0">
                <a:latin typeface="Courier New"/>
                <a:cs typeface="Courier New"/>
              </a:rPr>
              <a:t> </a:t>
            </a:r>
            <a:r>
              <a:rPr sz="2150" dirty="0">
                <a:latin typeface="Courier New"/>
                <a:cs typeface="Courier New"/>
              </a:rPr>
              <a:t>{</a:t>
            </a:r>
            <a:endParaRPr sz="2150">
              <a:latin typeface="Courier New"/>
              <a:cs typeface="Courier New"/>
            </a:endParaRPr>
          </a:p>
          <a:p>
            <a:pPr marL="585470">
              <a:lnSpc>
                <a:spcPts val="2475"/>
              </a:lnSpc>
            </a:pPr>
            <a:r>
              <a:rPr sz="2150" dirty="0">
                <a:latin typeface="Courier New"/>
                <a:cs typeface="Courier New"/>
              </a:rPr>
              <a:t>my_result</a:t>
            </a:r>
            <a:r>
              <a:rPr sz="2150" spc="-15"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a:t>
            </a:r>
            <a:r>
              <a:rPr sz="2150" spc="-10" dirty="0">
                <a:latin typeface="Courier New"/>
                <a:cs typeface="Courier New"/>
              </a:rPr>
              <a:t> </a:t>
            </a:r>
            <a:r>
              <a:rPr sz="2150" dirty="0">
                <a:latin typeface="Courier New"/>
                <a:cs typeface="Courier New"/>
              </a:rPr>
              <a:t>for</a:t>
            </a:r>
            <a:r>
              <a:rPr sz="2150" spc="-10" dirty="0">
                <a:latin typeface="Courier New"/>
                <a:cs typeface="Courier New"/>
              </a:rPr>
              <a:t> </a:t>
            </a:r>
            <a:r>
              <a:rPr sz="2150" dirty="0">
                <a:latin typeface="Courier New"/>
                <a:cs typeface="Courier New"/>
              </a:rPr>
              <a:t>x</a:t>
            </a:r>
            <a:r>
              <a:rPr sz="2150" spc="-10" dirty="0">
                <a:latin typeface="Courier New"/>
                <a:cs typeface="Courier New"/>
              </a:rPr>
              <a:t> </a:t>
            </a:r>
            <a:r>
              <a:rPr sz="2150" dirty="0">
                <a:latin typeface="Courier New"/>
                <a:cs typeface="Courier New"/>
              </a:rPr>
              <a:t>in</a:t>
            </a:r>
            <a:r>
              <a:rPr sz="2150" spc="-10" dirty="0">
                <a:latin typeface="Courier New"/>
                <a:cs typeface="Courier New"/>
              </a:rPr>
              <a:t> </a:t>
            </a:r>
            <a:r>
              <a:rPr sz="2150" dirty="0">
                <a:latin typeface="Courier New"/>
                <a:cs typeface="Courier New"/>
              </a:rPr>
              <a:t>var.y:</a:t>
            </a:r>
            <a:r>
              <a:rPr sz="2150" spc="-10" dirty="0">
                <a:latin typeface="Courier New"/>
                <a:cs typeface="Courier New"/>
              </a:rPr>
              <a:t> </a:t>
            </a:r>
            <a:r>
              <a:rPr sz="2150" dirty="0">
                <a:latin typeface="Courier New"/>
                <a:cs typeface="Courier New"/>
              </a:rPr>
              <a:t>x.id</a:t>
            </a:r>
            <a:r>
              <a:rPr sz="2150" spc="-10" dirty="0">
                <a:latin typeface="Courier New"/>
                <a:cs typeface="Courier New"/>
              </a:rPr>
              <a:t> </a:t>
            </a:r>
            <a:r>
              <a:rPr sz="2150" dirty="0">
                <a:latin typeface="Courier New"/>
                <a:cs typeface="Courier New"/>
              </a:rPr>
              <a:t>]</a:t>
            </a:r>
            <a:endParaRPr sz="2150">
              <a:latin typeface="Courier New"/>
              <a:cs typeface="Courier New"/>
            </a:endParaRPr>
          </a:p>
          <a:p>
            <a:pPr marL="257810">
              <a:lnSpc>
                <a:spcPts val="2525"/>
              </a:lnSpc>
            </a:pPr>
            <a:r>
              <a:rPr sz="2150" dirty="0">
                <a:latin typeface="Courier New"/>
                <a:cs typeface="Courier New"/>
              </a:rPr>
              <a:t>}</a:t>
            </a:r>
            <a:endParaRPr sz="2150">
              <a:latin typeface="Courier New"/>
              <a:cs typeface="Courier New"/>
            </a:endParaRPr>
          </a:p>
          <a:p>
            <a:pPr>
              <a:lnSpc>
                <a:spcPct val="100000"/>
              </a:lnSpc>
              <a:spcBef>
                <a:spcPts val="50"/>
              </a:spcBef>
            </a:pPr>
            <a:endParaRPr sz="2200">
              <a:latin typeface="Courier New"/>
              <a:cs typeface="Courier New"/>
            </a:endParaRPr>
          </a:p>
          <a:p>
            <a:pPr marL="585470" marR="10269855" indent="-328295">
              <a:lnSpc>
                <a:spcPts val="2470"/>
              </a:lnSpc>
            </a:pPr>
            <a:r>
              <a:rPr sz="2150" dirty="0">
                <a:latin typeface="Courier New"/>
                <a:cs typeface="Courier New"/>
              </a:rPr>
              <a:t>resource</a:t>
            </a:r>
            <a:r>
              <a:rPr sz="2150" spc="-30" dirty="0">
                <a:latin typeface="Courier New"/>
                <a:cs typeface="Courier New"/>
              </a:rPr>
              <a:t> </a:t>
            </a:r>
            <a:r>
              <a:rPr sz="2150" dirty="0">
                <a:latin typeface="Courier New"/>
                <a:cs typeface="Courier New"/>
              </a:rPr>
              <a:t>"resource_type"</a:t>
            </a:r>
            <a:r>
              <a:rPr sz="2150" spc="-30" dirty="0">
                <a:latin typeface="Courier New"/>
                <a:cs typeface="Courier New"/>
              </a:rPr>
              <a:t> </a:t>
            </a:r>
            <a:r>
              <a:rPr sz="2150" dirty="0">
                <a:latin typeface="Courier New"/>
                <a:cs typeface="Courier New"/>
              </a:rPr>
              <a:t>"resource_name"</a:t>
            </a:r>
            <a:r>
              <a:rPr sz="2150" spc="-25" dirty="0">
                <a:latin typeface="Courier New"/>
                <a:cs typeface="Courier New"/>
              </a:rPr>
              <a:t> </a:t>
            </a:r>
            <a:r>
              <a:rPr sz="2150" dirty="0">
                <a:latin typeface="Courier New"/>
                <a:cs typeface="Courier New"/>
              </a:rPr>
              <a:t>{ </a:t>
            </a:r>
            <a:r>
              <a:rPr sz="2150" spc="-1280" dirty="0">
                <a:latin typeface="Courier New"/>
                <a:cs typeface="Courier New"/>
              </a:rPr>
              <a:t> </a:t>
            </a:r>
            <a:r>
              <a:rPr sz="2150" dirty="0">
                <a:latin typeface="Courier New"/>
                <a:cs typeface="Courier New"/>
              </a:rPr>
              <a:t>parameter</a:t>
            </a:r>
            <a:r>
              <a:rPr sz="2150" spc="-10"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local.my_result</a:t>
            </a:r>
            <a:endParaRPr sz="2150">
              <a:latin typeface="Courier New"/>
              <a:cs typeface="Courier New"/>
            </a:endParaRPr>
          </a:p>
          <a:p>
            <a:pPr marL="257810">
              <a:lnSpc>
                <a:spcPts val="2415"/>
              </a:lnSpc>
            </a:pPr>
            <a:r>
              <a:rPr sz="2150" dirty="0">
                <a:latin typeface="Courier New"/>
                <a:cs typeface="Courier New"/>
              </a:rPr>
              <a:t>}</a:t>
            </a:r>
            <a:endParaRPr sz="2150">
              <a:latin typeface="Courier New"/>
              <a:cs typeface="Courier New"/>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37138" y="4717788"/>
            <a:ext cx="14218919" cy="940435"/>
          </a:xfrm>
          <a:prstGeom prst="rect">
            <a:avLst/>
          </a:prstGeom>
        </p:spPr>
        <p:txBody>
          <a:bodyPr vert="horz" wrap="square" lIns="0" tIns="12700" rIns="0" bIns="0" rtlCol="0">
            <a:spAutoFit/>
          </a:bodyPr>
          <a:lstStyle/>
          <a:p>
            <a:pPr marL="12700">
              <a:lnSpc>
                <a:spcPct val="100000"/>
              </a:lnSpc>
              <a:spcBef>
                <a:spcPts val="100"/>
              </a:spcBef>
            </a:pPr>
            <a:r>
              <a:rPr sz="6000" dirty="0">
                <a:latin typeface="Arial MT"/>
                <a:cs typeface="Arial MT"/>
              </a:rPr>
              <a:t>Read,</a:t>
            </a:r>
            <a:r>
              <a:rPr sz="6000" spc="-15" dirty="0">
                <a:latin typeface="Arial MT"/>
                <a:cs typeface="Arial MT"/>
              </a:rPr>
              <a:t> </a:t>
            </a:r>
            <a:r>
              <a:rPr sz="6000" spc="35" dirty="0">
                <a:latin typeface="Arial MT"/>
                <a:cs typeface="Arial MT"/>
              </a:rPr>
              <a:t>generate,</a:t>
            </a:r>
            <a:r>
              <a:rPr sz="6000" spc="-10" dirty="0">
                <a:latin typeface="Arial MT"/>
                <a:cs typeface="Arial MT"/>
              </a:rPr>
              <a:t> </a:t>
            </a:r>
            <a:r>
              <a:rPr sz="6000" spc="110" dirty="0">
                <a:latin typeface="Arial MT"/>
                <a:cs typeface="Arial MT"/>
              </a:rPr>
              <a:t>and</a:t>
            </a:r>
            <a:r>
              <a:rPr sz="6000" spc="-15" dirty="0">
                <a:latin typeface="Arial MT"/>
                <a:cs typeface="Arial MT"/>
              </a:rPr>
              <a:t> </a:t>
            </a:r>
            <a:r>
              <a:rPr sz="6000" spc="55" dirty="0">
                <a:latin typeface="Arial MT"/>
                <a:cs typeface="Arial MT"/>
              </a:rPr>
              <a:t>modify</a:t>
            </a:r>
            <a:r>
              <a:rPr sz="6000" spc="-10" dirty="0">
                <a:latin typeface="Arial MT"/>
                <a:cs typeface="Arial MT"/>
              </a:rPr>
              <a:t> </a:t>
            </a:r>
            <a:r>
              <a:rPr sz="6000" spc="50" dirty="0">
                <a:latin typeface="Arial MT"/>
                <a:cs typeface="Arial MT"/>
              </a:rPr>
              <a:t>configuration</a:t>
            </a:r>
            <a:endParaRPr sz="6000">
              <a:latin typeface="Arial MT"/>
              <a:cs typeface="Arial MT"/>
            </a:endParaRPr>
          </a:p>
        </p:txBody>
      </p:sp>
      <p:sp>
        <p:nvSpPr>
          <p:cNvPr id="3" name="object 3"/>
          <p:cNvSpPr txBox="1"/>
          <p:nvPr/>
        </p:nvSpPr>
        <p:spPr>
          <a:xfrm>
            <a:off x="8455859" y="6086317"/>
            <a:ext cx="3192780" cy="578485"/>
          </a:xfrm>
          <a:prstGeom prst="rect">
            <a:avLst/>
          </a:prstGeom>
        </p:spPr>
        <p:txBody>
          <a:bodyPr vert="horz" wrap="square" lIns="0" tIns="15875" rIns="0" bIns="0" rtlCol="0">
            <a:spAutoFit/>
          </a:bodyPr>
          <a:lstStyle/>
          <a:p>
            <a:pPr marL="12700">
              <a:lnSpc>
                <a:spcPct val="100000"/>
              </a:lnSpc>
              <a:spcBef>
                <a:spcPts val="125"/>
              </a:spcBef>
            </a:pPr>
            <a:r>
              <a:rPr sz="3600" dirty="0">
                <a:latin typeface="Arial MT"/>
                <a:cs typeface="Arial MT"/>
              </a:rPr>
              <a:t>Secret</a:t>
            </a:r>
            <a:r>
              <a:rPr sz="3600" spc="-50" dirty="0">
                <a:latin typeface="Arial MT"/>
                <a:cs typeface="Arial MT"/>
              </a:rPr>
              <a:t> </a:t>
            </a:r>
            <a:r>
              <a:rPr sz="3600" spc="30" dirty="0">
                <a:latin typeface="Arial MT"/>
                <a:cs typeface="Arial MT"/>
              </a:rPr>
              <a:t>injection</a:t>
            </a:r>
            <a:endParaRPr sz="3600">
              <a:latin typeface="Arial MT"/>
              <a:cs typeface="Arial MT"/>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7679035" cy="377571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45" dirty="0">
                <a:latin typeface="Arial MT"/>
                <a:cs typeface="Arial MT"/>
              </a:rPr>
              <a:t>When</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35" dirty="0">
                <a:latin typeface="Arial MT"/>
                <a:cs typeface="Arial MT"/>
              </a:rPr>
              <a:t>create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b="1" spc="5" dirty="0">
                <a:latin typeface="Arial"/>
                <a:cs typeface="Arial"/>
              </a:rPr>
              <a:t>user </a:t>
            </a:r>
            <a:r>
              <a:rPr sz="4100" spc="5" dirty="0">
                <a:latin typeface="Arial MT"/>
                <a:cs typeface="Arial MT"/>
              </a:rPr>
              <a:t>(for </a:t>
            </a:r>
            <a:r>
              <a:rPr sz="4100" spc="10" dirty="0">
                <a:latin typeface="Arial MT"/>
                <a:cs typeface="Arial MT"/>
              </a:rPr>
              <a:t>the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35" dirty="0">
                <a:latin typeface="Arial MT"/>
                <a:cs typeface="Arial MT"/>
              </a:rPr>
              <a:t>operator)</a:t>
            </a:r>
            <a:r>
              <a:rPr sz="4100" spc="5" dirty="0">
                <a:latin typeface="Arial MT"/>
                <a:cs typeface="Arial MT"/>
              </a:rPr>
              <a:t> in </a:t>
            </a:r>
            <a:r>
              <a:rPr sz="4100" spc="-140" dirty="0">
                <a:latin typeface="Arial MT"/>
                <a:cs typeface="Arial MT"/>
              </a:rPr>
              <a:t>AWS,</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85" dirty="0">
                <a:latin typeface="Arial MT"/>
                <a:cs typeface="Arial MT"/>
              </a:rPr>
              <a:t>get</a:t>
            </a:r>
            <a:r>
              <a:rPr sz="4100" spc="5" dirty="0">
                <a:latin typeface="Arial MT"/>
                <a:cs typeface="Arial MT"/>
              </a:rPr>
              <a:t> </a:t>
            </a:r>
            <a:r>
              <a:rPr sz="4100" b="1" spc="10" dirty="0">
                <a:latin typeface="Arial"/>
                <a:cs typeface="Arial"/>
              </a:rPr>
              <a:t>long </a:t>
            </a:r>
            <a:r>
              <a:rPr sz="4100" b="1" spc="-1125" dirty="0">
                <a:latin typeface="Arial"/>
                <a:cs typeface="Arial"/>
              </a:rPr>
              <a:t> </a:t>
            </a:r>
            <a:r>
              <a:rPr sz="4100" b="1" spc="5" dirty="0">
                <a:latin typeface="Arial"/>
                <a:cs typeface="Arial"/>
              </a:rPr>
              <a:t>lived</a:t>
            </a:r>
            <a:r>
              <a:rPr sz="4100" b="1" spc="-150" dirty="0">
                <a:latin typeface="Arial"/>
                <a:cs typeface="Arial"/>
              </a:rPr>
              <a:t> </a:t>
            </a:r>
            <a:r>
              <a:rPr sz="4100" b="1" spc="-65" dirty="0">
                <a:latin typeface="Arial"/>
                <a:cs typeface="Arial"/>
              </a:rPr>
              <a:t>AWS</a:t>
            </a:r>
            <a:r>
              <a:rPr sz="4100" b="1" spc="5" dirty="0">
                <a:latin typeface="Arial"/>
                <a:cs typeface="Arial"/>
              </a:rPr>
              <a:t> credentials</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5" dirty="0">
                <a:latin typeface="Arial MT"/>
                <a:cs typeface="Arial MT"/>
              </a:rPr>
              <a:t>In </a:t>
            </a:r>
            <a:r>
              <a:rPr sz="4100" spc="35" dirty="0">
                <a:latin typeface="Arial MT"/>
                <a:cs typeface="Arial MT"/>
              </a:rPr>
              <a:t>general,</a:t>
            </a:r>
            <a:r>
              <a:rPr sz="4100" spc="10" dirty="0">
                <a:latin typeface="Arial MT"/>
                <a:cs typeface="Arial MT"/>
              </a:rPr>
              <a:t> </a:t>
            </a:r>
            <a:r>
              <a:rPr sz="4100" b="1" spc="5" dirty="0">
                <a:latin typeface="Arial"/>
                <a:cs typeface="Arial"/>
              </a:rPr>
              <a:t>long</a:t>
            </a:r>
            <a:r>
              <a:rPr sz="4100" b="1" spc="10" dirty="0">
                <a:latin typeface="Arial"/>
                <a:cs typeface="Arial"/>
              </a:rPr>
              <a:t> </a:t>
            </a:r>
            <a:r>
              <a:rPr sz="4100" b="1" spc="5" dirty="0">
                <a:latin typeface="Arial"/>
                <a:cs typeface="Arial"/>
              </a:rPr>
              <a:t>lived</a:t>
            </a:r>
            <a:r>
              <a:rPr sz="4100" b="1" spc="10" dirty="0">
                <a:latin typeface="Arial"/>
                <a:cs typeface="Arial"/>
              </a:rPr>
              <a:t> </a:t>
            </a:r>
            <a:r>
              <a:rPr sz="4100" b="1" spc="5" dirty="0">
                <a:latin typeface="Arial"/>
                <a:cs typeface="Arial"/>
              </a:rPr>
              <a:t>credentials</a:t>
            </a:r>
            <a:r>
              <a:rPr sz="4100" b="1" spc="10" dirty="0">
                <a:latin typeface="Arial"/>
                <a:cs typeface="Arial"/>
              </a:rPr>
              <a:t> are to be </a:t>
            </a:r>
            <a:r>
              <a:rPr sz="4100" b="1" spc="5" dirty="0">
                <a:latin typeface="Arial"/>
                <a:cs typeface="Arial"/>
              </a:rPr>
              <a:t>avoided</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50" dirty="0">
                <a:latin typeface="Arial MT"/>
                <a:cs typeface="Arial MT"/>
              </a:rPr>
              <a:t>There</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35" dirty="0">
                <a:latin typeface="Arial MT"/>
                <a:cs typeface="Arial MT"/>
              </a:rPr>
              <a:t>multiple</a:t>
            </a:r>
            <a:r>
              <a:rPr sz="4100" spc="10" dirty="0">
                <a:latin typeface="Arial MT"/>
                <a:cs typeface="Arial MT"/>
              </a:rPr>
              <a:t> ways</a:t>
            </a:r>
            <a:r>
              <a:rPr sz="4100" spc="5" dirty="0">
                <a:latin typeface="Arial MT"/>
                <a:cs typeface="Arial MT"/>
              </a:rPr>
              <a:t> to</a:t>
            </a:r>
            <a:r>
              <a:rPr sz="4100" spc="10" dirty="0">
                <a:latin typeface="Arial MT"/>
                <a:cs typeface="Arial MT"/>
              </a:rPr>
              <a:t> </a:t>
            </a:r>
            <a:r>
              <a:rPr sz="4100" spc="55" dirty="0">
                <a:latin typeface="Arial MT"/>
                <a:cs typeface="Arial MT"/>
              </a:rPr>
              <a:t>avoid</a:t>
            </a:r>
            <a:r>
              <a:rPr sz="4100" spc="5" dirty="0">
                <a:latin typeface="Arial MT"/>
                <a:cs typeface="Arial MT"/>
              </a:rPr>
              <a:t> </a:t>
            </a:r>
            <a:r>
              <a:rPr sz="4100" spc="55" dirty="0">
                <a:latin typeface="Arial MT"/>
                <a:cs typeface="Arial MT"/>
              </a:rPr>
              <a:t>using</a:t>
            </a:r>
            <a:r>
              <a:rPr sz="4100" spc="10" dirty="0">
                <a:latin typeface="Arial MT"/>
                <a:cs typeface="Arial MT"/>
              </a:rPr>
              <a:t> </a:t>
            </a:r>
            <a:r>
              <a:rPr sz="4100" spc="65" dirty="0">
                <a:latin typeface="Arial MT"/>
                <a:cs typeface="Arial MT"/>
              </a:rPr>
              <a:t>long</a:t>
            </a:r>
            <a:r>
              <a:rPr sz="4100" spc="5" dirty="0">
                <a:latin typeface="Arial MT"/>
                <a:cs typeface="Arial MT"/>
              </a:rPr>
              <a:t> </a:t>
            </a:r>
            <a:r>
              <a:rPr sz="4100" spc="50" dirty="0">
                <a:latin typeface="Arial MT"/>
                <a:cs typeface="Arial MT"/>
              </a:rPr>
              <a:t>lived</a:t>
            </a:r>
            <a:r>
              <a:rPr sz="4100" spc="10" dirty="0">
                <a:latin typeface="Arial MT"/>
                <a:cs typeface="Arial MT"/>
              </a:rPr>
              <a:t> </a:t>
            </a:r>
            <a:r>
              <a:rPr sz="4100" spc="40" dirty="0">
                <a:latin typeface="Arial MT"/>
                <a:cs typeface="Arial MT"/>
              </a:rPr>
              <a:t>credentials</a:t>
            </a:r>
            <a:endParaRPr sz="4100">
              <a:latin typeface="Arial MT"/>
              <a:cs typeface="Arial M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46700" cy="7535545"/>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140" dirty="0">
                <a:latin typeface="Arial MT"/>
                <a:cs typeface="Arial MT"/>
              </a:rPr>
              <a:t>AWS,</a:t>
            </a:r>
            <a:r>
              <a:rPr sz="4100" spc="10" dirty="0">
                <a:latin typeface="Arial MT"/>
                <a:cs typeface="Arial MT"/>
              </a:rPr>
              <a:t> you </a:t>
            </a:r>
            <a:r>
              <a:rPr sz="4100" spc="85" dirty="0">
                <a:latin typeface="Arial MT"/>
                <a:cs typeface="Arial MT"/>
              </a:rPr>
              <a:t>can</a:t>
            </a:r>
            <a:r>
              <a:rPr sz="4100" spc="10" dirty="0">
                <a:latin typeface="Arial MT"/>
                <a:cs typeface="Arial MT"/>
              </a:rPr>
              <a:t> use </a:t>
            </a:r>
            <a:r>
              <a:rPr sz="4100" b="1" spc="5" dirty="0">
                <a:latin typeface="Arial"/>
                <a:cs typeface="Arial"/>
              </a:rPr>
              <a:t>Federation</a:t>
            </a:r>
            <a:r>
              <a:rPr sz="4100" spc="5" dirty="0">
                <a:latin typeface="Arial MT"/>
                <a:cs typeface="Arial MT"/>
              </a:rPr>
              <a:t>,</a:t>
            </a:r>
            <a:r>
              <a:rPr sz="4100" spc="10" dirty="0">
                <a:latin typeface="Arial MT"/>
                <a:cs typeface="Arial MT"/>
              </a:rPr>
              <a:t> </a:t>
            </a:r>
            <a:r>
              <a:rPr sz="4100" spc="5" dirty="0">
                <a:latin typeface="Arial MT"/>
                <a:cs typeface="Arial MT"/>
              </a:rPr>
              <a:t>with </a:t>
            </a:r>
            <a:r>
              <a:rPr sz="4100" spc="-190" dirty="0">
                <a:latin typeface="Arial MT"/>
                <a:cs typeface="Arial MT"/>
              </a:rPr>
              <a:t>AWS</a:t>
            </a:r>
            <a:r>
              <a:rPr sz="4100" spc="10" dirty="0">
                <a:latin typeface="Arial MT"/>
                <a:cs typeface="Arial MT"/>
              </a:rPr>
              <a:t> </a:t>
            </a:r>
            <a:r>
              <a:rPr sz="4100" spc="-105" dirty="0">
                <a:latin typeface="Arial MT"/>
                <a:cs typeface="Arial MT"/>
              </a:rPr>
              <a:t>SSO,</a:t>
            </a:r>
            <a:r>
              <a:rPr sz="4100" spc="10" dirty="0">
                <a:latin typeface="Arial MT"/>
                <a:cs typeface="Arial MT"/>
              </a:rPr>
              <a:t> </a:t>
            </a:r>
            <a:r>
              <a:rPr sz="4100" spc="5" dirty="0">
                <a:latin typeface="Arial MT"/>
                <a:cs typeface="Arial MT"/>
              </a:rPr>
              <a:t>or</a:t>
            </a:r>
            <a:r>
              <a:rPr sz="4100" spc="10" dirty="0">
                <a:latin typeface="Arial MT"/>
                <a:cs typeface="Arial MT"/>
              </a:rPr>
              <a:t> a </a:t>
            </a:r>
            <a:r>
              <a:rPr sz="4100" spc="35" dirty="0">
                <a:latin typeface="Arial MT"/>
                <a:cs typeface="Arial MT"/>
              </a:rPr>
              <a:t>third</a:t>
            </a:r>
            <a:r>
              <a:rPr sz="4100" spc="10" dirty="0">
                <a:latin typeface="Arial MT"/>
                <a:cs typeface="Arial MT"/>
              </a:rPr>
              <a:t> </a:t>
            </a:r>
            <a:r>
              <a:rPr sz="4100" spc="-5" dirty="0">
                <a:latin typeface="Arial MT"/>
                <a:cs typeface="Arial MT"/>
              </a:rPr>
              <a:t>party,</a:t>
            </a:r>
            <a:r>
              <a:rPr sz="4100" spc="10" dirty="0">
                <a:latin typeface="Arial MT"/>
                <a:cs typeface="Arial MT"/>
              </a:rPr>
              <a:t> </a:t>
            </a:r>
            <a:r>
              <a:rPr sz="4100" spc="5" dirty="0">
                <a:latin typeface="Arial MT"/>
                <a:cs typeface="Arial MT"/>
              </a:rPr>
              <a:t>to </a:t>
            </a:r>
            <a:r>
              <a:rPr sz="4100" spc="55" dirty="0">
                <a:latin typeface="Arial MT"/>
                <a:cs typeface="Arial MT"/>
              </a:rPr>
              <a:t>avoid </a:t>
            </a:r>
            <a:r>
              <a:rPr sz="4100" spc="-1120" dirty="0">
                <a:latin typeface="Arial MT"/>
                <a:cs typeface="Arial MT"/>
              </a:rPr>
              <a:t> </a:t>
            </a:r>
            <a:r>
              <a:rPr sz="4100" spc="10" dirty="0">
                <a:latin typeface="Arial MT"/>
                <a:cs typeface="Arial MT"/>
              </a:rPr>
              <a:t>the</a:t>
            </a:r>
            <a:r>
              <a:rPr sz="4100" dirty="0">
                <a:latin typeface="Arial MT"/>
                <a:cs typeface="Arial MT"/>
              </a:rPr>
              <a:t> </a:t>
            </a:r>
            <a:r>
              <a:rPr sz="4100" spc="65" dirty="0">
                <a:latin typeface="Arial MT"/>
                <a:cs typeface="Arial MT"/>
              </a:rPr>
              <a:t>need</a:t>
            </a:r>
            <a:r>
              <a:rPr sz="4100" spc="5" dirty="0">
                <a:latin typeface="Arial MT"/>
                <a:cs typeface="Arial MT"/>
              </a:rPr>
              <a:t> of </a:t>
            </a:r>
            <a:r>
              <a:rPr sz="4100" spc="10" dirty="0">
                <a:latin typeface="Arial MT"/>
                <a:cs typeface="Arial MT"/>
              </a:rPr>
              <a:t>users</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686435" indent="-509270">
              <a:lnSpc>
                <a:spcPct val="100499"/>
              </a:lnSpc>
              <a:buSzPct val="75609"/>
              <a:buChar char="•"/>
              <a:tabLst>
                <a:tab pos="534035" algn="l"/>
                <a:tab pos="534670" algn="l"/>
              </a:tabLst>
            </a:pPr>
            <a:r>
              <a:rPr sz="4100" spc="-95" dirty="0">
                <a:latin typeface="Arial MT"/>
                <a:cs typeface="Arial MT"/>
              </a:rPr>
              <a:t>You’ll</a:t>
            </a:r>
            <a:r>
              <a:rPr sz="4100" spc="5" dirty="0">
                <a:latin typeface="Arial MT"/>
                <a:cs typeface="Arial MT"/>
              </a:rPr>
              <a:t> </a:t>
            </a:r>
            <a:r>
              <a:rPr sz="4100" spc="10" dirty="0">
                <a:latin typeface="Arial MT"/>
                <a:cs typeface="Arial MT"/>
              </a:rPr>
              <a:t>then</a:t>
            </a:r>
            <a:r>
              <a:rPr sz="4100" spc="5" dirty="0">
                <a:latin typeface="Arial MT"/>
                <a:cs typeface="Arial MT"/>
              </a:rPr>
              <a:t> </a:t>
            </a:r>
            <a:r>
              <a:rPr sz="4100" spc="10" dirty="0">
                <a:latin typeface="Arial MT"/>
                <a:cs typeface="Arial MT"/>
              </a:rPr>
              <a:t>work </a:t>
            </a:r>
            <a:r>
              <a:rPr sz="4100" spc="5" dirty="0">
                <a:latin typeface="Arial MT"/>
                <a:cs typeface="Arial MT"/>
              </a:rPr>
              <a:t>with </a:t>
            </a:r>
            <a:r>
              <a:rPr sz="4100" spc="75" dirty="0">
                <a:latin typeface="Arial MT"/>
                <a:cs typeface="Arial MT"/>
              </a:rPr>
              <a:t>“</a:t>
            </a:r>
            <a:r>
              <a:rPr sz="4100" b="1" spc="75" dirty="0">
                <a:latin typeface="Arial"/>
                <a:cs typeface="Arial"/>
              </a:rPr>
              <a:t>roles</a:t>
            </a:r>
            <a:r>
              <a:rPr sz="4100" spc="75" dirty="0">
                <a:latin typeface="Arial MT"/>
                <a:cs typeface="Arial MT"/>
              </a:rPr>
              <a:t>”</a:t>
            </a:r>
            <a:r>
              <a:rPr sz="4100" spc="10" dirty="0">
                <a:latin typeface="Arial MT"/>
                <a:cs typeface="Arial MT"/>
              </a:rPr>
              <a:t> </a:t>
            </a:r>
            <a:r>
              <a:rPr sz="4100" b="1" spc="5" dirty="0">
                <a:latin typeface="Arial"/>
                <a:cs typeface="Arial"/>
              </a:rPr>
              <a:t>rather </a:t>
            </a:r>
            <a:r>
              <a:rPr sz="4100" b="1" spc="10" dirty="0">
                <a:latin typeface="Arial"/>
                <a:cs typeface="Arial"/>
              </a:rPr>
              <a:t>than users</a:t>
            </a:r>
            <a:r>
              <a:rPr sz="4100" spc="10" dirty="0">
                <a:latin typeface="Arial MT"/>
                <a:cs typeface="Arial MT"/>
              </a:rPr>
              <a:t>,</a:t>
            </a:r>
            <a:r>
              <a:rPr sz="4100" spc="5" dirty="0">
                <a:latin typeface="Arial MT"/>
                <a:cs typeface="Arial MT"/>
              </a:rPr>
              <a:t> </a:t>
            </a:r>
            <a:r>
              <a:rPr sz="4100" spc="55" dirty="0">
                <a:latin typeface="Arial MT"/>
                <a:cs typeface="Arial MT"/>
              </a:rPr>
              <a:t>which</a:t>
            </a:r>
            <a:r>
              <a:rPr sz="4100" spc="5" dirty="0">
                <a:latin typeface="Arial MT"/>
                <a:cs typeface="Arial MT"/>
              </a:rPr>
              <a:t> </a:t>
            </a:r>
            <a:r>
              <a:rPr sz="4100" spc="55" dirty="0">
                <a:latin typeface="Arial MT"/>
                <a:cs typeface="Arial MT"/>
              </a:rPr>
              <a:t>provides</a:t>
            </a:r>
            <a:r>
              <a:rPr sz="4100" spc="10" dirty="0">
                <a:latin typeface="Arial MT"/>
                <a:cs typeface="Arial MT"/>
              </a:rPr>
              <a:t> you</a:t>
            </a:r>
            <a:r>
              <a:rPr sz="4100" spc="5" dirty="0">
                <a:latin typeface="Arial MT"/>
                <a:cs typeface="Arial MT"/>
              </a:rPr>
              <a:t> with </a:t>
            </a:r>
            <a:r>
              <a:rPr sz="4100" spc="-1125" dirty="0">
                <a:latin typeface="Arial MT"/>
                <a:cs typeface="Arial MT"/>
              </a:rPr>
              <a:t> </a:t>
            </a:r>
            <a:r>
              <a:rPr sz="4100" spc="35" dirty="0">
                <a:latin typeface="Arial MT"/>
                <a:cs typeface="Arial MT"/>
              </a:rPr>
              <a:t>short-lived</a:t>
            </a:r>
            <a:r>
              <a:rPr sz="4100" dirty="0">
                <a:latin typeface="Arial MT"/>
                <a:cs typeface="Arial MT"/>
              </a:rPr>
              <a:t> </a:t>
            </a:r>
            <a:r>
              <a:rPr sz="4100" spc="40" dirty="0">
                <a:latin typeface="Arial MT"/>
                <a:cs typeface="Arial MT"/>
              </a:rPr>
              <a:t>credentials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655955" indent="-509270">
              <a:lnSpc>
                <a:spcPct val="100499"/>
              </a:lnSpc>
              <a:buSzPct val="75609"/>
              <a:buChar char="•"/>
              <a:tabLst>
                <a:tab pos="534035" algn="l"/>
                <a:tab pos="534670" algn="l"/>
              </a:tabLst>
            </a:pPr>
            <a:r>
              <a:rPr sz="4100" spc="-75" dirty="0">
                <a:latin typeface="Arial MT"/>
                <a:cs typeface="Arial MT"/>
              </a:rPr>
              <a:t>It’s </a:t>
            </a:r>
            <a:r>
              <a:rPr sz="4100" spc="10" dirty="0">
                <a:latin typeface="Arial MT"/>
                <a:cs typeface="Arial MT"/>
              </a:rPr>
              <a:t>a out </a:t>
            </a:r>
            <a:r>
              <a:rPr sz="4100" spc="5" dirty="0">
                <a:latin typeface="Arial MT"/>
                <a:cs typeface="Arial MT"/>
              </a:rPr>
              <a:t>of </a:t>
            </a:r>
            <a:r>
              <a:rPr sz="4100" spc="100" dirty="0">
                <a:latin typeface="Arial MT"/>
                <a:cs typeface="Arial MT"/>
              </a:rPr>
              <a:t>scope </a:t>
            </a:r>
            <a:r>
              <a:rPr sz="4100" spc="5" dirty="0">
                <a:latin typeface="Arial MT"/>
                <a:cs typeface="Arial MT"/>
              </a:rPr>
              <a:t>to </a:t>
            </a:r>
            <a:r>
              <a:rPr sz="4100" spc="75" dirty="0">
                <a:latin typeface="Arial MT"/>
                <a:cs typeface="Arial MT"/>
              </a:rPr>
              <a:t>discuss </a:t>
            </a:r>
            <a:r>
              <a:rPr sz="4100" spc="10" dirty="0">
                <a:latin typeface="Arial MT"/>
                <a:cs typeface="Arial MT"/>
              </a:rPr>
              <a:t>the </a:t>
            </a:r>
            <a:r>
              <a:rPr sz="4100" spc="25" dirty="0">
                <a:latin typeface="Arial MT"/>
                <a:cs typeface="Arial MT"/>
              </a:rPr>
              <a:t>implementations </a:t>
            </a:r>
            <a:r>
              <a:rPr sz="4100" spc="5" dirty="0">
                <a:latin typeface="Arial MT"/>
                <a:cs typeface="Arial MT"/>
              </a:rPr>
              <a:t>of </a:t>
            </a:r>
            <a:r>
              <a:rPr sz="4100" spc="10" dirty="0">
                <a:latin typeface="Arial MT"/>
                <a:cs typeface="Arial MT"/>
              </a:rPr>
              <a:t>these </a:t>
            </a:r>
            <a:r>
              <a:rPr sz="4100" spc="5" dirty="0">
                <a:latin typeface="Arial MT"/>
                <a:cs typeface="Arial MT"/>
              </a:rPr>
              <a:t>tools, </a:t>
            </a:r>
            <a:r>
              <a:rPr sz="4100" spc="10" dirty="0">
                <a:latin typeface="Arial MT"/>
                <a:cs typeface="Arial MT"/>
              </a:rPr>
              <a:t>have a </a:t>
            </a:r>
            <a:r>
              <a:rPr sz="4100" spc="15" dirty="0">
                <a:latin typeface="Arial MT"/>
                <a:cs typeface="Arial MT"/>
              </a:rPr>
              <a:t> </a:t>
            </a:r>
            <a:r>
              <a:rPr sz="4100" spc="5" dirty="0">
                <a:latin typeface="Arial MT"/>
                <a:cs typeface="Arial MT"/>
              </a:rPr>
              <a:t>look at </a:t>
            </a:r>
            <a:r>
              <a:rPr sz="4100" spc="-190" dirty="0">
                <a:latin typeface="Arial MT"/>
                <a:cs typeface="Arial MT"/>
              </a:rPr>
              <a:t>AWS</a:t>
            </a:r>
            <a:r>
              <a:rPr sz="4100" spc="5" dirty="0">
                <a:latin typeface="Arial MT"/>
                <a:cs typeface="Arial MT"/>
              </a:rPr>
              <a:t> </a:t>
            </a:r>
            <a:r>
              <a:rPr sz="4100" spc="-105" dirty="0">
                <a:latin typeface="Arial MT"/>
                <a:cs typeface="Arial MT"/>
              </a:rPr>
              <a:t>SSO,</a:t>
            </a:r>
            <a:r>
              <a:rPr sz="4100" spc="5" dirty="0">
                <a:latin typeface="Arial MT"/>
                <a:cs typeface="Arial MT"/>
              </a:rPr>
              <a:t> </a:t>
            </a:r>
            <a:r>
              <a:rPr sz="4100" spc="10" dirty="0">
                <a:latin typeface="Arial MT"/>
                <a:cs typeface="Arial MT"/>
              </a:rPr>
              <a:t>Okta, </a:t>
            </a:r>
            <a:r>
              <a:rPr sz="4100" spc="35" dirty="0">
                <a:latin typeface="Arial MT"/>
                <a:cs typeface="Arial MT"/>
              </a:rPr>
              <a:t>Onelogin,</a:t>
            </a:r>
            <a:r>
              <a:rPr sz="4100" spc="5" dirty="0">
                <a:latin typeface="Arial MT"/>
                <a:cs typeface="Arial MT"/>
              </a:rPr>
              <a:t> </a:t>
            </a:r>
            <a:r>
              <a:rPr sz="4100" spc="-5" dirty="0">
                <a:latin typeface="Arial MT"/>
                <a:cs typeface="Arial MT"/>
              </a:rPr>
              <a:t>Azure</a:t>
            </a:r>
            <a:r>
              <a:rPr sz="4100" spc="5" dirty="0">
                <a:latin typeface="Arial MT"/>
                <a:cs typeface="Arial MT"/>
              </a:rPr>
              <a:t> </a:t>
            </a:r>
            <a:r>
              <a:rPr sz="4100" spc="10" dirty="0">
                <a:latin typeface="Arial MT"/>
                <a:cs typeface="Arial MT"/>
              </a:rPr>
              <a:t>AD,</a:t>
            </a:r>
            <a:r>
              <a:rPr sz="4100" spc="5" dirty="0">
                <a:latin typeface="Arial MT"/>
                <a:cs typeface="Arial MT"/>
              </a:rPr>
              <a:t> </a:t>
            </a:r>
            <a:r>
              <a:rPr sz="4100" spc="-45" dirty="0">
                <a:latin typeface="Arial MT"/>
                <a:cs typeface="Arial MT"/>
              </a:rPr>
              <a:t>SAML</a:t>
            </a:r>
            <a:r>
              <a:rPr sz="4100" spc="5" dirty="0">
                <a:latin typeface="Arial MT"/>
                <a:cs typeface="Arial MT"/>
              </a:rPr>
              <a:t> to</a:t>
            </a:r>
            <a:r>
              <a:rPr sz="4100" spc="10" dirty="0">
                <a:latin typeface="Arial MT"/>
                <a:cs typeface="Arial MT"/>
              </a:rPr>
              <a:t> </a:t>
            </a:r>
            <a:r>
              <a:rPr sz="4100" spc="85" dirty="0">
                <a:latin typeface="Arial MT"/>
                <a:cs typeface="Arial MT"/>
              </a:rPr>
              <a:t>get</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65" dirty="0">
                <a:latin typeface="Arial MT"/>
                <a:cs typeface="Arial MT"/>
              </a:rPr>
              <a:t>idea</a:t>
            </a:r>
            <a:r>
              <a:rPr sz="4100" spc="5" dirty="0">
                <a:latin typeface="Arial MT"/>
                <a:cs typeface="Arial MT"/>
              </a:rPr>
              <a:t> of </a:t>
            </a:r>
            <a:r>
              <a:rPr sz="4100" spc="10" dirty="0">
                <a:latin typeface="Arial MT"/>
                <a:cs typeface="Arial MT"/>
              </a:rPr>
              <a:t>the </a:t>
            </a:r>
            <a:r>
              <a:rPr sz="4100" spc="-1120" dirty="0">
                <a:latin typeface="Arial MT"/>
                <a:cs typeface="Arial MT"/>
              </a:rPr>
              <a:t> </a:t>
            </a:r>
            <a:r>
              <a:rPr sz="4100" spc="40" dirty="0">
                <a:latin typeface="Arial MT"/>
                <a:cs typeface="Arial MT"/>
              </a:rPr>
              <a:t>possibilities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84150" indent="-509270">
              <a:lnSpc>
                <a:spcPct val="100499"/>
              </a:lnSpc>
              <a:spcBef>
                <a:spcPts val="5"/>
              </a:spcBef>
              <a:buSzPct val="75609"/>
              <a:buChar char="•"/>
              <a:tabLst>
                <a:tab pos="534035" algn="l"/>
                <a:tab pos="534670" algn="l"/>
              </a:tabLst>
            </a:pPr>
            <a:r>
              <a:rPr sz="4100" spc="10" dirty="0">
                <a:latin typeface="Arial MT"/>
                <a:cs typeface="Arial MT"/>
              </a:rPr>
              <a:t>Other</a:t>
            </a:r>
            <a:r>
              <a:rPr sz="4100" spc="5" dirty="0">
                <a:latin typeface="Arial MT"/>
                <a:cs typeface="Arial MT"/>
              </a:rPr>
              <a:t> </a:t>
            </a:r>
            <a:r>
              <a:rPr sz="4100" spc="55" dirty="0">
                <a:latin typeface="Arial MT"/>
                <a:cs typeface="Arial MT"/>
              </a:rPr>
              <a:t>Cloud</a:t>
            </a:r>
            <a:r>
              <a:rPr sz="4100" spc="10" dirty="0">
                <a:latin typeface="Arial MT"/>
                <a:cs typeface="Arial MT"/>
              </a:rPr>
              <a:t> </a:t>
            </a:r>
            <a:r>
              <a:rPr sz="4100" spc="50" dirty="0">
                <a:latin typeface="Arial MT"/>
                <a:cs typeface="Arial MT"/>
              </a:rPr>
              <a:t>providers</a:t>
            </a:r>
            <a:r>
              <a:rPr sz="4100" spc="10" dirty="0">
                <a:latin typeface="Arial MT"/>
                <a:cs typeface="Arial MT"/>
              </a:rPr>
              <a:t> work</a:t>
            </a:r>
            <a:r>
              <a:rPr sz="4100" spc="5" dirty="0">
                <a:latin typeface="Arial MT"/>
                <a:cs typeface="Arial MT"/>
              </a:rPr>
              <a:t> in</a:t>
            </a:r>
            <a:r>
              <a:rPr sz="4100" spc="10" dirty="0">
                <a:latin typeface="Arial MT"/>
                <a:cs typeface="Arial MT"/>
              </a:rPr>
              <a:t> </a:t>
            </a:r>
            <a:r>
              <a:rPr sz="4100" spc="5" dirty="0">
                <a:latin typeface="Arial MT"/>
                <a:cs typeface="Arial MT"/>
              </a:rPr>
              <a:t>similar</a:t>
            </a:r>
            <a:r>
              <a:rPr sz="4100" spc="10" dirty="0">
                <a:latin typeface="Arial MT"/>
                <a:cs typeface="Arial MT"/>
              </a:rPr>
              <a:t> ways, </a:t>
            </a:r>
            <a:r>
              <a:rPr sz="4100" spc="85" dirty="0">
                <a:latin typeface="Arial MT"/>
                <a:cs typeface="Arial MT"/>
              </a:rPr>
              <a:t>and</a:t>
            </a:r>
            <a:r>
              <a:rPr sz="4100" spc="5" dirty="0">
                <a:latin typeface="Arial MT"/>
                <a:cs typeface="Arial MT"/>
              </a:rPr>
              <a:t> </a:t>
            </a:r>
            <a:r>
              <a:rPr sz="4100" spc="-10" dirty="0">
                <a:latin typeface="Arial MT"/>
                <a:cs typeface="Arial MT"/>
              </a:rPr>
              <a:t>offer</a:t>
            </a:r>
            <a:r>
              <a:rPr sz="4100" spc="10" dirty="0">
                <a:latin typeface="Arial MT"/>
                <a:cs typeface="Arial MT"/>
              </a:rPr>
              <a:t> </a:t>
            </a:r>
            <a:r>
              <a:rPr sz="4100" spc="5" dirty="0">
                <a:latin typeface="Arial MT"/>
                <a:cs typeface="Arial MT"/>
              </a:rPr>
              <a:t>their</a:t>
            </a:r>
            <a:r>
              <a:rPr sz="4100" spc="10" dirty="0">
                <a:latin typeface="Arial MT"/>
                <a:cs typeface="Arial MT"/>
              </a:rPr>
              <a:t> own ways</a:t>
            </a:r>
            <a:r>
              <a:rPr sz="4100" spc="5" dirty="0">
                <a:latin typeface="Arial MT"/>
                <a:cs typeface="Arial MT"/>
              </a:rPr>
              <a:t> to</a:t>
            </a:r>
            <a:r>
              <a:rPr sz="4100" spc="10" dirty="0">
                <a:latin typeface="Arial MT"/>
                <a:cs typeface="Arial MT"/>
              </a:rPr>
              <a:t> </a:t>
            </a:r>
            <a:r>
              <a:rPr sz="4100" spc="125" dirty="0">
                <a:latin typeface="Arial MT"/>
                <a:cs typeface="Arial MT"/>
              </a:rPr>
              <a:t>do </a:t>
            </a:r>
            <a:r>
              <a:rPr sz="4100" spc="-1125" dirty="0">
                <a:latin typeface="Arial MT"/>
                <a:cs typeface="Arial MT"/>
              </a:rPr>
              <a:t> </a:t>
            </a:r>
            <a:r>
              <a:rPr sz="4100" spc="30" dirty="0">
                <a:latin typeface="Arial MT"/>
                <a:cs typeface="Arial MT"/>
              </a:rPr>
              <a:t>federation</a:t>
            </a:r>
            <a:endParaRPr sz="4100">
              <a:latin typeface="Arial MT"/>
              <a:cs typeface="Arial MT"/>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56988"/>
            <a:ext cx="17686020" cy="8218805"/>
          </a:xfrm>
          <a:prstGeom prst="rect">
            <a:avLst/>
          </a:prstGeom>
        </p:spPr>
        <p:txBody>
          <a:bodyPr vert="horz" wrap="square" lIns="0" tIns="15875" rIns="0" bIns="0" rtlCol="0">
            <a:spAutoFit/>
          </a:bodyPr>
          <a:lstStyle/>
          <a:p>
            <a:pPr marL="503555" marR="753110" indent="-478790">
              <a:lnSpc>
                <a:spcPct val="100000"/>
              </a:lnSpc>
              <a:spcBef>
                <a:spcPts val="125"/>
              </a:spcBef>
              <a:buSzPct val="75324"/>
              <a:buChar char="•"/>
              <a:tabLst>
                <a:tab pos="503555" algn="l"/>
                <a:tab pos="504190" algn="l"/>
              </a:tabLst>
            </a:pPr>
            <a:r>
              <a:rPr sz="3850" spc="10" dirty="0">
                <a:latin typeface="Arial MT"/>
                <a:cs typeface="Arial MT"/>
              </a:rPr>
              <a:t>Another</a:t>
            </a:r>
            <a:r>
              <a:rPr sz="3850" spc="5" dirty="0">
                <a:latin typeface="Arial MT"/>
                <a:cs typeface="Arial MT"/>
              </a:rPr>
              <a:t> </a:t>
            </a:r>
            <a:r>
              <a:rPr sz="3850" spc="10" dirty="0">
                <a:latin typeface="Arial MT"/>
                <a:cs typeface="Arial MT"/>
              </a:rPr>
              <a:t>solution</a:t>
            </a:r>
            <a:r>
              <a:rPr sz="3850" spc="5" dirty="0">
                <a:latin typeface="Arial MT"/>
                <a:cs typeface="Arial MT"/>
              </a:rPr>
              <a:t> </a:t>
            </a:r>
            <a:r>
              <a:rPr sz="3850" spc="55" dirty="0">
                <a:latin typeface="Arial MT"/>
                <a:cs typeface="Arial MT"/>
              </a:rPr>
              <a:t>would</a:t>
            </a:r>
            <a:r>
              <a:rPr sz="3850" spc="10" dirty="0">
                <a:latin typeface="Arial MT"/>
                <a:cs typeface="Arial MT"/>
              </a:rPr>
              <a:t> </a:t>
            </a:r>
            <a:r>
              <a:rPr sz="3850" spc="114" dirty="0">
                <a:latin typeface="Arial MT"/>
                <a:cs typeface="Arial MT"/>
              </a:rPr>
              <a:t>be</a:t>
            </a:r>
            <a:r>
              <a:rPr sz="3850" spc="5" dirty="0">
                <a:latin typeface="Arial MT"/>
                <a:cs typeface="Arial MT"/>
              </a:rPr>
              <a:t> </a:t>
            </a:r>
            <a:r>
              <a:rPr sz="3850" spc="10" dirty="0">
                <a:latin typeface="Arial MT"/>
                <a:cs typeface="Arial MT"/>
              </a:rPr>
              <a:t>to run</a:t>
            </a:r>
            <a:r>
              <a:rPr sz="3850" spc="5" dirty="0">
                <a:latin typeface="Arial MT"/>
                <a:cs typeface="Arial MT"/>
              </a:rPr>
              <a:t> </a:t>
            </a:r>
            <a:r>
              <a:rPr sz="3850" spc="15" dirty="0">
                <a:latin typeface="Arial MT"/>
                <a:cs typeface="Arial MT"/>
              </a:rPr>
              <a:t>terraform</a:t>
            </a:r>
            <a:r>
              <a:rPr sz="3850" spc="5" dirty="0">
                <a:latin typeface="Arial MT"/>
                <a:cs typeface="Arial MT"/>
              </a:rPr>
              <a:t> </a:t>
            </a:r>
            <a:r>
              <a:rPr sz="3850" spc="10" dirty="0">
                <a:latin typeface="Arial MT"/>
                <a:cs typeface="Arial MT"/>
              </a:rPr>
              <a:t>on one</a:t>
            </a:r>
            <a:r>
              <a:rPr sz="3850" spc="5" dirty="0">
                <a:latin typeface="Arial MT"/>
                <a:cs typeface="Arial MT"/>
              </a:rPr>
              <a:t> </a:t>
            </a:r>
            <a:r>
              <a:rPr sz="3850" spc="10" dirty="0">
                <a:latin typeface="Arial MT"/>
                <a:cs typeface="Arial MT"/>
              </a:rPr>
              <a:t>of your</a:t>
            </a:r>
            <a:r>
              <a:rPr sz="3850" spc="5" dirty="0">
                <a:latin typeface="Arial MT"/>
                <a:cs typeface="Arial MT"/>
              </a:rPr>
              <a:t> </a:t>
            </a:r>
            <a:r>
              <a:rPr sz="3850" spc="95" dirty="0">
                <a:latin typeface="Arial MT"/>
                <a:cs typeface="Arial MT"/>
              </a:rPr>
              <a:t>cloud</a:t>
            </a:r>
            <a:r>
              <a:rPr sz="3850" spc="10" dirty="0">
                <a:latin typeface="Arial MT"/>
                <a:cs typeface="Arial MT"/>
              </a:rPr>
              <a:t> </a:t>
            </a:r>
            <a:r>
              <a:rPr sz="3850" b="1" spc="5" dirty="0">
                <a:latin typeface="Arial"/>
                <a:cs typeface="Arial"/>
              </a:rPr>
              <a:t>providers’ </a:t>
            </a:r>
            <a:r>
              <a:rPr sz="3850" b="1" spc="-1055" dirty="0">
                <a:latin typeface="Arial"/>
                <a:cs typeface="Arial"/>
              </a:rPr>
              <a:t> </a:t>
            </a:r>
            <a:r>
              <a:rPr sz="3850" b="1" spc="10" dirty="0">
                <a:latin typeface="Arial"/>
                <a:cs typeface="Arial"/>
              </a:rPr>
              <a:t>instances</a:t>
            </a:r>
            <a:endParaRPr sz="3850">
              <a:latin typeface="Arial"/>
              <a:cs typeface="Arial"/>
            </a:endParaRPr>
          </a:p>
          <a:p>
            <a:pPr>
              <a:lnSpc>
                <a:spcPct val="100000"/>
              </a:lnSpc>
              <a:spcBef>
                <a:spcPts val="25"/>
              </a:spcBef>
              <a:buFont typeface="Arial MT"/>
              <a:buChar char="•"/>
            </a:pPr>
            <a:endParaRPr sz="3950">
              <a:latin typeface="Arial"/>
              <a:cs typeface="Arial"/>
            </a:endParaRPr>
          </a:p>
          <a:p>
            <a:pPr marL="503555" marR="17780" indent="-478790">
              <a:lnSpc>
                <a:spcPct val="100000"/>
              </a:lnSpc>
              <a:spcBef>
                <a:spcPts val="5"/>
              </a:spcBef>
              <a:buSzPct val="75324"/>
              <a:buChar char="•"/>
              <a:tabLst>
                <a:tab pos="503555" algn="l"/>
                <a:tab pos="504190" algn="l"/>
              </a:tabLst>
            </a:pPr>
            <a:r>
              <a:rPr sz="3850" spc="-45" dirty="0">
                <a:latin typeface="Arial MT"/>
                <a:cs typeface="Arial MT"/>
              </a:rPr>
              <a:t>This</a:t>
            </a:r>
            <a:r>
              <a:rPr sz="3850" spc="5" dirty="0">
                <a:latin typeface="Arial MT"/>
                <a:cs typeface="Arial MT"/>
              </a:rPr>
              <a:t> </a:t>
            </a:r>
            <a:r>
              <a:rPr sz="3850" spc="10" dirty="0">
                <a:latin typeface="Arial MT"/>
                <a:cs typeface="Arial MT"/>
              </a:rPr>
              <a:t>allows</a:t>
            </a:r>
            <a:r>
              <a:rPr sz="3850" spc="5" dirty="0">
                <a:latin typeface="Arial MT"/>
                <a:cs typeface="Arial MT"/>
              </a:rPr>
              <a:t> </a:t>
            </a:r>
            <a:r>
              <a:rPr sz="3850" spc="10" dirty="0">
                <a:latin typeface="Arial MT"/>
                <a:cs typeface="Arial MT"/>
              </a:rPr>
              <a:t>you</a:t>
            </a:r>
            <a:r>
              <a:rPr sz="3850" spc="5" dirty="0">
                <a:latin typeface="Arial MT"/>
                <a:cs typeface="Arial MT"/>
              </a:rPr>
              <a:t> </a:t>
            </a:r>
            <a:r>
              <a:rPr sz="3850" spc="10" dirty="0">
                <a:latin typeface="Arial MT"/>
                <a:cs typeface="Arial MT"/>
              </a:rPr>
              <a:t>to</a:t>
            </a:r>
            <a:r>
              <a:rPr sz="3850" spc="5" dirty="0">
                <a:latin typeface="Arial MT"/>
                <a:cs typeface="Arial MT"/>
              </a:rPr>
              <a:t> </a:t>
            </a:r>
            <a:r>
              <a:rPr sz="3850" spc="10" dirty="0">
                <a:latin typeface="Arial MT"/>
                <a:cs typeface="Arial MT"/>
              </a:rPr>
              <a:t>use</a:t>
            </a:r>
            <a:r>
              <a:rPr sz="3850" spc="5" dirty="0">
                <a:latin typeface="Arial MT"/>
                <a:cs typeface="Arial MT"/>
              </a:rPr>
              <a:t> </a:t>
            </a:r>
            <a:r>
              <a:rPr sz="3850" spc="10" dirty="0">
                <a:latin typeface="Arial MT"/>
                <a:cs typeface="Arial MT"/>
              </a:rPr>
              <a:t>the </a:t>
            </a:r>
            <a:r>
              <a:rPr sz="3850" b="1" spc="5" dirty="0">
                <a:latin typeface="Arial"/>
                <a:cs typeface="Arial"/>
              </a:rPr>
              <a:t>identities </a:t>
            </a:r>
            <a:r>
              <a:rPr sz="3850" b="1" spc="10" dirty="0">
                <a:latin typeface="Arial"/>
                <a:cs typeface="Arial"/>
              </a:rPr>
              <a:t>provided</a:t>
            </a:r>
            <a:r>
              <a:rPr sz="3850" b="1" spc="5" dirty="0">
                <a:latin typeface="Arial"/>
                <a:cs typeface="Arial"/>
              </a:rPr>
              <a:t> </a:t>
            </a:r>
            <a:r>
              <a:rPr sz="3850" b="1" spc="10" dirty="0">
                <a:latin typeface="Arial"/>
                <a:cs typeface="Arial"/>
              </a:rPr>
              <a:t>by</a:t>
            </a:r>
            <a:r>
              <a:rPr sz="3850" b="1" spc="5" dirty="0">
                <a:latin typeface="Arial"/>
                <a:cs typeface="Arial"/>
              </a:rPr>
              <a:t> </a:t>
            </a:r>
            <a:r>
              <a:rPr sz="3850" b="1" spc="10" dirty="0">
                <a:latin typeface="Arial"/>
                <a:cs typeface="Arial"/>
              </a:rPr>
              <a:t>the</a:t>
            </a:r>
            <a:r>
              <a:rPr sz="3850" b="1" spc="5" dirty="0">
                <a:latin typeface="Arial"/>
                <a:cs typeface="Arial"/>
              </a:rPr>
              <a:t> </a:t>
            </a:r>
            <a:r>
              <a:rPr sz="3850" b="1" spc="10" dirty="0">
                <a:latin typeface="Arial"/>
                <a:cs typeface="Arial"/>
              </a:rPr>
              <a:t>cloud provider </a:t>
            </a:r>
            <a:r>
              <a:rPr sz="3850" spc="5" dirty="0">
                <a:latin typeface="Arial MT"/>
                <a:cs typeface="Arial MT"/>
              </a:rPr>
              <a:t>(in </a:t>
            </a:r>
            <a:r>
              <a:rPr sz="3850" spc="-175" dirty="0">
                <a:latin typeface="Arial MT"/>
                <a:cs typeface="Arial MT"/>
              </a:rPr>
              <a:t>AWS </a:t>
            </a:r>
            <a:r>
              <a:rPr sz="3850" spc="-1055" dirty="0">
                <a:latin typeface="Arial MT"/>
                <a:cs typeface="Arial MT"/>
              </a:rPr>
              <a:t> </a:t>
            </a:r>
            <a:r>
              <a:rPr sz="3850" spc="10" dirty="0">
                <a:latin typeface="Arial MT"/>
                <a:cs typeface="Arial MT"/>
              </a:rPr>
              <a:t>that</a:t>
            </a:r>
            <a:r>
              <a:rPr sz="3850" spc="5" dirty="0">
                <a:latin typeface="Arial MT"/>
                <a:cs typeface="Arial MT"/>
              </a:rPr>
              <a:t> is </a:t>
            </a:r>
            <a:r>
              <a:rPr sz="3850" spc="55" dirty="0">
                <a:latin typeface="Arial MT"/>
                <a:cs typeface="Arial MT"/>
              </a:rPr>
              <a:t>“instance</a:t>
            </a:r>
            <a:r>
              <a:rPr sz="3850" spc="5" dirty="0">
                <a:latin typeface="Arial MT"/>
                <a:cs typeface="Arial MT"/>
              </a:rPr>
              <a:t> </a:t>
            </a:r>
            <a:r>
              <a:rPr sz="3850" spc="45" dirty="0">
                <a:latin typeface="Arial MT"/>
                <a:cs typeface="Arial MT"/>
              </a:rPr>
              <a:t>profiles”</a:t>
            </a:r>
            <a:r>
              <a:rPr sz="3850" spc="5" dirty="0">
                <a:latin typeface="Arial MT"/>
                <a:cs typeface="Arial MT"/>
              </a:rPr>
              <a:t> </a:t>
            </a:r>
            <a:r>
              <a:rPr sz="3850" spc="50" dirty="0">
                <a:latin typeface="Arial MT"/>
                <a:cs typeface="Arial MT"/>
              </a:rPr>
              <a:t>using</a:t>
            </a:r>
            <a:r>
              <a:rPr sz="3850" spc="5" dirty="0">
                <a:latin typeface="Arial MT"/>
                <a:cs typeface="Arial MT"/>
              </a:rPr>
              <a:t> </a:t>
            </a:r>
            <a:r>
              <a:rPr sz="3850" spc="-75" dirty="0">
                <a:latin typeface="Arial MT"/>
                <a:cs typeface="Arial MT"/>
              </a:rPr>
              <a:t>“AWS</a:t>
            </a:r>
            <a:r>
              <a:rPr sz="3850" spc="5" dirty="0">
                <a:latin typeface="Arial MT"/>
                <a:cs typeface="Arial MT"/>
              </a:rPr>
              <a:t> </a:t>
            </a:r>
            <a:r>
              <a:rPr sz="3850" spc="15" dirty="0">
                <a:latin typeface="Arial MT"/>
                <a:cs typeface="Arial MT"/>
              </a:rPr>
              <a:t>IAM</a:t>
            </a:r>
            <a:r>
              <a:rPr sz="3850" spc="5" dirty="0">
                <a:latin typeface="Arial MT"/>
                <a:cs typeface="Arial MT"/>
              </a:rPr>
              <a:t> </a:t>
            </a:r>
            <a:r>
              <a:rPr sz="3850" spc="10" dirty="0">
                <a:latin typeface="Arial MT"/>
                <a:cs typeface="Arial MT"/>
              </a:rPr>
              <a:t>Roles”)</a:t>
            </a:r>
            <a:endParaRPr sz="3850">
              <a:latin typeface="Arial MT"/>
              <a:cs typeface="Arial MT"/>
            </a:endParaRPr>
          </a:p>
          <a:p>
            <a:pPr>
              <a:lnSpc>
                <a:spcPct val="100000"/>
              </a:lnSpc>
              <a:spcBef>
                <a:spcPts val="25"/>
              </a:spcBef>
              <a:buFont typeface="Arial MT"/>
              <a:buChar char="•"/>
            </a:pPr>
            <a:endParaRPr sz="3950">
              <a:latin typeface="Arial MT"/>
              <a:cs typeface="Arial MT"/>
            </a:endParaRPr>
          </a:p>
          <a:p>
            <a:pPr marL="503555" marR="2194560" indent="-478790">
              <a:lnSpc>
                <a:spcPct val="100000"/>
              </a:lnSpc>
              <a:spcBef>
                <a:spcPts val="5"/>
              </a:spcBef>
              <a:buSzPct val="75324"/>
              <a:buChar char="•"/>
              <a:tabLst>
                <a:tab pos="503555" algn="l"/>
                <a:tab pos="504190" algn="l"/>
              </a:tabLst>
            </a:pPr>
            <a:r>
              <a:rPr sz="3850" spc="-45" dirty="0">
                <a:latin typeface="Arial MT"/>
                <a:cs typeface="Arial MT"/>
              </a:rPr>
              <a:t>This</a:t>
            </a:r>
            <a:r>
              <a:rPr sz="3850" spc="5" dirty="0">
                <a:latin typeface="Arial MT"/>
                <a:cs typeface="Arial MT"/>
              </a:rPr>
              <a:t> will </a:t>
            </a:r>
            <a:r>
              <a:rPr sz="3850" spc="10" dirty="0">
                <a:latin typeface="Arial MT"/>
                <a:cs typeface="Arial MT"/>
              </a:rPr>
              <a:t>also </a:t>
            </a:r>
            <a:r>
              <a:rPr sz="3850" spc="50" dirty="0">
                <a:latin typeface="Arial MT"/>
                <a:cs typeface="Arial MT"/>
              </a:rPr>
              <a:t>avoid</a:t>
            </a:r>
            <a:r>
              <a:rPr sz="3850" spc="5" dirty="0">
                <a:latin typeface="Arial MT"/>
                <a:cs typeface="Arial MT"/>
              </a:rPr>
              <a:t> </a:t>
            </a:r>
            <a:r>
              <a:rPr sz="3850" spc="10" dirty="0">
                <a:latin typeface="Arial MT"/>
                <a:cs typeface="Arial MT"/>
              </a:rPr>
              <a:t>the </a:t>
            </a:r>
            <a:r>
              <a:rPr sz="3850" spc="65" dirty="0">
                <a:latin typeface="Arial MT"/>
                <a:cs typeface="Arial MT"/>
              </a:rPr>
              <a:t>need</a:t>
            </a:r>
            <a:r>
              <a:rPr sz="3850" spc="5" dirty="0">
                <a:latin typeface="Arial MT"/>
                <a:cs typeface="Arial MT"/>
              </a:rPr>
              <a:t> </a:t>
            </a:r>
            <a:r>
              <a:rPr sz="3850" spc="10" dirty="0">
                <a:latin typeface="Arial MT"/>
                <a:cs typeface="Arial MT"/>
              </a:rPr>
              <a:t>of </a:t>
            </a:r>
            <a:r>
              <a:rPr sz="3850" spc="60" dirty="0">
                <a:latin typeface="Arial MT"/>
                <a:cs typeface="Arial MT"/>
              </a:rPr>
              <a:t>long</a:t>
            </a:r>
            <a:r>
              <a:rPr sz="3850" spc="5" dirty="0">
                <a:latin typeface="Arial MT"/>
                <a:cs typeface="Arial MT"/>
              </a:rPr>
              <a:t> </a:t>
            </a:r>
            <a:r>
              <a:rPr sz="3850" spc="50" dirty="0">
                <a:latin typeface="Arial MT"/>
                <a:cs typeface="Arial MT"/>
              </a:rPr>
              <a:t>lived</a:t>
            </a:r>
            <a:r>
              <a:rPr sz="3850" spc="10" dirty="0">
                <a:latin typeface="Arial MT"/>
                <a:cs typeface="Arial MT"/>
              </a:rPr>
              <a:t> </a:t>
            </a:r>
            <a:r>
              <a:rPr sz="3850" spc="40" dirty="0">
                <a:latin typeface="Arial MT"/>
                <a:cs typeface="Arial MT"/>
              </a:rPr>
              <a:t>credentials,</a:t>
            </a:r>
            <a:r>
              <a:rPr sz="3850" spc="5" dirty="0">
                <a:latin typeface="Arial MT"/>
                <a:cs typeface="Arial MT"/>
              </a:rPr>
              <a:t> </a:t>
            </a:r>
            <a:r>
              <a:rPr sz="3850" spc="10" dirty="0">
                <a:latin typeface="Arial MT"/>
                <a:cs typeface="Arial MT"/>
              </a:rPr>
              <a:t>as </a:t>
            </a:r>
            <a:r>
              <a:rPr sz="3850" b="1" spc="10" dirty="0">
                <a:latin typeface="Arial"/>
                <a:cs typeface="Arial"/>
              </a:rPr>
              <a:t>short</a:t>
            </a:r>
            <a:r>
              <a:rPr sz="3850" b="1" spc="5" dirty="0">
                <a:latin typeface="Arial"/>
                <a:cs typeface="Arial"/>
              </a:rPr>
              <a:t> lived </a:t>
            </a:r>
            <a:r>
              <a:rPr sz="3850" b="1" spc="-1055" dirty="0">
                <a:latin typeface="Arial"/>
                <a:cs typeface="Arial"/>
              </a:rPr>
              <a:t> </a:t>
            </a:r>
            <a:r>
              <a:rPr sz="3850" b="1" spc="10" dirty="0">
                <a:latin typeface="Arial"/>
                <a:cs typeface="Arial"/>
              </a:rPr>
              <a:t>credentials</a:t>
            </a:r>
            <a:r>
              <a:rPr sz="3850" b="1" dirty="0">
                <a:latin typeface="Arial"/>
                <a:cs typeface="Arial"/>
              </a:rPr>
              <a:t> </a:t>
            </a:r>
            <a:r>
              <a:rPr sz="3850" b="1" spc="5" dirty="0">
                <a:latin typeface="Arial"/>
                <a:cs typeface="Arial"/>
              </a:rPr>
              <a:t>will</a:t>
            </a:r>
            <a:r>
              <a:rPr sz="3850" b="1" dirty="0">
                <a:latin typeface="Arial"/>
                <a:cs typeface="Arial"/>
              </a:rPr>
              <a:t> </a:t>
            </a:r>
            <a:r>
              <a:rPr sz="3850" b="1" spc="10" dirty="0">
                <a:latin typeface="Arial"/>
                <a:cs typeface="Arial"/>
              </a:rPr>
              <a:t>be</a:t>
            </a:r>
            <a:r>
              <a:rPr sz="3850" b="1" spc="5" dirty="0">
                <a:latin typeface="Arial"/>
                <a:cs typeface="Arial"/>
              </a:rPr>
              <a:t> </a:t>
            </a:r>
            <a:r>
              <a:rPr sz="3850" b="1" spc="10" dirty="0">
                <a:latin typeface="Arial"/>
                <a:cs typeface="Arial"/>
              </a:rPr>
              <a:t>automatically</a:t>
            </a:r>
            <a:r>
              <a:rPr sz="3850" b="1" dirty="0">
                <a:latin typeface="Arial"/>
                <a:cs typeface="Arial"/>
              </a:rPr>
              <a:t> </a:t>
            </a:r>
            <a:r>
              <a:rPr sz="3850" b="1" spc="10" dirty="0">
                <a:latin typeface="Arial"/>
                <a:cs typeface="Arial"/>
              </a:rPr>
              <a:t>retrieved</a:t>
            </a:r>
            <a:r>
              <a:rPr sz="3850" b="1" dirty="0">
                <a:latin typeface="Arial"/>
                <a:cs typeface="Arial"/>
              </a:rPr>
              <a:t> </a:t>
            </a:r>
            <a:r>
              <a:rPr sz="3850" b="1" spc="10" dirty="0">
                <a:latin typeface="Arial"/>
                <a:cs typeface="Arial"/>
              </a:rPr>
              <a:t>on</a:t>
            </a:r>
            <a:r>
              <a:rPr sz="3850" b="1" spc="5" dirty="0">
                <a:latin typeface="Arial"/>
                <a:cs typeface="Arial"/>
              </a:rPr>
              <a:t> </a:t>
            </a:r>
            <a:r>
              <a:rPr sz="3850" b="1" spc="10" dirty="0">
                <a:latin typeface="Arial"/>
                <a:cs typeface="Arial"/>
              </a:rPr>
              <a:t>the</a:t>
            </a:r>
            <a:r>
              <a:rPr sz="3850" b="1" dirty="0">
                <a:latin typeface="Arial"/>
                <a:cs typeface="Arial"/>
              </a:rPr>
              <a:t> </a:t>
            </a:r>
            <a:r>
              <a:rPr sz="3850" b="1" spc="10" dirty="0">
                <a:latin typeface="Arial"/>
                <a:cs typeface="Arial"/>
              </a:rPr>
              <a:t>instance</a:t>
            </a:r>
            <a:endParaRPr sz="3850">
              <a:latin typeface="Arial"/>
              <a:cs typeface="Arial"/>
            </a:endParaRPr>
          </a:p>
          <a:p>
            <a:pPr>
              <a:lnSpc>
                <a:spcPct val="100000"/>
              </a:lnSpc>
              <a:spcBef>
                <a:spcPts val="25"/>
              </a:spcBef>
              <a:buFont typeface="Arial MT"/>
              <a:buChar char="•"/>
            </a:pPr>
            <a:endParaRPr sz="3950">
              <a:latin typeface="Arial"/>
              <a:cs typeface="Arial"/>
            </a:endParaRPr>
          </a:p>
          <a:p>
            <a:pPr marL="503555" marR="755015" indent="-478790">
              <a:lnSpc>
                <a:spcPct val="100000"/>
              </a:lnSpc>
              <a:buSzPct val="75324"/>
              <a:buChar char="•"/>
              <a:tabLst>
                <a:tab pos="503555" algn="l"/>
                <a:tab pos="504190" algn="l"/>
              </a:tabLst>
            </a:pPr>
            <a:r>
              <a:rPr sz="3850" spc="-175" dirty="0">
                <a:latin typeface="Arial MT"/>
                <a:cs typeface="Arial MT"/>
              </a:rPr>
              <a:t>AWS</a:t>
            </a:r>
            <a:r>
              <a:rPr sz="3850" spc="5" dirty="0">
                <a:latin typeface="Arial MT"/>
                <a:cs typeface="Arial MT"/>
              </a:rPr>
              <a:t> </a:t>
            </a:r>
            <a:r>
              <a:rPr sz="3850" spc="10" dirty="0">
                <a:latin typeface="Arial MT"/>
                <a:cs typeface="Arial MT"/>
              </a:rPr>
              <a:t>works with a </a:t>
            </a:r>
            <a:r>
              <a:rPr sz="3850" b="1" spc="10" dirty="0">
                <a:latin typeface="Arial"/>
                <a:cs typeface="Arial"/>
              </a:rPr>
              <a:t>metadata</a:t>
            </a:r>
            <a:r>
              <a:rPr sz="3850" b="1" spc="5" dirty="0">
                <a:latin typeface="Arial"/>
                <a:cs typeface="Arial"/>
              </a:rPr>
              <a:t> endpoint</a:t>
            </a:r>
            <a:r>
              <a:rPr sz="3850" b="1" spc="10" dirty="0">
                <a:latin typeface="Arial"/>
                <a:cs typeface="Arial"/>
              </a:rPr>
              <a:t> </a:t>
            </a:r>
            <a:r>
              <a:rPr sz="3850" spc="10" dirty="0">
                <a:latin typeface="Arial MT"/>
                <a:cs typeface="Arial MT"/>
              </a:rPr>
              <a:t>that you </a:t>
            </a:r>
            <a:r>
              <a:rPr sz="3850" spc="85" dirty="0">
                <a:latin typeface="Arial MT"/>
                <a:cs typeface="Arial MT"/>
              </a:rPr>
              <a:t>can</a:t>
            </a:r>
            <a:r>
              <a:rPr sz="3850" spc="10" dirty="0">
                <a:latin typeface="Arial MT"/>
                <a:cs typeface="Arial MT"/>
              </a:rPr>
              <a:t> </a:t>
            </a:r>
            <a:r>
              <a:rPr sz="3850" spc="40" dirty="0">
                <a:latin typeface="Arial MT"/>
                <a:cs typeface="Arial MT"/>
              </a:rPr>
              <a:t>reach</a:t>
            </a:r>
            <a:r>
              <a:rPr sz="3850" spc="5" dirty="0">
                <a:latin typeface="Arial MT"/>
                <a:cs typeface="Arial MT"/>
              </a:rPr>
              <a:t> </a:t>
            </a:r>
            <a:r>
              <a:rPr sz="3850" spc="10" dirty="0">
                <a:latin typeface="Arial MT"/>
                <a:cs typeface="Arial MT"/>
              </a:rPr>
              <a:t>to </a:t>
            </a:r>
            <a:r>
              <a:rPr sz="3850" spc="80" dirty="0">
                <a:latin typeface="Arial MT"/>
                <a:cs typeface="Arial MT"/>
              </a:rPr>
              <a:t>get</a:t>
            </a:r>
            <a:r>
              <a:rPr sz="3850" spc="10" dirty="0">
                <a:latin typeface="Arial MT"/>
                <a:cs typeface="Arial MT"/>
              </a:rPr>
              <a:t> </a:t>
            </a:r>
            <a:r>
              <a:rPr sz="3850" spc="40" dirty="0">
                <a:latin typeface="Arial MT"/>
                <a:cs typeface="Arial MT"/>
              </a:rPr>
              <a:t>temporary </a:t>
            </a:r>
            <a:r>
              <a:rPr sz="3850" spc="-1055" dirty="0">
                <a:latin typeface="Arial MT"/>
                <a:cs typeface="Arial MT"/>
              </a:rPr>
              <a:t> </a:t>
            </a:r>
            <a:r>
              <a:rPr sz="3850" spc="40" dirty="0">
                <a:latin typeface="Arial MT"/>
                <a:cs typeface="Arial MT"/>
              </a:rPr>
              <a:t>credentials</a:t>
            </a:r>
            <a:r>
              <a:rPr sz="3850" spc="5" dirty="0">
                <a:latin typeface="Arial MT"/>
                <a:cs typeface="Arial MT"/>
              </a:rPr>
              <a:t> </a:t>
            </a:r>
            <a:r>
              <a:rPr sz="3850" spc="10" dirty="0">
                <a:latin typeface="Arial MT"/>
                <a:cs typeface="Arial MT"/>
              </a:rPr>
              <a:t>on</a:t>
            </a:r>
            <a:r>
              <a:rPr sz="3850" spc="5" dirty="0">
                <a:latin typeface="Arial MT"/>
                <a:cs typeface="Arial MT"/>
              </a:rPr>
              <a:t> </a:t>
            </a:r>
            <a:r>
              <a:rPr sz="3850" spc="10" dirty="0">
                <a:latin typeface="Arial MT"/>
                <a:cs typeface="Arial MT"/>
              </a:rPr>
              <a:t>an</a:t>
            </a:r>
            <a:r>
              <a:rPr sz="3850" spc="5" dirty="0">
                <a:latin typeface="Arial MT"/>
                <a:cs typeface="Arial MT"/>
              </a:rPr>
              <a:t> </a:t>
            </a:r>
            <a:r>
              <a:rPr sz="3850" spc="-175" dirty="0">
                <a:latin typeface="Arial MT"/>
                <a:cs typeface="Arial MT"/>
              </a:rPr>
              <a:t>AWS</a:t>
            </a:r>
            <a:r>
              <a:rPr sz="3850" spc="5" dirty="0">
                <a:latin typeface="Arial MT"/>
                <a:cs typeface="Arial MT"/>
              </a:rPr>
              <a:t> </a:t>
            </a:r>
            <a:r>
              <a:rPr sz="3850" spc="-60" dirty="0">
                <a:latin typeface="Arial MT"/>
                <a:cs typeface="Arial MT"/>
              </a:rPr>
              <a:t>EC2</a:t>
            </a:r>
            <a:r>
              <a:rPr sz="3850" spc="5" dirty="0">
                <a:latin typeface="Arial MT"/>
                <a:cs typeface="Arial MT"/>
              </a:rPr>
              <a:t> </a:t>
            </a:r>
            <a:r>
              <a:rPr sz="3850" spc="35" dirty="0">
                <a:latin typeface="Arial MT"/>
                <a:cs typeface="Arial MT"/>
              </a:rPr>
              <a:t>instance.</a:t>
            </a:r>
            <a:r>
              <a:rPr sz="3850" spc="5" dirty="0">
                <a:latin typeface="Arial MT"/>
                <a:cs typeface="Arial MT"/>
              </a:rPr>
              <a:t> </a:t>
            </a:r>
            <a:r>
              <a:rPr sz="3850" spc="-45" dirty="0">
                <a:latin typeface="Arial MT"/>
                <a:cs typeface="Arial MT"/>
              </a:rPr>
              <a:t>This</a:t>
            </a:r>
            <a:r>
              <a:rPr sz="3850" spc="5" dirty="0">
                <a:latin typeface="Arial MT"/>
                <a:cs typeface="Arial MT"/>
              </a:rPr>
              <a:t> is </a:t>
            </a:r>
            <a:r>
              <a:rPr sz="3850" spc="10" dirty="0">
                <a:latin typeface="Arial MT"/>
                <a:cs typeface="Arial MT"/>
              </a:rPr>
              <a:t>also</a:t>
            </a:r>
            <a:r>
              <a:rPr sz="3850" spc="5" dirty="0">
                <a:latin typeface="Arial MT"/>
                <a:cs typeface="Arial MT"/>
              </a:rPr>
              <a:t> </a:t>
            </a:r>
            <a:r>
              <a:rPr sz="3850" spc="90" dirty="0">
                <a:latin typeface="Arial MT"/>
                <a:cs typeface="Arial MT"/>
              </a:rPr>
              <a:t>supported</a:t>
            </a:r>
            <a:r>
              <a:rPr sz="3850" spc="5" dirty="0">
                <a:latin typeface="Arial MT"/>
                <a:cs typeface="Arial MT"/>
              </a:rPr>
              <a:t> </a:t>
            </a:r>
            <a:r>
              <a:rPr sz="3850" spc="10" dirty="0">
                <a:latin typeface="Arial MT"/>
                <a:cs typeface="Arial MT"/>
              </a:rPr>
              <a:t>within</a:t>
            </a:r>
            <a:r>
              <a:rPr sz="3850" spc="5" dirty="0">
                <a:latin typeface="Arial MT"/>
                <a:cs typeface="Arial MT"/>
              </a:rPr>
              <a:t> </a:t>
            </a:r>
            <a:r>
              <a:rPr sz="3850" spc="10" dirty="0">
                <a:latin typeface="Arial MT"/>
                <a:cs typeface="Arial MT"/>
              </a:rPr>
              <a:t>the </a:t>
            </a:r>
            <a:r>
              <a:rPr sz="3850" spc="15" dirty="0">
                <a:latin typeface="Arial MT"/>
                <a:cs typeface="Arial MT"/>
              </a:rPr>
              <a:t> </a:t>
            </a:r>
            <a:r>
              <a:rPr sz="3850" spc="30" dirty="0">
                <a:latin typeface="Arial MT"/>
                <a:cs typeface="Arial MT"/>
              </a:rPr>
              <a:t>terraform-aws-provider</a:t>
            </a:r>
            <a:endParaRPr sz="3850">
              <a:latin typeface="Arial MT"/>
              <a:cs typeface="Arial MT"/>
            </a:endParaRPr>
          </a:p>
          <a:p>
            <a:pPr>
              <a:lnSpc>
                <a:spcPct val="100000"/>
              </a:lnSpc>
              <a:spcBef>
                <a:spcPts val="30"/>
              </a:spcBef>
              <a:buFont typeface="Arial MT"/>
              <a:buChar char="•"/>
            </a:pPr>
            <a:endParaRPr sz="3950">
              <a:latin typeface="Arial MT"/>
              <a:cs typeface="Arial MT"/>
            </a:endParaRPr>
          </a:p>
          <a:p>
            <a:pPr marL="503555" indent="-478790">
              <a:lnSpc>
                <a:spcPct val="100000"/>
              </a:lnSpc>
              <a:buSzPct val="75324"/>
              <a:buChar char="•"/>
              <a:tabLst>
                <a:tab pos="503555" algn="l"/>
                <a:tab pos="504190" algn="l"/>
              </a:tabLst>
            </a:pPr>
            <a:r>
              <a:rPr sz="3850" spc="10" dirty="0">
                <a:latin typeface="Arial MT"/>
                <a:cs typeface="Arial MT"/>
              </a:rPr>
              <a:t>Other</a:t>
            </a:r>
            <a:r>
              <a:rPr sz="3850" dirty="0">
                <a:latin typeface="Arial MT"/>
                <a:cs typeface="Arial MT"/>
              </a:rPr>
              <a:t> </a:t>
            </a:r>
            <a:r>
              <a:rPr sz="3850" spc="95" dirty="0">
                <a:latin typeface="Arial MT"/>
                <a:cs typeface="Arial MT"/>
              </a:rPr>
              <a:t>cloud</a:t>
            </a:r>
            <a:r>
              <a:rPr sz="3850" dirty="0">
                <a:latin typeface="Arial MT"/>
                <a:cs typeface="Arial MT"/>
              </a:rPr>
              <a:t> </a:t>
            </a:r>
            <a:r>
              <a:rPr sz="3850" spc="50" dirty="0">
                <a:latin typeface="Arial MT"/>
                <a:cs typeface="Arial MT"/>
              </a:rPr>
              <a:t>providers</a:t>
            </a:r>
            <a:r>
              <a:rPr sz="3850" dirty="0">
                <a:latin typeface="Arial MT"/>
                <a:cs typeface="Arial MT"/>
              </a:rPr>
              <a:t> </a:t>
            </a:r>
            <a:r>
              <a:rPr sz="3850" spc="10" dirty="0">
                <a:latin typeface="Arial MT"/>
                <a:cs typeface="Arial MT"/>
              </a:rPr>
              <a:t>work</a:t>
            </a:r>
            <a:r>
              <a:rPr sz="3850" dirty="0">
                <a:latin typeface="Arial MT"/>
                <a:cs typeface="Arial MT"/>
              </a:rPr>
              <a:t> </a:t>
            </a:r>
            <a:r>
              <a:rPr sz="3850" spc="5" dirty="0">
                <a:latin typeface="Arial MT"/>
                <a:cs typeface="Arial MT"/>
              </a:rPr>
              <a:t>in</a:t>
            </a:r>
            <a:r>
              <a:rPr sz="3850" dirty="0">
                <a:latin typeface="Arial MT"/>
                <a:cs typeface="Arial MT"/>
              </a:rPr>
              <a:t> </a:t>
            </a:r>
            <a:r>
              <a:rPr sz="3850" spc="10" dirty="0">
                <a:latin typeface="Arial MT"/>
                <a:cs typeface="Arial MT"/>
              </a:rPr>
              <a:t>similar</a:t>
            </a:r>
            <a:r>
              <a:rPr sz="3850" dirty="0">
                <a:latin typeface="Arial MT"/>
                <a:cs typeface="Arial MT"/>
              </a:rPr>
              <a:t> </a:t>
            </a:r>
            <a:r>
              <a:rPr sz="3850" spc="10" dirty="0">
                <a:latin typeface="Arial MT"/>
                <a:cs typeface="Arial MT"/>
              </a:rPr>
              <a:t>ways</a:t>
            </a:r>
            <a:endParaRPr sz="3850">
              <a:latin typeface="Arial MT"/>
              <a:cs typeface="Arial MT"/>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892395" cy="689737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Another</a:t>
            </a:r>
            <a:r>
              <a:rPr sz="4100" spc="5" dirty="0">
                <a:latin typeface="Arial MT"/>
                <a:cs typeface="Arial MT"/>
              </a:rPr>
              <a:t> solution</a:t>
            </a:r>
            <a:r>
              <a:rPr sz="4100" spc="10" dirty="0">
                <a:latin typeface="Arial MT"/>
                <a:cs typeface="Arial MT"/>
              </a:rPr>
              <a:t> (one </a:t>
            </a:r>
            <a:r>
              <a:rPr sz="4100" spc="5" dirty="0">
                <a:latin typeface="Arial MT"/>
                <a:cs typeface="Arial MT"/>
              </a:rPr>
              <a:t>that</a:t>
            </a:r>
            <a:r>
              <a:rPr sz="4100" spc="10" dirty="0">
                <a:latin typeface="Arial MT"/>
                <a:cs typeface="Arial MT"/>
              </a:rPr>
              <a:t> </a:t>
            </a:r>
            <a:r>
              <a:rPr sz="4100" spc="60" dirty="0">
                <a:latin typeface="Arial MT"/>
                <a:cs typeface="Arial MT"/>
              </a:rPr>
              <a:t>Hashicorp</a:t>
            </a:r>
            <a:r>
              <a:rPr sz="4100" spc="5" dirty="0">
                <a:latin typeface="Arial MT"/>
                <a:cs typeface="Arial MT"/>
              </a:rPr>
              <a:t> </a:t>
            </a:r>
            <a:r>
              <a:rPr sz="4100" spc="40" dirty="0">
                <a:latin typeface="Arial MT"/>
                <a:cs typeface="Arial MT"/>
              </a:rPr>
              <a:t>recommends),</a:t>
            </a:r>
            <a:r>
              <a:rPr sz="4100" spc="10" dirty="0">
                <a:latin typeface="Arial MT"/>
                <a:cs typeface="Arial MT"/>
              </a:rPr>
              <a:t> </a:t>
            </a:r>
            <a:r>
              <a:rPr sz="4100" spc="5" dirty="0">
                <a:latin typeface="Arial MT"/>
                <a:cs typeface="Arial MT"/>
              </a:rPr>
              <a:t>is</a:t>
            </a:r>
            <a:r>
              <a:rPr sz="4100" spc="10" dirty="0">
                <a:latin typeface="Arial MT"/>
                <a:cs typeface="Arial MT"/>
              </a:rPr>
              <a:t> the use</a:t>
            </a:r>
            <a:r>
              <a:rPr sz="4100" spc="5" dirty="0">
                <a:latin typeface="Arial MT"/>
                <a:cs typeface="Arial MT"/>
              </a:rPr>
              <a:t> of</a:t>
            </a:r>
            <a:endParaRPr sz="4100">
              <a:latin typeface="Arial MT"/>
              <a:cs typeface="Arial MT"/>
            </a:endParaRPr>
          </a:p>
          <a:p>
            <a:pPr marL="534035">
              <a:lnSpc>
                <a:spcPct val="100000"/>
              </a:lnSpc>
              <a:spcBef>
                <a:spcPts val="30"/>
              </a:spcBef>
            </a:pPr>
            <a:r>
              <a:rPr sz="4100" b="1" spc="5" dirty="0">
                <a:latin typeface="Arial"/>
                <a:cs typeface="Arial"/>
              </a:rPr>
              <a:t>HashiCorp</a:t>
            </a:r>
            <a:r>
              <a:rPr sz="4100" b="1" spc="-20" dirty="0">
                <a:latin typeface="Arial"/>
                <a:cs typeface="Arial"/>
              </a:rPr>
              <a:t> </a:t>
            </a:r>
            <a:r>
              <a:rPr sz="4100" b="1" spc="-40" dirty="0">
                <a:latin typeface="Arial"/>
                <a:cs typeface="Arial"/>
              </a:rPr>
              <a:t>Vault</a:t>
            </a:r>
            <a:endParaRPr sz="4100">
              <a:latin typeface="Arial"/>
              <a:cs typeface="Arial"/>
            </a:endParaRPr>
          </a:p>
          <a:p>
            <a:pPr>
              <a:lnSpc>
                <a:spcPct val="100000"/>
              </a:lnSpc>
              <a:spcBef>
                <a:spcPts val="5"/>
              </a:spcBef>
            </a:pPr>
            <a:endParaRPr sz="4250">
              <a:latin typeface="Arial"/>
              <a:cs typeface="Arial"/>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still</a:t>
            </a:r>
            <a:r>
              <a:rPr sz="4100" spc="10" dirty="0">
                <a:latin typeface="Arial MT"/>
                <a:cs typeface="Arial MT"/>
              </a:rPr>
              <a:t> use </a:t>
            </a:r>
            <a:r>
              <a:rPr sz="4100" spc="50" dirty="0">
                <a:latin typeface="Arial MT"/>
                <a:cs typeface="Arial MT"/>
              </a:rPr>
              <a:t>long-lived</a:t>
            </a:r>
            <a:r>
              <a:rPr sz="4100" spc="10" dirty="0">
                <a:latin typeface="Arial MT"/>
                <a:cs typeface="Arial MT"/>
              </a:rPr>
              <a:t> </a:t>
            </a:r>
            <a:r>
              <a:rPr sz="4100" spc="40" dirty="0">
                <a:latin typeface="Arial MT"/>
                <a:cs typeface="Arial MT"/>
              </a:rPr>
              <a:t>credentials,</a:t>
            </a:r>
            <a:r>
              <a:rPr sz="4100" spc="10" dirty="0">
                <a:latin typeface="Arial MT"/>
                <a:cs typeface="Arial MT"/>
              </a:rPr>
              <a:t> </a:t>
            </a:r>
            <a:r>
              <a:rPr sz="4100" spc="85" dirty="0">
                <a:latin typeface="Arial MT"/>
                <a:cs typeface="Arial MT"/>
              </a:rPr>
              <a:t>and</a:t>
            </a:r>
            <a:r>
              <a:rPr sz="4100" spc="10" dirty="0">
                <a:latin typeface="Arial MT"/>
                <a:cs typeface="Arial MT"/>
              </a:rPr>
              <a:t> </a:t>
            </a:r>
            <a:r>
              <a:rPr sz="4100" spc="-10" dirty="0">
                <a:latin typeface="Arial MT"/>
                <a:cs typeface="Arial MT"/>
              </a:rPr>
              <a:t>store</a:t>
            </a:r>
            <a:r>
              <a:rPr sz="4100" spc="10" dirty="0">
                <a:latin typeface="Arial MT"/>
                <a:cs typeface="Arial MT"/>
              </a:rPr>
              <a:t> these </a:t>
            </a:r>
            <a:r>
              <a:rPr sz="4100" spc="5" dirty="0">
                <a:latin typeface="Arial MT"/>
                <a:cs typeface="Arial MT"/>
              </a:rPr>
              <a:t>in</a:t>
            </a:r>
            <a:r>
              <a:rPr sz="4100" spc="10" dirty="0">
                <a:latin typeface="Arial MT"/>
                <a:cs typeface="Arial MT"/>
              </a:rPr>
              <a:t> </a:t>
            </a:r>
            <a:r>
              <a:rPr sz="4100" spc="35" dirty="0">
                <a:latin typeface="Arial MT"/>
                <a:cs typeface="Arial MT"/>
              </a:rPr>
              <a:t>HashiCorp</a:t>
            </a:r>
            <a:r>
              <a:rPr sz="4100" spc="10" dirty="0">
                <a:latin typeface="Arial MT"/>
                <a:cs typeface="Arial MT"/>
              </a:rPr>
              <a:t> </a:t>
            </a:r>
            <a:r>
              <a:rPr sz="4100" spc="-85" dirty="0">
                <a:latin typeface="Arial MT"/>
                <a:cs typeface="Arial MT"/>
              </a:rPr>
              <a:t>Vault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85" dirty="0">
                <a:latin typeface="Arial MT"/>
                <a:cs typeface="Arial MT"/>
              </a:rPr>
              <a:t>Vault</a:t>
            </a:r>
            <a:r>
              <a:rPr sz="4100" spc="10" dirty="0">
                <a:latin typeface="Arial MT"/>
                <a:cs typeface="Arial MT"/>
              </a:rPr>
              <a:t> </a:t>
            </a:r>
            <a:r>
              <a:rPr sz="4100" spc="85" dirty="0">
                <a:latin typeface="Arial MT"/>
                <a:cs typeface="Arial MT"/>
              </a:rPr>
              <a:t>can</a:t>
            </a:r>
            <a:r>
              <a:rPr sz="4100" spc="10" dirty="0">
                <a:latin typeface="Arial MT"/>
                <a:cs typeface="Arial MT"/>
              </a:rPr>
              <a:t> then issue </a:t>
            </a:r>
            <a:r>
              <a:rPr sz="4100" spc="35" dirty="0">
                <a:latin typeface="Arial MT"/>
                <a:cs typeface="Arial MT"/>
              </a:rPr>
              <a:t>short-lived</a:t>
            </a:r>
            <a:r>
              <a:rPr sz="4100" spc="10" dirty="0">
                <a:latin typeface="Arial MT"/>
                <a:cs typeface="Arial MT"/>
              </a:rPr>
              <a:t> </a:t>
            </a:r>
            <a:r>
              <a:rPr sz="4100" spc="40" dirty="0">
                <a:latin typeface="Arial MT"/>
                <a:cs typeface="Arial MT"/>
              </a:rPr>
              <a:t>credentials</a:t>
            </a:r>
            <a:r>
              <a:rPr sz="4100" spc="10" dirty="0">
                <a:latin typeface="Arial MT"/>
                <a:cs typeface="Arial MT"/>
              </a:rPr>
              <a:t> </a:t>
            </a:r>
            <a:r>
              <a:rPr sz="4100" spc="5" dirty="0">
                <a:latin typeface="Arial MT"/>
                <a:cs typeface="Arial MT"/>
              </a:rPr>
              <a:t>for</a:t>
            </a:r>
            <a:r>
              <a:rPr sz="4100" spc="10" dirty="0">
                <a:latin typeface="Arial MT"/>
                <a:cs typeface="Arial MT"/>
              </a:rPr>
              <a:t> your </a:t>
            </a:r>
            <a:r>
              <a:rPr sz="4100" spc="15" dirty="0">
                <a:latin typeface="Arial MT"/>
                <a:cs typeface="Arial MT"/>
              </a:rPr>
              <a:t>terraform</a:t>
            </a:r>
            <a:r>
              <a:rPr sz="4100" spc="10" dirty="0">
                <a:latin typeface="Arial MT"/>
                <a:cs typeface="Arial MT"/>
              </a:rPr>
              <a:t> </a:t>
            </a:r>
            <a:r>
              <a:rPr sz="4100" spc="30" dirty="0">
                <a:latin typeface="Arial MT"/>
                <a:cs typeface="Arial MT"/>
              </a:rPr>
              <a:t>operations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335" dirty="0">
                <a:latin typeface="Arial MT"/>
                <a:cs typeface="Arial MT"/>
              </a:rPr>
              <a:t>To</a:t>
            </a:r>
            <a:r>
              <a:rPr sz="4100" spc="5" dirty="0">
                <a:latin typeface="Arial MT"/>
                <a:cs typeface="Arial MT"/>
              </a:rPr>
              <a:t> </a:t>
            </a:r>
            <a:r>
              <a:rPr sz="4100" spc="10" dirty="0">
                <a:latin typeface="Arial MT"/>
                <a:cs typeface="Arial MT"/>
              </a:rPr>
              <a:t>make </a:t>
            </a:r>
            <a:r>
              <a:rPr sz="4100" spc="5" dirty="0">
                <a:latin typeface="Arial MT"/>
                <a:cs typeface="Arial MT"/>
              </a:rPr>
              <a:t>this</a:t>
            </a:r>
            <a:r>
              <a:rPr sz="4100" spc="10" dirty="0">
                <a:latin typeface="Arial MT"/>
                <a:cs typeface="Arial MT"/>
              </a:rPr>
              <a:t> </a:t>
            </a:r>
            <a:r>
              <a:rPr sz="4100" spc="75" dirty="0">
                <a:latin typeface="Arial MT"/>
                <a:cs typeface="Arial MT"/>
              </a:rPr>
              <a:t>happen,</a:t>
            </a:r>
            <a:r>
              <a:rPr sz="4100" spc="10" dirty="0">
                <a:latin typeface="Arial MT"/>
                <a:cs typeface="Arial MT"/>
              </a:rPr>
              <a:t> </a:t>
            </a:r>
            <a:r>
              <a:rPr sz="4100" spc="-85" dirty="0">
                <a:latin typeface="Arial MT"/>
                <a:cs typeface="Arial MT"/>
              </a:rPr>
              <a:t>Vault</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50" dirty="0">
                <a:latin typeface="Arial MT"/>
                <a:cs typeface="Arial MT"/>
              </a:rPr>
              <a:t>dynamically</a:t>
            </a:r>
            <a:r>
              <a:rPr sz="4100" spc="10" dirty="0">
                <a:latin typeface="Arial MT"/>
                <a:cs typeface="Arial MT"/>
              </a:rPr>
              <a:t> </a:t>
            </a:r>
            <a:r>
              <a:rPr sz="4100" spc="35" dirty="0">
                <a:latin typeface="Arial MT"/>
                <a:cs typeface="Arial MT"/>
              </a:rPr>
              <a:t>create</a:t>
            </a:r>
            <a:r>
              <a:rPr sz="4100" spc="10" dirty="0">
                <a:latin typeface="Arial MT"/>
                <a:cs typeface="Arial MT"/>
              </a:rPr>
              <a:t> </a:t>
            </a:r>
            <a:r>
              <a:rPr sz="4100" spc="-190" dirty="0">
                <a:latin typeface="Arial MT"/>
                <a:cs typeface="Arial MT"/>
              </a:rPr>
              <a:t>AWS</a:t>
            </a:r>
            <a:r>
              <a:rPr sz="4100" spc="10" dirty="0">
                <a:latin typeface="Arial MT"/>
                <a:cs typeface="Arial MT"/>
              </a:rPr>
              <a:t> </a:t>
            </a:r>
            <a:r>
              <a:rPr sz="4100" spc="40" dirty="0">
                <a:latin typeface="Arial MT"/>
                <a:cs typeface="Arial MT"/>
              </a:rPr>
              <a:t>credentials</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534035" marR="2239645" indent="-509270">
              <a:lnSpc>
                <a:spcPct val="100499"/>
              </a:lnSpc>
              <a:spcBef>
                <a:spcPts val="5"/>
              </a:spcBef>
              <a:buSzPct val="75609"/>
              <a:buChar char="•"/>
              <a:tabLst>
                <a:tab pos="534035" algn="l"/>
                <a:tab pos="534670" algn="l"/>
              </a:tabLst>
            </a:pPr>
            <a:r>
              <a:rPr sz="4100" spc="-65" dirty="0">
                <a:latin typeface="Arial MT"/>
                <a:cs typeface="Arial MT"/>
              </a:rPr>
              <a:t>See </a:t>
            </a:r>
            <a:r>
              <a:rPr sz="4100" u="heavy" spc="25" dirty="0">
                <a:uFill>
                  <a:solidFill>
                    <a:srgbClr val="000000"/>
                  </a:solidFill>
                </a:uFill>
                <a:latin typeface="Arial MT"/>
                <a:cs typeface="Arial MT"/>
              </a:rPr>
              <a:t>https://learn.hashicorp.com/tutorials/terraform/secrets-vault? </a:t>
            </a:r>
            <a:r>
              <a:rPr sz="4100" spc="-1125" dirty="0">
                <a:latin typeface="Arial MT"/>
                <a:cs typeface="Arial MT"/>
              </a:rPr>
              <a:t> </a:t>
            </a:r>
            <a:r>
              <a:rPr sz="4100" u="heavy" spc="35" dirty="0">
                <a:uFill>
                  <a:solidFill>
                    <a:srgbClr val="000000"/>
                  </a:solidFill>
                </a:uFill>
                <a:latin typeface="Arial MT"/>
                <a:cs typeface="Arial MT"/>
              </a:rPr>
              <a:t>in=terraform/secrets</a:t>
            </a:r>
            <a:r>
              <a:rPr sz="4100" spc="5" dirty="0">
                <a:latin typeface="Arial MT"/>
                <a:cs typeface="Arial MT"/>
              </a:rPr>
              <a:t> for </a:t>
            </a:r>
            <a:r>
              <a:rPr sz="4100" spc="-10" dirty="0">
                <a:latin typeface="Arial MT"/>
                <a:cs typeface="Arial MT"/>
              </a:rPr>
              <a:t>more</a:t>
            </a:r>
            <a:r>
              <a:rPr sz="4100" spc="5" dirty="0">
                <a:latin typeface="Arial MT"/>
                <a:cs typeface="Arial MT"/>
              </a:rPr>
              <a:t> </a:t>
            </a:r>
            <a:r>
              <a:rPr sz="4100" spc="15" dirty="0">
                <a:latin typeface="Arial MT"/>
                <a:cs typeface="Arial MT"/>
              </a:rPr>
              <a:t>information</a:t>
            </a:r>
            <a:r>
              <a:rPr sz="4100" spc="10" dirty="0">
                <a:latin typeface="Arial MT"/>
                <a:cs typeface="Arial MT"/>
              </a:rPr>
              <a:t> </a:t>
            </a:r>
            <a:r>
              <a:rPr sz="4100" spc="55" dirty="0">
                <a:latin typeface="Arial MT"/>
                <a:cs typeface="Arial MT"/>
              </a:rPr>
              <a:t>about</a:t>
            </a:r>
            <a:r>
              <a:rPr sz="4100" spc="5" dirty="0">
                <a:latin typeface="Arial MT"/>
                <a:cs typeface="Arial MT"/>
              </a:rPr>
              <a:t> this </a:t>
            </a:r>
            <a:r>
              <a:rPr sz="4100" spc="85" dirty="0">
                <a:latin typeface="Arial MT"/>
                <a:cs typeface="Arial MT"/>
              </a:rPr>
              <a:t>approach</a:t>
            </a:r>
            <a:endParaRPr sz="4100">
              <a:latin typeface="Arial MT"/>
              <a:cs typeface="Arial MT"/>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17273" y="4212926"/>
            <a:ext cx="825817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50" dirty="0"/>
              <a:t> </a:t>
            </a:r>
            <a:r>
              <a:rPr spc="220" dirty="0"/>
              <a:t>cloud</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45312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5" dirty="0"/>
              <a:t> </a:t>
            </a:r>
            <a:r>
              <a:rPr spc="114" dirty="0"/>
              <a:t>Cloud</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117185" cy="8154034"/>
          </a:xfrm>
          <a:prstGeom prst="rect">
            <a:avLst/>
          </a:prstGeom>
        </p:spPr>
        <p:txBody>
          <a:bodyPr vert="horz" wrap="square" lIns="0" tIns="15240" rIns="0" bIns="0" rtlCol="0">
            <a:spAutoFit/>
          </a:bodyPr>
          <a:lstStyle/>
          <a:p>
            <a:pPr marL="534035" indent="-509270">
              <a:lnSpc>
                <a:spcPct val="100000"/>
              </a:lnSpc>
              <a:spcBef>
                <a:spcPts val="120"/>
              </a:spcBef>
              <a:buSzPct val="75609"/>
              <a:buFont typeface="Arial MT"/>
              <a:buChar char="•"/>
              <a:tabLst>
                <a:tab pos="534035" algn="l"/>
                <a:tab pos="534670" algn="l"/>
              </a:tabLst>
            </a:pPr>
            <a:r>
              <a:rPr sz="4100" b="1" spc="-25" dirty="0">
                <a:latin typeface="Arial"/>
                <a:cs typeface="Arial"/>
              </a:rPr>
              <a:t>Terraform</a:t>
            </a:r>
            <a:r>
              <a:rPr sz="4100" b="1" spc="5" dirty="0">
                <a:latin typeface="Arial"/>
                <a:cs typeface="Arial"/>
              </a:rPr>
              <a:t> cloud </a:t>
            </a:r>
            <a:r>
              <a:rPr sz="4100" spc="5" dirty="0">
                <a:latin typeface="Arial MT"/>
                <a:cs typeface="Arial MT"/>
              </a:rPr>
              <a:t>is </a:t>
            </a:r>
            <a:r>
              <a:rPr sz="4100" spc="10" dirty="0">
                <a:latin typeface="Arial MT"/>
                <a:cs typeface="Arial MT"/>
              </a:rPr>
              <a:t>a</a:t>
            </a:r>
            <a:r>
              <a:rPr sz="4100" spc="5" dirty="0">
                <a:latin typeface="Arial MT"/>
                <a:cs typeface="Arial MT"/>
              </a:rPr>
              <a:t> </a:t>
            </a:r>
            <a:r>
              <a:rPr sz="4100" spc="35" dirty="0">
                <a:latin typeface="Arial MT"/>
                <a:cs typeface="Arial MT"/>
              </a:rPr>
              <a:t>HasiCorp</a:t>
            </a:r>
            <a:r>
              <a:rPr sz="4100" spc="5" dirty="0">
                <a:latin typeface="Arial MT"/>
                <a:cs typeface="Arial MT"/>
              </a:rPr>
              <a:t> </a:t>
            </a:r>
            <a:r>
              <a:rPr sz="4100" spc="95" dirty="0">
                <a:latin typeface="Arial MT"/>
                <a:cs typeface="Arial MT"/>
              </a:rPr>
              <a:t>product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It</a:t>
            </a:r>
            <a:r>
              <a:rPr sz="4100" dirty="0">
                <a:latin typeface="Arial MT"/>
                <a:cs typeface="Arial MT"/>
              </a:rPr>
              <a:t> </a:t>
            </a:r>
            <a:r>
              <a:rPr sz="4100" spc="55" dirty="0">
                <a:latin typeface="Arial MT"/>
                <a:cs typeface="Arial MT"/>
              </a:rPr>
              <a:t>helps</a:t>
            </a:r>
            <a:r>
              <a:rPr sz="4100" dirty="0">
                <a:latin typeface="Arial MT"/>
                <a:cs typeface="Arial MT"/>
              </a:rPr>
              <a:t> </a:t>
            </a:r>
            <a:r>
              <a:rPr sz="4100" spc="10" dirty="0">
                <a:latin typeface="Arial MT"/>
                <a:cs typeface="Arial MT"/>
              </a:rPr>
              <a:t>teams</a:t>
            </a:r>
            <a:r>
              <a:rPr sz="4100" dirty="0">
                <a:latin typeface="Arial MT"/>
                <a:cs typeface="Arial MT"/>
              </a:rPr>
              <a:t> </a:t>
            </a:r>
            <a:r>
              <a:rPr sz="4100" spc="10" dirty="0">
                <a:latin typeface="Arial MT"/>
                <a:cs typeface="Arial MT"/>
              </a:rPr>
              <a:t>use</a:t>
            </a:r>
            <a:r>
              <a:rPr sz="4100" dirty="0">
                <a:latin typeface="Arial MT"/>
                <a:cs typeface="Arial MT"/>
              </a:rPr>
              <a:t> </a:t>
            </a:r>
            <a:r>
              <a:rPr sz="4100" spc="15" dirty="0">
                <a:latin typeface="Arial MT"/>
                <a:cs typeface="Arial MT"/>
              </a:rPr>
              <a:t>terraform</a:t>
            </a:r>
            <a:r>
              <a:rPr sz="4100" dirty="0">
                <a:latin typeface="Arial MT"/>
                <a:cs typeface="Arial MT"/>
              </a:rPr>
              <a:t> </a:t>
            </a:r>
            <a:r>
              <a:rPr sz="4100" spc="35" dirty="0">
                <a:latin typeface="Arial MT"/>
                <a:cs typeface="Arial MT"/>
              </a:rPr>
              <a:t>together</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687830" indent="-509270">
              <a:lnSpc>
                <a:spcPct val="100499"/>
              </a:lnSpc>
              <a:spcBef>
                <a:spcPts val="5"/>
              </a:spcBef>
              <a:buSzPct val="75609"/>
              <a:buChar char="•"/>
              <a:tabLst>
                <a:tab pos="534035" algn="l"/>
                <a:tab pos="534670" algn="l"/>
              </a:tabLst>
            </a:pPr>
            <a:r>
              <a:rPr sz="4100" spc="40" dirty="0">
                <a:latin typeface="Arial MT"/>
                <a:cs typeface="Arial MT"/>
              </a:rPr>
              <a:t>Instead</a:t>
            </a:r>
            <a:r>
              <a:rPr sz="4100" spc="10" dirty="0">
                <a:latin typeface="Arial MT"/>
                <a:cs typeface="Arial MT"/>
              </a:rPr>
              <a:t> </a:t>
            </a:r>
            <a:r>
              <a:rPr sz="4100" spc="5" dirty="0">
                <a:latin typeface="Arial MT"/>
                <a:cs typeface="Arial MT"/>
              </a:rPr>
              <a:t>of</a:t>
            </a:r>
            <a:r>
              <a:rPr sz="4100" spc="10" dirty="0">
                <a:latin typeface="Arial MT"/>
                <a:cs typeface="Arial MT"/>
              </a:rPr>
              <a:t> </a:t>
            </a:r>
            <a:r>
              <a:rPr sz="4100" spc="40" dirty="0">
                <a:latin typeface="Arial MT"/>
                <a:cs typeface="Arial MT"/>
              </a:rPr>
              <a:t>running</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10" dirty="0">
                <a:latin typeface="Arial MT"/>
                <a:cs typeface="Arial MT"/>
              </a:rPr>
              <a:t>from</a:t>
            </a:r>
            <a:r>
              <a:rPr sz="4100" spc="10" dirty="0">
                <a:latin typeface="Arial MT"/>
                <a:cs typeface="Arial MT"/>
              </a:rPr>
              <a:t> your own </a:t>
            </a:r>
            <a:r>
              <a:rPr sz="4100" spc="35" dirty="0">
                <a:latin typeface="Arial MT"/>
                <a:cs typeface="Arial MT"/>
              </a:rPr>
              <a:t>machine,</a:t>
            </a:r>
            <a:r>
              <a:rPr sz="4100" spc="10" dirty="0">
                <a:latin typeface="Arial MT"/>
                <a:cs typeface="Arial MT"/>
              </a:rPr>
              <a:t> </a:t>
            </a:r>
            <a:r>
              <a:rPr sz="4100" spc="5" dirty="0">
                <a:latin typeface="Arial MT"/>
                <a:cs typeface="Arial MT"/>
              </a:rPr>
              <a:t>or</a:t>
            </a:r>
            <a:r>
              <a:rPr sz="4100" spc="10" dirty="0">
                <a:latin typeface="Arial MT"/>
                <a:cs typeface="Arial MT"/>
              </a:rPr>
              <a:t> on your own </a:t>
            </a:r>
            <a:r>
              <a:rPr sz="4100" spc="-1125" dirty="0">
                <a:latin typeface="Arial MT"/>
                <a:cs typeface="Arial MT"/>
              </a:rPr>
              <a:t> </a:t>
            </a:r>
            <a:r>
              <a:rPr sz="4100" spc="10" dirty="0">
                <a:latin typeface="Arial MT"/>
                <a:cs typeface="Arial MT"/>
              </a:rPr>
              <a:t>Jenkins, </a:t>
            </a:r>
            <a:r>
              <a:rPr sz="4100" spc="-60" dirty="0">
                <a:latin typeface="Arial MT"/>
                <a:cs typeface="Arial MT"/>
              </a:rPr>
              <a:t>Terraform </a:t>
            </a:r>
            <a:r>
              <a:rPr sz="4100" spc="55" dirty="0">
                <a:latin typeface="Arial MT"/>
                <a:cs typeface="Arial MT"/>
              </a:rPr>
              <a:t>Cloud </a:t>
            </a:r>
            <a:r>
              <a:rPr sz="4100" spc="5" dirty="0">
                <a:latin typeface="Arial MT"/>
                <a:cs typeface="Arial MT"/>
              </a:rPr>
              <a:t>will </a:t>
            </a:r>
            <a:r>
              <a:rPr sz="4100" spc="10" dirty="0">
                <a:latin typeface="Arial MT"/>
                <a:cs typeface="Arial MT"/>
              </a:rPr>
              <a:t>run </a:t>
            </a:r>
            <a:r>
              <a:rPr sz="4100" spc="15" dirty="0">
                <a:latin typeface="Arial MT"/>
                <a:cs typeface="Arial MT"/>
              </a:rPr>
              <a:t>terraform </a:t>
            </a:r>
            <a:r>
              <a:rPr sz="4100" b="1" spc="10" dirty="0">
                <a:latin typeface="Arial"/>
                <a:cs typeface="Arial"/>
              </a:rPr>
              <a:t>on </a:t>
            </a:r>
            <a:r>
              <a:rPr sz="4100" b="1" spc="5" dirty="0">
                <a:latin typeface="Arial"/>
                <a:cs typeface="Arial"/>
              </a:rPr>
              <a:t>their </a:t>
            </a:r>
            <a:r>
              <a:rPr sz="4100" b="1" spc="10" dirty="0">
                <a:latin typeface="Arial"/>
                <a:cs typeface="Arial"/>
              </a:rPr>
              <a:t>machines </a:t>
            </a:r>
            <a:r>
              <a:rPr sz="4100" b="1" spc="5" dirty="0">
                <a:latin typeface="Arial"/>
                <a:cs typeface="Arial"/>
              </a:rPr>
              <a:t>in </a:t>
            </a:r>
            <a:r>
              <a:rPr sz="4100" b="1" spc="10" dirty="0">
                <a:latin typeface="Arial"/>
                <a:cs typeface="Arial"/>
              </a:rPr>
              <a:t>a </a:t>
            </a:r>
            <a:r>
              <a:rPr sz="4100" b="1" spc="15" dirty="0">
                <a:latin typeface="Arial"/>
                <a:cs typeface="Arial"/>
              </a:rPr>
              <a:t> </a:t>
            </a:r>
            <a:r>
              <a:rPr sz="4100" b="1" spc="5" dirty="0">
                <a:latin typeface="Arial"/>
                <a:cs typeface="Arial"/>
              </a:rPr>
              <a:t>consistent </a:t>
            </a:r>
            <a:r>
              <a:rPr sz="4100" b="1" spc="10" dirty="0">
                <a:latin typeface="Arial"/>
                <a:cs typeface="Arial"/>
              </a:rPr>
              <a:t>and</a:t>
            </a:r>
            <a:r>
              <a:rPr sz="4100" b="1" spc="5" dirty="0">
                <a:latin typeface="Arial"/>
                <a:cs typeface="Arial"/>
              </a:rPr>
              <a:t> reliable environment</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17780" indent="-509270">
              <a:lnSpc>
                <a:spcPct val="100499"/>
              </a:lnSpc>
              <a:buSzPct val="75609"/>
              <a:buChar char="•"/>
              <a:tabLst>
                <a:tab pos="534035" algn="l"/>
                <a:tab pos="534670" algn="l"/>
              </a:tabLst>
            </a:pPr>
            <a:r>
              <a:rPr sz="4100" spc="-195" dirty="0">
                <a:latin typeface="Arial MT"/>
                <a:cs typeface="Arial MT"/>
              </a:rPr>
              <a:t>You</a:t>
            </a:r>
            <a:r>
              <a:rPr sz="4100" spc="10" dirty="0">
                <a:latin typeface="Arial MT"/>
                <a:cs typeface="Arial MT"/>
              </a:rPr>
              <a:t> have</a:t>
            </a:r>
            <a:r>
              <a:rPr sz="4100" spc="15" dirty="0">
                <a:latin typeface="Arial MT"/>
                <a:cs typeface="Arial MT"/>
              </a:rPr>
              <a:t> </a:t>
            </a:r>
            <a:r>
              <a:rPr sz="4100" spc="10" dirty="0">
                <a:latin typeface="Arial MT"/>
                <a:cs typeface="Arial MT"/>
              </a:rPr>
              <a:t>easy</a:t>
            </a:r>
            <a:r>
              <a:rPr sz="4100" spc="15" dirty="0">
                <a:latin typeface="Arial MT"/>
                <a:cs typeface="Arial MT"/>
              </a:rPr>
              <a:t> </a:t>
            </a:r>
            <a:r>
              <a:rPr sz="4100" spc="85" dirty="0">
                <a:latin typeface="Arial MT"/>
                <a:cs typeface="Arial MT"/>
              </a:rPr>
              <a:t>access</a:t>
            </a:r>
            <a:r>
              <a:rPr sz="4100" spc="15" dirty="0">
                <a:latin typeface="Arial MT"/>
                <a:cs typeface="Arial MT"/>
              </a:rPr>
              <a:t> </a:t>
            </a:r>
            <a:r>
              <a:rPr sz="4100" spc="5" dirty="0">
                <a:latin typeface="Arial MT"/>
                <a:cs typeface="Arial MT"/>
              </a:rPr>
              <a:t>to</a:t>
            </a:r>
            <a:r>
              <a:rPr sz="4100" spc="10" dirty="0">
                <a:latin typeface="Arial MT"/>
                <a:cs typeface="Arial MT"/>
              </a:rPr>
              <a:t> </a:t>
            </a:r>
            <a:r>
              <a:rPr sz="4100" b="1" spc="10" dirty="0">
                <a:latin typeface="Arial"/>
                <a:cs typeface="Arial"/>
              </a:rPr>
              <a:t>shared</a:t>
            </a:r>
            <a:r>
              <a:rPr sz="4100" b="1" spc="15" dirty="0">
                <a:latin typeface="Arial"/>
                <a:cs typeface="Arial"/>
              </a:rPr>
              <a:t> </a:t>
            </a:r>
            <a:r>
              <a:rPr sz="4100" b="1" spc="5" dirty="0">
                <a:latin typeface="Arial"/>
                <a:cs typeface="Arial"/>
              </a:rPr>
              <a:t>state</a:t>
            </a:r>
            <a:r>
              <a:rPr sz="4100" spc="5" dirty="0">
                <a:latin typeface="Arial MT"/>
                <a:cs typeface="Arial MT"/>
              </a:rPr>
              <a:t>,</a:t>
            </a:r>
            <a:r>
              <a:rPr sz="4100" spc="15" dirty="0">
                <a:latin typeface="Arial MT"/>
                <a:cs typeface="Arial MT"/>
              </a:rPr>
              <a:t> </a:t>
            </a:r>
            <a:r>
              <a:rPr sz="4100" b="1" spc="5" dirty="0">
                <a:latin typeface="Arial"/>
                <a:cs typeface="Arial"/>
              </a:rPr>
              <a:t>version</a:t>
            </a:r>
            <a:r>
              <a:rPr sz="4100" b="1" spc="15" dirty="0">
                <a:latin typeface="Arial"/>
                <a:cs typeface="Arial"/>
              </a:rPr>
              <a:t> </a:t>
            </a:r>
            <a:r>
              <a:rPr sz="4100" b="1" spc="5" dirty="0">
                <a:latin typeface="Arial"/>
                <a:cs typeface="Arial"/>
              </a:rPr>
              <a:t>control</a:t>
            </a:r>
            <a:r>
              <a:rPr sz="4100" b="1" spc="10" dirty="0">
                <a:latin typeface="Arial"/>
                <a:cs typeface="Arial"/>
              </a:rPr>
              <a:t> </a:t>
            </a:r>
            <a:r>
              <a:rPr sz="4100" spc="25" dirty="0">
                <a:latin typeface="Arial MT"/>
                <a:cs typeface="Arial MT"/>
              </a:rPr>
              <a:t>integration,</a:t>
            </a:r>
            <a:r>
              <a:rPr sz="4100" spc="15" dirty="0">
                <a:latin typeface="Arial MT"/>
                <a:cs typeface="Arial MT"/>
              </a:rPr>
              <a:t> </a:t>
            </a:r>
            <a:r>
              <a:rPr sz="4100" b="1" spc="10" dirty="0">
                <a:latin typeface="Arial"/>
                <a:cs typeface="Arial"/>
              </a:rPr>
              <a:t>secret </a:t>
            </a:r>
            <a:r>
              <a:rPr sz="4100" b="1" spc="-1125" dirty="0">
                <a:latin typeface="Arial"/>
                <a:cs typeface="Arial"/>
              </a:rPr>
              <a:t> </a:t>
            </a:r>
            <a:r>
              <a:rPr sz="4100" b="1" spc="5" dirty="0">
                <a:latin typeface="Arial"/>
                <a:cs typeface="Arial"/>
              </a:rPr>
              <a:t>data</a:t>
            </a:r>
            <a:r>
              <a:rPr sz="4100" spc="5" dirty="0">
                <a:latin typeface="Arial MT"/>
                <a:cs typeface="Arial MT"/>
              </a:rPr>
              <a:t>, </a:t>
            </a:r>
            <a:r>
              <a:rPr sz="4100" b="1" spc="10" dirty="0">
                <a:latin typeface="Arial"/>
                <a:cs typeface="Arial"/>
              </a:rPr>
              <a:t>access </a:t>
            </a:r>
            <a:r>
              <a:rPr sz="4100" b="1" spc="5" dirty="0">
                <a:latin typeface="Arial"/>
                <a:cs typeface="Arial"/>
              </a:rPr>
              <a:t>controls </a:t>
            </a:r>
            <a:r>
              <a:rPr sz="4100" spc="5" dirty="0">
                <a:latin typeface="Arial MT"/>
                <a:cs typeface="Arial MT"/>
              </a:rPr>
              <a:t>for </a:t>
            </a:r>
            <a:r>
              <a:rPr sz="4100" spc="75" dirty="0">
                <a:latin typeface="Arial MT"/>
                <a:cs typeface="Arial MT"/>
              </a:rPr>
              <a:t>approving changes </a:t>
            </a:r>
            <a:r>
              <a:rPr sz="4100" spc="5" dirty="0">
                <a:latin typeface="Arial MT"/>
                <a:cs typeface="Arial MT"/>
              </a:rPr>
              <a:t>to </a:t>
            </a:r>
            <a:r>
              <a:rPr sz="4100" spc="15" dirty="0">
                <a:latin typeface="Arial MT"/>
                <a:cs typeface="Arial MT"/>
              </a:rPr>
              <a:t>infrastructure, </a:t>
            </a:r>
            <a:r>
              <a:rPr sz="4100" b="1" spc="10" dirty="0">
                <a:latin typeface="Arial"/>
                <a:cs typeface="Arial"/>
              </a:rPr>
              <a:t>policy </a:t>
            </a:r>
            <a:r>
              <a:rPr sz="4100" b="1" spc="15" dirty="0">
                <a:latin typeface="Arial"/>
                <a:cs typeface="Arial"/>
              </a:rPr>
              <a:t> </a:t>
            </a:r>
            <a:r>
              <a:rPr sz="4100" b="1" spc="5" dirty="0">
                <a:latin typeface="Arial"/>
                <a:cs typeface="Arial"/>
              </a:rPr>
              <a:t>controls</a:t>
            </a:r>
            <a:r>
              <a:rPr sz="4100" b="1" dirty="0">
                <a:latin typeface="Arial"/>
                <a:cs typeface="Arial"/>
              </a:rPr>
              <a:t> </a:t>
            </a:r>
            <a:r>
              <a:rPr sz="4100" spc="85" dirty="0">
                <a:latin typeface="Arial MT"/>
                <a:cs typeface="Arial MT"/>
              </a:rPr>
              <a:t>and</a:t>
            </a:r>
            <a:r>
              <a:rPr sz="4100" spc="5" dirty="0">
                <a:latin typeface="Arial MT"/>
                <a:cs typeface="Arial MT"/>
              </a:rPr>
              <a:t> </a:t>
            </a:r>
            <a:r>
              <a:rPr sz="4100" spc="10" dirty="0">
                <a:latin typeface="Arial MT"/>
                <a:cs typeface="Arial MT"/>
              </a:rPr>
              <a:t>other</a:t>
            </a:r>
            <a:r>
              <a:rPr sz="4100" spc="5" dirty="0">
                <a:latin typeface="Arial MT"/>
                <a:cs typeface="Arial MT"/>
              </a:rPr>
              <a:t> </a:t>
            </a:r>
            <a:r>
              <a:rPr sz="4100" spc="30" dirty="0">
                <a:latin typeface="Arial MT"/>
                <a:cs typeface="Arial MT"/>
              </a:rPr>
              <a:t>enterprise</a:t>
            </a:r>
            <a:r>
              <a:rPr sz="4100" spc="5" dirty="0">
                <a:latin typeface="Arial MT"/>
                <a:cs typeface="Arial MT"/>
              </a:rPr>
              <a:t> </a:t>
            </a:r>
            <a:r>
              <a:rPr sz="4100" dirty="0">
                <a:latin typeface="Arial MT"/>
                <a:cs typeface="Arial MT"/>
              </a:rPr>
              <a:t>features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It</a:t>
            </a:r>
            <a:r>
              <a:rPr sz="4100" spc="10" dirty="0">
                <a:latin typeface="Arial MT"/>
                <a:cs typeface="Arial MT"/>
              </a:rPr>
              <a:t> </a:t>
            </a:r>
            <a:r>
              <a:rPr sz="4100" spc="65" dirty="0">
                <a:latin typeface="Arial MT"/>
                <a:cs typeface="Arial MT"/>
              </a:rPr>
              <a:t>includes</a:t>
            </a:r>
            <a:r>
              <a:rPr sz="4100" spc="10" dirty="0">
                <a:latin typeface="Arial MT"/>
                <a:cs typeface="Arial MT"/>
              </a:rPr>
              <a:t> a </a:t>
            </a:r>
            <a:r>
              <a:rPr sz="4100" b="1" spc="5" dirty="0">
                <a:latin typeface="Arial"/>
                <a:cs typeface="Arial"/>
              </a:rPr>
              <a:t>private</a:t>
            </a:r>
            <a:r>
              <a:rPr sz="4100" b="1" spc="10" dirty="0">
                <a:latin typeface="Arial"/>
                <a:cs typeface="Arial"/>
              </a:rPr>
              <a:t> terraform </a:t>
            </a:r>
            <a:r>
              <a:rPr sz="4100" b="1" spc="5" dirty="0">
                <a:latin typeface="Arial"/>
                <a:cs typeface="Arial"/>
              </a:rPr>
              <a:t>registry </a:t>
            </a:r>
            <a:r>
              <a:rPr sz="4100" spc="5" dirty="0">
                <a:latin typeface="Arial MT"/>
                <a:cs typeface="Arial MT"/>
              </a:rPr>
              <a:t>to</a:t>
            </a:r>
            <a:r>
              <a:rPr sz="4100" spc="10" dirty="0">
                <a:latin typeface="Arial MT"/>
                <a:cs typeface="Arial MT"/>
              </a:rPr>
              <a:t> </a:t>
            </a:r>
            <a:r>
              <a:rPr sz="4100" spc="-5" dirty="0">
                <a:latin typeface="Arial MT"/>
                <a:cs typeface="Arial MT"/>
              </a:rPr>
              <a:t>share</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40" dirty="0">
                <a:latin typeface="Arial MT"/>
                <a:cs typeface="Arial MT"/>
              </a:rPr>
              <a:t>modules</a:t>
            </a:r>
            <a:endParaRPr sz="4100">
              <a:latin typeface="Arial MT"/>
              <a:cs typeface="Arial MT"/>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45312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5" dirty="0"/>
              <a:t> </a:t>
            </a:r>
            <a:r>
              <a:rPr spc="114" dirty="0"/>
              <a:t>Cloud</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26"/>
            <a:ext cx="17988280" cy="502221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15" dirty="0">
                <a:latin typeface="Arial MT"/>
                <a:cs typeface="Arial MT"/>
              </a:rPr>
              <a:t> </a:t>
            </a:r>
            <a:r>
              <a:rPr sz="4100" spc="100" dirty="0">
                <a:latin typeface="Arial MT"/>
                <a:cs typeface="Arial MT"/>
              </a:rPr>
              <a:t>cloud</a:t>
            </a:r>
            <a:r>
              <a:rPr sz="4100" spc="15" dirty="0">
                <a:latin typeface="Arial MT"/>
                <a:cs typeface="Arial MT"/>
              </a:rPr>
              <a:t> </a:t>
            </a:r>
            <a:r>
              <a:rPr sz="4100" spc="5" dirty="0">
                <a:latin typeface="Arial MT"/>
                <a:cs typeface="Arial MT"/>
              </a:rPr>
              <a:t>is</a:t>
            </a:r>
            <a:r>
              <a:rPr sz="4100" spc="20" dirty="0">
                <a:latin typeface="Arial MT"/>
                <a:cs typeface="Arial MT"/>
              </a:rPr>
              <a:t> </a:t>
            </a:r>
            <a:r>
              <a:rPr sz="4100" spc="45" dirty="0">
                <a:latin typeface="Arial MT"/>
                <a:cs typeface="Arial MT"/>
              </a:rPr>
              <a:t>hosted</a:t>
            </a:r>
            <a:r>
              <a:rPr sz="4100" spc="15" dirty="0">
                <a:latin typeface="Arial MT"/>
                <a:cs typeface="Arial MT"/>
              </a:rPr>
              <a:t> </a:t>
            </a:r>
            <a:r>
              <a:rPr sz="4100" spc="5" dirty="0">
                <a:latin typeface="Arial MT"/>
                <a:cs typeface="Arial MT"/>
              </a:rPr>
              <a:t>at</a:t>
            </a:r>
            <a:r>
              <a:rPr sz="4100" spc="15" dirty="0">
                <a:latin typeface="Arial MT"/>
                <a:cs typeface="Arial MT"/>
              </a:rPr>
              <a:t> </a:t>
            </a:r>
            <a:r>
              <a:rPr sz="4100" u="heavy" spc="35" dirty="0">
                <a:uFill>
                  <a:solidFill>
                    <a:srgbClr val="000000"/>
                  </a:solidFill>
                </a:uFill>
                <a:latin typeface="Arial MT"/>
                <a:cs typeface="Arial MT"/>
              </a:rPr>
              <a:t>https://app.terraform.io/</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dirty="0">
                <a:latin typeface="Arial MT"/>
                <a:cs typeface="Arial MT"/>
              </a:rPr>
              <a:t> </a:t>
            </a:r>
            <a:r>
              <a:rPr sz="4100" spc="85" dirty="0">
                <a:latin typeface="Arial MT"/>
                <a:cs typeface="Arial MT"/>
              </a:rPr>
              <a:t>can</a:t>
            </a:r>
            <a:r>
              <a:rPr sz="4100" dirty="0">
                <a:latin typeface="Arial MT"/>
                <a:cs typeface="Arial MT"/>
              </a:rPr>
              <a:t> </a:t>
            </a:r>
            <a:r>
              <a:rPr sz="4100" spc="35" dirty="0">
                <a:latin typeface="Arial MT"/>
                <a:cs typeface="Arial MT"/>
              </a:rPr>
              <a:t>create</a:t>
            </a:r>
            <a:r>
              <a:rPr sz="4100" dirty="0">
                <a:latin typeface="Arial MT"/>
                <a:cs typeface="Arial MT"/>
              </a:rPr>
              <a:t> </a:t>
            </a:r>
            <a:r>
              <a:rPr sz="4100" spc="10" dirty="0">
                <a:latin typeface="Arial MT"/>
                <a:cs typeface="Arial MT"/>
              </a:rPr>
              <a:t>a</a:t>
            </a:r>
            <a:r>
              <a:rPr sz="4100" dirty="0">
                <a:latin typeface="Arial MT"/>
                <a:cs typeface="Arial MT"/>
              </a:rPr>
              <a:t> </a:t>
            </a:r>
            <a:r>
              <a:rPr sz="4100" b="1" spc="10" dirty="0">
                <a:latin typeface="Arial"/>
                <a:cs typeface="Arial"/>
              </a:rPr>
              <a:t>free</a:t>
            </a:r>
            <a:r>
              <a:rPr sz="4100" b="1" dirty="0">
                <a:latin typeface="Arial"/>
                <a:cs typeface="Arial"/>
              </a:rPr>
              <a:t> </a:t>
            </a:r>
            <a:r>
              <a:rPr sz="4100" b="1" spc="10" dirty="0">
                <a:latin typeface="Arial"/>
                <a:cs typeface="Arial"/>
              </a:rPr>
              <a:t>account</a:t>
            </a:r>
            <a:r>
              <a:rPr sz="4100" b="1" spc="5" dirty="0">
                <a:latin typeface="Arial"/>
                <a:cs typeface="Arial"/>
              </a:rPr>
              <a:t> </a:t>
            </a:r>
            <a:r>
              <a:rPr sz="4100" spc="5" dirty="0">
                <a:latin typeface="Arial MT"/>
                <a:cs typeface="Arial MT"/>
              </a:rPr>
              <a:t>for</a:t>
            </a:r>
            <a:r>
              <a:rPr sz="4100" dirty="0">
                <a:latin typeface="Arial MT"/>
                <a:cs typeface="Arial MT"/>
              </a:rPr>
              <a:t> </a:t>
            </a:r>
            <a:r>
              <a:rPr sz="4100" spc="10" dirty="0">
                <a:latin typeface="Arial MT"/>
                <a:cs typeface="Arial MT"/>
              </a:rPr>
              <a:t>small</a:t>
            </a:r>
            <a:r>
              <a:rPr sz="4100" dirty="0">
                <a:latin typeface="Arial MT"/>
                <a:cs typeface="Arial MT"/>
              </a:rPr>
              <a:t> </a:t>
            </a:r>
            <a:r>
              <a:rPr sz="4100" spc="55" dirty="0">
                <a:latin typeface="Arial MT"/>
                <a:cs typeface="Arial MT"/>
              </a:rPr>
              <a:t>sized</a:t>
            </a:r>
            <a:r>
              <a:rPr sz="4100" dirty="0">
                <a:latin typeface="Arial MT"/>
                <a:cs typeface="Arial MT"/>
              </a:rPr>
              <a:t> </a:t>
            </a:r>
            <a:r>
              <a:rPr sz="4100" spc="10" dirty="0">
                <a:latin typeface="Arial MT"/>
                <a:cs typeface="Arial MT"/>
              </a:rPr>
              <a:t>teams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There</a:t>
            </a:r>
            <a:r>
              <a:rPr sz="4100" dirty="0">
                <a:latin typeface="Arial MT"/>
                <a:cs typeface="Arial MT"/>
              </a:rPr>
              <a:t> </a:t>
            </a:r>
            <a:r>
              <a:rPr sz="4100" spc="-15" dirty="0">
                <a:latin typeface="Arial MT"/>
                <a:cs typeface="Arial MT"/>
              </a:rPr>
              <a:t>are</a:t>
            </a:r>
            <a:r>
              <a:rPr sz="4100" spc="5" dirty="0">
                <a:latin typeface="Arial MT"/>
                <a:cs typeface="Arial MT"/>
              </a:rPr>
              <a:t> </a:t>
            </a:r>
            <a:r>
              <a:rPr sz="4100" b="1" spc="10" dirty="0">
                <a:latin typeface="Arial"/>
                <a:cs typeface="Arial"/>
              </a:rPr>
              <a:t>paid</a:t>
            </a:r>
            <a:r>
              <a:rPr sz="4100" b="1" spc="5" dirty="0">
                <a:latin typeface="Arial"/>
                <a:cs typeface="Arial"/>
              </a:rPr>
              <a:t> plans </a:t>
            </a:r>
            <a:r>
              <a:rPr sz="4100" spc="5" dirty="0">
                <a:latin typeface="Arial MT"/>
                <a:cs typeface="Arial MT"/>
              </a:rPr>
              <a:t>for </a:t>
            </a:r>
            <a:r>
              <a:rPr sz="4100" spc="50" dirty="0">
                <a:latin typeface="Arial MT"/>
                <a:cs typeface="Arial MT"/>
              </a:rPr>
              <a:t>medium</a:t>
            </a:r>
            <a:r>
              <a:rPr sz="4100" spc="5" dirty="0">
                <a:latin typeface="Arial MT"/>
                <a:cs typeface="Arial MT"/>
              </a:rPr>
              <a:t> size </a:t>
            </a:r>
            <a:r>
              <a:rPr sz="4100" spc="30" dirty="0">
                <a:latin typeface="Arial MT"/>
                <a:cs typeface="Arial MT"/>
              </a:rPr>
              <a:t>businesses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65" dirty="0">
                <a:latin typeface="Arial MT"/>
                <a:cs typeface="Arial MT"/>
              </a:rPr>
              <a:t>For </a:t>
            </a:r>
            <a:r>
              <a:rPr sz="4100" spc="50" dirty="0">
                <a:latin typeface="Arial MT"/>
                <a:cs typeface="Arial MT"/>
              </a:rPr>
              <a:t>large </a:t>
            </a:r>
            <a:r>
              <a:rPr sz="4100" spc="30" dirty="0">
                <a:latin typeface="Arial MT"/>
                <a:cs typeface="Arial MT"/>
              </a:rPr>
              <a:t>enterprises </a:t>
            </a:r>
            <a:r>
              <a:rPr sz="4100" spc="15" dirty="0">
                <a:latin typeface="Arial MT"/>
                <a:cs typeface="Arial MT"/>
              </a:rPr>
              <a:t>terraform </a:t>
            </a:r>
            <a:r>
              <a:rPr sz="4100" spc="10" dirty="0">
                <a:latin typeface="Arial MT"/>
                <a:cs typeface="Arial MT"/>
              </a:rPr>
              <a:t>has </a:t>
            </a:r>
            <a:r>
              <a:rPr sz="4100" dirty="0">
                <a:latin typeface="Arial MT"/>
                <a:cs typeface="Arial MT"/>
              </a:rPr>
              <a:t>“</a:t>
            </a:r>
            <a:r>
              <a:rPr sz="4100" b="1" dirty="0">
                <a:latin typeface="Arial"/>
                <a:cs typeface="Arial"/>
              </a:rPr>
              <a:t>Terraform </a:t>
            </a:r>
            <a:r>
              <a:rPr sz="4100" b="1" spc="25" dirty="0">
                <a:latin typeface="Arial"/>
                <a:cs typeface="Arial"/>
              </a:rPr>
              <a:t>Enterprise</a:t>
            </a:r>
            <a:r>
              <a:rPr sz="4100" spc="25" dirty="0">
                <a:latin typeface="Arial MT"/>
                <a:cs typeface="Arial MT"/>
              </a:rPr>
              <a:t>”, </a:t>
            </a:r>
            <a:r>
              <a:rPr sz="4100" spc="55" dirty="0">
                <a:latin typeface="Arial MT"/>
                <a:cs typeface="Arial MT"/>
              </a:rPr>
              <a:t>which </a:t>
            </a:r>
            <a:r>
              <a:rPr sz="4100" spc="5" dirty="0">
                <a:latin typeface="Arial MT"/>
                <a:cs typeface="Arial MT"/>
              </a:rPr>
              <a:t>is </a:t>
            </a:r>
            <a:r>
              <a:rPr sz="4100" spc="10" dirty="0">
                <a:latin typeface="Arial MT"/>
                <a:cs typeface="Arial MT"/>
              </a:rPr>
              <a:t>the </a:t>
            </a:r>
            <a:r>
              <a:rPr sz="4100" spc="15" dirty="0">
                <a:latin typeface="Arial MT"/>
                <a:cs typeface="Arial MT"/>
              </a:rPr>
              <a:t> </a:t>
            </a:r>
            <a:r>
              <a:rPr sz="4100" spc="30" dirty="0">
                <a:latin typeface="Arial MT"/>
                <a:cs typeface="Arial MT"/>
              </a:rPr>
              <a:t>self-hosted</a:t>
            </a:r>
            <a:r>
              <a:rPr sz="4100" spc="5" dirty="0">
                <a:latin typeface="Arial MT"/>
                <a:cs typeface="Arial MT"/>
              </a:rPr>
              <a:t> </a:t>
            </a:r>
            <a:r>
              <a:rPr sz="4100" spc="10" dirty="0">
                <a:latin typeface="Arial MT"/>
                <a:cs typeface="Arial MT"/>
              </a:rPr>
              <a:t>version </a:t>
            </a:r>
            <a:r>
              <a:rPr sz="4100" spc="5" dirty="0">
                <a:latin typeface="Arial MT"/>
                <a:cs typeface="Arial MT"/>
              </a:rPr>
              <a:t>of</a:t>
            </a:r>
            <a:r>
              <a:rPr sz="4100" spc="10" dirty="0">
                <a:latin typeface="Arial MT"/>
                <a:cs typeface="Arial MT"/>
              </a:rPr>
              <a:t> </a:t>
            </a:r>
            <a:r>
              <a:rPr sz="4100" spc="-60" dirty="0">
                <a:latin typeface="Arial MT"/>
                <a:cs typeface="Arial MT"/>
              </a:rPr>
              <a:t>Terraform</a:t>
            </a:r>
            <a:r>
              <a:rPr sz="4100" spc="10" dirty="0">
                <a:latin typeface="Arial MT"/>
                <a:cs typeface="Arial MT"/>
              </a:rPr>
              <a:t> </a:t>
            </a:r>
            <a:r>
              <a:rPr sz="4100" spc="100" dirty="0">
                <a:latin typeface="Arial MT"/>
                <a:cs typeface="Arial MT"/>
              </a:rPr>
              <a:t>cloud</a:t>
            </a:r>
            <a:r>
              <a:rPr sz="4100" spc="5" dirty="0">
                <a:latin typeface="Arial MT"/>
                <a:cs typeface="Arial MT"/>
              </a:rPr>
              <a:t> (to</a:t>
            </a:r>
            <a:r>
              <a:rPr sz="4100" spc="10" dirty="0">
                <a:latin typeface="Arial MT"/>
                <a:cs typeface="Arial MT"/>
              </a:rPr>
              <a:t> run </a:t>
            </a:r>
            <a:r>
              <a:rPr sz="4100" spc="5" dirty="0">
                <a:latin typeface="Arial MT"/>
                <a:cs typeface="Arial MT"/>
              </a:rPr>
              <a:t>within</a:t>
            </a:r>
            <a:r>
              <a:rPr sz="4100" spc="10" dirty="0">
                <a:latin typeface="Arial MT"/>
                <a:cs typeface="Arial MT"/>
              </a:rPr>
              <a:t> your own</a:t>
            </a:r>
            <a:r>
              <a:rPr sz="4100" spc="5" dirty="0">
                <a:latin typeface="Arial MT"/>
                <a:cs typeface="Arial MT"/>
              </a:rPr>
              <a:t> </a:t>
            </a:r>
            <a:r>
              <a:rPr sz="4100" dirty="0">
                <a:latin typeface="Arial MT"/>
                <a:cs typeface="Arial MT"/>
              </a:rPr>
              <a:t>environment)</a:t>
            </a:r>
            <a:endParaRPr sz="4100">
              <a:latin typeface="Arial MT"/>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a:spLocks noGrp="1"/>
          </p:cNvSpPr>
          <p:nvPr>
            <p:ph type="subTitle" idx="4"/>
          </p:nvPr>
        </p:nvSpPr>
        <p:spPr>
          <a:prstGeom prst="rect">
            <a:avLst/>
          </a:prstGeom>
        </p:spPr>
        <p:txBody>
          <a:bodyPr vert="horz" wrap="square" lIns="0" tIns="9525" rIns="0" bIns="0" rtlCol="0">
            <a:spAutoFit/>
          </a:bodyPr>
          <a:lstStyle/>
          <a:p>
            <a:pPr marL="4364990" marR="5080" indent="-3877310">
              <a:lnSpc>
                <a:spcPct val="101200"/>
              </a:lnSpc>
              <a:spcBef>
                <a:spcPts val="75"/>
              </a:spcBef>
            </a:pPr>
            <a:r>
              <a:rPr spc="30" dirty="0"/>
              <a:t>Installing</a:t>
            </a:r>
            <a:r>
              <a:rPr spc="5" dirty="0"/>
              <a:t> </a:t>
            </a:r>
            <a:r>
              <a:rPr spc="15" dirty="0"/>
              <a:t>terraform</a:t>
            </a:r>
            <a:r>
              <a:rPr spc="10" dirty="0"/>
              <a:t> on</a:t>
            </a:r>
            <a:r>
              <a:rPr spc="5" dirty="0"/>
              <a:t> </a:t>
            </a:r>
            <a:r>
              <a:rPr spc="15" dirty="0"/>
              <a:t>Windows</a:t>
            </a:r>
            <a:r>
              <a:rPr spc="10" dirty="0"/>
              <a:t> </a:t>
            </a:r>
            <a:r>
              <a:rPr spc="290" dirty="0"/>
              <a:t>+</a:t>
            </a:r>
            <a:r>
              <a:rPr spc="10" dirty="0"/>
              <a:t> </a:t>
            </a:r>
            <a:r>
              <a:rPr spc="25" dirty="0"/>
              <a:t>Creating</a:t>
            </a:r>
            <a:r>
              <a:rPr spc="5" dirty="0"/>
              <a:t> </a:t>
            </a:r>
            <a:r>
              <a:rPr spc="-120" dirty="0"/>
              <a:t>SSH</a:t>
            </a:r>
            <a:r>
              <a:rPr spc="10" dirty="0"/>
              <a:t> keys </a:t>
            </a:r>
            <a:r>
              <a:rPr spc="-985" dirty="0"/>
              <a:t> </a:t>
            </a:r>
            <a:r>
              <a:rPr spc="50" dirty="0"/>
              <a:t>using</a:t>
            </a:r>
            <a:r>
              <a:rPr dirty="0"/>
              <a:t> </a:t>
            </a:r>
            <a:r>
              <a:rPr spc="35" dirty="0"/>
              <a:t>puttyGen</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45312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5" dirty="0"/>
              <a:t> </a:t>
            </a:r>
            <a:r>
              <a:rPr spc="114" dirty="0"/>
              <a:t>Cloud</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57772"/>
            <a:ext cx="18146395" cy="7781290"/>
          </a:xfrm>
          <a:prstGeom prst="rect">
            <a:avLst/>
          </a:prstGeom>
        </p:spPr>
        <p:txBody>
          <a:bodyPr vert="horz" wrap="square" lIns="0" tIns="14604" rIns="0" bIns="0" rtlCol="0">
            <a:spAutoFit/>
          </a:bodyPr>
          <a:lstStyle/>
          <a:p>
            <a:pPr marL="478155" indent="-453390">
              <a:lnSpc>
                <a:spcPct val="100000"/>
              </a:lnSpc>
              <a:spcBef>
                <a:spcPts val="114"/>
              </a:spcBef>
              <a:buSzPct val="75342"/>
              <a:buChar char="•"/>
              <a:tabLst>
                <a:tab pos="478155" algn="l"/>
                <a:tab pos="478790" algn="l"/>
              </a:tabLst>
            </a:pPr>
            <a:r>
              <a:rPr sz="3650" spc="-55" dirty="0">
                <a:latin typeface="Arial MT"/>
                <a:cs typeface="Arial MT"/>
              </a:rPr>
              <a:t>Terraform</a:t>
            </a:r>
            <a:r>
              <a:rPr sz="3650" spc="10" dirty="0">
                <a:latin typeface="Arial MT"/>
                <a:cs typeface="Arial MT"/>
              </a:rPr>
              <a:t> </a:t>
            </a:r>
            <a:r>
              <a:rPr sz="3650" spc="45" dirty="0">
                <a:latin typeface="Arial MT"/>
                <a:cs typeface="Arial MT"/>
              </a:rPr>
              <a:t>Cloud</a:t>
            </a:r>
            <a:r>
              <a:rPr sz="3650" spc="15" dirty="0">
                <a:latin typeface="Arial MT"/>
                <a:cs typeface="Arial MT"/>
              </a:rPr>
              <a:t> </a:t>
            </a:r>
            <a:r>
              <a:rPr sz="3650" b="1" spc="5" dirty="0">
                <a:latin typeface="Arial"/>
                <a:cs typeface="Arial"/>
              </a:rPr>
              <a:t>workspaces</a:t>
            </a:r>
            <a:r>
              <a:rPr sz="3650" b="1" spc="10" dirty="0">
                <a:latin typeface="Arial"/>
                <a:cs typeface="Arial"/>
              </a:rPr>
              <a:t> </a:t>
            </a:r>
            <a:r>
              <a:rPr sz="3650" b="1" spc="5" dirty="0">
                <a:latin typeface="Arial"/>
                <a:cs typeface="Arial"/>
              </a:rPr>
              <a:t>are</a:t>
            </a:r>
            <a:r>
              <a:rPr sz="3650" b="1" spc="15" dirty="0">
                <a:latin typeface="Arial"/>
                <a:cs typeface="Arial"/>
              </a:rPr>
              <a:t> </a:t>
            </a:r>
            <a:r>
              <a:rPr sz="3650" b="1" spc="5" dirty="0">
                <a:latin typeface="Arial"/>
                <a:cs typeface="Arial"/>
              </a:rPr>
              <a:t>different </a:t>
            </a:r>
            <a:r>
              <a:rPr sz="3650" spc="5" dirty="0">
                <a:latin typeface="Arial MT"/>
                <a:cs typeface="Arial MT"/>
              </a:rPr>
              <a:t>than</a:t>
            </a:r>
            <a:r>
              <a:rPr sz="3650" spc="15" dirty="0">
                <a:latin typeface="Arial MT"/>
                <a:cs typeface="Arial MT"/>
              </a:rPr>
              <a:t> </a:t>
            </a:r>
            <a:r>
              <a:rPr sz="3650" spc="5" dirty="0">
                <a:latin typeface="Arial MT"/>
                <a:cs typeface="Arial MT"/>
              </a:rPr>
              <a:t>the</a:t>
            </a:r>
            <a:r>
              <a:rPr sz="3650" spc="15" dirty="0">
                <a:latin typeface="Arial MT"/>
                <a:cs typeface="Arial MT"/>
              </a:rPr>
              <a:t> </a:t>
            </a:r>
            <a:r>
              <a:rPr sz="3650" spc="45" dirty="0">
                <a:latin typeface="Arial MT"/>
                <a:cs typeface="Arial MT"/>
              </a:rPr>
              <a:t>local</a:t>
            </a:r>
            <a:r>
              <a:rPr sz="3650" spc="10" dirty="0">
                <a:latin typeface="Arial MT"/>
                <a:cs typeface="Arial MT"/>
              </a:rPr>
              <a:t> </a:t>
            </a:r>
            <a:r>
              <a:rPr sz="3650" spc="15" dirty="0">
                <a:latin typeface="Arial MT"/>
                <a:cs typeface="Arial MT"/>
              </a:rPr>
              <a:t>terraform </a:t>
            </a:r>
            <a:r>
              <a:rPr sz="3650" spc="50" dirty="0">
                <a:latin typeface="Arial MT"/>
                <a:cs typeface="Arial MT"/>
              </a:rPr>
              <a:t>workspaces</a:t>
            </a:r>
            <a:endParaRPr sz="3650">
              <a:latin typeface="Arial MT"/>
              <a:cs typeface="Arial MT"/>
            </a:endParaRPr>
          </a:p>
          <a:p>
            <a:pPr>
              <a:lnSpc>
                <a:spcPct val="100000"/>
              </a:lnSpc>
              <a:spcBef>
                <a:spcPts val="50"/>
              </a:spcBef>
              <a:buFont typeface="Arial MT"/>
              <a:buChar char="•"/>
            </a:pPr>
            <a:endParaRPr sz="3850">
              <a:latin typeface="Arial MT"/>
              <a:cs typeface="Arial MT"/>
            </a:endParaRPr>
          </a:p>
          <a:p>
            <a:pPr marL="478155" marR="83185" indent="-453390">
              <a:lnSpc>
                <a:spcPts val="4370"/>
              </a:lnSpc>
              <a:spcBef>
                <a:spcPts val="5"/>
              </a:spcBef>
              <a:buSzPct val="75342"/>
              <a:buChar char="•"/>
              <a:tabLst>
                <a:tab pos="478155" algn="l"/>
                <a:tab pos="478790" algn="l"/>
              </a:tabLst>
            </a:pPr>
            <a:r>
              <a:rPr sz="3650" spc="-40" dirty="0">
                <a:latin typeface="Arial MT"/>
                <a:cs typeface="Arial MT"/>
              </a:rPr>
              <a:t>When </a:t>
            </a:r>
            <a:r>
              <a:rPr sz="3650" spc="5" dirty="0">
                <a:latin typeface="Arial MT"/>
                <a:cs typeface="Arial MT"/>
              </a:rPr>
              <a:t>you </a:t>
            </a:r>
            <a:r>
              <a:rPr sz="3650" spc="35" dirty="0">
                <a:latin typeface="Arial MT"/>
                <a:cs typeface="Arial MT"/>
              </a:rPr>
              <a:t>locally </a:t>
            </a:r>
            <a:r>
              <a:rPr sz="3650" spc="5" dirty="0">
                <a:latin typeface="Arial MT"/>
                <a:cs typeface="Arial MT"/>
              </a:rPr>
              <a:t>use </a:t>
            </a:r>
            <a:r>
              <a:rPr sz="3650" spc="45" dirty="0">
                <a:latin typeface="Arial MT"/>
                <a:cs typeface="Arial MT"/>
              </a:rPr>
              <a:t>workspaces, </a:t>
            </a:r>
            <a:r>
              <a:rPr sz="3650" spc="-5" dirty="0">
                <a:latin typeface="Arial MT"/>
                <a:cs typeface="Arial MT"/>
              </a:rPr>
              <a:t>you’re </a:t>
            </a:r>
            <a:r>
              <a:rPr sz="3650" spc="5" dirty="0">
                <a:latin typeface="Arial MT"/>
                <a:cs typeface="Arial MT"/>
              </a:rPr>
              <a:t>still in the </a:t>
            </a:r>
            <a:r>
              <a:rPr sz="3650" b="1" spc="10" dirty="0">
                <a:latin typeface="Arial"/>
                <a:cs typeface="Arial"/>
              </a:rPr>
              <a:t>same </a:t>
            </a:r>
            <a:r>
              <a:rPr sz="3650" b="1" spc="5" dirty="0">
                <a:latin typeface="Arial"/>
                <a:cs typeface="Arial"/>
              </a:rPr>
              <a:t>directory</a:t>
            </a:r>
            <a:r>
              <a:rPr sz="3650" spc="5" dirty="0">
                <a:latin typeface="Arial MT"/>
                <a:cs typeface="Arial MT"/>
              </a:rPr>
              <a:t>, </a:t>
            </a:r>
            <a:r>
              <a:rPr sz="3650" spc="45" dirty="0">
                <a:latin typeface="Arial MT"/>
                <a:cs typeface="Arial MT"/>
              </a:rPr>
              <a:t>using </a:t>
            </a:r>
            <a:r>
              <a:rPr sz="3650" spc="5" dirty="0">
                <a:latin typeface="Arial MT"/>
                <a:cs typeface="Arial MT"/>
              </a:rPr>
              <a:t>the </a:t>
            </a:r>
            <a:r>
              <a:rPr sz="3650" b="1" spc="5" dirty="0">
                <a:latin typeface="Arial"/>
                <a:cs typeface="Arial"/>
              </a:rPr>
              <a:t>same </a:t>
            </a:r>
            <a:r>
              <a:rPr sz="3650" b="1" spc="-1000" dirty="0">
                <a:latin typeface="Arial"/>
                <a:cs typeface="Arial"/>
              </a:rPr>
              <a:t> </a:t>
            </a:r>
            <a:r>
              <a:rPr sz="3650" b="1" spc="5" dirty="0">
                <a:latin typeface="Arial"/>
                <a:cs typeface="Arial"/>
              </a:rPr>
              <a:t>variables and credentials</a:t>
            </a:r>
            <a:r>
              <a:rPr sz="3650" spc="5" dirty="0">
                <a:latin typeface="Arial MT"/>
                <a:cs typeface="Arial MT"/>
              </a:rPr>
              <a:t>. </a:t>
            </a:r>
            <a:r>
              <a:rPr sz="3650" spc="-60" dirty="0">
                <a:latin typeface="Arial MT"/>
                <a:cs typeface="Arial MT"/>
              </a:rPr>
              <a:t>The </a:t>
            </a:r>
            <a:r>
              <a:rPr sz="3650" spc="5" dirty="0">
                <a:latin typeface="Arial MT"/>
                <a:cs typeface="Arial MT"/>
              </a:rPr>
              <a:t>state is </a:t>
            </a:r>
            <a:r>
              <a:rPr sz="3650" spc="50" dirty="0">
                <a:latin typeface="Arial MT"/>
                <a:cs typeface="Arial MT"/>
              </a:rPr>
              <a:t>empty </a:t>
            </a:r>
            <a:r>
              <a:rPr sz="3650" spc="5" dirty="0">
                <a:latin typeface="Arial MT"/>
                <a:cs typeface="Arial MT"/>
              </a:rPr>
              <a:t>for </a:t>
            </a:r>
            <a:r>
              <a:rPr sz="3650" spc="20" dirty="0">
                <a:latin typeface="Arial MT"/>
                <a:cs typeface="Arial MT"/>
              </a:rPr>
              <a:t>every </a:t>
            </a:r>
            <a:r>
              <a:rPr sz="3650" spc="10" dirty="0">
                <a:latin typeface="Arial MT"/>
                <a:cs typeface="Arial MT"/>
              </a:rPr>
              <a:t>new </a:t>
            </a:r>
            <a:r>
              <a:rPr sz="3650" spc="50" dirty="0">
                <a:latin typeface="Arial MT"/>
                <a:cs typeface="Arial MT"/>
              </a:rPr>
              <a:t>workspace, </a:t>
            </a:r>
            <a:r>
              <a:rPr sz="3650" spc="75" dirty="0">
                <a:latin typeface="Arial MT"/>
                <a:cs typeface="Arial MT"/>
              </a:rPr>
              <a:t>but </a:t>
            </a:r>
            <a:r>
              <a:rPr sz="3650" spc="5" dirty="0">
                <a:latin typeface="Arial MT"/>
                <a:cs typeface="Arial MT"/>
              </a:rPr>
              <a:t>the </a:t>
            </a:r>
            <a:r>
              <a:rPr sz="3650" spc="10" dirty="0">
                <a:latin typeface="Arial MT"/>
                <a:cs typeface="Arial MT"/>
              </a:rPr>
              <a:t> </a:t>
            </a:r>
            <a:r>
              <a:rPr sz="3650" spc="5" dirty="0">
                <a:latin typeface="Arial MT"/>
                <a:cs typeface="Arial MT"/>
              </a:rPr>
              <a:t>state is</a:t>
            </a:r>
            <a:r>
              <a:rPr sz="3650" dirty="0">
                <a:latin typeface="Arial MT"/>
                <a:cs typeface="Arial MT"/>
              </a:rPr>
              <a:t> </a:t>
            </a:r>
            <a:r>
              <a:rPr sz="3650" spc="5" dirty="0">
                <a:latin typeface="Arial MT"/>
                <a:cs typeface="Arial MT"/>
              </a:rPr>
              <a:t>just another file within the </a:t>
            </a:r>
            <a:r>
              <a:rPr sz="3650" spc="10" dirty="0">
                <a:latin typeface="Arial MT"/>
                <a:cs typeface="Arial MT"/>
              </a:rPr>
              <a:t>same</a:t>
            </a:r>
            <a:r>
              <a:rPr sz="3650" spc="5" dirty="0">
                <a:latin typeface="Arial MT"/>
                <a:cs typeface="Arial MT"/>
              </a:rPr>
              <a:t> </a:t>
            </a:r>
            <a:r>
              <a:rPr sz="3650" spc="55" dirty="0">
                <a:latin typeface="Arial MT"/>
                <a:cs typeface="Arial MT"/>
              </a:rPr>
              <a:t>project</a:t>
            </a:r>
            <a:endParaRPr sz="3650">
              <a:latin typeface="Arial MT"/>
              <a:cs typeface="Arial MT"/>
            </a:endParaRPr>
          </a:p>
          <a:p>
            <a:pPr>
              <a:lnSpc>
                <a:spcPct val="100000"/>
              </a:lnSpc>
              <a:spcBef>
                <a:spcPts val="20"/>
              </a:spcBef>
              <a:buFont typeface="Arial MT"/>
              <a:buChar char="•"/>
            </a:pPr>
            <a:endParaRPr sz="3750">
              <a:latin typeface="Arial MT"/>
              <a:cs typeface="Arial MT"/>
            </a:endParaRPr>
          </a:p>
          <a:p>
            <a:pPr marL="478155" marR="1017905" indent="-453390">
              <a:lnSpc>
                <a:spcPts val="4370"/>
              </a:lnSpc>
              <a:buSzPct val="75342"/>
              <a:buChar char="•"/>
              <a:tabLst>
                <a:tab pos="478155" algn="l"/>
                <a:tab pos="478790" algn="l"/>
              </a:tabLst>
            </a:pPr>
            <a:r>
              <a:rPr sz="3650" spc="-45" dirty="0">
                <a:latin typeface="Arial MT"/>
                <a:cs typeface="Arial MT"/>
              </a:rPr>
              <a:t>With</a:t>
            </a:r>
            <a:r>
              <a:rPr sz="3650" spc="10" dirty="0">
                <a:latin typeface="Arial MT"/>
                <a:cs typeface="Arial MT"/>
              </a:rPr>
              <a:t> </a:t>
            </a:r>
            <a:r>
              <a:rPr sz="3650" spc="-55" dirty="0">
                <a:latin typeface="Arial MT"/>
                <a:cs typeface="Arial MT"/>
              </a:rPr>
              <a:t>Terraform</a:t>
            </a:r>
            <a:r>
              <a:rPr sz="3650" spc="10" dirty="0">
                <a:latin typeface="Arial MT"/>
                <a:cs typeface="Arial MT"/>
              </a:rPr>
              <a:t> </a:t>
            </a:r>
            <a:r>
              <a:rPr sz="3650" spc="45" dirty="0">
                <a:latin typeface="Arial MT"/>
                <a:cs typeface="Arial MT"/>
              </a:rPr>
              <a:t>Cloud</a:t>
            </a:r>
            <a:r>
              <a:rPr sz="3650" spc="10" dirty="0">
                <a:latin typeface="Arial MT"/>
                <a:cs typeface="Arial MT"/>
              </a:rPr>
              <a:t> </a:t>
            </a:r>
            <a:r>
              <a:rPr sz="3650" spc="20" dirty="0">
                <a:latin typeface="Arial MT"/>
                <a:cs typeface="Arial MT"/>
              </a:rPr>
              <a:t>Workspaces,</a:t>
            </a:r>
            <a:r>
              <a:rPr sz="3650" spc="10" dirty="0">
                <a:latin typeface="Arial MT"/>
                <a:cs typeface="Arial MT"/>
              </a:rPr>
              <a:t> </a:t>
            </a:r>
            <a:r>
              <a:rPr sz="3650" spc="-65" dirty="0">
                <a:latin typeface="Arial MT"/>
                <a:cs typeface="Arial MT"/>
              </a:rPr>
              <a:t>it’s</a:t>
            </a:r>
            <a:r>
              <a:rPr sz="3650" spc="10" dirty="0">
                <a:latin typeface="Arial MT"/>
                <a:cs typeface="Arial MT"/>
              </a:rPr>
              <a:t> </a:t>
            </a:r>
            <a:r>
              <a:rPr sz="3650" spc="60" dirty="0">
                <a:latin typeface="Arial MT"/>
                <a:cs typeface="Arial MT"/>
              </a:rPr>
              <a:t>much</a:t>
            </a:r>
            <a:r>
              <a:rPr sz="3650" spc="10" dirty="0">
                <a:latin typeface="Arial MT"/>
                <a:cs typeface="Arial MT"/>
              </a:rPr>
              <a:t> </a:t>
            </a:r>
            <a:r>
              <a:rPr sz="3650" spc="-10" dirty="0">
                <a:latin typeface="Arial MT"/>
                <a:cs typeface="Arial MT"/>
              </a:rPr>
              <a:t>more</a:t>
            </a:r>
            <a:r>
              <a:rPr sz="3650" spc="10" dirty="0">
                <a:latin typeface="Arial MT"/>
                <a:cs typeface="Arial MT"/>
              </a:rPr>
              <a:t> </a:t>
            </a:r>
            <a:r>
              <a:rPr sz="3650" spc="30" dirty="0">
                <a:latin typeface="Arial MT"/>
                <a:cs typeface="Arial MT"/>
              </a:rPr>
              <a:t>isolated.</a:t>
            </a:r>
            <a:r>
              <a:rPr sz="3650" spc="10" dirty="0">
                <a:latin typeface="Arial MT"/>
                <a:cs typeface="Arial MT"/>
              </a:rPr>
              <a:t> </a:t>
            </a:r>
            <a:r>
              <a:rPr sz="3650" spc="-65" dirty="0">
                <a:latin typeface="Arial MT"/>
                <a:cs typeface="Arial MT"/>
              </a:rPr>
              <a:t>It’s</a:t>
            </a:r>
            <a:r>
              <a:rPr sz="3650" spc="10" dirty="0">
                <a:latin typeface="Arial MT"/>
                <a:cs typeface="Arial MT"/>
              </a:rPr>
              <a:t> </a:t>
            </a:r>
            <a:r>
              <a:rPr sz="3650" spc="60" dirty="0">
                <a:latin typeface="Arial MT"/>
                <a:cs typeface="Arial MT"/>
              </a:rPr>
              <a:t>much</a:t>
            </a:r>
            <a:r>
              <a:rPr sz="3650" spc="10" dirty="0">
                <a:latin typeface="Arial MT"/>
                <a:cs typeface="Arial MT"/>
              </a:rPr>
              <a:t> </a:t>
            </a:r>
            <a:r>
              <a:rPr sz="3650" spc="-10" dirty="0">
                <a:latin typeface="Arial MT"/>
                <a:cs typeface="Arial MT"/>
              </a:rPr>
              <a:t>more</a:t>
            </a:r>
            <a:r>
              <a:rPr sz="3650" spc="10" dirty="0">
                <a:latin typeface="Arial MT"/>
                <a:cs typeface="Arial MT"/>
              </a:rPr>
              <a:t> </a:t>
            </a:r>
            <a:r>
              <a:rPr sz="3650" spc="5" dirty="0">
                <a:latin typeface="Arial MT"/>
                <a:cs typeface="Arial MT"/>
              </a:rPr>
              <a:t>like</a:t>
            </a:r>
            <a:r>
              <a:rPr sz="3650" spc="10" dirty="0">
                <a:latin typeface="Arial MT"/>
                <a:cs typeface="Arial MT"/>
              </a:rPr>
              <a:t> a </a:t>
            </a:r>
            <a:r>
              <a:rPr sz="3650" spc="-1000" dirty="0">
                <a:latin typeface="Arial MT"/>
                <a:cs typeface="Arial MT"/>
              </a:rPr>
              <a:t> </a:t>
            </a:r>
            <a:r>
              <a:rPr sz="3650" spc="30" dirty="0">
                <a:latin typeface="Arial MT"/>
                <a:cs typeface="Arial MT"/>
              </a:rPr>
              <a:t>separate</a:t>
            </a:r>
            <a:r>
              <a:rPr sz="3650" spc="5" dirty="0">
                <a:latin typeface="Arial MT"/>
                <a:cs typeface="Arial MT"/>
              </a:rPr>
              <a:t> </a:t>
            </a:r>
            <a:r>
              <a:rPr sz="3650" spc="90" dirty="0">
                <a:latin typeface="Arial MT"/>
                <a:cs typeface="Arial MT"/>
              </a:rPr>
              <a:t>“project”</a:t>
            </a:r>
            <a:r>
              <a:rPr sz="3650" spc="5" dirty="0">
                <a:latin typeface="Arial MT"/>
                <a:cs typeface="Arial MT"/>
              </a:rPr>
              <a:t> with its </a:t>
            </a:r>
            <a:r>
              <a:rPr sz="3650" spc="10" dirty="0">
                <a:latin typeface="Arial MT"/>
                <a:cs typeface="Arial MT"/>
              </a:rPr>
              <a:t>own </a:t>
            </a:r>
            <a:r>
              <a:rPr sz="3650" spc="25" dirty="0">
                <a:latin typeface="Arial MT"/>
                <a:cs typeface="Arial MT"/>
              </a:rPr>
              <a:t>variables,</a:t>
            </a:r>
            <a:r>
              <a:rPr sz="3650" spc="5" dirty="0">
                <a:latin typeface="Arial MT"/>
                <a:cs typeface="Arial MT"/>
              </a:rPr>
              <a:t> </a:t>
            </a:r>
            <a:r>
              <a:rPr sz="3650" spc="25" dirty="0">
                <a:latin typeface="Arial MT"/>
                <a:cs typeface="Arial MT"/>
              </a:rPr>
              <a:t>secrets,</a:t>
            </a:r>
            <a:r>
              <a:rPr sz="3650" spc="5" dirty="0">
                <a:latin typeface="Arial MT"/>
                <a:cs typeface="Arial MT"/>
              </a:rPr>
              <a:t> </a:t>
            </a:r>
            <a:r>
              <a:rPr sz="3650" spc="35" dirty="0">
                <a:latin typeface="Arial MT"/>
                <a:cs typeface="Arial MT"/>
              </a:rPr>
              <a:t>credentials,</a:t>
            </a:r>
            <a:r>
              <a:rPr sz="3650" spc="5" dirty="0">
                <a:latin typeface="Arial MT"/>
                <a:cs typeface="Arial MT"/>
              </a:rPr>
              <a:t> </a:t>
            </a:r>
            <a:r>
              <a:rPr sz="3650" spc="75" dirty="0">
                <a:latin typeface="Arial MT"/>
                <a:cs typeface="Arial MT"/>
              </a:rPr>
              <a:t>and</a:t>
            </a:r>
            <a:r>
              <a:rPr sz="3650" spc="5" dirty="0">
                <a:latin typeface="Arial MT"/>
                <a:cs typeface="Arial MT"/>
              </a:rPr>
              <a:t> state</a:t>
            </a:r>
            <a:endParaRPr sz="3650">
              <a:latin typeface="Arial MT"/>
              <a:cs typeface="Arial MT"/>
            </a:endParaRPr>
          </a:p>
          <a:p>
            <a:pPr>
              <a:lnSpc>
                <a:spcPct val="100000"/>
              </a:lnSpc>
              <a:spcBef>
                <a:spcPts val="20"/>
              </a:spcBef>
              <a:buFont typeface="Arial MT"/>
              <a:buChar char="•"/>
            </a:pPr>
            <a:endParaRPr sz="3750">
              <a:latin typeface="Arial MT"/>
              <a:cs typeface="Arial MT"/>
            </a:endParaRPr>
          </a:p>
          <a:p>
            <a:pPr marL="1210945" marR="1181100" lvl="1" indent="-453390">
              <a:lnSpc>
                <a:spcPts val="4370"/>
              </a:lnSpc>
              <a:buSzPct val="75342"/>
              <a:buChar char="•"/>
              <a:tabLst>
                <a:tab pos="1210945" algn="l"/>
                <a:tab pos="1211580" algn="l"/>
              </a:tabLst>
            </a:pPr>
            <a:r>
              <a:rPr sz="3650" spc="-60" dirty="0">
                <a:latin typeface="Arial MT"/>
                <a:cs typeface="Arial MT"/>
              </a:rPr>
              <a:t>The </a:t>
            </a:r>
            <a:r>
              <a:rPr sz="3650" spc="5" dirty="0">
                <a:latin typeface="Arial MT"/>
                <a:cs typeface="Arial MT"/>
              </a:rPr>
              <a:t>state also </a:t>
            </a:r>
            <a:r>
              <a:rPr sz="3650" spc="65" dirty="0">
                <a:latin typeface="Arial MT"/>
                <a:cs typeface="Arial MT"/>
              </a:rPr>
              <a:t>supports </a:t>
            </a:r>
            <a:r>
              <a:rPr sz="3650" spc="30" dirty="0">
                <a:latin typeface="Arial MT"/>
                <a:cs typeface="Arial MT"/>
              </a:rPr>
              <a:t>multiple </a:t>
            </a:r>
            <a:r>
              <a:rPr sz="3650" spc="5" dirty="0">
                <a:latin typeface="Arial MT"/>
                <a:cs typeface="Arial MT"/>
              </a:rPr>
              <a:t>versions, so you </a:t>
            </a:r>
            <a:r>
              <a:rPr sz="3650" spc="75" dirty="0">
                <a:latin typeface="Arial MT"/>
                <a:cs typeface="Arial MT"/>
              </a:rPr>
              <a:t>can </a:t>
            </a:r>
            <a:r>
              <a:rPr sz="3650" spc="5" dirty="0">
                <a:latin typeface="Arial MT"/>
                <a:cs typeface="Arial MT"/>
              </a:rPr>
              <a:t>see the </a:t>
            </a:r>
            <a:r>
              <a:rPr sz="3650" spc="25" dirty="0">
                <a:latin typeface="Arial MT"/>
                <a:cs typeface="Arial MT"/>
              </a:rPr>
              <a:t>previous </a:t>
            </a:r>
            <a:r>
              <a:rPr sz="3650" spc="5" dirty="0">
                <a:latin typeface="Arial MT"/>
                <a:cs typeface="Arial MT"/>
              </a:rPr>
              <a:t>state </a:t>
            </a:r>
            <a:r>
              <a:rPr sz="3650" spc="-1005" dirty="0">
                <a:latin typeface="Arial MT"/>
                <a:cs typeface="Arial MT"/>
              </a:rPr>
              <a:t> </a:t>
            </a:r>
            <a:r>
              <a:rPr sz="3650" spc="5" dirty="0">
                <a:latin typeface="Arial MT"/>
                <a:cs typeface="Arial MT"/>
              </a:rPr>
              <a:t>versions, </a:t>
            </a:r>
            <a:r>
              <a:rPr sz="3650" spc="75" dirty="0">
                <a:latin typeface="Arial MT"/>
                <a:cs typeface="Arial MT"/>
              </a:rPr>
              <a:t>and</a:t>
            </a:r>
            <a:r>
              <a:rPr sz="3650" spc="5" dirty="0">
                <a:latin typeface="Arial MT"/>
                <a:cs typeface="Arial MT"/>
              </a:rPr>
              <a:t> </a:t>
            </a:r>
            <a:r>
              <a:rPr sz="3650" spc="10" dirty="0">
                <a:latin typeface="Arial MT"/>
                <a:cs typeface="Arial MT"/>
              </a:rPr>
              <a:t>how</a:t>
            </a:r>
            <a:r>
              <a:rPr sz="3650" spc="5" dirty="0">
                <a:latin typeface="Arial MT"/>
                <a:cs typeface="Arial MT"/>
              </a:rPr>
              <a:t> they </a:t>
            </a:r>
            <a:r>
              <a:rPr sz="3650" spc="50" dirty="0">
                <a:latin typeface="Arial MT"/>
                <a:cs typeface="Arial MT"/>
              </a:rPr>
              <a:t>match</a:t>
            </a:r>
            <a:r>
              <a:rPr sz="3650" spc="5" dirty="0">
                <a:latin typeface="Arial MT"/>
                <a:cs typeface="Arial MT"/>
              </a:rPr>
              <a:t> with </a:t>
            </a:r>
            <a:r>
              <a:rPr sz="3650" spc="10" dirty="0">
                <a:latin typeface="Arial MT"/>
                <a:cs typeface="Arial MT"/>
              </a:rPr>
              <a:t>a</a:t>
            </a:r>
            <a:r>
              <a:rPr sz="3650" spc="5" dirty="0">
                <a:latin typeface="Arial MT"/>
                <a:cs typeface="Arial MT"/>
              </a:rPr>
              <a:t> </a:t>
            </a:r>
            <a:r>
              <a:rPr sz="3650" spc="80" dirty="0">
                <a:latin typeface="Arial MT"/>
                <a:cs typeface="Arial MT"/>
              </a:rPr>
              <a:t>specific</a:t>
            </a:r>
            <a:r>
              <a:rPr sz="3650" spc="10" dirty="0">
                <a:latin typeface="Arial MT"/>
                <a:cs typeface="Arial MT"/>
              </a:rPr>
              <a:t> </a:t>
            </a:r>
            <a:r>
              <a:rPr sz="3650" spc="15" dirty="0">
                <a:latin typeface="Arial MT"/>
                <a:cs typeface="Arial MT"/>
              </a:rPr>
              <a:t>terraform</a:t>
            </a:r>
            <a:r>
              <a:rPr sz="3650" spc="5" dirty="0">
                <a:latin typeface="Arial MT"/>
                <a:cs typeface="Arial MT"/>
              </a:rPr>
              <a:t> run</a:t>
            </a:r>
            <a:endParaRPr sz="3650">
              <a:latin typeface="Arial MT"/>
              <a:cs typeface="Arial MT"/>
            </a:endParaRPr>
          </a:p>
          <a:p>
            <a:pPr lvl="1">
              <a:lnSpc>
                <a:spcPct val="100000"/>
              </a:lnSpc>
              <a:spcBef>
                <a:spcPts val="40"/>
              </a:spcBef>
              <a:buFont typeface="Arial MT"/>
              <a:buChar char="•"/>
            </a:pPr>
            <a:endParaRPr sz="3700">
              <a:latin typeface="Arial MT"/>
              <a:cs typeface="Arial MT"/>
            </a:endParaRPr>
          </a:p>
          <a:p>
            <a:pPr marL="478155" marR="17780" indent="-453390">
              <a:lnSpc>
                <a:spcPts val="4370"/>
              </a:lnSpc>
              <a:buSzPct val="75342"/>
              <a:buChar char="•"/>
              <a:tabLst>
                <a:tab pos="478155" algn="l"/>
                <a:tab pos="478790" algn="l"/>
              </a:tabLst>
            </a:pPr>
            <a:r>
              <a:rPr sz="3650" spc="-55" dirty="0">
                <a:latin typeface="Arial MT"/>
                <a:cs typeface="Arial MT"/>
              </a:rPr>
              <a:t>Terraform</a:t>
            </a:r>
            <a:r>
              <a:rPr sz="3650" spc="15" dirty="0">
                <a:latin typeface="Arial MT"/>
                <a:cs typeface="Arial MT"/>
              </a:rPr>
              <a:t> </a:t>
            </a:r>
            <a:r>
              <a:rPr sz="3650" spc="40" dirty="0">
                <a:latin typeface="Arial MT"/>
                <a:cs typeface="Arial MT"/>
              </a:rPr>
              <a:t>recommends</a:t>
            </a:r>
            <a:r>
              <a:rPr sz="3650" spc="15" dirty="0">
                <a:latin typeface="Arial MT"/>
                <a:cs typeface="Arial MT"/>
              </a:rPr>
              <a:t> </a:t>
            </a:r>
            <a:r>
              <a:rPr sz="3650" spc="5" dirty="0">
                <a:latin typeface="Arial MT"/>
                <a:cs typeface="Arial MT"/>
              </a:rPr>
              <a:t>to</a:t>
            </a:r>
            <a:r>
              <a:rPr sz="3650" spc="15" dirty="0">
                <a:latin typeface="Arial MT"/>
                <a:cs typeface="Arial MT"/>
              </a:rPr>
              <a:t> </a:t>
            </a:r>
            <a:r>
              <a:rPr sz="3650" spc="5" dirty="0">
                <a:latin typeface="Arial MT"/>
                <a:cs typeface="Arial MT"/>
              </a:rPr>
              <a:t>use</a:t>
            </a:r>
            <a:r>
              <a:rPr sz="3650" spc="20" dirty="0">
                <a:latin typeface="Arial MT"/>
                <a:cs typeface="Arial MT"/>
              </a:rPr>
              <a:t> </a:t>
            </a:r>
            <a:r>
              <a:rPr sz="3650" spc="50" dirty="0">
                <a:latin typeface="Arial MT"/>
                <a:cs typeface="Arial MT"/>
              </a:rPr>
              <a:t>workspaces</a:t>
            </a:r>
            <a:r>
              <a:rPr sz="3650" spc="15" dirty="0">
                <a:latin typeface="Arial MT"/>
                <a:cs typeface="Arial MT"/>
              </a:rPr>
              <a:t> </a:t>
            </a:r>
            <a:r>
              <a:rPr sz="3650" spc="5" dirty="0">
                <a:latin typeface="Arial MT"/>
                <a:cs typeface="Arial MT"/>
              </a:rPr>
              <a:t>in</a:t>
            </a:r>
            <a:r>
              <a:rPr sz="3650" spc="15" dirty="0">
                <a:latin typeface="Arial MT"/>
                <a:cs typeface="Arial MT"/>
              </a:rPr>
              <a:t> </a:t>
            </a:r>
            <a:r>
              <a:rPr sz="3650" spc="-55" dirty="0">
                <a:latin typeface="Arial MT"/>
                <a:cs typeface="Arial MT"/>
              </a:rPr>
              <a:t>Terraform</a:t>
            </a:r>
            <a:r>
              <a:rPr sz="3650" spc="15" dirty="0">
                <a:latin typeface="Arial MT"/>
                <a:cs typeface="Arial MT"/>
              </a:rPr>
              <a:t> </a:t>
            </a:r>
            <a:r>
              <a:rPr sz="3650" spc="45" dirty="0">
                <a:latin typeface="Arial MT"/>
                <a:cs typeface="Arial MT"/>
              </a:rPr>
              <a:t>Cloud</a:t>
            </a:r>
            <a:r>
              <a:rPr sz="3650" spc="20" dirty="0">
                <a:latin typeface="Arial MT"/>
                <a:cs typeface="Arial MT"/>
              </a:rPr>
              <a:t> </a:t>
            </a:r>
            <a:r>
              <a:rPr sz="3650" spc="5" dirty="0">
                <a:latin typeface="Arial MT"/>
                <a:cs typeface="Arial MT"/>
              </a:rPr>
              <a:t>to</a:t>
            </a:r>
            <a:r>
              <a:rPr sz="3650" spc="15" dirty="0">
                <a:latin typeface="Arial MT"/>
                <a:cs typeface="Arial MT"/>
              </a:rPr>
              <a:t> </a:t>
            </a:r>
            <a:r>
              <a:rPr sz="3650" spc="45" dirty="0">
                <a:latin typeface="Arial MT"/>
                <a:cs typeface="Arial MT"/>
              </a:rPr>
              <a:t>split</a:t>
            </a:r>
            <a:r>
              <a:rPr sz="3650" spc="15" dirty="0">
                <a:latin typeface="Arial MT"/>
                <a:cs typeface="Arial MT"/>
              </a:rPr>
              <a:t> </a:t>
            </a:r>
            <a:r>
              <a:rPr sz="3650" spc="5" dirty="0">
                <a:latin typeface="Arial MT"/>
                <a:cs typeface="Arial MT"/>
              </a:rPr>
              <a:t>your</a:t>
            </a:r>
            <a:r>
              <a:rPr sz="3650" spc="15" dirty="0">
                <a:latin typeface="Arial MT"/>
                <a:cs typeface="Arial MT"/>
              </a:rPr>
              <a:t> </a:t>
            </a:r>
            <a:r>
              <a:rPr sz="3650" spc="25" dirty="0">
                <a:latin typeface="Arial MT"/>
                <a:cs typeface="Arial MT"/>
              </a:rPr>
              <a:t>monolithic </a:t>
            </a:r>
            <a:r>
              <a:rPr sz="3650" spc="-1000" dirty="0">
                <a:latin typeface="Arial MT"/>
                <a:cs typeface="Arial MT"/>
              </a:rPr>
              <a:t> </a:t>
            </a:r>
            <a:r>
              <a:rPr sz="3650" spc="15" dirty="0">
                <a:latin typeface="Arial MT"/>
                <a:cs typeface="Arial MT"/>
              </a:rPr>
              <a:t>terraform</a:t>
            </a:r>
            <a:r>
              <a:rPr sz="3650" spc="5" dirty="0">
                <a:latin typeface="Arial MT"/>
                <a:cs typeface="Arial MT"/>
              </a:rPr>
              <a:t> </a:t>
            </a:r>
            <a:r>
              <a:rPr sz="3650" spc="55" dirty="0">
                <a:latin typeface="Arial MT"/>
                <a:cs typeface="Arial MT"/>
              </a:rPr>
              <a:t>project</a:t>
            </a:r>
            <a:r>
              <a:rPr sz="3650" spc="10" dirty="0">
                <a:latin typeface="Arial MT"/>
                <a:cs typeface="Arial MT"/>
              </a:rPr>
              <a:t> </a:t>
            </a:r>
            <a:r>
              <a:rPr sz="3650" spc="5" dirty="0">
                <a:latin typeface="Arial MT"/>
                <a:cs typeface="Arial MT"/>
              </a:rPr>
              <a:t>in</a:t>
            </a:r>
            <a:r>
              <a:rPr sz="3650" spc="10" dirty="0">
                <a:latin typeface="Arial MT"/>
                <a:cs typeface="Arial MT"/>
              </a:rPr>
              <a:t> </a:t>
            </a:r>
            <a:r>
              <a:rPr sz="3650" spc="5" dirty="0">
                <a:latin typeface="Arial MT"/>
                <a:cs typeface="Arial MT"/>
              </a:rPr>
              <a:t>smaller</a:t>
            </a:r>
            <a:r>
              <a:rPr sz="3650" spc="10" dirty="0">
                <a:latin typeface="Arial MT"/>
                <a:cs typeface="Arial MT"/>
              </a:rPr>
              <a:t> </a:t>
            </a:r>
            <a:r>
              <a:rPr sz="3650" spc="45" dirty="0">
                <a:latin typeface="Arial MT"/>
                <a:cs typeface="Arial MT"/>
              </a:rPr>
              <a:t>projects,</a:t>
            </a:r>
            <a:r>
              <a:rPr sz="3650" spc="10" dirty="0">
                <a:latin typeface="Arial MT"/>
                <a:cs typeface="Arial MT"/>
              </a:rPr>
              <a:t> </a:t>
            </a:r>
            <a:r>
              <a:rPr sz="3650" spc="5" dirty="0">
                <a:latin typeface="Arial MT"/>
                <a:cs typeface="Arial MT"/>
              </a:rPr>
              <a:t>for</a:t>
            </a:r>
            <a:r>
              <a:rPr sz="3650" spc="10" dirty="0">
                <a:latin typeface="Arial MT"/>
                <a:cs typeface="Arial MT"/>
              </a:rPr>
              <a:t> </a:t>
            </a:r>
            <a:r>
              <a:rPr sz="3650" spc="35" dirty="0">
                <a:latin typeface="Arial MT"/>
                <a:cs typeface="Arial MT"/>
              </a:rPr>
              <a:t>example</a:t>
            </a:r>
            <a:r>
              <a:rPr sz="3650" spc="10" dirty="0">
                <a:latin typeface="Arial MT"/>
                <a:cs typeface="Arial MT"/>
              </a:rPr>
              <a:t> </a:t>
            </a:r>
            <a:r>
              <a:rPr sz="3650" spc="45" dirty="0">
                <a:latin typeface="Arial MT"/>
                <a:cs typeface="Arial MT"/>
              </a:rPr>
              <a:t>split</a:t>
            </a:r>
            <a:r>
              <a:rPr sz="3650" spc="10" dirty="0">
                <a:latin typeface="Arial MT"/>
                <a:cs typeface="Arial MT"/>
              </a:rPr>
              <a:t> </a:t>
            </a:r>
            <a:r>
              <a:rPr sz="3650" spc="5" dirty="0">
                <a:latin typeface="Arial MT"/>
                <a:cs typeface="Arial MT"/>
              </a:rPr>
              <a:t>out</a:t>
            </a:r>
            <a:r>
              <a:rPr sz="3650" spc="10" dirty="0">
                <a:latin typeface="Arial MT"/>
                <a:cs typeface="Arial MT"/>
              </a:rPr>
              <a:t> </a:t>
            </a:r>
            <a:r>
              <a:rPr sz="3650" spc="25" dirty="0">
                <a:latin typeface="Arial MT"/>
                <a:cs typeface="Arial MT"/>
              </a:rPr>
              <a:t>networking,</a:t>
            </a:r>
            <a:r>
              <a:rPr sz="3650" spc="10" dirty="0">
                <a:latin typeface="Arial MT"/>
                <a:cs typeface="Arial MT"/>
              </a:rPr>
              <a:t> different </a:t>
            </a:r>
            <a:r>
              <a:rPr sz="3650" spc="110" dirty="0">
                <a:latin typeface="Arial MT"/>
                <a:cs typeface="Arial MT"/>
              </a:rPr>
              <a:t>apps</a:t>
            </a:r>
            <a:endParaRPr sz="3650">
              <a:latin typeface="Arial MT"/>
              <a:cs typeface="Arial MT"/>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45312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5" dirty="0"/>
              <a:t> </a:t>
            </a:r>
            <a:r>
              <a:rPr spc="114" dirty="0"/>
              <a:t>Cloud</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233"/>
            <a:ext cx="18075275" cy="440372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10" dirty="0">
                <a:latin typeface="Arial MT"/>
                <a:cs typeface="Arial MT"/>
              </a:rPr>
              <a:t> </a:t>
            </a:r>
            <a:r>
              <a:rPr sz="4100" b="1" spc="5" dirty="0">
                <a:latin typeface="Arial"/>
                <a:cs typeface="Arial"/>
              </a:rPr>
              <a:t>Sentinel</a:t>
            </a:r>
            <a:r>
              <a:rPr sz="4100" b="1" spc="15" dirty="0">
                <a:latin typeface="Arial"/>
                <a:cs typeface="Arial"/>
              </a:rPr>
              <a:t> </a:t>
            </a:r>
            <a:r>
              <a:rPr sz="4100" spc="5" dirty="0">
                <a:latin typeface="Arial MT"/>
                <a:cs typeface="Arial MT"/>
              </a:rPr>
              <a:t>is</a:t>
            </a:r>
            <a:r>
              <a:rPr sz="4100" spc="15" dirty="0">
                <a:latin typeface="Arial MT"/>
                <a:cs typeface="Arial MT"/>
              </a:rPr>
              <a:t> </a:t>
            </a:r>
            <a:r>
              <a:rPr sz="4100" spc="10" dirty="0">
                <a:latin typeface="Arial MT"/>
                <a:cs typeface="Arial MT"/>
              </a:rPr>
              <a:t>a </a:t>
            </a:r>
            <a:r>
              <a:rPr sz="4100" b="1" spc="5" dirty="0">
                <a:latin typeface="Arial"/>
                <a:cs typeface="Arial"/>
              </a:rPr>
              <a:t>paid</a:t>
            </a:r>
            <a:r>
              <a:rPr sz="4100" b="1" spc="15" dirty="0">
                <a:latin typeface="Arial"/>
                <a:cs typeface="Arial"/>
              </a:rPr>
              <a:t> </a:t>
            </a:r>
            <a:r>
              <a:rPr sz="4100" b="1" spc="5" dirty="0">
                <a:latin typeface="Arial"/>
                <a:cs typeface="Arial"/>
              </a:rPr>
              <a:t>feature</a:t>
            </a:r>
            <a:r>
              <a:rPr sz="4100" spc="5" dirty="0">
                <a:latin typeface="Arial MT"/>
                <a:cs typeface="Arial MT"/>
              </a:rPr>
              <a:t>,</a:t>
            </a:r>
            <a:r>
              <a:rPr sz="4100" spc="15" dirty="0">
                <a:latin typeface="Arial MT"/>
                <a:cs typeface="Arial MT"/>
              </a:rPr>
              <a:t> </a:t>
            </a:r>
            <a:r>
              <a:rPr sz="4100" spc="30" dirty="0">
                <a:latin typeface="Arial MT"/>
                <a:cs typeface="Arial MT"/>
              </a:rPr>
              <a:t>available</a:t>
            </a:r>
            <a:r>
              <a:rPr sz="4100" spc="10" dirty="0">
                <a:latin typeface="Arial MT"/>
                <a:cs typeface="Arial MT"/>
              </a:rPr>
              <a:t> </a:t>
            </a:r>
            <a:r>
              <a:rPr sz="4100" spc="5" dirty="0">
                <a:latin typeface="Arial MT"/>
                <a:cs typeface="Arial MT"/>
              </a:rPr>
              <a:t>in</a:t>
            </a:r>
            <a:r>
              <a:rPr sz="4100" spc="15" dirty="0">
                <a:latin typeface="Arial MT"/>
                <a:cs typeface="Arial MT"/>
              </a:rPr>
              <a:t> </a:t>
            </a:r>
            <a:r>
              <a:rPr sz="4100" spc="-60" dirty="0">
                <a:latin typeface="Arial MT"/>
                <a:cs typeface="Arial MT"/>
              </a:rPr>
              <a:t>Terraform</a:t>
            </a:r>
            <a:r>
              <a:rPr sz="4100" spc="15" dirty="0">
                <a:latin typeface="Arial MT"/>
                <a:cs typeface="Arial MT"/>
              </a:rPr>
              <a:t> </a:t>
            </a:r>
            <a:r>
              <a:rPr sz="4100" spc="55" dirty="0">
                <a:latin typeface="Arial MT"/>
                <a:cs typeface="Arial MT"/>
              </a:rPr>
              <a:t>Cloud</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569595" indent="-509270">
              <a:lnSpc>
                <a:spcPct val="100499"/>
              </a:lnSpc>
              <a:spcBef>
                <a:spcPts val="5"/>
              </a:spcBef>
              <a:buSzPct val="75609"/>
              <a:buChar char="•"/>
              <a:tabLst>
                <a:tab pos="534035" algn="l"/>
                <a:tab pos="534670" algn="l"/>
              </a:tabLst>
            </a:pPr>
            <a:r>
              <a:rPr sz="4100" spc="-20" dirty="0">
                <a:latin typeface="Arial MT"/>
                <a:cs typeface="Arial MT"/>
              </a:rPr>
              <a:t>Sentinel </a:t>
            </a:r>
            <a:r>
              <a:rPr sz="4100" spc="5" dirty="0">
                <a:latin typeface="Arial MT"/>
                <a:cs typeface="Arial MT"/>
              </a:rPr>
              <a:t>is </a:t>
            </a:r>
            <a:r>
              <a:rPr sz="4100" spc="10" dirty="0">
                <a:latin typeface="Arial MT"/>
                <a:cs typeface="Arial MT"/>
              </a:rPr>
              <a:t>an </a:t>
            </a:r>
            <a:r>
              <a:rPr sz="4100" b="1" spc="10" dirty="0">
                <a:latin typeface="Arial"/>
                <a:cs typeface="Arial"/>
              </a:rPr>
              <a:t>embedded </a:t>
            </a:r>
            <a:r>
              <a:rPr sz="4100" b="1" spc="5" dirty="0">
                <a:latin typeface="Arial"/>
                <a:cs typeface="Arial"/>
              </a:rPr>
              <a:t>policy-as-code </a:t>
            </a:r>
            <a:r>
              <a:rPr sz="4100" b="1" spc="10" dirty="0">
                <a:latin typeface="Arial"/>
                <a:cs typeface="Arial"/>
              </a:rPr>
              <a:t>framework </a:t>
            </a:r>
            <a:r>
              <a:rPr sz="4100" spc="55" dirty="0">
                <a:latin typeface="Arial MT"/>
                <a:cs typeface="Arial MT"/>
              </a:rPr>
              <a:t>integrated </a:t>
            </a:r>
            <a:r>
              <a:rPr sz="4100" spc="5" dirty="0">
                <a:latin typeface="Arial MT"/>
                <a:cs typeface="Arial MT"/>
              </a:rPr>
              <a:t>with </a:t>
            </a:r>
            <a:r>
              <a:rPr sz="4100" spc="10" dirty="0">
                <a:latin typeface="Arial MT"/>
                <a:cs typeface="Arial MT"/>
              </a:rPr>
              <a:t>the </a:t>
            </a:r>
            <a:r>
              <a:rPr sz="4100" spc="-1125" dirty="0">
                <a:latin typeface="Arial MT"/>
                <a:cs typeface="Arial MT"/>
              </a:rPr>
              <a:t> </a:t>
            </a:r>
            <a:r>
              <a:rPr sz="4100" spc="10" dirty="0">
                <a:latin typeface="Arial MT"/>
                <a:cs typeface="Arial MT"/>
              </a:rPr>
              <a:t>other</a:t>
            </a:r>
            <a:r>
              <a:rPr sz="4100" dirty="0">
                <a:latin typeface="Arial MT"/>
                <a:cs typeface="Arial MT"/>
              </a:rPr>
              <a:t> </a:t>
            </a:r>
            <a:r>
              <a:rPr sz="4100" spc="35" dirty="0">
                <a:latin typeface="Arial MT"/>
                <a:cs typeface="Arial MT"/>
              </a:rPr>
              <a:t>HashiCorp</a:t>
            </a:r>
            <a:r>
              <a:rPr sz="4100" spc="5" dirty="0">
                <a:latin typeface="Arial MT"/>
                <a:cs typeface="Arial MT"/>
              </a:rPr>
              <a:t> Enterprise </a:t>
            </a:r>
            <a:r>
              <a:rPr sz="4100" spc="85" dirty="0">
                <a:latin typeface="Arial MT"/>
                <a:cs typeface="Arial MT"/>
              </a:rPr>
              <a:t>products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20" dirty="0">
                <a:latin typeface="Arial MT"/>
                <a:cs typeface="Arial MT"/>
              </a:rPr>
              <a:t>Sentinel </a:t>
            </a:r>
            <a:r>
              <a:rPr sz="4100" spc="5" dirty="0">
                <a:latin typeface="Arial MT"/>
                <a:cs typeface="Arial MT"/>
              </a:rPr>
              <a:t>allows </a:t>
            </a:r>
            <a:r>
              <a:rPr sz="4100" spc="25" dirty="0">
                <a:latin typeface="Arial MT"/>
                <a:cs typeface="Arial MT"/>
              </a:rPr>
              <a:t>administrators </a:t>
            </a:r>
            <a:r>
              <a:rPr sz="4100" spc="5" dirty="0">
                <a:latin typeface="Arial MT"/>
                <a:cs typeface="Arial MT"/>
              </a:rPr>
              <a:t>to write </a:t>
            </a:r>
            <a:r>
              <a:rPr sz="4100" b="1" spc="10" dirty="0">
                <a:latin typeface="Arial"/>
                <a:cs typeface="Arial"/>
              </a:rPr>
              <a:t>policy </a:t>
            </a:r>
            <a:r>
              <a:rPr sz="4100" b="1" spc="5" dirty="0">
                <a:latin typeface="Arial"/>
                <a:cs typeface="Arial"/>
              </a:rPr>
              <a:t>rules </a:t>
            </a:r>
            <a:r>
              <a:rPr sz="4100" spc="5" dirty="0">
                <a:latin typeface="Arial MT"/>
                <a:cs typeface="Arial MT"/>
              </a:rPr>
              <a:t>to </a:t>
            </a:r>
            <a:r>
              <a:rPr sz="4100" spc="85" dirty="0">
                <a:latin typeface="Arial MT"/>
                <a:cs typeface="Arial MT"/>
              </a:rPr>
              <a:t>put </a:t>
            </a:r>
            <a:r>
              <a:rPr sz="4100" b="1" spc="5" dirty="0">
                <a:latin typeface="Arial"/>
                <a:cs typeface="Arial"/>
              </a:rPr>
              <a:t>controls </a:t>
            </a:r>
            <a:r>
              <a:rPr sz="4100" spc="5" dirty="0">
                <a:latin typeface="Arial MT"/>
                <a:cs typeface="Arial MT"/>
              </a:rPr>
              <a:t>in </a:t>
            </a:r>
            <a:r>
              <a:rPr sz="4100" spc="100" dirty="0">
                <a:latin typeface="Arial MT"/>
                <a:cs typeface="Arial MT"/>
              </a:rPr>
              <a:t>place </a:t>
            </a:r>
            <a:r>
              <a:rPr sz="4100" spc="-1125" dirty="0">
                <a:latin typeface="Arial MT"/>
                <a:cs typeface="Arial MT"/>
              </a:rPr>
              <a:t> </a:t>
            </a:r>
            <a:r>
              <a:rPr sz="4100" spc="5" dirty="0">
                <a:latin typeface="Arial MT"/>
                <a:cs typeface="Arial MT"/>
              </a:rPr>
              <a:t>to </a:t>
            </a:r>
            <a:r>
              <a:rPr sz="4100" b="1" spc="5" dirty="0">
                <a:latin typeface="Arial"/>
                <a:cs typeface="Arial"/>
              </a:rPr>
              <a:t>protect</a:t>
            </a:r>
            <a:r>
              <a:rPr sz="4100" b="1" spc="10" dirty="0">
                <a:latin typeface="Arial"/>
                <a:cs typeface="Arial"/>
              </a:rPr>
              <a:t> </a:t>
            </a:r>
            <a:r>
              <a:rPr sz="4100" b="1" spc="5" dirty="0">
                <a:latin typeface="Arial"/>
                <a:cs typeface="Arial"/>
              </a:rPr>
              <a:t>or restrict</a:t>
            </a:r>
            <a:r>
              <a:rPr sz="4100" b="1" spc="10" dirty="0">
                <a:latin typeface="Arial"/>
                <a:cs typeface="Arial"/>
              </a:rPr>
              <a:t> </a:t>
            </a:r>
            <a:r>
              <a:rPr sz="4100" spc="10" dirty="0">
                <a:latin typeface="Arial MT"/>
                <a:cs typeface="Arial MT"/>
              </a:rPr>
              <a:t>what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b="1" spc="5" dirty="0">
                <a:latin typeface="Arial"/>
                <a:cs typeface="Arial"/>
              </a:rPr>
              <a:t>applied</a:t>
            </a:r>
            <a:r>
              <a:rPr sz="4100" b="1" spc="10" dirty="0">
                <a:latin typeface="Arial"/>
                <a:cs typeface="Arial"/>
              </a:rPr>
              <a:t> to</a:t>
            </a:r>
            <a:r>
              <a:rPr sz="4100" b="1" spc="5" dirty="0">
                <a:latin typeface="Arial"/>
                <a:cs typeface="Arial"/>
              </a:rPr>
              <a:t> the</a:t>
            </a:r>
            <a:r>
              <a:rPr sz="4100" b="1" spc="10" dirty="0">
                <a:latin typeface="Arial"/>
                <a:cs typeface="Arial"/>
              </a:rPr>
              <a:t> </a:t>
            </a:r>
            <a:r>
              <a:rPr sz="4100" b="1" spc="5" dirty="0">
                <a:latin typeface="Arial"/>
                <a:cs typeface="Arial"/>
              </a:rPr>
              <a:t>infrastructure</a:t>
            </a:r>
            <a:endParaRPr sz="4100">
              <a:latin typeface="Arial"/>
              <a:cs typeface="Aria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845312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35" dirty="0"/>
              <a:t> </a:t>
            </a:r>
            <a:r>
              <a:rPr spc="114" dirty="0"/>
              <a:t>Cloud</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160958"/>
            <a:ext cx="17568545" cy="8195309"/>
          </a:xfrm>
          <a:prstGeom prst="rect">
            <a:avLst/>
          </a:prstGeom>
        </p:spPr>
        <p:txBody>
          <a:bodyPr vert="horz" wrap="square" lIns="0" tIns="16510" rIns="0" bIns="0" rtlCol="0">
            <a:spAutoFit/>
          </a:bodyPr>
          <a:lstStyle/>
          <a:p>
            <a:pPr marL="442595" indent="-417830">
              <a:lnSpc>
                <a:spcPct val="100000"/>
              </a:lnSpc>
              <a:spcBef>
                <a:spcPts val="130"/>
              </a:spcBef>
              <a:buSzPct val="74626"/>
              <a:buChar char="•"/>
              <a:tabLst>
                <a:tab pos="442595" algn="l"/>
                <a:tab pos="443230" algn="l"/>
              </a:tabLst>
            </a:pPr>
            <a:r>
              <a:rPr sz="3350" spc="20" dirty="0">
                <a:latin typeface="Arial MT"/>
                <a:cs typeface="Arial MT"/>
              </a:rPr>
              <a:t>A</a:t>
            </a:r>
            <a:r>
              <a:rPr sz="3350" spc="-20" dirty="0">
                <a:latin typeface="Arial MT"/>
                <a:cs typeface="Arial MT"/>
              </a:rPr>
              <a:t> </a:t>
            </a:r>
            <a:r>
              <a:rPr sz="3350" spc="15" dirty="0">
                <a:latin typeface="Arial MT"/>
                <a:cs typeface="Arial MT"/>
              </a:rPr>
              <a:t>few</a:t>
            </a:r>
            <a:r>
              <a:rPr sz="3350" spc="-15" dirty="0">
                <a:latin typeface="Arial MT"/>
                <a:cs typeface="Arial MT"/>
              </a:rPr>
              <a:t> </a:t>
            </a:r>
            <a:r>
              <a:rPr sz="3350" spc="15" dirty="0">
                <a:latin typeface="Arial MT"/>
                <a:cs typeface="Arial MT"/>
              </a:rPr>
              <a:t>use</a:t>
            </a:r>
            <a:r>
              <a:rPr sz="3350" spc="-15" dirty="0">
                <a:latin typeface="Arial MT"/>
                <a:cs typeface="Arial MT"/>
              </a:rPr>
              <a:t> </a:t>
            </a:r>
            <a:r>
              <a:rPr sz="3350" spc="45" dirty="0">
                <a:latin typeface="Arial MT"/>
                <a:cs typeface="Arial MT"/>
              </a:rPr>
              <a:t>cases:</a:t>
            </a:r>
            <a:endParaRPr sz="3350">
              <a:latin typeface="Arial MT"/>
              <a:cs typeface="Arial MT"/>
            </a:endParaRPr>
          </a:p>
          <a:p>
            <a:pPr>
              <a:lnSpc>
                <a:spcPct val="100000"/>
              </a:lnSpc>
              <a:spcBef>
                <a:spcPts val="25"/>
              </a:spcBef>
              <a:buFont typeface="Arial MT"/>
              <a:buChar char="•"/>
            </a:pPr>
            <a:endParaRPr sz="3450">
              <a:latin typeface="Arial MT"/>
              <a:cs typeface="Arial MT"/>
            </a:endParaRPr>
          </a:p>
          <a:p>
            <a:pPr marL="1175385" marR="17780" lvl="1" indent="-417830">
              <a:lnSpc>
                <a:spcPct val="100499"/>
              </a:lnSpc>
              <a:buSzPct val="74626"/>
              <a:buChar char="•"/>
              <a:tabLst>
                <a:tab pos="1175385" algn="l"/>
                <a:tab pos="1176020" algn="l"/>
              </a:tabLst>
            </a:pPr>
            <a:r>
              <a:rPr sz="3350" spc="15" dirty="0">
                <a:latin typeface="Arial MT"/>
                <a:cs typeface="Arial MT"/>
              </a:rPr>
              <a:t>Only</a:t>
            </a:r>
            <a:r>
              <a:rPr sz="3350" spc="5" dirty="0">
                <a:latin typeface="Arial MT"/>
                <a:cs typeface="Arial MT"/>
              </a:rPr>
              <a:t> </a:t>
            </a:r>
            <a:r>
              <a:rPr sz="3350" spc="10" dirty="0">
                <a:latin typeface="Arial MT"/>
                <a:cs typeface="Arial MT"/>
              </a:rPr>
              <a:t>allow </a:t>
            </a:r>
            <a:r>
              <a:rPr sz="3350" spc="15" dirty="0">
                <a:latin typeface="Arial MT"/>
                <a:cs typeface="Arial MT"/>
              </a:rPr>
              <a:t>a</a:t>
            </a:r>
            <a:r>
              <a:rPr sz="3350" spc="10" dirty="0">
                <a:latin typeface="Arial MT"/>
                <a:cs typeface="Arial MT"/>
              </a:rPr>
              <a:t> </a:t>
            </a:r>
            <a:r>
              <a:rPr sz="3350" spc="45" dirty="0">
                <a:latin typeface="Arial MT"/>
                <a:cs typeface="Arial MT"/>
              </a:rPr>
              <a:t>subset</a:t>
            </a:r>
            <a:r>
              <a:rPr sz="3350" spc="5" dirty="0">
                <a:latin typeface="Arial MT"/>
                <a:cs typeface="Arial MT"/>
              </a:rPr>
              <a:t> </a:t>
            </a:r>
            <a:r>
              <a:rPr sz="3350" spc="10" dirty="0">
                <a:latin typeface="Arial MT"/>
                <a:cs typeface="Arial MT"/>
              </a:rPr>
              <a:t>of </a:t>
            </a:r>
            <a:r>
              <a:rPr sz="3350" spc="-15" dirty="0">
                <a:latin typeface="Arial MT"/>
                <a:cs typeface="Arial MT"/>
              </a:rPr>
              <a:t>aws_ami</a:t>
            </a:r>
            <a:r>
              <a:rPr sz="3350" spc="10" dirty="0">
                <a:latin typeface="Arial MT"/>
                <a:cs typeface="Arial MT"/>
              </a:rPr>
              <a:t> </a:t>
            </a:r>
            <a:r>
              <a:rPr sz="3350" spc="15" dirty="0">
                <a:latin typeface="Arial MT"/>
                <a:cs typeface="Arial MT"/>
              </a:rPr>
              <a:t>owners</a:t>
            </a:r>
            <a:r>
              <a:rPr sz="3350" spc="10" dirty="0">
                <a:latin typeface="Arial MT"/>
                <a:cs typeface="Arial MT"/>
              </a:rPr>
              <a:t> </a:t>
            </a:r>
            <a:r>
              <a:rPr sz="3350" spc="15" dirty="0">
                <a:latin typeface="Arial MT"/>
                <a:cs typeface="Arial MT"/>
              </a:rPr>
              <a:t>so</a:t>
            </a:r>
            <a:r>
              <a:rPr sz="3350" spc="5" dirty="0">
                <a:latin typeface="Arial MT"/>
                <a:cs typeface="Arial MT"/>
              </a:rPr>
              <a:t> </a:t>
            </a:r>
            <a:r>
              <a:rPr sz="3350" spc="10" dirty="0">
                <a:latin typeface="Arial MT"/>
                <a:cs typeface="Arial MT"/>
              </a:rPr>
              <a:t>only </a:t>
            </a:r>
            <a:r>
              <a:rPr sz="3350" spc="60" dirty="0">
                <a:latin typeface="Arial MT"/>
                <a:cs typeface="Arial MT"/>
              </a:rPr>
              <a:t>“Amazon”</a:t>
            </a:r>
            <a:r>
              <a:rPr sz="3350" spc="10" dirty="0">
                <a:latin typeface="Arial MT"/>
                <a:cs typeface="Arial MT"/>
              </a:rPr>
              <a:t> or </a:t>
            </a:r>
            <a:r>
              <a:rPr sz="3350" spc="85" dirty="0">
                <a:latin typeface="Arial MT"/>
                <a:cs typeface="Arial MT"/>
              </a:rPr>
              <a:t>“Ubuntu”</a:t>
            </a:r>
            <a:r>
              <a:rPr sz="3350" spc="5" dirty="0">
                <a:latin typeface="Arial MT"/>
                <a:cs typeface="Arial MT"/>
              </a:rPr>
              <a:t> </a:t>
            </a:r>
            <a:r>
              <a:rPr sz="3350" spc="45" dirty="0">
                <a:latin typeface="Arial MT"/>
                <a:cs typeface="Arial MT"/>
              </a:rPr>
              <a:t>images</a:t>
            </a:r>
            <a:r>
              <a:rPr sz="3350" spc="10" dirty="0">
                <a:latin typeface="Arial MT"/>
                <a:cs typeface="Arial MT"/>
              </a:rPr>
              <a:t> </a:t>
            </a:r>
            <a:r>
              <a:rPr sz="3350" spc="75" dirty="0">
                <a:latin typeface="Arial MT"/>
                <a:cs typeface="Arial MT"/>
              </a:rPr>
              <a:t>can</a:t>
            </a:r>
            <a:r>
              <a:rPr sz="3350" spc="10" dirty="0">
                <a:latin typeface="Arial MT"/>
                <a:cs typeface="Arial MT"/>
              </a:rPr>
              <a:t> </a:t>
            </a:r>
            <a:r>
              <a:rPr sz="3350" spc="105" dirty="0">
                <a:latin typeface="Arial MT"/>
                <a:cs typeface="Arial MT"/>
              </a:rPr>
              <a:t>be </a:t>
            </a:r>
            <a:r>
              <a:rPr sz="3350" spc="-915" dirty="0">
                <a:latin typeface="Arial MT"/>
                <a:cs typeface="Arial MT"/>
              </a:rPr>
              <a:t> </a:t>
            </a:r>
            <a:r>
              <a:rPr sz="3350" spc="60" dirty="0">
                <a:latin typeface="Arial MT"/>
                <a:cs typeface="Arial MT"/>
              </a:rPr>
              <a:t>launched</a:t>
            </a:r>
            <a:r>
              <a:rPr sz="3350" dirty="0">
                <a:latin typeface="Arial MT"/>
                <a:cs typeface="Arial MT"/>
              </a:rPr>
              <a:t> </a:t>
            </a:r>
            <a:r>
              <a:rPr sz="3350" spc="15" dirty="0">
                <a:latin typeface="Arial MT"/>
                <a:cs typeface="Arial MT"/>
              </a:rPr>
              <a:t>on</a:t>
            </a:r>
            <a:r>
              <a:rPr sz="3350" spc="5" dirty="0">
                <a:latin typeface="Arial MT"/>
                <a:cs typeface="Arial MT"/>
              </a:rPr>
              <a:t> </a:t>
            </a:r>
            <a:r>
              <a:rPr sz="3350" spc="-150" dirty="0">
                <a:latin typeface="Arial MT"/>
                <a:cs typeface="Arial MT"/>
              </a:rPr>
              <a:t>AWS</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5" dirty="0">
                <a:latin typeface="Arial MT"/>
                <a:cs typeface="Arial MT"/>
              </a:rPr>
              <a:t>Enforce</a:t>
            </a:r>
            <a:r>
              <a:rPr sz="3350" dirty="0">
                <a:latin typeface="Arial MT"/>
                <a:cs typeface="Arial MT"/>
              </a:rPr>
              <a:t> </a:t>
            </a:r>
            <a:r>
              <a:rPr sz="3350" spc="10" dirty="0">
                <a:latin typeface="Arial MT"/>
                <a:cs typeface="Arial MT"/>
              </a:rPr>
              <a:t>that</a:t>
            </a:r>
            <a:r>
              <a:rPr sz="3350" spc="5" dirty="0">
                <a:latin typeface="Arial MT"/>
                <a:cs typeface="Arial MT"/>
              </a:rPr>
              <a:t> </a:t>
            </a:r>
            <a:r>
              <a:rPr sz="3350" spc="25" dirty="0">
                <a:latin typeface="Arial MT"/>
                <a:cs typeface="Arial MT"/>
              </a:rPr>
              <a:t>every</a:t>
            </a:r>
            <a:r>
              <a:rPr sz="3350" spc="5" dirty="0">
                <a:latin typeface="Arial MT"/>
                <a:cs typeface="Arial MT"/>
              </a:rPr>
              <a:t> </a:t>
            </a:r>
            <a:r>
              <a:rPr sz="3350" spc="20" dirty="0">
                <a:latin typeface="Arial MT"/>
                <a:cs typeface="Arial MT"/>
              </a:rPr>
              <a:t>resource</a:t>
            </a:r>
            <a:r>
              <a:rPr sz="3350" dirty="0">
                <a:latin typeface="Arial MT"/>
                <a:cs typeface="Arial MT"/>
              </a:rPr>
              <a:t> </a:t>
            </a:r>
            <a:r>
              <a:rPr sz="3350" spc="50" dirty="0">
                <a:latin typeface="Arial MT"/>
                <a:cs typeface="Arial MT"/>
              </a:rPr>
              <a:t>needs</a:t>
            </a:r>
            <a:r>
              <a:rPr sz="3350" spc="5" dirty="0">
                <a:latin typeface="Arial MT"/>
                <a:cs typeface="Arial MT"/>
              </a:rPr>
              <a:t> </a:t>
            </a:r>
            <a:r>
              <a:rPr sz="3350" spc="10" dirty="0">
                <a:latin typeface="Arial MT"/>
                <a:cs typeface="Arial MT"/>
              </a:rPr>
              <a:t>to</a:t>
            </a:r>
            <a:r>
              <a:rPr sz="3350" spc="5" dirty="0">
                <a:latin typeface="Arial MT"/>
                <a:cs typeface="Arial MT"/>
              </a:rPr>
              <a:t> </a:t>
            </a:r>
            <a:r>
              <a:rPr sz="3350" spc="105" dirty="0">
                <a:latin typeface="Arial MT"/>
                <a:cs typeface="Arial MT"/>
              </a:rPr>
              <a:t>be</a:t>
            </a:r>
            <a:r>
              <a:rPr sz="3350" dirty="0">
                <a:latin typeface="Arial MT"/>
                <a:cs typeface="Arial MT"/>
              </a:rPr>
              <a:t> </a:t>
            </a:r>
            <a:r>
              <a:rPr sz="3350" spc="105" dirty="0">
                <a:latin typeface="Arial MT"/>
                <a:cs typeface="Arial MT"/>
              </a:rPr>
              <a:t>tagged</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10" dirty="0">
                <a:latin typeface="Arial MT"/>
                <a:cs typeface="Arial MT"/>
              </a:rPr>
              <a:t>Disallow</a:t>
            </a:r>
            <a:r>
              <a:rPr sz="3350" dirty="0">
                <a:latin typeface="Arial MT"/>
                <a:cs typeface="Arial MT"/>
              </a:rPr>
              <a:t> </a:t>
            </a:r>
            <a:r>
              <a:rPr sz="3350" spc="10" dirty="0">
                <a:latin typeface="Arial MT"/>
                <a:cs typeface="Arial MT"/>
              </a:rPr>
              <a:t>0.0.0.0/0</a:t>
            </a:r>
            <a:r>
              <a:rPr sz="3350" spc="5" dirty="0">
                <a:latin typeface="Arial MT"/>
                <a:cs typeface="Arial MT"/>
              </a:rPr>
              <a:t> </a:t>
            </a:r>
            <a:r>
              <a:rPr sz="3350" spc="10" dirty="0">
                <a:latin typeface="Arial MT"/>
                <a:cs typeface="Arial MT"/>
              </a:rPr>
              <a:t>in</a:t>
            </a:r>
            <a:r>
              <a:rPr sz="3350" spc="5" dirty="0">
                <a:latin typeface="Arial MT"/>
                <a:cs typeface="Arial MT"/>
              </a:rPr>
              <a:t> </a:t>
            </a:r>
            <a:r>
              <a:rPr sz="3350" spc="35" dirty="0">
                <a:latin typeface="Arial MT"/>
                <a:cs typeface="Arial MT"/>
              </a:rPr>
              <a:t>security</a:t>
            </a:r>
            <a:r>
              <a:rPr sz="3350" spc="5" dirty="0">
                <a:latin typeface="Arial MT"/>
                <a:cs typeface="Arial MT"/>
              </a:rPr>
              <a:t> </a:t>
            </a:r>
            <a:r>
              <a:rPr sz="3350" spc="75" dirty="0">
                <a:latin typeface="Arial MT"/>
                <a:cs typeface="Arial MT"/>
              </a:rPr>
              <a:t>group</a:t>
            </a:r>
            <a:r>
              <a:rPr sz="3350" spc="5" dirty="0">
                <a:latin typeface="Arial MT"/>
                <a:cs typeface="Arial MT"/>
              </a:rPr>
              <a:t> </a:t>
            </a:r>
            <a:r>
              <a:rPr sz="3350" spc="10" dirty="0">
                <a:latin typeface="Arial MT"/>
                <a:cs typeface="Arial MT"/>
              </a:rPr>
              <a:t>rules</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10" dirty="0">
                <a:latin typeface="Arial MT"/>
                <a:cs typeface="Arial MT"/>
              </a:rPr>
              <a:t>Restrict</a:t>
            </a:r>
            <a:r>
              <a:rPr sz="3350" spc="-10" dirty="0">
                <a:latin typeface="Arial MT"/>
                <a:cs typeface="Arial MT"/>
              </a:rPr>
              <a:t> </a:t>
            </a:r>
            <a:r>
              <a:rPr sz="3350" spc="-45" dirty="0">
                <a:latin typeface="Arial MT"/>
                <a:cs typeface="Arial MT"/>
              </a:rPr>
              <a:t>EC2</a:t>
            </a:r>
            <a:r>
              <a:rPr sz="3350" spc="-5" dirty="0">
                <a:latin typeface="Arial MT"/>
                <a:cs typeface="Arial MT"/>
              </a:rPr>
              <a:t> </a:t>
            </a:r>
            <a:r>
              <a:rPr sz="3350" spc="35" dirty="0">
                <a:latin typeface="Arial MT"/>
                <a:cs typeface="Arial MT"/>
              </a:rPr>
              <a:t>instance</a:t>
            </a:r>
            <a:r>
              <a:rPr sz="3350" spc="-5" dirty="0">
                <a:latin typeface="Arial MT"/>
                <a:cs typeface="Arial MT"/>
              </a:rPr>
              <a:t> </a:t>
            </a:r>
            <a:r>
              <a:rPr sz="3350" spc="50" dirty="0">
                <a:latin typeface="Arial MT"/>
                <a:cs typeface="Arial MT"/>
              </a:rPr>
              <a:t>types</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spcBef>
                <a:spcPts val="5"/>
              </a:spcBef>
              <a:buSzPct val="74626"/>
              <a:buChar char="•"/>
              <a:tabLst>
                <a:tab pos="1175385" algn="l"/>
                <a:tab pos="1176020" algn="l"/>
              </a:tabLst>
            </a:pPr>
            <a:r>
              <a:rPr sz="3350" spc="5" dirty="0">
                <a:latin typeface="Arial MT"/>
                <a:cs typeface="Arial MT"/>
              </a:rPr>
              <a:t>Require </a:t>
            </a:r>
            <a:r>
              <a:rPr sz="3350" spc="-80" dirty="0">
                <a:latin typeface="Arial MT"/>
                <a:cs typeface="Arial MT"/>
              </a:rPr>
              <a:t>S3</a:t>
            </a:r>
            <a:r>
              <a:rPr sz="3350" spc="5" dirty="0">
                <a:latin typeface="Arial MT"/>
                <a:cs typeface="Arial MT"/>
              </a:rPr>
              <a:t> </a:t>
            </a:r>
            <a:r>
              <a:rPr sz="3350" spc="65" dirty="0">
                <a:latin typeface="Arial MT"/>
                <a:cs typeface="Arial MT"/>
              </a:rPr>
              <a:t>buckets</a:t>
            </a:r>
            <a:r>
              <a:rPr sz="3350" spc="5" dirty="0">
                <a:latin typeface="Arial MT"/>
                <a:cs typeface="Arial MT"/>
              </a:rPr>
              <a:t> </a:t>
            </a:r>
            <a:r>
              <a:rPr sz="3350" spc="10" dirty="0">
                <a:latin typeface="Arial MT"/>
                <a:cs typeface="Arial MT"/>
              </a:rPr>
              <a:t>to</a:t>
            </a:r>
            <a:r>
              <a:rPr sz="3350" spc="5" dirty="0">
                <a:latin typeface="Arial MT"/>
                <a:cs typeface="Arial MT"/>
              </a:rPr>
              <a:t> </a:t>
            </a:r>
            <a:r>
              <a:rPr sz="3350" spc="105" dirty="0">
                <a:latin typeface="Arial MT"/>
                <a:cs typeface="Arial MT"/>
              </a:rPr>
              <a:t>be</a:t>
            </a:r>
            <a:r>
              <a:rPr sz="3350" spc="5" dirty="0">
                <a:latin typeface="Arial MT"/>
                <a:cs typeface="Arial MT"/>
              </a:rPr>
              <a:t> </a:t>
            </a:r>
            <a:r>
              <a:rPr sz="3350" spc="80" dirty="0">
                <a:latin typeface="Arial MT"/>
                <a:cs typeface="Arial MT"/>
              </a:rPr>
              <a:t>encrypted</a:t>
            </a:r>
            <a:r>
              <a:rPr sz="3350" spc="10" dirty="0">
                <a:latin typeface="Arial MT"/>
                <a:cs typeface="Arial MT"/>
              </a:rPr>
              <a:t> with</a:t>
            </a:r>
            <a:r>
              <a:rPr sz="3350" spc="5" dirty="0">
                <a:latin typeface="Arial MT"/>
                <a:cs typeface="Arial MT"/>
              </a:rPr>
              <a:t> </a:t>
            </a:r>
            <a:r>
              <a:rPr sz="3350" spc="15" dirty="0">
                <a:latin typeface="Arial MT"/>
                <a:cs typeface="Arial MT"/>
              </a:rPr>
              <a:t>a</a:t>
            </a:r>
            <a:r>
              <a:rPr sz="3350" spc="5" dirty="0">
                <a:latin typeface="Arial MT"/>
                <a:cs typeface="Arial MT"/>
              </a:rPr>
              <a:t> </a:t>
            </a:r>
            <a:r>
              <a:rPr sz="3350" spc="-45" dirty="0">
                <a:latin typeface="Arial MT"/>
                <a:cs typeface="Arial MT"/>
              </a:rPr>
              <a:t>KMS</a:t>
            </a:r>
            <a:r>
              <a:rPr sz="3350" spc="5" dirty="0">
                <a:latin typeface="Arial MT"/>
                <a:cs typeface="Arial MT"/>
              </a:rPr>
              <a:t> </a:t>
            </a:r>
            <a:r>
              <a:rPr sz="3350" spc="15" dirty="0">
                <a:latin typeface="Arial MT"/>
                <a:cs typeface="Arial MT"/>
              </a:rPr>
              <a:t>key</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10" dirty="0">
                <a:latin typeface="Arial MT"/>
                <a:cs typeface="Arial MT"/>
              </a:rPr>
              <a:t>Allow</a:t>
            </a:r>
            <a:r>
              <a:rPr sz="3350" dirty="0">
                <a:latin typeface="Arial MT"/>
                <a:cs typeface="Arial MT"/>
              </a:rPr>
              <a:t> </a:t>
            </a:r>
            <a:r>
              <a:rPr sz="3350" spc="10" dirty="0">
                <a:latin typeface="Arial MT"/>
                <a:cs typeface="Arial MT"/>
              </a:rPr>
              <a:t>only</a:t>
            </a:r>
            <a:r>
              <a:rPr sz="3350" spc="5" dirty="0">
                <a:latin typeface="Arial MT"/>
                <a:cs typeface="Arial MT"/>
              </a:rPr>
              <a:t> </a:t>
            </a:r>
            <a:r>
              <a:rPr sz="3350" spc="80" dirty="0">
                <a:latin typeface="Arial MT"/>
                <a:cs typeface="Arial MT"/>
              </a:rPr>
              <a:t>specific</a:t>
            </a:r>
            <a:r>
              <a:rPr sz="3350" dirty="0">
                <a:latin typeface="Arial MT"/>
                <a:cs typeface="Arial MT"/>
              </a:rPr>
              <a:t> </a:t>
            </a:r>
            <a:r>
              <a:rPr sz="3350" spc="45" dirty="0">
                <a:latin typeface="Arial MT"/>
                <a:cs typeface="Arial MT"/>
              </a:rPr>
              <a:t>providers</a:t>
            </a:r>
            <a:r>
              <a:rPr sz="3350" spc="5" dirty="0">
                <a:latin typeface="Arial MT"/>
                <a:cs typeface="Arial MT"/>
              </a:rPr>
              <a:t> </a:t>
            </a:r>
            <a:r>
              <a:rPr sz="3350" spc="10" dirty="0">
                <a:latin typeface="Arial MT"/>
                <a:cs typeface="Arial MT"/>
              </a:rPr>
              <a:t>in</a:t>
            </a:r>
            <a:r>
              <a:rPr sz="3350" spc="5" dirty="0">
                <a:latin typeface="Arial MT"/>
                <a:cs typeface="Arial MT"/>
              </a:rPr>
              <a:t> </a:t>
            </a:r>
            <a:r>
              <a:rPr sz="3350" spc="20" dirty="0">
                <a:latin typeface="Arial MT"/>
                <a:cs typeface="Arial MT"/>
              </a:rPr>
              <a:t>terraform</a:t>
            </a:r>
            <a:endParaRPr sz="3350">
              <a:latin typeface="Arial MT"/>
              <a:cs typeface="Arial MT"/>
            </a:endParaRPr>
          </a:p>
          <a:p>
            <a:pPr lvl="1">
              <a:lnSpc>
                <a:spcPct val="100000"/>
              </a:lnSpc>
              <a:spcBef>
                <a:spcPts val="45"/>
              </a:spcBef>
              <a:buFont typeface="Arial MT"/>
              <a:buChar char="•"/>
            </a:pPr>
            <a:endParaRPr sz="3450">
              <a:latin typeface="Arial MT"/>
              <a:cs typeface="Arial MT"/>
            </a:endParaRPr>
          </a:p>
          <a:p>
            <a:pPr marL="1175385" lvl="1" indent="-417830">
              <a:lnSpc>
                <a:spcPct val="100000"/>
              </a:lnSpc>
              <a:buSzPct val="74626"/>
              <a:buChar char="•"/>
              <a:tabLst>
                <a:tab pos="1175385" algn="l"/>
                <a:tab pos="1176020" algn="l"/>
              </a:tabLst>
            </a:pPr>
            <a:r>
              <a:rPr sz="3350" spc="10" dirty="0">
                <a:latin typeface="Arial MT"/>
                <a:cs typeface="Arial MT"/>
              </a:rPr>
              <a:t>Limit</a:t>
            </a:r>
            <a:r>
              <a:rPr sz="3350" spc="-15" dirty="0">
                <a:latin typeface="Arial MT"/>
                <a:cs typeface="Arial MT"/>
              </a:rPr>
              <a:t> </a:t>
            </a:r>
            <a:r>
              <a:rPr sz="3350" spc="75" dirty="0">
                <a:latin typeface="Arial MT"/>
                <a:cs typeface="Arial MT"/>
              </a:rPr>
              <a:t>proposed</a:t>
            </a:r>
            <a:r>
              <a:rPr sz="3350" spc="-10" dirty="0">
                <a:latin typeface="Arial MT"/>
                <a:cs typeface="Arial MT"/>
              </a:rPr>
              <a:t> </a:t>
            </a:r>
            <a:r>
              <a:rPr sz="3350" spc="15" dirty="0">
                <a:latin typeface="Arial MT"/>
                <a:cs typeface="Arial MT"/>
              </a:rPr>
              <a:t>monthly</a:t>
            </a:r>
            <a:r>
              <a:rPr sz="3350" spc="-10" dirty="0">
                <a:latin typeface="Arial MT"/>
                <a:cs typeface="Arial MT"/>
              </a:rPr>
              <a:t> </a:t>
            </a:r>
            <a:r>
              <a:rPr sz="3350" spc="60" dirty="0">
                <a:latin typeface="Arial MT"/>
                <a:cs typeface="Arial MT"/>
              </a:rPr>
              <a:t>cost</a:t>
            </a:r>
            <a:endParaRPr sz="3350">
              <a:latin typeface="Arial MT"/>
              <a:cs typeface="Arial MT"/>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7064375" cy="1433195"/>
          </a:xfrm>
          <a:prstGeom prst="rect">
            <a:avLst/>
          </a:prstGeom>
        </p:spPr>
        <p:txBody>
          <a:bodyPr vert="horz" wrap="square" lIns="0" tIns="17145" rIns="0" bIns="0" rtlCol="0">
            <a:spAutoFit/>
          </a:bodyPr>
          <a:lstStyle/>
          <a:p>
            <a:pPr marL="12700">
              <a:lnSpc>
                <a:spcPct val="100000"/>
              </a:lnSpc>
              <a:spcBef>
                <a:spcPts val="135"/>
              </a:spcBef>
            </a:pPr>
            <a:r>
              <a:rPr spc="50" dirty="0"/>
              <a:t>Configuration</a:t>
            </a:r>
          </a:p>
        </p:txBody>
      </p:sp>
      <p:grpSp>
        <p:nvGrpSpPr>
          <p:cNvPr id="3" name="object 3"/>
          <p:cNvGrpSpPr/>
          <p:nvPr/>
        </p:nvGrpSpPr>
        <p:grpSpPr>
          <a:xfrm>
            <a:off x="1023705" y="2212073"/>
            <a:ext cx="17513935" cy="8229600"/>
            <a:chOff x="1023705" y="2212073"/>
            <a:chExt cx="17513935" cy="8229600"/>
          </a:xfrm>
        </p:grpSpPr>
        <p:pic>
          <p:nvPicPr>
            <p:cNvPr id="4" name="object 4"/>
            <p:cNvPicPr/>
            <p:nvPr/>
          </p:nvPicPr>
          <p:blipFill>
            <a:blip r:embed="rId2" cstate="print"/>
            <a:stretch>
              <a:fillRect/>
            </a:stretch>
          </p:blipFill>
          <p:spPr>
            <a:xfrm>
              <a:off x="1023705" y="2212073"/>
              <a:ext cx="17513561" cy="8228993"/>
            </a:xfrm>
            <a:prstGeom prst="rect">
              <a:avLst/>
            </a:prstGeom>
          </p:spPr>
        </p:pic>
        <p:sp>
          <p:nvSpPr>
            <p:cNvPr id="5" name="object 5"/>
            <p:cNvSpPr/>
            <p:nvPr/>
          </p:nvSpPr>
          <p:spPr>
            <a:xfrm>
              <a:off x="1070825" y="2238250"/>
              <a:ext cx="17419320" cy="8134984"/>
            </a:xfrm>
            <a:custGeom>
              <a:avLst/>
              <a:gdLst/>
              <a:ahLst/>
              <a:cxnLst/>
              <a:rect l="l" t="t" r="r" b="b"/>
              <a:pathLst>
                <a:path w="17419320" h="8134984">
                  <a:moveTo>
                    <a:pt x="17419323" y="0"/>
                  </a:moveTo>
                  <a:lnTo>
                    <a:pt x="0" y="0"/>
                  </a:lnTo>
                  <a:lnTo>
                    <a:pt x="0" y="8134755"/>
                  </a:lnTo>
                  <a:lnTo>
                    <a:pt x="17419323" y="8134755"/>
                  </a:lnTo>
                  <a:lnTo>
                    <a:pt x="17419323" y="0"/>
                  </a:lnTo>
                  <a:close/>
                </a:path>
              </a:pathLst>
            </a:custGeom>
            <a:solidFill>
              <a:srgbClr val="DCDEE0"/>
            </a:solidFill>
          </p:spPr>
          <p:txBody>
            <a:bodyPr wrap="square" lIns="0" tIns="0" rIns="0" bIns="0" rtlCol="0"/>
            <a:lstStyle/>
            <a:p>
              <a:endParaRPr/>
            </a:p>
          </p:txBody>
        </p:sp>
        <p:sp>
          <p:nvSpPr>
            <p:cNvPr id="6" name="object 6"/>
            <p:cNvSpPr/>
            <p:nvPr/>
          </p:nvSpPr>
          <p:spPr>
            <a:xfrm>
              <a:off x="1070825" y="2238251"/>
              <a:ext cx="17419320" cy="8134984"/>
            </a:xfrm>
            <a:custGeom>
              <a:avLst/>
              <a:gdLst/>
              <a:ahLst/>
              <a:cxnLst/>
              <a:rect l="l" t="t" r="r" b="b"/>
              <a:pathLst>
                <a:path w="17419320" h="8134984">
                  <a:moveTo>
                    <a:pt x="0" y="0"/>
                  </a:moveTo>
                  <a:lnTo>
                    <a:pt x="17419323" y="0"/>
                  </a:lnTo>
                  <a:lnTo>
                    <a:pt x="17419323" y="8134755"/>
                  </a:lnTo>
                  <a:lnTo>
                    <a:pt x="0" y="8134755"/>
                  </a:lnTo>
                  <a:lnTo>
                    <a:pt x="0" y="0"/>
                  </a:lnTo>
                  <a:close/>
                </a:path>
              </a:pathLst>
            </a:custGeom>
            <a:ln w="10470">
              <a:solidFill>
                <a:srgbClr val="A6AAA9"/>
              </a:solidFill>
            </a:ln>
          </p:spPr>
          <p:txBody>
            <a:bodyPr wrap="square" lIns="0" tIns="0" rIns="0" bIns="0" rtlCol="0"/>
            <a:lstStyle/>
            <a:p>
              <a:endParaRPr/>
            </a:p>
          </p:txBody>
        </p:sp>
      </p:grpSp>
      <p:sp>
        <p:nvSpPr>
          <p:cNvPr id="7" name="object 7"/>
          <p:cNvSpPr txBox="1"/>
          <p:nvPr/>
        </p:nvSpPr>
        <p:spPr>
          <a:xfrm>
            <a:off x="1315970" y="2502958"/>
            <a:ext cx="15104744" cy="7263130"/>
          </a:xfrm>
          <a:prstGeom prst="rect">
            <a:avLst/>
          </a:prstGeom>
        </p:spPr>
        <p:txBody>
          <a:bodyPr vert="horz" wrap="square" lIns="0" tIns="33655" rIns="0" bIns="0" rtlCol="0">
            <a:spAutoFit/>
          </a:bodyPr>
          <a:lstStyle/>
          <a:p>
            <a:pPr marL="12700" marR="2299335">
              <a:lnSpc>
                <a:spcPts val="2470"/>
              </a:lnSpc>
              <a:spcBef>
                <a:spcPts val="265"/>
              </a:spcBef>
            </a:pPr>
            <a:r>
              <a:rPr sz="2150" dirty="0">
                <a:latin typeface="Courier New"/>
                <a:cs typeface="Courier New"/>
              </a:rPr>
              <a:t>#</a:t>
            </a:r>
            <a:r>
              <a:rPr sz="2150" spc="-10" dirty="0">
                <a:latin typeface="Courier New"/>
                <a:cs typeface="Courier New"/>
              </a:rPr>
              <a:t> </a:t>
            </a:r>
            <a:r>
              <a:rPr sz="2150" dirty="0">
                <a:latin typeface="Courier New"/>
                <a:cs typeface="Courier New"/>
              </a:rPr>
              <a:t>This</a:t>
            </a:r>
            <a:r>
              <a:rPr sz="2150" spc="-5" dirty="0">
                <a:latin typeface="Courier New"/>
                <a:cs typeface="Courier New"/>
              </a:rPr>
              <a:t> </a:t>
            </a:r>
            <a:r>
              <a:rPr sz="2150" dirty="0">
                <a:latin typeface="Courier New"/>
                <a:cs typeface="Courier New"/>
              </a:rPr>
              <a:t>policy</a:t>
            </a:r>
            <a:r>
              <a:rPr sz="2150" spc="-5" dirty="0">
                <a:latin typeface="Courier New"/>
                <a:cs typeface="Courier New"/>
              </a:rPr>
              <a:t> </a:t>
            </a:r>
            <a:r>
              <a:rPr sz="2150" dirty="0">
                <a:latin typeface="Courier New"/>
                <a:cs typeface="Courier New"/>
              </a:rPr>
              <a:t>uses</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Sentinel</a:t>
            </a:r>
            <a:r>
              <a:rPr sz="2150" spc="-5" dirty="0">
                <a:latin typeface="Courier New"/>
                <a:cs typeface="Courier New"/>
              </a:rPr>
              <a:t> </a:t>
            </a:r>
            <a:r>
              <a:rPr sz="2150" dirty="0">
                <a:latin typeface="Courier New"/>
                <a:cs typeface="Courier New"/>
              </a:rPr>
              <a:t>tfstatev2</a:t>
            </a:r>
            <a:r>
              <a:rPr sz="2150" spc="-10" dirty="0">
                <a:latin typeface="Courier New"/>
                <a:cs typeface="Courier New"/>
              </a:rPr>
              <a:t> </a:t>
            </a:r>
            <a:r>
              <a:rPr sz="2150" dirty="0">
                <a:latin typeface="Courier New"/>
                <a:cs typeface="Courier New"/>
              </a:rPr>
              <a:t>import</a:t>
            </a:r>
            <a:r>
              <a:rPr sz="2150" spc="-5" dirty="0">
                <a:latin typeface="Courier New"/>
                <a:cs typeface="Courier New"/>
              </a:rPr>
              <a:t> </a:t>
            </a:r>
            <a:r>
              <a:rPr sz="2150" dirty="0">
                <a:latin typeface="Courier New"/>
                <a:cs typeface="Courier New"/>
              </a:rPr>
              <a:t>to</a:t>
            </a:r>
            <a:r>
              <a:rPr sz="2150" spc="-5" dirty="0">
                <a:latin typeface="Courier New"/>
                <a:cs typeface="Courier New"/>
              </a:rPr>
              <a:t> </a:t>
            </a:r>
            <a:r>
              <a:rPr sz="2150" dirty="0">
                <a:latin typeface="Courier New"/>
                <a:cs typeface="Courier New"/>
              </a:rPr>
              <a:t>restrict</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owners</a:t>
            </a:r>
            <a:r>
              <a:rPr sz="2150" spc="-5" dirty="0">
                <a:latin typeface="Courier New"/>
                <a:cs typeface="Courier New"/>
              </a:rPr>
              <a:t> </a:t>
            </a:r>
            <a:r>
              <a:rPr sz="2150" dirty="0">
                <a:latin typeface="Courier New"/>
                <a:cs typeface="Courier New"/>
              </a:rPr>
              <a:t>set</a:t>
            </a:r>
            <a:r>
              <a:rPr sz="2150" spc="-10" dirty="0">
                <a:latin typeface="Courier New"/>
                <a:cs typeface="Courier New"/>
              </a:rPr>
              <a:t> </a:t>
            </a:r>
            <a:r>
              <a:rPr sz="2150" dirty="0">
                <a:latin typeface="Courier New"/>
                <a:cs typeface="Courier New"/>
              </a:rPr>
              <a:t>on </a:t>
            </a:r>
            <a:r>
              <a:rPr sz="2150" spc="-1275"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all</a:t>
            </a:r>
            <a:r>
              <a:rPr sz="2150" spc="-5" dirty="0">
                <a:latin typeface="Courier New"/>
                <a:cs typeface="Courier New"/>
              </a:rPr>
              <a:t> </a:t>
            </a:r>
            <a:r>
              <a:rPr sz="2150" dirty="0">
                <a:latin typeface="Courier New"/>
                <a:cs typeface="Courier New"/>
              </a:rPr>
              <a:t>instances of</a:t>
            </a:r>
            <a:r>
              <a:rPr sz="2150" spc="-5" dirty="0">
                <a:latin typeface="Courier New"/>
                <a:cs typeface="Courier New"/>
              </a:rPr>
              <a:t> </a:t>
            </a:r>
            <a:r>
              <a:rPr sz="2150" dirty="0">
                <a:latin typeface="Courier New"/>
                <a:cs typeface="Courier New"/>
              </a:rPr>
              <a:t>the aws_ami</a:t>
            </a:r>
            <a:r>
              <a:rPr sz="2150" spc="-5" dirty="0">
                <a:latin typeface="Courier New"/>
                <a:cs typeface="Courier New"/>
              </a:rPr>
              <a:t> </a:t>
            </a:r>
            <a:r>
              <a:rPr sz="2150" dirty="0">
                <a:latin typeface="Courier New"/>
                <a:cs typeface="Courier New"/>
              </a:rPr>
              <a:t>data source</a:t>
            </a:r>
            <a:r>
              <a:rPr sz="2150" spc="-5" dirty="0">
                <a:latin typeface="Courier New"/>
                <a:cs typeface="Courier New"/>
              </a:rPr>
              <a:t> </a:t>
            </a:r>
            <a:r>
              <a:rPr sz="2150" dirty="0">
                <a:latin typeface="Courier New"/>
                <a:cs typeface="Courier New"/>
              </a:rPr>
              <a:t>in all</a:t>
            </a:r>
            <a:r>
              <a:rPr sz="2150" spc="-5" dirty="0">
                <a:latin typeface="Courier New"/>
                <a:cs typeface="Courier New"/>
              </a:rPr>
              <a:t> </a:t>
            </a:r>
            <a:r>
              <a:rPr sz="2150" dirty="0">
                <a:latin typeface="Courier New"/>
                <a:cs typeface="Courier New"/>
              </a:rPr>
              <a:t>modules</a:t>
            </a:r>
            <a:endParaRPr sz="2150">
              <a:latin typeface="Courier New"/>
              <a:cs typeface="Courier New"/>
            </a:endParaRPr>
          </a:p>
          <a:p>
            <a:pPr>
              <a:lnSpc>
                <a:spcPct val="100000"/>
              </a:lnSpc>
              <a:spcBef>
                <a:spcPts val="45"/>
              </a:spcBef>
            </a:pPr>
            <a:endParaRPr sz="2150">
              <a:latin typeface="Courier New"/>
              <a:cs typeface="Courier New"/>
            </a:endParaRPr>
          </a:p>
          <a:p>
            <a:pPr marL="12700" marR="3609975">
              <a:lnSpc>
                <a:spcPts val="2470"/>
              </a:lnSpc>
            </a:pPr>
            <a:r>
              <a:rPr sz="2150" dirty="0">
                <a:latin typeface="Courier New"/>
                <a:cs typeface="Courier New"/>
              </a:rPr>
              <a:t>#</a:t>
            </a:r>
            <a:r>
              <a:rPr sz="2150" spc="-40" dirty="0">
                <a:latin typeface="Courier New"/>
                <a:cs typeface="Courier New"/>
              </a:rPr>
              <a:t> </a:t>
            </a:r>
            <a:r>
              <a:rPr sz="2150" dirty="0">
                <a:latin typeface="Courier New"/>
                <a:cs typeface="Courier New"/>
              </a:rPr>
              <a:t>Import</a:t>
            </a:r>
            <a:r>
              <a:rPr sz="2150" spc="-35" dirty="0">
                <a:latin typeface="Courier New"/>
                <a:cs typeface="Courier New"/>
              </a:rPr>
              <a:t> </a:t>
            </a:r>
            <a:r>
              <a:rPr sz="2150" dirty="0">
                <a:latin typeface="Courier New"/>
                <a:cs typeface="Courier New"/>
              </a:rPr>
              <a:t>common-functions/tfstate-functions/tfstate-functions.sentinel </a:t>
            </a:r>
            <a:r>
              <a:rPr sz="2150" spc="-1275" dirty="0">
                <a:latin typeface="Courier New"/>
                <a:cs typeface="Courier New"/>
              </a:rPr>
              <a:t> </a:t>
            </a:r>
            <a:r>
              <a:rPr sz="2150" dirty="0">
                <a:latin typeface="Courier New"/>
                <a:cs typeface="Courier New"/>
              </a:rPr>
              <a:t>#</a:t>
            </a:r>
            <a:r>
              <a:rPr sz="2150" spc="-5" dirty="0">
                <a:latin typeface="Courier New"/>
                <a:cs typeface="Courier New"/>
              </a:rPr>
              <a:t> </a:t>
            </a:r>
            <a:r>
              <a:rPr sz="2150" dirty="0">
                <a:latin typeface="Courier New"/>
                <a:cs typeface="Courier New"/>
              </a:rPr>
              <a:t>with alias</a:t>
            </a:r>
            <a:r>
              <a:rPr sz="2150" spc="-5" dirty="0">
                <a:latin typeface="Courier New"/>
                <a:cs typeface="Courier New"/>
              </a:rPr>
              <a:t> </a:t>
            </a:r>
            <a:r>
              <a:rPr sz="2150" dirty="0">
                <a:latin typeface="Courier New"/>
                <a:cs typeface="Courier New"/>
              </a:rPr>
              <a:t>"state"</a:t>
            </a:r>
            <a:endParaRPr sz="2150">
              <a:latin typeface="Courier New"/>
              <a:cs typeface="Courier New"/>
            </a:endParaRPr>
          </a:p>
          <a:p>
            <a:pPr marL="12700">
              <a:lnSpc>
                <a:spcPts val="2415"/>
              </a:lnSpc>
            </a:pPr>
            <a:r>
              <a:rPr sz="2150" dirty="0">
                <a:latin typeface="Courier New"/>
                <a:cs typeface="Courier New"/>
              </a:rPr>
              <a:t>import</a:t>
            </a:r>
            <a:r>
              <a:rPr sz="2150" spc="-25" dirty="0">
                <a:latin typeface="Courier New"/>
                <a:cs typeface="Courier New"/>
              </a:rPr>
              <a:t> </a:t>
            </a:r>
            <a:r>
              <a:rPr sz="2150" dirty="0">
                <a:latin typeface="Courier New"/>
                <a:cs typeface="Courier New"/>
              </a:rPr>
              <a:t>"tfstate-functions"</a:t>
            </a:r>
            <a:r>
              <a:rPr sz="2150" spc="-25" dirty="0">
                <a:latin typeface="Courier New"/>
                <a:cs typeface="Courier New"/>
              </a:rPr>
              <a:t> </a:t>
            </a:r>
            <a:r>
              <a:rPr sz="2150" dirty="0">
                <a:latin typeface="Courier New"/>
                <a:cs typeface="Courier New"/>
              </a:rPr>
              <a:t>as</a:t>
            </a:r>
            <a:r>
              <a:rPr sz="2150" spc="-25" dirty="0">
                <a:latin typeface="Courier New"/>
                <a:cs typeface="Courier New"/>
              </a:rPr>
              <a:t> </a:t>
            </a:r>
            <a:r>
              <a:rPr sz="2150" dirty="0">
                <a:latin typeface="Courier New"/>
                <a:cs typeface="Courier New"/>
              </a:rPr>
              <a:t>state</a:t>
            </a:r>
            <a:endParaRPr sz="2150">
              <a:latin typeface="Courier New"/>
              <a:cs typeface="Courier New"/>
            </a:endParaRPr>
          </a:p>
          <a:p>
            <a:pPr>
              <a:lnSpc>
                <a:spcPct val="100000"/>
              </a:lnSpc>
              <a:spcBef>
                <a:spcPts val="45"/>
              </a:spcBef>
            </a:pPr>
            <a:endParaRPr sz="2050">
              <a:latin typeface="Courier New"/>
              <a:cs typeface="Courier New"/>
            </a:endParaRPr>
          </a:p>
          <a:p>
            <a:pPr marL="12700">
              <a:lnSpc>
                <a:spcPts val="2525"/>
              </a:lnSpc>
            </a:pPr>
            <a:r>
              <a:rPr sz="2150" dirty="0">
                <a:latin typeface="Courier New"/>
                <a:cs typeface="Courier New"/>
              </a:rPr>
              <a:t>#</a:t>
            </a:r>
            <a:r>
              <a:rPr sz="2150" spc="-40" dirty="0">
                <a:latin typeface="Courier New"/>
                <a:cs typeface="Courier New"/>
              </a:rPr>
              <a:t> </a:t>
            </a:r>
            <a:r>
              <a:rPr sz="2150" dirty="0">
                <a:latin typeface="Courier New"/>
                <a:cs typeface="Courier New"/>
              </a:rPr>
              <a:t>Allowed</a:t>
            </a:r>
            <a:r>
              <a:rPr sz="2150" spc="-35" dirty="0">
                <a:latin typeface="Courier New"/>
                <a:cs typeface="Courier New"/>
              </a:rPr>
              <a:t> </a:t>
            </a:r>
            <a:r>
              <a:rPr sz="2150" dirty="0">
                <a:latin typeface="Courier New"/>
                <a:cs typeface="Courier New"/>
              </a:rPr>
              <a:t>Owners</a:t>
            </a:r>
            <a:endParaRPr sz="2150">
              <a:latin typeface="Courier New"/>
              <a:cs typeface="Courier New"/>
            </a:endParaRPr>
          </a:p>
          <a:p>
            <a:pPr marL="12700" marR="5741035">
              <a:lnSpc>
                <a:spcPts val="2470"/>
              </a:lnSpc>
              <a:spcBef>
                <a:spcPts val="120"/>
              </a:spcBef>
            </a:pPr>
            <a:r>
              <a:rPr sz="2150" dirty="0">
                <a:latin typeface="Courier New"/>
                <a:cs typeface="Courier New"/>
              </a:rPr>
              <a:t># Include "null" to allow missing or computed values </a:t>
            </a:r>
            <a:r>
              <a:rPr sz="2150" spc="5" dirty="0">
                <a:latin typeface="Courier New"/>
                <a:cs typeface="Courier New"/>
              </a:rPr>
              <a:t> </a:t>
            </a:r>
            <a:r>
              <a:rPr sz="2150" dirty="0">
                <a:latin typeface="Courier New"/>
                <a:cs typeface="Courier New"/>
              </a:rPr>
              <a:t>allowed_owners</a:t>
            </a:r>
            <a:r>
              <a:rPr sz="2150" spc="-20" dirty="0">
                <a:latin typeface="Courier New"/>
                <a:cs typeface="Courier New"/>
              </a:rPr>
              <a:t> </a:t>
            </a:r>
            <a:r>
              <a:rPr sz="2150" dirty="0">
                <a:latin typeface="Courier New"/>
                <a:cs typeface="Courier New"/>
              </a:rPr>
              <a:t>=</a:t>
            </a:r>
            <a:r>
              <a:rPr sz="2150" spc="-20" dirty="0">
                <a:latin typeface="Courier New"/>
                <a:cs typeface="Courier New"/>
              </a:rPr>
              <a:t> </a:t>
            </a:r>
            <a:r>
              <a:rPr sz="2150" dirty="0">
                <a:latin typeface="Courier New"/>
                <a:cs typeface="Courier New"/>
              </a:rPr>
              <a:t>["self",</a:t>
            </a:r>
            <a:r>
              <a:rPr sz="2150" spc="-20" dirty="0">
                <a:latin typeface="Courier New"/>
                <a:cs typeface="Courier New"/>
              </a:rPr>
              <a:t> </a:t>
            </a:r>
            <a:r>
              <a:rPr sz="2150" dirty="0">
                <a:latin typeface="Courier New"/>
                <a:cs typeface="Courier New"/>
              </a:rPr>
              <a:t>"099720109477",</a:t>
            </a:r>
            <a:r>
              <a:rPr sz="2150" spc="-20" dirty="0">
                <a:latin typeface="Courier New"/>
                <a:cs typeface="Courier New"/>
              </a:rPr>
              <a:t> </a:t>
            </a:r>
            <a:r>
              <a:rPr sz="2150" dirty="0">
                <a:latin typeface="Courier New"/>
                <a:cs typeface="Courier New"/>
              </a:rPr>
              <a:t>"099720109478"]</a:t>
            </a:r>
            <a:endParaRPr sz="2150">
              <a:latin typeface="Courier New"/>
              <a:cs typeface="Courier New"/>
            </a:endParaRPr>
          </a:p>
          <a:p>
            <a:pPr>
              <a:lnSpc>
                <a:spcPct val="100000"/>
              </a:lnSpc>
              <a:spcBef>
                <a:spcPts val="40"/>
              </a:spcBef>
            </a:pPr>
            <a:endParaRPr sz="2000">
              <a:latin typeface="Courier New"/>
              <a:cs typeface="Courier New"/>
            </a:endParaRPr>
          </a:p>
          <a:p>
            <a:pPr marL="12700">
              <a:lnSpc>
                <a:spcPts val="2525"/>
              </a:lnSpc>
            </a:pPr>
            <a:r>
              <a:rPr sz="2150" dirty="0">
                <a:latin typeface="Courier New"/>
                <a:cs typeface="Courier New"/>
              </a:rPr>
              <a:t>#</a:t>
            </a:r>
            <a:r>
              <a:rPr sz="2150" spc="-30" dirty="0">
                <a:latin typeface="Courier New"/>
                <a:cs typeface="Courier New"/>
              </a:rPr>
              <a:t> </a:t>
            </a:r>
            <a:r>
              <a:rPr sz="2150" dirty="0">
                <a:latin typeface="Courier New"/>
                <a:cs typeface="Courier New"/>
              </a:rPr>
              <a:t>Get</a:t>
            </a:r>
            <a:r>
              <a:rPr sz="2150" spc="-25" dirty="0">
                <a:latin typeface="Courier New"/>
                <a:cs typeface="Courier New"/>
              </a:rPr>
              <a:t> </a:t>
            </a:r>
            <a:r>
              <a:rPr sz="2150" dirty="0">
                <a:latin typeface="Courier New"/>
                <a:cs typeface="Courier New"/>
              </a:rPr>
              <a:t>all</a:t>
            </a:r>
            <a:r>
              <a:rPr sz="2150" spc="-30" dirty="0">
                <a:latin typeface="Courier New"/>
                <a:cs typeface="Courier New"/>
              </a:rPr>
              <a:t> </a:t>
            </a:r>
            <a:r>
              <a:rPr sz="2150" dirty="0">
                <a:latin typeface="Courier New"/>
                <a:cs typeface="Courier New"/>
              </a:rPr>
              <a:t>AMIs</a:t>
            </a:r>
            <a:endParaRPr sz="2150">
              <a:latin typeface="Courier New"/>
              <a:cs typeface="Courier New"/>
            </a:endParaRPr>
          </a:p>
          <a:p>
            <a:pPr marL="12700">
              <a:lnSpc>
                <a:spcPts val="2525"/>
              </a:lnSpc>
            </a:pPr>
            <a:r>
              <a:rPr sz="2150" dirty="0">
                <a:latin typeface="Courier New"/>
                <a:cs typeface="Courier New"/>
              </a:rPr>
              <a:t>allAMIs</a:t>
            </a:r>
            <a:r>
              <a:rPr sz="2150" spc="-35" dirty="0">
                <a:latin typeface="Courier New"/>
                <a:cs typeface="Courier New"/>
              </a:rPr>
              <a:t> </a:t>
            </a:r>
            <a:r>
              <a:rPr sz="2150" dirty="0">
                <a:latin typeface="Courier New"/>
                <a:cs typeface="Courier New"/>
              </a:rPr>
              <a:t>=</a:t>
            </a:r>
            <a:r>
              <a:rPr sz="2150" spc="-35" dirty="0">
                <a:latin typeface="Courier New"/>
                <a:cs typeface="Courier New"/>
              </a:rPr>
              <a:t> </a:t>
            </a:r>
            <a:r>
              <a:rPr sz="2150" dirty="0">
                <a:latin typeface="Courier New"/>
                <a:cs typeface="Courier New"/>
              </a:rPr>
              <a:t>state.find_datasources("aws_ami")</a:t>
            </a:r>
            <a:endParaRPr sz="2150">
              <a:latin typeface="Courier New"/>
              <a:cs typeface="Courier New"/>
            </a:endParaRPr>
          </a:p>
          <a:p>
            <a:pPr>
              <a:lnSpc>
                <a:spcPct val="100000"/>
              </a:lnSpc>
              <a:spcBef>
                <a:spcPts val="45"/>
              </a:spcBef>
            </a:pPr>
            <a:endParaRPr sz="2050">
              <a:latin typeface="Courier New"/>
              <a:cs typeface="Courier New"/>
            </a:endParaRPr>
          </a:p>
          <a:p>
            <a:pPr marL="12700">
              <a:lnSpc>
                <a:spcPts val="2525"/>
              </a:lnSpc>
            </a:pPr>
            <a:r>
              <a:rPr sz="2150" dirty="0">
                <a:latin typeface="Courier New"/>
                <a:cs typeface="Courier New"/>
              </a:rPr>
              <a:t>#</a:t>
            </a:r>
            <a:r>
              <a:rPr sz="2150" spc="-20" dirty="0">
                <a:latin typeface="Courier New"/>
                <a:cs typeface="Courier New"/>
              </a:rPr>
              <a:t> </a:t>
            </a:r>
            <a:r>
              <a:rPr sz="2150" dirty="0">
                <a:latin typeface="Courier New"/>
                <a:cs typeface="Courier New"/>
              </a:rPr>
              <a:t>Filter</a:t>
            </a:r>
            <a:r>
              <a:rPr sz="2150" spc="-15" dirty="0">
                <a:latin typeface="Courier New"/>
                <a:cs typeface="Courier New"/>
              </a:rPr>
              <a:t> </a:t>
            </a:r>
            <a:r>
              <a:rPr sz="2150" dirty="0">
                <a:latin typeface="Courier New"/>
                <a:cs typeface="Courier New"/>
              </a:rPr>
              <a:t>to</a:t>
            </a:r>
            <a:r>
              <a:rPr sz="2150" spc="-15" dirty="0">
                <a:latin typeface="Courier New"/>
                <a:cs typeface="Courier New"/>
              </a:rPr>
              <a:t> </a:t>
            </a:r>
            <a:r>
              <a:rPr sz="2150" dirty="0">
                <a:latin typeface="Courier New"/>
                <a:cs typeface="Courier New"/>
              </a:rPr>
              <a:t>AMIs</a:t>
            </a:r>
            <a:r>
              <a:rPr sz="2150" spc="-15" dirty="0">
                <a:latin typeface="Courier New"/>
                <a:cs typeface="Courier New"/>
              </a:rPr>
              <a:t> </a:t>
            </a:r>
            <a:r>
              <a:rPr sz="2150" dirty="0">
                <a:latin typeface="Courier New"/>
                <a:cs typeface="Courier New"/>
              </a:rPr>
              <a:t>with</a:t>
            </a:r>
            <a:r>
              <a:rPr sz="2150" spc="-20" dirty="0">
                <a:latin typeface="Courier New"/>
                <a:cs typeface="Courier New"/>
              </a:rPr>
              <a:t> </a:t>
            </a:r>
            <a:r>
              <a:rPr sz="2150" dirty="0">
                <a:latin typeface="Courier New"/>
                <a:cs typeface="Courier New"/>
              </a:rPr>
              <a:t>violations</a:t>
            </a:r>
            <a:endParaRPr sz="2150">
              <a:latin typeface="Courier New"/>
              <a:cs typeface="Courier New"/>
            </a:endParaRPr>
          </a:p>
          <a:p>
            <a:pPr marL="12700" marR="2299335">
              <a:lnSpc>
                <a:spcPts val="2470"/>
              </a:lnSpc>
              <a:spcBef>
                <a:spcPts val="120"/>
              </a:spcBef>
            </a:pPr>
            <a:r>
              <a:rPr sz="2150" dirty="0">
                <a:latin typeface="Courier New"/>
                <a:cs typeface="Courier New"/>
              </a:rPr>
              <a:t>#</a:t>
            </a:r>
            <a:r>
              <a:rPr sz="2150" spc="-10" dirty="0">
                <a:latin typeface="Courier New"/>
                <a:cs typeface="Courier New"/>
              </a:rPr>
              <a:t> </a:t>
            </a:r>
            <a:r>
              <a:rPr sz="2150" dirty="0">
                <a:latin typeface="Courier New"/>
                <a:cs typeface="Courier New"/>
              </a:rPr>
              <a:t>Warnings</a:t>
            </a:r>
            <a:r>
              <a:rPr sz="2150" spc="-5" dirty="0">
                <a:latin typeface="Courier New"/>
                <a:cs typeface="Courier New"/>
              </a:rPr>
              <a:t> </a:t>
            </a:r>
            <a:r>
              <a:rPr sz="2150" dirty="0">
                <a:latin typeface="Courier New"/>
                <a:cs typeface="Courier New"/>
              </a:rPr>
              <a:t>will</a:t>
            </a:r>
            <a:r>
              <a:rPr sz="2150" spc="-5" dirty="0">
                <a:latin typeface="Courier New"/>
                <a:cs typeface="Courier New"/>
              </a:rPr>
              <a:t> </a:t>
            </a:r>
            <a:r>
              <a:rPr sz="2150" dirty="0">
                <a:latin typeface="Courier New"/>
                <a:cs typeface="Courier New"/>
              </a:rPr>
              <a:t>be</a:t>
            </a:r>
            <a:r>
              <a:rPr sz="2150" spc="-5" dirty="0">
                <a:latin typeface="Courier New"/>
                <a:cs typeface="Courier New"/>
              </a:rPr>
              <a:t> </a:t>
            </a:r>
            <a:r>
              <a:rPr sz="2150" dirty="0">
                <a:latin typeface="Courier New"/>
                <a:cs typeface="Courier New"/>
              </a:rPr>
              <a:t>printed</a:t>
            </a:r>
            <a:r>
              <a:rPr sz="2150" spc="-5" dirty="0">
                <a:latin typeface="Courier New"/>
                <a:cs typeface="Courier New"/>
              </a:rPr>
              <a:t> </a:t>
            </a:r>
            <a:r>
              <a:rPr sz="2150" dirty="0">
                <a:latin typeface="Courier New"/>
                <a:cs typeface="Courier New"/>
              </a:rPr>
              <a:t>for</a:t>
            </a:r>
            <a:r>
              <a:rPr sz="2150" spc="-5" dirty="0">
                <a:latin typeface="Courier New"/>
                <a:cs typeface="Courier New"/>
              </a:rPr>
              <a:t> </a:t>
            </a:r>
            <a:r>
              <a:rPr sz="2150" dirty="0">
                <a:latin typeface="Courier New"/>
                <a:cs typeface="Courier New"/>
              </a:rPr>
              <a:t>all</a:t>
            </a:r>
            <a:r>
              <a:rPr sz="2150" spc="-10" dirty="0">
                <a:latin typeface="Courier New"/>
                <a:cs typeface="Courier New"/>
              </a:rPr>
              <a:t> </a:t>
            </a:r>
            <a:r>
              <a:rPr sz="2150" dirty="0">
                <a:latin typeface="Courier New"/>
                <a:cs typeface="Courier New"/>
              </a:rPr>
              <a:t>violations</a:t>
            </a:r>
            <a:r>
              <a:rPr sz="2150" spc="-5" dirty="0">
                <a:latin typeface="Courier New"/>
                <a:cs typeface="Courier New"/>
              </a:rPr>
              <a:t> </a:t>
            </a:r>
            <a:r>
              <a:rPr sz="2150" dirty="0">
                <a:latin typeface="Courier New"/>
                <a:cs typeface="Courier New"/>
              </a:rPr>
              <a:t>since</a:t>
            </a:r>
            <a:r>
              <a:rPr sz="2150" spc="-5" dirty="0">
                <a:latin typeface="Courier New"/>
                <a:cs typeface="Courier New"/>
              </a:rPr>
              <a:t> </a:t>
            </a:r>
            <a:r>
              <a:rPr sz="2150" dirty="0">
                <a:latin typeface="Courier New"/>
                <a:cs typeface="Courier New"/>
              </a:rPr>
              <a:t>the</a:t>
            </a:r>
            <a:r>
              <a:rPr sz="2150" spc="-5" dirty="0">
                <a:latin typeface="Courier New"/>
                <a:cs typeface="Courier New"/>
              </a:rPr>
              <a:t> </a:t>
            </a:r>
            <a:r>
              <a:rPr sz="2150" dirty="0">
                <a:latin typeface="Courier New"/>
                <a:cs typeface="Courier New"/>
              </a:rPr>
              <a:t>last</a:t>
            </a:r>
            <a:r>
              <a:rPr sz="2150" spc="-5" dirty="0">
                <a:latin typeface="Courier New"/>
                <a:cs typeface="Courier New"/>
              </a:rPr>
              <a:t> </a:t>
            </a:r>
            <a:r>
              <a:rPr sz="2150" dirty="0">
                <a:latin typeface="Courier New"/>
                <a:cs typeface="Courier New"/>
              </a:rPr>
              <a:t>parameter</a:t>
            </a:r>
            <a:r>
              <a:rPr sz="2150" spc="-5" dirty="0">
                <a:latin typeface="Courier New"/>
                <a:cs typeface="Courier New"/>
              </a:rPr>
              <a:t> </a:t>
            </a:r>
            <a:r>
              <a:rPr sz="2150" dirty="0">
                <a:latin typeface="Courier New"/>
                <a:cs typeface="Courier New"/>
              </a:rPr>
              <a:t>is</a:t>
            </a:r>
            <a:r>
              <a:rPr sz="2150" spc="-10" dirty="0">
                <a:latin typeface="Courier New"/>
                <a:cs typeface="Courier New"/>
              </a:rPr>
              <a:t> </a:t>
            </a:r>
            <a:r>
              <a:rPr sz="2150" dirty="0">
                <a:latin typeface="Courier New"/>
                <a:cs typeface="Courier New"/>
              </a:rPr>
              <a:t>true </a:t>
            </a:r>
            <a:r>
              <a:rPr sz="2150" spc="-1275" dirty="0">
                <a:latin typeface="Courier New"/>
                <a:cs typeface="Courier New"/>
              </a:rPr>
              <a:t> </a:t>
            </a:r>
            <a:r>
              <a:rPr sz="2150" dirty="0">
                <a:latin typeface="Courier New"/>
                <a:cs typeface="Courier New"/>
              </a:rPr>
              <a:t>violatingAMIs</a:t>
            </a:r>
            <a:r>
              <a:rPr sz="2150" spc="-5" dirty="0">
                <a:latin typeface="Courier New"/>
                <a:cs typeface="Courier New"/>
              </a:rPr>
              <a:t> </a:t>
            </a:r>
            <a:r>
              <a:rPr sz="2150" dirty="0">
                <a:latin typeface="Courier New"/>
                <a:cs typeface="Courier New"/>
              </a:rPr>
              <a:t>=</a:t>
            </a:r>
            <a:endParaRPr sz="2150">
              <a:latin typeface="Courier New"/>
              <a:cs typeface="Courier New"/>
            </a:endParaRPr>
          </a:p>
          <a:p>
            <a:pPr marL="340360">
              <a:lnSpc>
                <a:spcPts val="2415"/>
              </a:lnSpc>
            </a:pPr>
            <a:r>
              <a:rPr sz="2150" dirty="0">
                <a:latin typeface="Courier New"/>
                <a:cs typeface="Courier New"/>
              </a:rPr>
              <a:t>state.filter_attribute_contains_items_not_in_list(allAMIs,</a:t>
            </a:r>
            <a:r>
              <a:rPr sz="2150" spc="-25" dirty="0">
                <a:latin typeface="Courier New"/>
                <a:cs typeface="Courier New"/>
              </a:rPr>
              <a:t> </a:t>
            </a:r>
            <a:r>
              <a:rPr sz="2150" dirty="0">
                <a:latin typeface="Courier New"/>
                <a:cs typeface="Courier New"/>
              </a:rPr>
              <a:t>"owners",</a:t>
            </a:r>
            <a:r>
              <a:rPr sz="2150" spc="-20" dirty="0">
                <a:latin typeface="Courier New"/>
                <a:cs typeface="Courier New"/>
              </a:rPr>
              <a:t> </a:t>
            </a:r>
            <a:r>
              <a:rPr sz="2150" dirty="0">
                <a:latin typeface="Courier New"/>
                <a:cs typeface="Courier New"/>
              </a:rPr>
              <a:t>allowed_owners,</a:t>
            </a:r>
            <a:r>
              <a:rPr sz="2150" spc="-25" dirty="0">
                <a:latin typeface="Courier New"/>
                <a:cs typeface="Courier New"/>
              </a:rPr>
              <a:t> </a:t>
            </a:r>
            <a:r>
              <a:rPr sz="2150" dirty="0">
                <a:latin typeface="Courier New"/>
                <a:cs typeface="Courier New"/>
              </a:rPr>
              <a:t>true)</a:t>
            </a:r>
            <a:endParaRPr sz="2150">
              <a:latin typeface="Courier New"/>
              <a:cs typeface="Courier New"/>
            </a:endParaRPr>
          </a:p>
          <a:p>
            <a:pPr>
              <a:lnSpc>
                <a:spcPct val="100000"/>
              </a:lnSpc>
              <a:spcBef>
                <a:spcPts val="50"/>
              </a:spcBef>
            </a:pPr>
            <a:endParaRPr sz="2200">
              <a:latin typeface="Courier New"/>
              <a:cs typeface="Courier New"/>
            </a:endParaRPr>
          </a:p>
          <a:p>
            <a:pPr marL="12700" marR="12953365">
              <a:lnSpc>
                <a:spcPts val="2470"/>
              </a:lnSpc>
            </a:pPr>
            <a:r>
              <a:rPr sz="2150" dirty="0">
                <a:latin typeface="Courier New"/>
                <a:cs typeface="Courier New"/>
              </a:rPr>
              <a:t># Main rule </a:t>
            </a:r>
            <a:r>
              <a:rPr sz="2150" spc="5" dirty="0">
                <a:latin typeface="Courier New"/>
                <a:cs typeface="Courier New"/>
              </a:rPr>
              <a:t> </a:t>
            </a:r>
            <a:r>
              <a:rPr sz="2150" dirty="0">
                <a:latin typeface="Courier New"/>
                <a:cs typeface="Courier New"/>
              </a:rPr>
              <a:t>main</a:t>
            </a:r>
            <a:r>
              <a:rPr sz="2150" spc="-35" dirty="0">
                <a:latin typeface="Courier New"/>
                <a:cs typeface="Courier New"/>
              </a:rPr>
              <a:t> </a:t>
            </a:r>
            <a:r>
              <a:rPr sz="2150" dirty="0">
                <a:latin typeface="Courier New"/>
                <a:cs typeface="Courier New"/>
              </a:rPr>
              <a:t>=</a:t>
            </a:r>
            <a:r>
              <a:rPr sz="2150" spc="-30" dirty="0">
                <a:latin typeface="Courier New"/>
                <a:cs typeface="Courier New"/>
              </a:rPr>
              <a:t> </a:t>
            </a:r>
            <a:r>
              <a:rPr sz="2150" dirty="0">
                <a:latin typeface="Courier New"/>
                <a:cs typeface="Courier New"/>
              </a:rPr>
              <a:t>rule</a:t>
            </a:r>
            <a:r>
              <a:rPr sz="2150" spc="-35" dirty="0">
                <a:latin typeface="Courier New"/>
                <a:cs typeface="Courier New"/>
              </a:rPr>
              <a:t> </a:t>
            </a:r>
            <a:r>
              <a:rPr sz="2150" dirty="0">
                <a:latin typeface="Courier New"/>
                <a:cs typeface="Courier New"/>
              </a:rPr>
              <a:t>{</a:t>
            </a:r>
            <a:endParaRPr sz="2150">
              <a:latin typeface="Courier New"/>
              <a:cs typeface="Courier New"/>
            </a:endParaRPr>
          </a:p>
          <a:p>
            <a:pPr marL="340360">
              <a:lnSpc>
                <a:spcPts val="2360"/>
              </a:lnSpc>
            </a:pPr>
            <a:r>
              <a:rPr sz="2150" dirty="0">
                <a:latin typeface="Courier New"/>
                <a:cs typeface="Courier New"/>
              </a:rPr>
              <a:t>length(violatingAMIs["messages"])</a:t>
            </a:r>
            <a:r>
              <a:rPr sz="2150" spc="-35" dirty="0">
                <a:latin typeface="Courier New"/>
                <a:cs typeface="Courier New"/>
              </a:rPr>
              <a:t> </a:t>
            </a:r>
            <a:r>
              <a:rPr sz="2150" dirty="0">
                <a:latin typeface="Courier New"/>
                <a:cs typeface="Courier New"/>
              </a:rPr>
              <a:t>is</a:t>
            </a:r>
            <a:r>
              <a:rPr sz="2150" spc="-35" dirty="0">
                <a:latin typeface="Courier New"/>
                <a:cs typeface="Courier New"/>
              </a:rPr>
              <a:t> </a:t>
            </a:r>
            <a:r>
              <a:rPr sz="2150" dirty="0">
                <a:latin typeface="Courier New"/>
                <a:cs typeface="Courier New"/>
              </a:rPr>
              <a:t>0</a:t>
            </a:r>
            <a:endParaRPr sz="2150">
              <a:latin typeface="Courier New"/>
              <a:cs typeface="Courier New"/>
            </a:endParaRPr>
          </a:p>
          <a:p>
            <a:pPr marL="12700">
              <a:lnSpc>
                <a:spcPts val="2525"/>
              </a:lnSpc>
            </a:pPr>
            <a:r>
              <a:rPr sz="2150" dirty="0">
                <a:latin typeface="Courier New"/>
                <a:cs typeface="Courier New"/>
              </a:rPr>
              <a:t>}</a:t>
            </a:r>
            <a:endParaRPr sz="2150">
              <a:latin typeface="Courier New"/>
              <a:cs typeface="Courier New"/>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4991" y="4212926"/>
            <a:ext cx="8302625" cy="1433195"/>
          </a:xfrm>
          <a:prstGeom prst="rect">
            <a:avLst/>
          </a:prstGeom>
        </p:spPr>
        <p:txBody>
          <a:bodyPr vert="horz" wrap="square" lIns="0" tIns="17145" rIns="0" bIns="0" rtlCol="0">
            <a:spAutoFit/>
          </a:bodyPr>
          <a:lstStyle/>
          <a:p>
            <a:pPr marL="12700">
              <a:lnSpc>
                <a:spcPct val="100000"/>
              </a:lnSpc>
              <a:spcBef>
                <a:spcPts val="135"/>
              </a:spcBef>
            </a:pPr>
            <a:r>
              <a:rPr spc="45" dirty="0"/>
              <a:t>Congratulations</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8943" y="1756491"/>
            <a:ext cx="18047335" cy="20955"/>
            <a:chOff x="838943" y="1756491"/>
            <a:chExt cx="18047335" cy="20955"/>
          </a:xfrm>
        </p:grpSpPr>
        <p:sp>
          <p:nvSpPr>
            <p:cNvPr id="3" name="object 3"/>
            <p:cNvSpPr/>
            <p:nvPr/>
          </p:nvSpPr>
          <p:spPr>
            <a:xfrm>
              <a:off x="838943" y="1766961"/>
              <a:ext cx="2962910" cy="0"/>
            </a:xfrm>
            <a:custGeom>
              <a:avLst/>
              <a:gdLst/>
              <a:ahLst/>
              <a:cxnLst/>
              <a:rect l="l" t="t" r="r" b="b"/>
              <a:pathLst>
                <a:path w="2962910">
                  <a:moveTo>
                    <a:pt x="0" y="0"/>
                  </a:moveTo>
                  <a:lnTo>
                    <a:pt x="2962479" y="0"/>
                  </a:lnTo>
                </a:path>
              </a:pathLst>
            </a:custGeom>
            <a:ln w="20941">
              <a:solidFill>
                <a:srgbClr val="418DD3"/>
              </a:solidFill>
            </a:ln>
          </p:spPr>
          <p:txBody>
            <a:bodyPr wrap="square" lIns="0" tIns="0" rIns="0" bIns="0" rtlCol="0"/>
            <a:lstStyle/>
            <a:p>
              <a:endParaRPr/>
            </a:p>
          </p:txBody>
        </p:sp>
        <p:sp>
          <p:nvSpPr>
            <p:cNvPr id="4" name="object 4"/>
            <p:cNvSpPr/>
            <p:nvPr/>
          </p:nvSpPr>
          <p:spPr>
            <a:xfrm>
              <a:off x="3713074" y="1766961"/>
              <a:ext cx="15173325" cy="0"/>
            </a:xfrm>
            <a:custGeom>
              <a:avLst/>
              <a:gdLst/>
              <a:ahLst/>
              <a:cxnLst/>
              <a:rect l="l" t="t" r="r" b="b"/>
              <a:pathLst>
                <a:path w="15173325">
                  <a:moveTo>
                    <a:pt x="0" y="0"/>
                  </a:moveTo>
                  <a:lnTo>
                    <a:pt x="15172742" y="0"/>
                  </a:lnTo>
                </a:path>
              </a:pathLst>
            </a:custGeom>
            <a:ln w="20941">
              <a:solidFill>
                <a:srgbClr val="C5CBC9"/>
              </a:solidFill>
            </a:ln>
          </p:spPr>
          <p:txBody>
            <a:bodyPr wrap="square" lIns="0" tIns="0" rIns="0" bIns="0" rtlCol="0"/>
            <a:lstStyle/>
            <a:p>
              <a:endParaRPr/>
            </a:p>
          </p:txBody>
        </p:sp>
      </p:grpSp>
      <p:grpSp>
        <p:nvGrpSpPr>
          <p:cNvPr id="5" name="object 5"/>
          <p:cNvGrpSpPr/>
          <p:nvPr/>
        </p:nvGrpSpPr>
        <p:grpSpPr>
          <a:xfrm>
            <a:off x="0" y="10728076"/>
            <a:ext cx="20104100" cy="581025"/>
            <a:chOff x="0" y="10728076"/>
            <a:chExt cx="20104100" cy="581025"/>
          </a:xfrm>
        </p:grpSpPr>
        <p:pic>
          <p:nvPicPr>
            <p:cNvPr id="6" name="object 6"/>
            <p:cNvPicPr/>
            <p:nvPr/>
          </p:nvPicPr>
          <p:blipFill>
            <a:blip r:embed="rId2" cstate="print"/>
            <a:stretch>
              <a:fillRect/>
            </a:stretch>
          </p:blipFill>
          <p:spPr>
            <a:xfrm>
              <a:off x="0" y="10728076"/>
              <a:ext cx="20104099" cy="580479"/>
            </a:xfrm>
            <a:prstGeom prst="rect">
              <a:avLst/>
            </a:prstGeom>
          </p:spPr>
        </p:pic>
        <p:sp>
          <p:nvSpPr>
            <p:cNvPr id="7" name="object 7"/>
            <p:cNvSpPr/>
            <p:nvPr/>
          </p:nvSpPr>
          <p:spPr>
            <a:xfrm>
              <a:off x="0" y="10749017"/>
              <a:ext cx="20104100" cy="560070"/>
            </a:xfrm>
            <a:custGeom>
              <a:avLst/>
              <a:gdLst/>
              <a:ahLst/>
              <a:cxnLst/>
              <a:rect l="l" t="t" r="r" b="b"/>
              <a:pathLst>
                <a:path w="20104100" h="560070">
                  <a:moveTo>
                    <a:pt x="0" y="559537"/>
                  </a:moveTo>
                  <a:lnTo>
                    <a:pt x="20104099" y="559537"/>
                  </a:lnTo>
                  <a:lnTo>
                    <a:pt x="20104099" y="0"/>
                  </a:lnTo>
                  <a:lnTo>
                    <a:pt x="0" y="0"/>
                  </a:lnTo>
                  <a:lnTo>
                    <a:pt x="0" y="559537"/>
                  </a:lnTo>
                  <a:close/>
                </a:path>
              </a:pathLst>
            </a:custGeom>
            <a:solidFill>
              <a:srgbClr val="2F3738"/>
            </a:solidFill>
          </p:spPr>
          <p:txBody>
            <a:bodyPr wrap="square" lIns="0" tIns="0" rIns="0" bIns="0" rtlCol="0"/>
            <a:lstStyle/>
            <a:p>
              <a:endParaRPr/>
            </a:p>
          </p:txBody>
        </p:sp>
      </p:grpSp>
      <p:sp>
        <p:nvSpPr>
          <p:cNvPr id="8" name="object 8"/>
          <p:cNvSpPr txBox="1">
            <a:spLocks noGrp="1"/>
          </p:cNvSpPr>
          <p:nvPr>
            <p:ph type="title"/>
          </p:nvPr>
        </p:nvSpPr>
        <p:spPr>
          <a:xfrm>
            <a:off x="728238" y="178904"/>
            <a:ext cx="8302625" cy="1433195"/>
          </a:xfrm>
          <a:prstGeom prst="rect">
            <a:avLst/>
          </a:prstGeom>
        </p:spPr>
        <p:txBody>
          <a:bodyPr vert="horz" wrap="square" lIns="0" tIns="17145" rIns="0" bIns="0" rtlCol="0">
            <a:spAutoFit/>
          </a:bodyPr>
          <a:lstStyle/>
          <a:p>
            <a:pPr marL="12700">
              <a:lnSpc>
                <a:spcPct val="100000"/>
              </a:lnSpc>
              <a:spcBef>
                <a:spcPts val="135"/>
              </a:spcBef>
            </a:pPr>
            <a:r>
              <a:rPr spc="45" dirty="0"/>
              <a:t>Congratulations</a:t>
            </a:r>
          </a:p>
        </p:txBody>
      </p:sp>
      <p:pic>
        <p:nvPicPr>
          <p:cNvPr id="9" name="object 9"/>
          <p:cNvPicPr/>
          <p:nvPr/>
        </p:nvPicPr>
        <p:blipFill>
          <a:blip r:embed="rId3" cstate="print"/>
          <a:stretch>
            <a:fillRect/>
          </a:stretch>
        </p:blipFill>
        <p:spPr>
          <a:xfrm>
            <a:off x="6907915" y="1973161"/>
            <a:ext cx="5928938" cy="8331955"/>
          </a:xfrm>
          <a:prstGeom prst="rect">
            <a:avLst/>
          </a:prstGeom>
        </p:spPr>
      </p:pic>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6630029" y="6086317"/>
            <a:ext cx="6844665" cy="578485"/>
          </a:xfrm>
          <a:prstGeom prst="rect">
            <a:avLst/>
          </a:prstGeom>
        </p:spPr>
        <p:txBody>
          <a:bodyPr vert="horz" wrap="square" lIns="0" tIns="15875" rIns="0" bIns="0" rtlCol="0">
            <a:spAutoFit/>
          </a:bodyPr>
          <a:lstStyle/>
          <a:p>
            <a:pPr marL="12700">
              <a:lnSpc>
                <a:spcPct val="100000"/>
              </a:lnSpc>
              <a:spcBef>
                <a:spcPts val="125"/>
              </a:spcBef>
            </a:pPr>
            <a:r>
              <a:rPr sz="3600" spc="30" dirty="0">
                <a:latin typeface="Arial MT"/>
                <a:cs typeface="Arial MT"/>
              </a:rPr>
              <a:t>Installing</a:t>
            </a:r>
            <a:r>
              <a:rPr sz="3600" dirty="0">
                <a:latin typeface="Arial MT"/>
                <a:cs typeface="Arial MT"/>
              </a:rPr>
              <a:t> </a:t>
            </a:r>
            <a:r>
              <a:rPr sz="3600" spc="15" dirty="0">
                <a:latin typeface="Arial MT"/>
                <a:cs typeface="Arial MT"/>
              </a:rPr>
              <a:t>terraform</a:t>
            </a:r>
            <a:r>
              <a:rPr sz="3600" spc="5" dirty="0">
                <a:latin typeface="Arial MT"/>
                <a:cs typeface="Arial MT"/>
              </a:rPr>
              <a:t> </a:t>
            </a:r>
            <a:r>
              <a:rPr sz="3600" spc="50" dirty="0">
                <a:latin typeface="Arial MT"/>
                <a:cs typeface="Arial MT"/>
              </a:rPr>
              <a:t>using</a:t>
            </a:r>
            <a:r>
              <a:rPr sz="3600" dirty="0">
                <a:latin typeface="Arial MT"/>
                <a:cs typeface="Arial MT"/>
              </a:rPr>
              <a:t> </a:t>
            </a:r>
            <a:r>
              <a:rPr sz="3600" spc="-20" dirty="0">
                <a:latin typeface="Arial MT"/>
                <a:cs typeface="Arial MT"/>
              </a:rPr>
              <a:t>Vagrant</a:t>
            </a:r>
            <a:endParaRPr sz="3600">
              <a:latin typeface="Arial MT"/>
              <a:cs typeface="Arial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1044" y="4212926"/>
            <a:ext cx="7670800" cy="1433195"/>
          </a:xfrm>
          <a:prstGeom prst="rect">
            <a:avLst/>
          </a:prstGeom>
        </p:spPr>
        <p:txBody>
          <a:bodyPr vert="horz" wrap="square" lIns="0" tIns="17145" rIns="0" bIns="0" rtlCol="0">
            <a:spAutoFit/>
          </a:bodyPr>
          <a:lstStyle/>
          <a:p>
            <a:pPr marL="12700">
              <a:lnSpc>
                <a:spcPct val="100000"/>
              </a:lnSpc>
              <a:spcBef>
                <a:spcPts val="135"/>
              </a:spcBef>
            </a:pPr>
            <a:r>
              <a:rPr sz="9200" spc="-140" dirty="0">
                <a:latin typeface="Arial MT"/>
                <a:cs typeface="Arial MT"/>
              </a:rPr>
              <a:t>Terraform</a:t>
            </a:r>
            <a:r>
              <a:rPr sz="9200" spc="-45" dirty="0">
                <a:latin typeface="Arial MT"/>
                <a:cs typeface="Arial MT"/>
              </a:rPr>
              <a:t> </a:t>
            </a:r>
            <a:r>
              <a:rPr sz="9200" spc="20" dirty="0">
                <a:latin typeface="Arial MT"/>
                <a:cs typeface="Arial MT"/>
              </a:rPr>
              <a:t>HCL</a:t>
            </a:r>
            <a:endParaRPr sz="9200">
              <a:latin typeface="Arial MT"/>
              <a:cs typeface="Arial MT"/>
            </a:endParaRPr>
          </a:p>
        </p:txBody>
      </p:sp>
      <p:sp>
        <p:nvSpPr>
          <p:cNvPr id="3" name="object 3"/>
          <p:cNvSpPr txBox="1">
            <a:spLocks noGrp="1"/>
          </p:cNvSpPr>
          <p:nvPr>
            <p:ph type="subTitle" idx="4"/>
          </p:nvPr>
        </p:nvSpPr>
        <p:spPr>
          <a:prstGeom prst="rect">
            <a:avLst/>
          </a:prstGeom>
        </p:spPr>
        <p:txBody>
          <a:bodyPr vert="horz" wrap="square" lIns="0" tIns="9525" rIns="0" bIns="0" rtlCol="0">
            <a:spAutoFit/>
          </a:bodyPr>
          <a:lstStyle/>
          <a:p>
            <a:pPr marL="2287270" marR="5080" indent="-162560">
              <a:lnSpc>
                <a:spcPct val="101200"/>
              </a:lnSpc>
              <a:spcBef>
                <a:spcPts val="75"/>
              </a:spcBef>
            </a:pPr>
            <a:r>
              <a:rPr spc="30" dirty="0"/>
              <a:t>(HashiCorp</a:t>
            </a:r>
            <a:r>
              <a:rPr spc="5" dirty="0"/>
              <a:t> </a:t>
            </a:r>
            <a:r>
              <a:rPr spc="25" dirty="0"/>
              <a:t>Configuration</a:t>
            </a:r>
            <a:r>
              <a:rPr spc="5" dirty="0"/>
              <a:t> </a:t>
            </a:r>
            <a:r>
              <a:rPr spc="55" dirty="0"/>
              <a:t>Language) </a:t>
            </a:r>
            <a:r>
              <a:rPr spc="-985" dirty="0"/>
              <a:t> </a:t>
            </a:r>
            <a:r>
              <a:rPr spc="55" dirty="0"/>
              <a:t>Understanding</a:t>
            </a:r>
            <a:r>
              <a:rPr spc="10" dirty="0"/>
              <a:t> the </a:t>
            </a:r>
            <a:r>
              <a:rPr spc="15" dirty="0"/>
              <a:t>terraform</a:t>
            </a:r>
            <a:r>
              <a:rPr spc="10" dirty="0"/>
              <a:t> syntax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8164" y="4212926"/>
            <a:ext cx="11776710" cy="1433195"/>
          </a:xfrm>
          <a:prstGeom prst="rect">
            <a:avLst/>
          </a:prstGeom>
        </p:spPr>
        <p:txBody>
          <a:bodyPr vert="horz" wrap="square" lIns="0" tIns="17145" rIns="0" bIns="0" rtlCol="0">
            <a:spAutoFit/>
          </a:bodyPr>
          <a:lstStyle/>
          <a:p>
            <a:pPr marL="12700">
              <a:lnSpc>
                <a:spcPct val="100000"/>
              </a:lnSpc>
              <a:spcBef>
                <a:spcPts val="135"/>
              </a:spcBef>
            </a:pPr>
            <a:r>
              <a:rPr sz="9200" spc="-90" dirty="0">
                <a:latin typeface="Arial MT"/>
                <a:cs typeface="Arial MT"/>
              </a:rPr>
              <a:t>First</a:t>
            </a:r>
            <a:r>
              <a:rPr sz="9200" spc="-5" dirty="0">
                <a:latin typeface="Arial MT"/>
                <a:cs typeface="Arial MT"/>
              </a:rPr>
              <a:t> </a:t>
            </a:r>
            <a:r>
              <a:rPr sz="9200" spc="114" dirty="0">
                <a:latin typeface="Arial MT"/>
                <a:cs typeface="Arial MT"/>
              </a:rPr>
              <a:t>steps</a:t>
            </a:r>
            <a:r>
              <a:rPr sz="9200" spc="-5" dirty="0">
                <a:latin typeface="Arial MT"/>
                <a:cs typeface="Arial MT"/>
              </a:rPr>
              <a:t> </a:t>
            </a:r>
            <a:r>
              <a:rPr sz="9200" spc="10" dirty="0">
                <a:latin typeface="Arial MT"/>
                <a:cs typeface="Arial MT"/>
              </a:rPr>
              <a:t>in</a:t>
            </a:r>
            <a:r>
              <a:rPr sz="9200" spc="-5" dirty="0">
                <a:latin typeface="Arial MT"/>
                <a:cs typeface="Arial MT"/>
              </a:rPr>
              <a:t> </a:t>
            </a:r>
            <a:r>
              <a:rPr sz="9200" spc="30" dirty="0">
                <a:latin typeface="Arial MT"/>
                <a:cs typeface="Arial MT"/>
              </a:rPr>
              <a:t>terraform</a:t>
            </a:r>
            <a:endParaRPr sz="9200">
              <a:latin typeface="Arial MT"/>
              <a:cs typeface="Arial MT"/>
            </a:endParaRPr>
          </a:p>
        </p:txBody>
      </p:sp>
      <p:sp>
        <p:nvSpPr>
          <p:cNvPr id="3" name="object 3"/>
          <p:cNvSpPr txBox="1"/>
          <p:nvPr/>
        </p:nvSpPr>
        <p:spPr>
          <a:xfrm>
            <a:off x="6988008" y="6086317"/>
            <a:ext cx="6128385" cy="578485"/>
          </a:xfrm>
          <a:prstGeom prst="rect">
            <a:avLst/>
          </a:prstGeom>
        </p:spPr>
        <p:txBody>
          <a:bodyPr vert="horz" wrap="square" lIns="0" tIns="15875" rIns="0" bIns="0" rtlCol="0">
            <a:spAutoFit/>
          </a:bodyPr>
          <a:lstStyle/>
          <a:p>
            <a:pPr marL="12700">
              <a:lnSpc>
                <a:spcPct val="100000"/>
              </a:lnSpc>
              <a:spcBef>
                <a:spcPts val="125"/>
              </a:spcBef>
            </a:pPr>
            <a:r>
              <a:rPr sz="3600" spc="35" dirty="0">
                <a:latin typeface="Arial MT"/>
                <a:cs typeface="Arial MT"/>
              </a:rPr>
              <a:t>Spinning</a:t>
            </a:r>
            <a:r>
              <a:rPr sz="3600" spc="-5" dirty="0">
                <a:latin typeface="Arial MT"/>
                <a:cs typeface="Arial MT"/>
              </a:rPr>
              <a:t> </a:t>
            </a:r>
            <a:r>
              <a:rPr sz="3600" spc="110" dirty="0">
                <a:latin typeface="Arial MT"/>
                <a:cs typeface="Arial MT"/>
              </a:rPr>
              <a:t>up</a:t>
            </a:r>
            <a:r>
              <a:rPr sz="3600" spc="-5" dirty="0">
                <a:latin typeface="Arial MT"/>
                <a:cs typeface="Arial MT"/>
              </a:rPr>
              <a:t> </a:t>
            </a:r>
            <a:r>
              <a:rPr sz="3600" spc="35" dirty="0">
                <a:latin typeface="Arial MT"/>
                <a:cs typeface="Arial MT"/>
              </a:rPr>
              <a:t>instance</a:t>
            </a:r>
            <a:r>
              <a:rPr sz="3600" dirty="0">
                <a:latin typeface="Arial MT"/>
                <a:cs typeface="Arial MT"/>
              </a:rPr>
              <a:t> </a:t>
            </a:r>
            <a:r>
              <a:rPr sz="3600" spc="10" dirty="0">
                <a:latin typeface="Arial MT"/>
                <a:cs typeface="Arial MT"/>
              </a:rPr>
              <a:t>on</a:t>
            </a:r>
            <a:r>
              <a:rPr sz="3600" spc="-5" dirty="0">
                <a:latin typeface="Arial MT"/>
                <a:cs typeface="Arial MT"/>
              </a:rPr>
              <a:t> </a:t>
            </a:r>
            <a:r>
              <a:rPr sz="3600" spc="-160" dirty="0">
                <a:latin typeface="Arial MT"/>
                <a:cs typeface="Arial MT"/>
              </a:rPr>
              <a:t>AWS</a:t>
            </a:r>
            <a:endParaRPr sz="3600">
              <a:latin typeface="Arial MT"/>
              <a:cs typeface="Arial M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2206605" cy="564070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35" dirty="0">
                <a:latin typeface="Arial MT"/>
                <a:cs typeface="Arial MT"/>
              </a:rPr>
              <a:t>Spinning</a:t>
            </a:r>
            <a:r>
              <a:rPr sz="4100" dirty="0">
                <a:latin typeface="Arial MT"/>
                <a:cs typeface="Arial MT"/>
              </a:rPr>
              <a:t> </a:t>
            </a:r>
            <a:r>
              <a:rPr sz="4100" spc="125" dirty="0">
                <a:latin typeface="Arial MT"/>
                <a:cs typeface="Arial MT"/>
              </a:rPr>
              <a:t>up</a:t>
            </a:r>
            <a:r>
              <a:rPr sz="4100" dirty="0">
                <a:latin typeface="Arial MT"/>
                <a:cs typeface="Arial MT"/>
              </a:rPr>
              <a:t> </a:t>
            </a:r>
            <a:r>
              <a:rPr sz="4100" spc="10" dirty="0">
                <a:latin typeface="Arial MT"/>
                <a:cs typeface="Arial MT"/>
              </a:rPr>
              <a:t>an</a:t>
            </a:r>
            <a:r>
              <a:rPr sz="4100" dirty="0">
                <a:latin typeface="Arial MT"/>
                <a:cs typeface="Arial MT"/>
              </a:rPr>
              <a:t> </a:t>
            </a:r>
            <a:r>
              <a:rPr sz="4100" spc="35" dirty="0">
                <a:latin typeface="Arial MT"/>
                <a:cs typeface="Arial MT"/>
              </a:rPr>
              <a:t>instance</a:t>
            </a:r>
            <a:r>
              <a:rPr sz="4100" dirty="0">
                <a:latin typeface="Arial MT"/>
                <a:cs typeface="Arial MT"/>
              </a:rPr>
              <a:t> </a:t>
            </a:r>
            <a:r>
              <a:rPr sz="4100" spc="10" dirty="0">
                <a:latin typeface="Arial MT"/>
                <a:cs typeface="Arial MT"/>
              </a:rPr>
              <a:t>on</a:t>
            </a:r>
            <a:r>
              <a:rPr sz="4100" dirty="0">
                <a:latin typeface="Arial MT"/>
                <a:cs typeface="Arial MT"/>
              </a:rPr>
              <a:t> </a:t>
            </a:r>
            <a:r>
              <a:rPr sz="4100" spc="-190" dirty="0">
                <a:latin typeface="Arial MT"/>
                <a:cs typeface="Arial MT"/>
              </a:rPr>
              <a:t>AWS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70" dirty="0">
                <a:latin typeface="Arial MT"/>
                <a:cs typeface="Arial MT"/>
              </a:rPr>
              <a:t>Open</a:t>
            </a:r>
            <a:r>
              <a:rPr sz="4100" spc="-20" dirty="0">
                <a:latin typeface="Arial MT"/>
                <a:cs typeface="Arial MT"/>
              </a:rPr>
              <a:t> </a:t>
            </a:r>
            <a:r>
              <a:rPr sz="4100" spc="-190" dirty="0">
                <a:latin typeface="Arial MT"/>
                <a:cs typeface="Arial MT"/>
              </a:rPr>
              <a:t>AWS</a:t>
            </a:r>
            <a:r>
              <a:rPr sz="4100" spc="-20" dirty="0">
                <a:latin typeface="Arial MT"/>
                <a:cs typeface="Arial MT"/>
              </a:rPr>
              <a:t> </a:t>
            </a:r>
            <a:r>
              <a:rPr sz="4100" spc="75" dirty="0">
                <a:latin typeface="Arial MT"/>
                <a:cs typeface="Arial MT"/>
              </a:rPr>
              <a:t>Account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5" dirty="0">
                <a:latin typeface="Arial MT"/>
                <a:cs typeface="Arial MT"/>
              </a:rPr>
              <a:t>Create</a:t>
            </a:r>
            <a:r>
              <a:rPr sz="4100" spc="-10" dirty="0">
                <a:latin typeface="Arial MT"/>
                <a:cs typeface="Arial MT"/>
              </a:rPr>
              <a:t> </a:t>
            </a:r>
            <a:r>
              <a:rPr sz="4100" spc="10" dirty="0">
                <a:latin typeface="Arial MT"/>
                <a:cs typeface="Arial MT"/>
              </a:rPr>
              <a:t>IAM</a:t>
            </a:r>
            <a:r>
              <a:rPr sz="4100" spc="-10" dirty="0">
                <a:latin typeface="Arial MT"/>
                <a:cs typeface="Arial MT"/>
              </a:rPr>
              <a:t> </a:t>
            </a:r>
            <a:r>
              <a:rPr sz="4100" spc="55" dirty="0">
                <a:latin typeface="Arial MT"/>
                <a:cs typeface="Arial MT"/>
              </a:rPr>
              <a:t>admin</a:t>
            </a:r>
            <a:r>
              <a:rPr sz="4100" spc="-10" dirty="0">
                <a:latin typeface="Arial MT"/>
                <a:cs typeface="Arial MT"/>
              </a:rPr>
              <a:t> </a:t>
            </a:r>
            <a:r>
              <a:rPr sz="4100" spc="10" dirty="0">
                <a:latin typeface="Arial MT"/>
                <a:cs typeface="Arial MT"/>
              </a:rPr>
              <a:t>user</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5" dirty="0">
                <a:latin typeface="Arial MT"/>
                <a:cs typeface="Arial MT"/>
              </a:rPr>
              <a:t>Create</a:t>
            </a:r>
            <a:r>
              <a:rPr sz="4100" spc="5"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file</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65" dirty="0">
                <a:latin typeface="Arial MT"/>
                <a:cs typeface="Arial MT"/>
              </a:rPr>
              <a:t>spin</a:t>
            </a:r>
            <a:r>
              <a:rPr sz="4100" spc="10" dirty="0">
                <a:latin typeface="Arial MT"/>
                <a:cs typeface="Arial MT"/>
              </a:rPr>
              <a:t> </a:t>
            </a:r>
            <a:r>
              <a:rPr sz="4100" spc="125" dirty="0">
                <a:latin typeface="Arial MT"/>
                <a:cs typeface="Arial MT"/>
              </a:rPr>
              <a:t>up</a:t>
            </a:r>
            <a:r>
              <a:rPr sz="4100" spc="10" dirty="0">
                <a:latin typeface="Arial MT"/>
                <a:cs typeface="Arial MT"/>
              </a:rPr>
              <a:t> </a:t>
            </a:r>
            <a:r>
              <a:rPr sz="4100" spc="25" dirty="0">
                <a:latin typeface="Arial MT"/>
                <a:cs typeface="Arial MT"/>
              </a:rPr>
              <a:t>t2.micro</a:t>
            </a:r>
            <a:r>
              <a:rPr sz="4100" spc="10" dirty="0">
                <a:latin typeface="Arial MT"/>
                <a:cs typeface="Arial MT"/>
              </a:rPr>
              <a:t> </a:t>
            </a:r>
            <a:r>
              <a:rPr sz="4100" spc="35" dirty="0">
                <a:latin typeface="Arial MT"/>
                <a:cs typeface="Arial MT"/>
              </a:rPr>
              <a:t>instance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900430" lvl="1" indent="-509270">
              <a:lnSpc>
                <a:spcPct val="100000"/>
              </a:lnSpc>
              <a:spcBef>
                <a:spcPts val="5"/>
              </a:spcBef>
              <a:buSzPct val="75609"/>
              <a:buChar char="•"/>
              <a:tabLst>
                <a:tab pos="900430" algn="l"/>
                <a:tab pos="901065" algn="l"/>
              </a:tabLst>
            </a:pPr>
            <a:r>
              <a:rPr sz="4100" spc="-65" dirty="0">
                <a:latin typeface="Arial MT"/>
                <a:cs typeface="Arial MT"/>
              </a:rPr>
              <a:t>Run</a:t>
            </a:r>
            <a:r>
              <a:rPr sz="4100" spc="-15" dirty="0">
                <a:latin typeface="Arial MT"/>
                <a:cs typeface="Arial MT"/>
              </a:rPr>
              <a:t> </a:t>
            </a:r>
            <a:r>
              <a:rPr sz="4100" spc="15" dirty="0">
                <a:latin typeface="Arial MT"/>
                <a:cs typeface="Arial MT"/>
              </a:rPr>
              <a:t>terraform</a:t>
            </a:r>
            <a:r>
              <a:rPr sz="4100" spc="-15" dirty="0">
                <a:latin typeface="Arial MT"/>
                <a:cs typeface="Arial MT"/>
              </a:rPr>
              <a:t> </a:t>
            </a:r>
            <a:r>
              <a:rPr sz="4100" spc="100" dirty="0">
                <a:latin typeface="Arial MT"/>
                <a:cs typeface="Arial MT"/>
              </a:rPr>
              <a:t>apply</a:t>
            </a:r>
            <a:endParaRPr sz="4100">
              <a:latin typeface="Arial MT"/>
              <a:cs typeface="Aria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0342" y="3068311"/>
            <a:ext cx="15600886" cy="7627858"/>
          </a:xfrm>
          <a:prstGeom prst="rect">
            <a:avLst/>
          </a:prstGeom>
        </p:spPr>
      </p:pic>
      <p:sp>
        <p:nvSpPr>
          <p:cNvPr id="3" name="object 3"/>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4" name="object 4"/>
          <p:cNvSpPr txBox="1"/>
          <p:nvPr/>
        </p:nvSpPr>
        <p:spPr>
          <a:xfrm>
            <a:off x="856939" y="2071903"/>
            <a:ext cx="1685734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60" dirty="0">
                <a:latin typeface="Arial MT"/>
                <a:cs typeface="Arial MT"/>
              </a:rPr>
              <a:t>Testing</a:t>
            </a:r>
            <a:r>
              <a:rPr sz="4100" spc="5" dirty="0">
                <a:latin typeface="Arial MT"/>
                <a:cs typeface="Arial MT"/>
              </a:rPr>
              <a:t> </a:t>
            </a:r>
            <a:r>
              <a:rPr sz="4100" spc="10" dirty="0">
                <a:latin typeface="Arial MT"/>
                <a:cs typeface="Arial MT"/>
              </a:rPr>
              <a:t>what</a:t>
            </a:r>
            <a:r>
              <a:rPr sz="4100" spc="5" dirty="0">
                <a:latin typeface="Arial MT"/>
                <a:cs typeface="Arial MT"/>
              </a:rPr>
              <a:t> </a:t>
            </a:r>
            <a:r>
              <a:rPr sz="4100" spc="20" dirty="0">
                <a:latin typeface="Arial MT"/>
                <a:cs typeface="Arial MT"/>
              </a:rPr>
              <a:t>infrastructure</a:t>
            </a:r>
            <a:r>
              <a:rPr sz="4100" spc="10" dirty="0">
                <a:latin typeface="Arial MT"/>
                <a:cs typeface="Arial MT"/>
              </a:rPr>
              <a:t> </a:t>
            </a:r>
            <a:r>
              <a:rPr sz="4100" spc="55" dirty="0">
                <a:latin typeface="Arial MT"/>
                <a:cs typeface="Arial MT"/>
              </a:rPr>
              <a:t>would</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50" dirty="0">
                <a:latin typeface="Arial MT"/>
                <a:cs typeface="Arial MT"/>
              </a:rPr>
              <a:t>built</a:t>
            </a:r>
            <a:r>
              <a:rPr sz="4100" spc="5" dirty="0">
                <a:latin typeface="Arial MT"/>
                <a:cs typeface="Arial MT"/>
              </a:rPr>
              <a:t> </a:t>
            </a:r>
            <a:r>
              <a:rPr sz="4100" spc="100" dirty="0">
                <a:latin typeface="Arial MT"/>
                <a:cs typeface="Arial MT"/>
              </a:rPr>
              <a:t>based</a:t>
            </a:r>
            <a:r>
              <a:rPr sz="4100" spc="10" dirty="0">
                <a:latin typeface="Arial MT"/>
                <a:cs typeface="Arial MT"/>
              </a:rPr>
              <a:t> on</a:t>
            </a:r>
            <a:r>
              <a:rPr sz="4100" spc="5" dirty="0">
                <a:latin typeface="Arial MT"/>
                <a:cs typeface="Arial MT"/>
              </a:rPr>
              <a:t> </a:t>
            </a:r>
            <a:r>
              <a:rPr sz="4100" spc="10" dirty="0">
                <a:latin typeface="Arial MT"/>
                <a:cs typeface="Arial MT"/>
              </a:rPr>
              <a:t>our </a:t>
            </a:r>
            <a:r>
              <a:rPr sz="4100" spc="15" dirty="0">
                <a:latin typeface="Arial MT"/>
                <a:cs typeface="Arial MT"/>
              </a:rPr>
              <a:t>terraform</a:t>
            </a:r>
            <a:r>
              <a:rPr sz="4100" spc="5" dirty="0">
                <a:latin typeface="Arial MT"/>
                <a:cs typeface="Arial MT"/>
              </a:rPr>
              <a:t> files:</a:t>
            </a:r>
            <a:endParaRPr sz="4100">
              <a:latin typeface="Arial MT"/>
              <a:cs typeface="Arial MT"/>
            </a:endParaRPr>
          </a:p>
        </p:txBody>
      </p:sp>
      <p:sp>
        <p:nvSpPr>
          <p:cNvPr id="5" name="object 5"/>
          <p:cNvSpPr txBox="1"/>
          <p:nvPr/>
        </p:nvSpPr>
        <p:spPr>
          <a:xfrm>
            <a:off x="1007461" y="3094489"/>
            <a:ext cx="15506700" cy="7533640"/>
          </a:xfrm>
          <a:prstGeom prst="rect">
            <a:avLst/>
          </a:prstGeom>
          <a:solidFill>
            <a:srgbClr val="DCDEE0"/>
          </a:solidFill>
          <a:ln w="10470">
            <a:solidFill>
              <a:srgbClr val="A6AAA9"/>
            </a:solidFill>
          </a:ln>
        </p:spPr>
        <p:txBody>
          <a:bodyPr vert="horz" wrap="square" lIns="0" tIns="183515" rIns="0" bIns="0" rtlCol="0">
            <a:spAutoFit/>
          </a:bodyPr>
          <a:lstStyle/>
          <a:p>
            <a:pPr marL="257810">
              <a:lnSpc>
                <a:spcPts val="2570"/>
              </a:lnSpc>
              <a:spcBef>
                <a:spcPts val="1445"/>
              </a:spcBef>
            </a:pPr>
            <a:r>
              <a:rPr sz="2150" spc="-5" dirty="0">
                <a:latin typeface="Arial MT"/>
                <a:cs typeface="Arial MT"/>
              </a:rPr>
              <a:t>$</a:t>
            </a:r>
            <a:r>
              <a:rPr sz="2150" spc="-35" dirty="0">
                <a:latin typeface="Arial MT"/>
                <a:cs typeface="Arial MT"/>
              </a:rPr>
              <a:t> </a:t>
            </a:r>
            <a:r>
              <a:rPr sz="2150" dirty="0">
                <a:latin typeface="Arial MT"/>
                <a:cs typeface="Arial MT"/>
              </a:rPr>
              <a:t>terraform</a:t>
            </a:r>
            <a:r>
              <a:rPr sz="2150" spc="-30" dirty="0">
                <a:latin typeface="Arial MT"/>
                <a:cs typeface="Arial MT"/>
              </a:rPr>
              <a:t> </a:t>
            </a:r>
            <a:r>
              <a:rPr sz="2150" b="1" spc="-10" dirty="0">
                <a:latin typeface="Arial"/>
                <a:cs typeface="Arial"/>
              </a:rPr>
              <a:t>plan</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a:p>
            <a:pPr>
              <a:lnSpc>
                <a:spcPct val="100000"/>
              </a:lnSpc>
              <a:spcBef>
                <a:spcPts val="5"/>
              </a:spcBef>
            </a:pPr>
            <a:endParaRPr sz="2200">
              <a:latin typeface="Arial MT"/>
              <a:cs typeface="Arial MT"/>
            </a:endParaRPr>
          </a:p>
          <a:p>
            <a:pPr marL="257810">
              <a:lnSpc>
                <a:spcPts val="2570"/>
              </a:lnSpc>
            </a:pPr>
            <a:r>
              <a:rPr sz="2150" spc="155" dirty="0">
                <a:latin typeface="Arial MT"/>
                <a:cs typeface="Arial MT"/>
              </a:rPr>
              <a:t>+</a:t>
            </a:r>
            <a:r>
              <a:rPr sz="2150" spc="-30" dirty="0">
                <a:latin typeface="Arial MT"/>
                <a:cs typeface="Arial MT"/>
              </a:rPr>
              <a:t> </a:t>
            </a:r>
            <a:r>
              <a:rPr sz="2150" dirty="0">
                <a:latin typeface="Arial MT"/>
                <a:cs typeface="Arial MT"/>
              </a:rPr>
              <a:t>aws_instance.example</a:t>
            </a:r>
            <a:endParaRPr sz="2150">
              <a:latin typeface="Arial MT"/>
              <a:cs typeface="Arial MT"/>
            </a:endParaRPr>
          </a:p>
          <a:p>
            <a:pPr marL="560070" marR="9752330">
              <a:lnSpc>
                <a:spcPts val="2560"/>
              </a:lnSpc>
              <a:spcBef>
                <a:spcPts val="90"/>
              </a:spcBef>
              <a:tabLst>
                <a:tab pos="2739390" algn="l"/>
                <a:tab pos="3223895" algn="l"/>
                <a:tab pos="3601720" algn="l"/>
              </a:tabLst>
            </a:pPr>
            <a:r>
              <a:rPr sz="2150" spc="-5" dirty="0">
                <a:latin typeface="Arial MT"/>
                <a:cs typeface="Arial MT"/>
              </a:rPr>
              <a:t>ami:	</a:t>
            </a:r>
            <a:r>
              <a:rPr sz="2150" spc="-20" dirty="0">
                <a:latin typeface="Arial MT"/>
                <a:cs typeface="Arial MT"/>
              </a:rPr>
              <a:t>"ami-0d729a60" </a:t>
            </a:r>
            <a:r>
              <a:rPr sz="2150" spc="-15" dirty="0">
                <a:latin typeface="Arial MT"/>
                <a:cs typeface="Arial MT"/>
              </a:rPr>
              <a:t> </a:t>
            </a:r>
            <a:r>
              <a:rPr sz="2150" spc="-5" dirty="0">
                <a:latin typeface="Arial MT"/>
                <a:cs typeface="Arial MT"/>
              </a:rPr>
              <a:t>availability_zone:		</a:t>
            </a:r>
            <a:r>
              <a:rPr sz="2150" spc="25" dirty="0">
                <a:latin typeface="Arial MT"/>
                <a:cs typeface="Arial MT"/>
              </a:rPr>
              <a:t>"&lt;computed&gt;" </a:t>
            </a:r>
            <a:r>
              <a:rPr sz="2150" spc="30" dirty="0">
                <a:latin typeface="Arial MT"/>
                <a:cs typeface="Arial MT"/>
              </a:rPr>
              <a:t> </a:t>
            </a:r>
            <a:r>
              <a:rPr sz="2150" spc="15" dirty="0">
                <a:latin typeface="Arial MT"/>
                <a:cs typeface="Arial MT"/>
              </a:rPr>
              <a:t>ebs_block_device.#:		</a:t>
            </a:r>
            <a:r>
              <a:rPr sz="2150" spc="25" dirty="0">
                <a:latin typeface="Arial MT"/>
                <a:cs typeface="Arial MT"/>
              </a:rPr>
              <a:t>"&lt;computed&gt;" </a:t>
            </a:r>
            <a:r>
              <a:rPr sz="2150" spc="30" dirty="0">
                <a:latin typeface="Arial MT"/>
                <a:cs typeface="Arial MT"/>
              </a:rPr>
              <a:t> </a:t>
            </a:r>
            <a:r>
              <a:rPr sz="2150" spc="10" dirty="0">
                <a:latin typeface="Arial MT"/>
                <a:cs typeface="Arial MT"/>
              </a:rPr>
              <a:t>ephemeral_block_device.#:</a:t>
            </a:r>
            <a:r>
              <a:rPr sz="2150" spc="-75" dirty="0">
                <a:latin typeface="Arial MT"/>
                <a:cs typeface="Arial MT"/>
              </a:rPr>
              <a:t> </a:t>
            </a:r>
            <a:r>
              <a:rPr sz="2150" spc="25" dirty="0">
                <a:latin typeface="Arial MT"/>
                <a:cs typeface="Arial MT"/>
              </a:rPr>
              <a:t>"&lt;computed&gt;" </a:t>
            </a:r>
            <a:r>
              <a:rPr sz="2150" spc="-580" dirty="0">
                <a:latin typeface="Arial MT"/>
                <a:cs typeface="Arial MT"/>
              </a:rPr>
              <a:t> </a:t>
            </a:r>
            <a:r>
              <a:rPr sz="2150" spc="-5" dirty="0">
                <a:latin typeface="Arial MT"/>
                <a:cs typeface="Arial MT"/>
              </a:rPr>
              <a:t>instance_state:		</a:t>
            </a:r>
            <a:r>
              <a:rPr sz="2150" spc="25" dirty="0">
                <a:latin typeface="Arial MT"/>
                <a:cs typeface="Arial MT"/>
              </a:rPr>
              <a:t>"&lt;computed&gt;" </a:t>
            </a:r>
            <a:r>
              <a:rPr sz="2150" spc="30" dirty="0">
                <a:latin typeface="Arial MT"/>
                <a:cs typeface="Arial MT"/>
              </a:rPr>
              <a:t> </a:t>
            </a:r>
            <a:r>
              <a:rPr sz="2150" spc="5" dirty="0">
                <a:latin typeface="Arial MT"/>
                <a:cs typeface="Arial MT"/>
              </a:rPr>
              <a:t>instance_type:		</a:t>
            </a:r>
            <a:r>
              <a:rPr sz="2150" spc="-30" dirty="0">
                <a:latin typeface="Arial MT"/>
                <a:cs typeface="Arial MT"/>
              </a:rPr>
              <a:t>"t2.micro"</a:t>
            </a:r>
            <a:endParaRPr sz="2150">
              <a:latin typeface="Arial MT"/>
              <a:cs typeface="Arial MT"/>
            </a:endParaRPr>
          </a:p>
          <a:p>
            <a:pPr marL="560070">
              <a:lnSpc>
                <a:spcPts val="2440"/>
              </a:lnSpc>
              <a:tabLst>
                <a:tab pos="3162935" algn="l"/>
              </a:tabLst>
            </a:pPr>
            <a:r>
              <a:rPr sz="2150" spc="-20" dirty="0">
                <a:latin typeface="Arial MT"/>
                <a:cs typeface="Arial MT"/>
              </a:rPr>
              <a:t>key_name:	</a:t>
            </a:r>
            <a:r>
              <a:rPr sz="2150" spc="25" dirty="0">
                <a:latin typeface="Arial MT"/>
                <a:cs typeface="Arial MT"/>
              </a:rPr>
              <a:t>"&lt;computed&gt;"</a:t>
            </a:r>
            <a:endParaRPr sz="2150">
              <a:latin typeface="Arial MT"/>
              <a:cs typeface="Arial MT"/>
            </a:endParaRPr>
          </a:p>
          <a:p>
            <a:pPr marL="560070" marR="10210800">
              <a:lnSpc>
                <a:spcPts val="2560"/>
              </a:lnSpc>
              <a:spcBef>
                <a:spcPts val="90"/>
              </a:spcBef>
              <a:tabLst>
                <a:tab pos="2966085" algn="l"/>
                <a:tab pos="3042285" algn="l"/>
                <a:tab pos="3117215" algn="l"/>
                <a:tab pos="3415029" algn="l"/>
                <a:tab pos="3536315" algn="l"/>
                <a:tab pos="3611879" algn="l"/>
              </a:tabLst>
            </a:pPr>
            <a:r>
              <a:rPr sz="2150" spc="15" dirty="0">
                <a:latin typeface="Arial MT"/>
                <a:cs typeface="Arial MT"/>
              </a:rPr>
              <a:t>placement_g</a:t>
            </a:r>
            <a:r>
              <a:rPr sz="2150" spc="-30" dirty="0">
                <a:latin typeface="Arial MT"/>
                <a:cs typeface="Arial MT"/>
              </a:rPr>
              <a:t>r</a:t>
            </a:r>
            <a:r>
              <a:rPr sz="2150" spc="25" dirty="0">
                <a:latin typeface="Arial MT"/>
                <a:cs typeface="Arial MT"/>
              </a:rPr>
              <a:t>oup:</a:t>
            </a:r>
            <a:r>
              <a:rPr sz="2150" dirty="0">
                <a:latin typeface="Arial MT"/>
                <a:cs typeface="Arial MT"/>
              </a:rPr>
              <a:t>					</a:t>
            </a:r>
            <a:r>
              <a:rPr sz="2150" spc="20" dirty="0">
                <a:latin typeface="Arial MT"/>
                <a:cs typeface="Arial MT"/>
              </a:rPr>
              <a:t>"&lt;computed&gt;"  </a:t>
            </a:r>
            <a:r>
              <a:rPr sz="2150" spc="5" dirty="0">
                <a:latin typeface="Arial MT"/>
                <a:cs typeface="Arial MT"/>
              </a:rPr>
              <a:t>private_dns:			</a:t>
            </a:r>
            <a:r>
              <a:rPr sz="2150" spc="25" dirty="0">
                <a:latin typeface="Arial MT"/>
                <a:cs typeface="Arial MT"/>
              </a:rPr>
              <a:t>"&lt;computed&gt;" </a:t>
            </a:r>
            <a:r>
              <a:rPr sz="2150" spc="30" dirty="0">
                <a:latin typeface="Arial MT"/>
                <a:cs typeface="Arial MT"/>
              </a:rPr>
              <a:t> </a:t>
            </a:r>
            <a:r>
              <a:rPr sz="2150" spc="5" dirty="0">
                <a:latin typeface="Arial MT"/>
                <a:cs typeface="Arial MT"/>
              </a:rPr>
              <a:t>private_ip:	</a:t>
            </a:r>
            <a:r>
              <a:rPr sz="2150" spc="25" dirty="0">
                <a:latin typeface="Arial MT"/>
                <a:cs typeface="Arial MT"/>
              </a:rPr>
              <a:t>"&lt;computed&gt;" </a:t>
            </a:r>
            <a:r>
              <a:rPr sz="2150" spc="30" dirty="0">
                <a:latin typeface="Arial MT"/>
                <a:cs typeface="Arial MT"/>
              </a:rPr>
              <a:t> </a:t>
            </a:r>
            <a:r>
              <a:rPr sz="2150" spc="25" dirty="0">
                <a:latin typeface="Arial MT"/>
                <a:cs typeface="Arial MT"/>
              </a:rPr>
              <a:t>public_dns:			"&lt;computed&gt;" </a:t>
            </a:r>
            <a:r>
              <a:rPr sz="2150" spc="30" dirty="0">
                <a:latin typeface="Arial MT"/>
                <a:cs typeface="Arial MT"/>
              </a:rPr>
              <a:t> public_ip:	</a:t>
            </a:r>
            <a:r>
              <a:rPr sz="2150" spc="25" dirty="0">
                <a:latin typeface="Arial MT"/>
                <a:cs typeface="Arial MT"/>
              </a:rPr>
              <a:t>"&lt;computed&gt;" </a:t>
            </a:r>
            <a:r>
              <a:rPr sz="2150" spc="30" dirty="0">
                <a:latin typeface="Arial MT"/>
                <a:cs typeface="Arial MT"/>
              </a:rPr>
              <a:t> </a:t>
            </a:r>
            <a:r>
              <a:rPr sz="2150" spc="-45" dirty="0">
                <a:latin typeface="Arial MT"/>
                <a:cs typeface="Arial MT"/>
              </a:rPr>
              <a:t>r</a:t>
            </a:r>
            <a:r>
              <a:rPr sz="2150" spc="5" dirty="0">
                <a:latin typeface="Arial MT"/>
                <a:cs typeface="Arial MT"/>
              </a:rPr>
              <a:t>oot_block_device.#:</a:t>
            </a:r>
            <a:r>
              <a:rPr sz="2150" dirty="0">
                <a:latin typeface="Arial MT"/>
                <a:cs typeface="Arial MT"/>
              </a:rPr>
              <a:t>			</a:t>
            </a:r>
            <a:r>
              <a:rPr sz="2150" spc="20" dirty="0">
                <a:latin typeface="Arial MT"/>
                <a:cs typeface="Arial MT"/>
              </a:rPr>
              <a:t>"&lt;computed&gt;"  </a:t>
            </a:r>
            <a:r>
              <a:rPr sz="2150" spc="5" dirty="0">
                <a:latin typeface="Arial MT"/>
                <a:cs typeface="Arial MT"/>
              </a:rPr>
              <a:t>security_groups.#:				</a:t>
            </a:r>
            <a:r>
              <a:rPr sz="2150" spc="25" dirty="0">
                <a:latin typeface="Arial MT"/>
                <a:cs typeface="Arial MT"/>
              </a:rPr>
              <a:t>"&lt;computed&gt;" </a:t>
            </a:r>
            <a:r>
              <a:rPr sz="2150" spc="30" dirty="0">
                <a:latin typeface="Arial MT"/>
                <a:cs typeface="Arial MT"/>
              </a:rPr>
              <a:t> </a:t>
            </a:r>
            <a:r>
              <a:rPr sz="2150" spc="5" dirty="0">
                <a:latin typeface="Arial MT"/>
                <a:cs typeface="Arial MT"/>
              </a:rPr>
              <a:t>source_dest_check:					</a:t>
            </a:r>
            <a:r>
              <a:rPr sz="2150" spc="-60" dirty="0">
                <a:latin typeface="Arial MT"/>
                <a:cs typeface="Arial MT"/>
              </a:rPr>
              <a:t>"true" </a:t>
            </a:r>
            <a:r>
              <a:rPr sz="2150" spc="-55" dirty="0">
                <a:latin typeface="Arial MT"/>
                <a:cs typeface="Arial MT"/>
              </a:rPr>
              <a:t> </a:t>
            </a:r>
            <a:r>
              <a:rPr sz="2150" spc="5" dirty="0">
                <a:latin typeface="Arial MT"/>
                <a:cs typeface="Arial MT"/>
              </a:rPr>
              <a:t>subnet_id:		</a:t>
            </a:r>
            <a:r>
              <a:rPr sz="2150" spc="25" dirty="0">
                <a:latin typeface="Arial MT"/>
                <a:cs typeface="Arial MT"/>
              </a:rPr>
              <a:t>"&lt;computed&gt;"</a:t>
            </a:r>
            <a:endParaRPr sz="2150">
              <a:latin typeface="Arial MT"/>
              <a:cs typeface="Arial MT"/>
            </a:endParaRPr>
          </a:p>
          <a:p>
            <a:pPr marL="560070">
              <a:lnSpc>
                <a:spcPts val="2430"/>
              </a:lnSpc>
              <a:tabLst>
                <a:tab pos="2966720" algn="l"/>
              </a:tabLst>
            </a:pPr>
            <a:r>
              <a:rPr sz="2150" spc="10" dirty="0">
                <a:latin typeface="Arial MT"/>
                <a:cs typeface="Arial MT"/>
              </a:rPr>
              <a:t>tenancy:	</a:t>
            </a:r>
            <a:r>
              <a:rPr sz="2150" spc="25" dirty="0">
                <a:latin typeface="Arial MT"/>
                <a:cs typeface="Arial MT"/>
              </a:rPr>
              <a:t>"&lt;computed&gt;"</a:t>
            </a:r>
            <a:endParaRPr sz="2150">
              <a:latin typeface="Arial MT"/>
              <a:cs typeface="Arial MT"/>
            </a:endParaRPr>
          </a:p>
          <a:p>
            <a:pPr marL="560070">
              <a:lnSpc>
                <a:spcPts val="2570"/>
              </a:lnSpc>
            </a:pPr>
            <a:r>
              <a:rPr sz="2150" spc="5" dirty="0">
                <a:latin typeface="Arial MT"/>
                <a:cs typeface="Arial MT"/>
              </a:rPr>
              <a:t>vpc_security_group_ids.#:</a:t>
            </a:r>
            <a:r>
              <a:rPr sz="2150" dirty="0">
                <a:latin typeface="Arial MT"/>
                <a:cs typeface="Arial MT"/>
              </a:rPr>
              <a:t> </a:t>
            </a:r>
            <a:r>
              <a:rPr sz="2150" spc="25" dirty="0">
                <a:latin typeface="Arial MT"/>
                <a:cs typeface="Arial MT"/>
              </a:rPr>
              <a:t>"&lt;computed&gt;"</a:t>
            </a:r>
            <a:endParaRPr sz="215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56939" y="2071903"/>
            <a:ext cx="1221359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5" dirty="0">
                <a:latin typeface="Arial MT"/>
                <a:cs typeface="Arial MT"/>
              </a:rPr>
              <a:t>Then</a:t>
            </a:r>
            <a:r>
              <a:rPr sz="4100" spc="5" dirty="0">
                <a:latin typeface="Arial MT"/>
                <a:cs typeface="Arial MT"/>
              </a:rPr>
              <a:t> </a:t>
            </a:r>
            <a:r>
              <a:rPr sz="4100" spc="10" dirty="0">
                <a:latin typeface="Arial MT"/>
                <a:cs typeface="Arial MT"/>
              </a:rPr>
              <a:t>use</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100" dirty="0">
                <a:latin typeface="Arial MT"/>
                <a:cs typeface="Arial MT"/>
              </a:rPr>
              <a:t>apply</a:t>
            </a:r>
            <a:r>
              <a:rPr sz="4100" spc="5" dirty="0">
                <a:latin typeface="Arial MT"/>
                <a:cs typeface="Arial MT"/>
              </a:rPr>
              <a:t> to </a:t>
            </a:r>
            <a:r>
              <a:rPr sz="4100" spc="40" dirty="0">
                <a:latin typeface="Arial MT"/>
                <a:cs typeface="Arial MT"/>
              </a:rPr>
              <a:t>execute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65" dirty="0">
                <a:latin typeface="Arial MT"/>
                <a:cs typeface="Arial MT"/>
              </a:rPr>
              <a:t>changes:</a:t>
            </a:r>
            <a:endParaRPr sz="4100">
              <a:latin typeface="Arial MT"/>
              <a:cs typeface="Arial MT"/>
            </a:endParaRPr>
          </a:p>
        </p:txBody>
      </p:sp>
      <p:pic>
        <p:nvPicPr>
          <p:cNvPr id="4" name="object 4"/>
          <p:cNvPicPr/>
          <p:nvPr/>
        </p:nvPicPr>
        <p:blipFill>
          <a:blip r:embed="rId2" cstate="print"/>
          <a:stretch>
            <a:fillRect/>
          </a:stretch>
        </p:blipFill>
        <p:spPr>
          <a:xfrm>
            <a:off x="960342" y="3068312"/>
            <a:ext cx="15600886" cy="4181756"/>
          </a:xfrm>
          <a:prstGeom prst="rect">
            <a:avLst/>
          </a:prstGeom>
        </p:spPr>
      </p:pic>
      <p:sp>
        <p:nvSpPr>
          <p:cNvPr id="5" name="object 5"/>
          <p:cNvSpPr txBox="1"/>
          <p:nvPr/>
        </p:nvSpPr>
        <p:spPr>
          <a:xfrm>
            <a:off x="1007461" y="3094489"/>
            <a:ext cx="15506700" cy="4088129"/>
          </a:xfrm>
          <a:prstGeom prst="rect">
            <a:avLst/>
          </a:prstGeom>
          <a:solidFill>
            <a:srgbClr val="DCDEE0"/>
          </a:solidFill>
          <a:ln w="10470">
            <a:solidFill>
              <a:srgbClr val="A6AAA9"/>
            </a:solidFill>
          </a:ln>
        </p:spPr>
        <p:txBody>
          <a:bodyPr vert="horz" wrap="square" lIns="0" tIns="5715" rIns="0" bIns="0" rtlCol="0">
            <a:spAutoFit/>
          </a:bodyPr>
          <a:lstStyle/>
          <a:p>
            <a:pPr>
              <a:lnSpc>
                <a:spcPct val="100000"/>
              </a:lnSpc>
              <a:spcBef>
                <a:spcPts val="45"/>
              </a:spcBef>
            </a:pPr>
            <a:endParaRPr sz="1650">
              <a:latin typeface="Times New Roman"/>
              <a:cs typeface="Times New Roman"/>
            </a:endParaRPr>
          </a:p>
          <a:p>
            <a:pPr marL="257810">
              <a:lnSpc>
                <a:spcPts val="2570"/>
              </a:lnSpc>
            </a:pPr>
            <a:r>
              <a:rPr sz="2150" spc="-5" dirty="0">
                <a:latin typeface="Arial MT"/>
                <a:cs typeface="Arial MT"/>
              </a:rPr>
              <a:t>$</a:t>
            </a:r>
            <a:r>
              <a:rPr sz="2150" spc="-35" dirty="0">
                <a:latin typeface="Arial MT"/>
                <a:cs typeface="Arial MT"/>
              </a:rPr>
              <a:t> </a:t>
            </a:r>
            <a:r>
              <a:rPr sz="2150" dirty="0">
                <a:latin typeface="Arial MT"/>
                <a:cs typeface="Arial MT"/>
              </a:rPr>
              <a:t>terraform</a:t>
            </a:r>
            <a:r>
              <a:rPr sz="2150" spc="-30" dirty="0">
                <a:latin typeface="Arial MT"/>
                <a:cs typeface="Arial MT"/>
              </a:rPr>
              <a:t> </a:t>
            </a:r>
            <a:r>
              <a:rPr sz="2150" b="1" spc="-5" dirty="0">
                <a:latin typeface="Arial"/>
                <a:cs typeface="Arial"/>
              </a:rPr>
              <a:t>apply</a:t>
            </a:r>
            <a:endParaRPr sz="2150">
              <a:latin typeface="Arial"/>
              <a:cs typeface="Arial"/>
            </a:endParaRPr>
          </a:p>
          <a:p>
            <a:pPr marL="257810">
              <a:lnSpc>
                <a:spcPts val="2555"/>
              </a:lnSpc>
            </a:pPr>
            <a:r>
              <a:rPr sz="2150" dirty="0">
                <a:latin typeface="Arial MT"/>
                <a:cs typeface="Arial MT"/>
              </a:rPr>
              <a:t>aws_instance.example:</a:t>
            </a:r>
            <a:r>
              <a:rPr sz="2150" spc="-10" dirty="0">
                <a:latin typeface="Arial MT"/>
                <a:cs typeface="Arial MT"/>
              </a:rPr>
              <a:t> </a:t>
            </a:r>
            <a:r>
              <a:rPr sz="2150" dirty="0">
                <a:latin typeface="Arial MT"/>
                <a:cs typeface="Arial MT"/>
              </a:rPr>
              <a:t>Creating...</a:t>
            </a:r>
            <a:endParaRPr sz="2150">
              <a:latin typeface="Arial MT"/>
              <a:cs typeface="Arial MT"/>
            </a:endParaRPr>
          </a:p>
          <a:p>
            <a:pPr marL="408940" marR="10341610">
              <a:lnSpc>
                <a:spcPts val="2560"/>
              </a:lnSpc>
              <a:spcBef>
                <a:spcPts val="90"/>
              </a:spcBef>
              <a:tabLst>
                <a:tab pos="2588260" algn="l"/>
                <a:tab pos="3087370" algn="l"/>
              </a:tabLst>
            </a:pPr>
            <a:r>
              <a:rPr sz="2150" spc="-5" dirty="0">
                <a:latin typeface="Arial MT"/>
                <a:cs typeface="Arial MT"/>
              </a:rPr>
              <a:t>ami:	</a:t>
            </a:r>
            <a:r>
              <a:rPr sz="2150" spc="-170" dirty="0">
                <a:latin typeface="Arial MT"/>
                <a:cs typeface="Arial MT"/>
              </a:rPr>
              <a:t>""</a:t>
            </a:r>
            <a:r>
              <a:rPr sz="2150" spc="-5" dirty="0">
                <a:latin typeface="Arial MT"/>
                <a:cs typeface="Arial MT"/>
              </a:rPr>
              <a:t> </a:t>
            </a:r>
            <a:r>
              <a:rPr sz="2150" spc="155" dirty="0">
                <a:latin typeface="Arial MT"/>
                <a:cs typeface="Arial MT"/>
              </a:rPr>
              <a:t>=&gt;</a:t>
            </a:r>
            <a:r>
              <a:rPr sz="2150" spc="-5" dirty="0">
                <a:latin typeface="Arial MT"/>
                <a:cs typeface="Arial MT"/>
              </a:rPr>
              <a:t> </a:t>
            </a:r>
            <a:r>
              <a:rPr sz="2150" spc="-20" dirty="0">
                <a:latin typeface="Arial MT"/>
                <a:cs typeface="Arial MT"/>
              </a:rPr>
              <a:t>"ami-0d729a60"  </a:t>
            </a:r>
            <a:r>
              <a:rPr sz="2150" spc="5" dirty="0">
                <a:latin typeface="Arial MT"/>
                <a:cs typeface="Arial MT"/>
              </a:rPr>
              <a:t>instance_type:</a:t>
            </a:r>
            <a:r>
              <a:rPr sz="2150" dirty="0">
                <a:latin typeface="Arial MT"/>
                <a:cs typeface="Arial MT"/>
              </a:rPr>
              <a:t>		</a:t>
            </a:r>
            <a:r>
              <a:rPr sz="2150" spc="-170" dirty="0">
                <a:latin typeface="Arial MT"/>
                <a:cs typeface="Arial MT"/>
              </a:rPr>
              <a:t>""</a:t>
            </a:r>
            <a:r>
              <a:rPr sz="2150" spc="-5" dirty="0">
                <a:latin typeface="Arial MT"/>
                <a:cs typeface="Arial MT"/>
              </a:rPr>
              <a:t> </a:t>
            </a:r>
            <a:r>
              <a:rPr sz="2150" spc="155" dirty="0">
                <a:latin typeface="Arial MT"/>
                <a:cs typeface="Arial MT"/>
              </a:rPr>
              <a:t>=&gt;</a:t>
            </a:r>
            <a:r>
              <a:rPr sz="2150" spc="-5" dirty="0">
                <a:latin typeface="Arial MT"/>
                <a:cs typeface="Arial MT"/>
              </a:rPr>
              <a:t> </a:t>
            </a:r>
            <a:r>
              <a:rPr sz="2150" spc="-10" dirty="0">
                <a:latin typeface="Arial MT"/>
                <a:cs typeface="Arial MT"/>
              </a:rPr>
              <a:t>"t2.mic</a:t>
            </a:r>
            <a:r>
              <a:rPr sz="2150" spc="-50" dirty="0">
                <a:latin typeface="Arial MT"/>
                <a:cs typeface="Arial MT"/>
              </a:rPr>
              <a:t>r</a:t>
            </a:r>
            <a:r>
              <a:rPr sz="2150" spc="-70" dirty="0">
                <a:latin typeface="Arial MT"/>
                <a:cs typeface="Arial MT"/>
              </a:rPr>
              <a:t>o"  </a:t>
            </a:r>
            <a:r>
              <a:rPr sz="2150" spc="45" dirty="0">
                <a:latin typeface="Arial MT"/>
                <a:cs typeface="Arial MT"/>
              </a:rPr>
              <a:t>[...]</a:t>
            </a:r>
            <a:endParaRPr sz="2150">
              <a:latin typeface="Arial MT"/>
              <a:cs typeface="Arial MT"/>
            </a:endParaRPr>
          </a:p>
          <a:p>
            <a:pPr>
              <a:lnSpc>
                <a:spcPct val="100000"/>
              </a:lnSpc>
              <a:spcBef>
                <a:spcPts val="25"/>
              </a:spcBef>
            </a:pPr>
            <a:endParaRPr sz="2100">
              <a:latin typeface="Arial MT"/>
              <a:cs typeface="Arial MT"/>
            </a:endParaRPr>
          </a:p>
          <a:p>
            <a:pPr marL="257810">
              <a:lnSpc>
                <a:spcPct val="100000"/>
              </a:lnSpc>
            </a:pPr>
            <a:r>
              <a:rPr sz="2150" dirty="0">
                <a:latin typeface="Arial MT"/>
                <a:cs typeface="Arial MT"/>
              </a:rPr>
              <a:t>aws_instance.example:</a:t>
            </a:r>
            <a:r>
              <a:rPr sz="2150" spc="-15" dirty="0">
                <a:latin typeface="Arial MT"/>
                <a:cs typeface="Arial MT"/>
              </a:rPr>
              <a:t> </a:t>
            </a:r>
            <a:r>
              <a:rPr sz="2150" spc="-10" dirty="0">
                <a:latin typeface="Arial MT"/>
                <a:cs typeface="Arial MT"/>
              </a:rPr>
              <a:t>Creation</a:t>
            </a:r>
            <a:r>
              <a:rPr sz="2150" spc="-15" dirty="0">
                <a:latin typeface="Arial MT"/>
                <a:cs typeface="Arial MT"/>
              </a:rPr>
              <a:t> </a:t>
            </a:r>
            <a:r>
              <a:rPr sz="2150" spc="25" dirty="0">
                <a:latin typeface="Arial MT"/>
                <a:cs typeface="Arial MT"/>
              </a:rPr>
              <a:t>complete</a:t>
            </a:r>
            <a:endParaRPr sz="2150">
              <a:latin typeface="Arial MT"/>
              <a:cs typeface="Arial MT"/>
            </a:endParaRPr>
          </a:p>
          <a:p>
            <a:pPr>
              <a:lnSpc>
                <a:spcPct val="100000"/>
              </a:lnSpc>
            </a:pPr>
            <a:endParaRPr sz="2200">
              <a:latin typeface="Arial MT"/>
              <a:cs typeface="Arial MT"/>
            </a:endParaRPr>
          </a:p>
          <a:p>
            <a:pPr marL="257810">
              <a:lnSpc>
                <a:spcPct val="100000"/>
              </a:lnSpc>
              <a:spcBef>
                <a:spcPts val="5"/>
              </a:spcBef>
            </a:pPr>
            <a:r>
              <a:rPr sz="2150" spc="40" dirty="0">
                <a:latin typeface="Arial MT"/>
                <a:cs typeface="Arial MT"/>
              </a:rPr>
              <a:t>Apply</a:t>
            </a:r>
            <a:r>
              <a:rPr sz="2150" spc="-10" dirty="0">
                <a:latin typeface="Arial MT"/>
                <a:cs typeface="Arial MT"/>
              </a:rPr>
              <a:t> </a:t>
            </a:r>
            <a:r>
              <a:rPr sz="2150" spc="35" dirty="0">
                <a:latin typeface="Arial MT"/>
                <a:cs typeface="Arial MT"/>
              </a:rPr>
              <a:t>complete!</a:t>
            </a:r>
            <a:r>
              <a:rPr sz="2150" spc="-5" dirty="0">
                <a:latin typeface="Arial MT"/>
                <a:cs typeface="Arial MT"/>
              </a:rPr>
              <a:t> </a:t>
            </a:r>
            <a:r>
              <a:rPr sz="2150" spc="-10" dirty="0">
                <a:latin typeface="Arial MT"/>
                <a:cs typeface="Arial MT"/>
              </a:rPr>
              <a:t>Resources:</a:t>
            </a:r>
            <a:r>
              <a:rPr sz="2150" spc="-5" dirty="0">
                <a:latin typeface="Arial MT"/>
                <a:cs typeface="Arial MT"/>
              </a:rPr>
              <a:t> 1 </a:t>
            </a:r>
            <a:r>
              <a:rPr sz="2150" spc="55" dirty="0">
                <a:latin typeface="Arial MT"/>
                <a:cs typeface="Arial MT"/>
              </a:rPr>
              <a:t>added,</a:t>
            </a:r>
            <a:r>
              <a:rPr sz="2150" spc="-10" dirty="0">
                <a:latin typeface="Arial MT"/>
                <a:cs typeface="Arial MT"/>
              </a:rPr>
              <a:t> </a:t>
            </a:r>
            <a:r>
              <a:rPr sz="2150" spc="-5" dirty="0">
                <a:latin typeface="Arial MT"/>
                <a:cs typeface="Arial MT"/>
              </a:rPr>
              <a:t>0 </a:t>
            </a:r>
            <a:r>
              <a:rPr sz="2150" spc="40" dirty="0">
                <a:latin typeface="Arial MT"/>
                <a:cs typeface="Arial MT"/>
              </a:rPr>
              <a:t>changed,</a:t>
            </a:r>
            <a:r>
              <a:rPr sz="2150" spc="-5" dirty="0">
                <a:latin typeface="Arial MT"/>
                <a:cs typeface="Arial MT"/>
              </a:rPr>
              <a:t> 0 </a:t>
            </a:r>
            <a:r>
              <a:rPr sz="2150" spc="15" dirty="0">
                <a:latin typeface="Arial MT"/>
                <a:cs typeface="Arial MT"/>
              </a:rPr>
              <a:t>destroyed.</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56939" y="2071903"/>
            <a:ext cx="853757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75" dirty="0">
                <a:latin typeface="Arial MT"/>
                <a:cs typeface="Arial MT"/>
              </a:rPr>
              <a:t>Keeping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75" dirty="0">
                <a:latin typeface="Arial MT"/>
                <a:cs typeface="Arial MT"/>
              </a:rPr>
              <a:t>changes</a:t>
            </a:r>
            <a:r>
              <a:rPr sz="4100" spc="-5" dirty="0">
                <a:latin typeface="Arial MT"/>
                <a:cs typeface="Arial MT"/>
              </a:rPr>
              <a:t> </a:t>
            </a:r>
            <a:r>
              <a:rPr sz="4100" spc="5" dirty="0">
                <a:latin typeface="Arial MT"/>
                <a:cs typeface="Arial MT"/>
              </a:rPr>
              <a:t>in</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10" dirty="0">
                <a:latin typeface="Arial MT"/>
                <a:cs typeface="Arial MT"/>
              </a:rPr>
              <a:t>out</a:t>
            </a:r>
            <a:r>
              <a:rPr sz="4100" spc="-5" dirty="0">
                <a:latin typeface="Arial MT"/>
                <a:cs typeface="Arial MT"/>
              </a:rPr>
              <a:t> </a:t>
            </a:r>
            <a:r>
              <a:rPr sz="4100" spc="5" dirty="0">
                <a:latin typeface="Arial MT"/>
                <a:cs typeface="Arial MT"/>
              </a:rPr>
              <a:t>file</a:t>
            </a:r>
            <a:endParaRPr sz="4100">
              <a:latin typeface="Arial MT"/>
              <a:cs typeface="Arial MT"/>
            </a:endParaRPr>
          </a:p>
        </p:txBody>
      </p:sp>
      <p:pic>
        <p:nvPicPr>
          <p:cNvPr id="4" name="object 4"/>
          <p:cNvPicPr/>
          <p:nvPr/>
        </p:nvPicPr>
        <p:blipFill>
          <a:blip r:embed="rId2" cstate="print"/>
          <a:stretch>
            <a:fillRect/>
          </a:stretch>
        </p:blipFill>
        <p:spPr>
          <a:xfrm>
            <a:off x="960342" y="3068312"/>
            <a:ext cx="15600886" cy="2073891"/>
          </a:xfrm>
          <a:prstGeom prst="rect">
            <a:avLst/>
          </a:prstGeom>
        </p:spPr>
      </p:pic>
      <p:sp>
        <p:nvSpPr>
          <p:cNvPr id="5" name="object 5"/>
          <p:cNvSpPr txBox="1"/>
          <p:nvPr/>
        </p:nvSpPr>
        <p:spPr>
          <a:xfrm>
            <a:off x="1007461" y="3094489"/>
            <a:ext cx="15506700" cy="197993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425"/>
              </a:spcBef>
            </a:pPr>
            <a:r>
              <a:rPr sz="2150" spc="-5" dirty="0">
                <a:latin typeface="Arial MT"/>
                <a:cs typeface="Arial MT"/>
              </a:rPr>
              <a:t>$</a:t>
            </a:r>
            <a:r>
              <a:rPr sz="2150" spc="-15" dirty="0">
                <a:latin typeface="Arial MT"/>
                <a:cs typeface="Arial MT"/>
              </a:rPr>
              <a:t> </a:t>
            </a:r>
            <a:r>
              <a:rPr sz="2150" dirty="0">
                <a:latin typeface="Arial MT"/>
                <a:cs typeface="Arial MT"/>
              </a:rPr>
              <a:t>terraform</a:t>
            </a:r>
            <a:r>
              <a:rPr sz="2150" spc="-10" dirty="0">
                <a:latin typeface="Arial MT"/>
                <a:cs typeface="Arial MT"/>
              </a:rPr>
              <a:t> </a:t>
            </a:r>
            <a:r>
              <a:rPr sz="2150" spc="25" dirty="0">
                <a:latin typeface="Arial MT"/>
                <a:cs typeface="Arial MT"/>
              </a:rPr>
              <a:t>plan</a:t>
            </a:r>
            <a:r>
              <a:rPr sz="2150" spc="-10" dirty="0">
                <a:latin typeface="Arial MT"/>
                <a:cs typeface="Arial MT"/>
              </a:rPr>
              <a:t> </a:t>
            </a:r>
            <a:r>
              <a:rPr sz="2150" spc="-5" dirty="0">
                <a:latin typeface="Arial MT"/>
                <a:cs typeface="Arial MT"/>
              </a:rPr>
              <a:t>-out</a:t>
            </a:r>
            <a:r>
              <a:rPr sz="2150" spc="-10" dirty="0">
                <a:latin typeface="Arial MT"/>
                <a:cs typeface="Arial MT"/>
              </a:rPr>
              <a:t> </a:t>
            </a:r>
            <a:r>
              <a:rPr sz="2150" spc="10" dirty="0">
                <a:latin typeface="Arial MT"/>
                <a:cs typeface="Arial MT"/>
              </a:rPr>
              <a:t>changes.terraform</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pic>
        <p:nvPicPr>
          <p:cNvPr id="6" name="object 6"/>
          <p:cNvPicPr/>
          <p:nvPr/>
        </p:nvPicPr>
        <p:blipFill>
          <a:blip r:embed="rId2" cstate="print"/>
          <a:stretch>
            <a:fillRect/>
          </a:stretch>
        </p:blipFill>
        <p:spPr>
          <a:xfrm>
            <a:off x="960342" y="6841570"/>
            <a:ext cx="15600886" cy="2073891"/>
          </a:xfrm>
          <a:prstGeom prst="rect">
            <a:avLst/>
          </a:prstGeom>
        </p:spPr>
      </p:pic>
      <p:sp>
        <p:nvSpPr>
          <p:cNvPr id="7" name="object 7"/>
          <p:cNvSpPr txBox="1"/>
          <p:nvPr/>
        </p:nvSpPr>
        <p:spPr>
          <a:xfrm>
            <a:off x="1007461" y="6867746"/>
            <a:ext cx="15506700" cy="197993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425"/>
              </a:spcBef>
            </a:pPr>
            <a:r>
              <a:rPr sz="2150" spc="-5" dirty="0">
                <a:latin typeface="Arial MT"/>
                <a:cs typeface="Arial MT"/>
              </a:rPr>
              <a:t>$</a:t>
            </a:r>
            <a:r>
              <a:rPr sz="2150" spc="-10" dirty="0">
                <a:latin typeface="Arial MT"/>
                <a:cs typeface="Arial MT"/>
              </a:rPr>
              <a:t> </a:t>
            </a:r>
            <a:r>
              <a:rPr sz="2150" dirty="0">
                <a:latin typeface="Arial MT"/>
                <a:cs typeface="Arial MT"/>
              </a:rPr>
              <a:t>terraform</a:t>
            </a:r>
            <a:r>
              <a:rPr sz="2150" spc="-10" dirty="0">
                <a:latin typeface="Arial MT"/>
                <a:cs typeface="Arial MT"/>
              </a:rPr>
              <a:t> </a:t>
            </a:r>
            <a:r>
              <a:rPr sz="2150" spc="40" dirty="0">
                <a:latin typeface="Arial MT"/>
                <a:cs typeface="Arial MT"/>
              </a:rPr>
              <a:t>apply</a:t>
            </a:r>
            <a:r>
              <a:rPr sz="2150" spc="-10" dirty="0">
                <a:latin typeface="Arial MT"/>
                <a:cs typeface="Arial MT"/>
              </a:rPr>
              <a:t> </a:t>
            </a:r>
            <a:r>
              <a:rPr sz="2150" spc="10" dirty="0">
                <a:latin typeface="Arial MT"/>
                <a:cs typeface="Arial MT"/>
              </a:rPr>
              <a:t>changes.terraform</a:t>
            </a:r>
            <a:endParaRPr sz="2150">
              <a:latin typeface="Arial MT"/>
              <a:cs typeface="Arial MT"/>
            </a:endParaRPr>
          </a:p>
          <a:p>
            <a:pPr marL="25781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r>
              <a:rPr sz="2150" spc="-20" dirty="0">
                <a:latin typeface="Arial MT"/>
                <a:cs typeface="Arial MT"/>
              </a:rPr>
              <a:t> </a:t>
            </a:r>
            <a:r>
              <a:rPr sz="2150" spc="10" dirty="0">
                <a:latin typeface="Arial MT"/>
                <a:cs typeface="Arial MT"/>
              </a:rPr>
              <a:t>rm</a:t>
            </a:r>
            <a:r>
              <a:rPr sz="2150" spc="-20" dirty="0">
                <a:latin typeface="Arial MT"/>
                <a:cs typeface="Arial MT"/>
              </a:rPr>
              <a:t> </a:t>
            </a:r>
            <a:r>
              <a:rPr sz="2150" spc="10" dirty="0">
                <a:latin typeface="Arial MT"/>
                <a:cs typeface="Arial MT"/>
              </a:rPr>
              <a:t>changes.terraform</a:t>
            </a:r>
            <a:endParaRPr sz="2150">
              <a:latin typeface="Arial MT"/>
              <a:cs typeface="Arial MT"/>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56939" y="5845161"/>
            <a:ext cx="1254379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45" dirty="0">
                <a:latin typeface="Arial MT"/>
                <a:cs typeface="Arial MT"/>
              </a:rPr>
              <a:t>Then</a:t>
            </a:r>
            <a:r>
              <a:rPr sz="4100" spc="-5" dirty="0">
                <a:latin typeface="Arial MT"/>
                <a:cs typeface="Arial MT"/>
              </a:rPr>
              <a:t> </a:t>
            </a:r>
            <a:r>
              <a:rPr sz="4100" spc="5" dirty="0">
                <a:latin typeface="Arial MT"/>
                <a:cs typeface="Arial MT"/>
              </a:rPr>
              <a:t>only</a:t>
            </a:r>
            <a:r>
              <a:rPr sz="4100" dirty="0">
                <a:latin typeface="Arial MT"/>
                <a:cs typeface="Arial MT"/>
              </a:rPr>
              <a:t> </a:t>
            </a:r>
            <a:r>
              <a:rPr sz="4100" spc="100" dirty="0">
                <a:latin typeface="Arial MT"/>
                <a:cs typeface="Arial MT"/>
              </a:rPr>
              <a:t>apply</a:t>
            </a:r>
            <a:r>
              <a:rPr sz="4100" dirty="0">
                <a:latin typeface="Arial MT"/>
                <a:cs typeface="Arial MT"/>
              </a:rPr>
              <a:t> </a:t>
            </a:r>
            <a:r>
              <a:rPr sz="4100" spc="10" dirty="0">
                <a:latin typeface="Arial MT"/>
                <a:cs typeface="Arial MT"/>
              </a:rPr>
              <a:t>those</a:t>
            </a:r>
            <a:r>
              <a:rPr sz="4100" dirty="0">
                <a:latin typeface="Arial MT"/>
                <a:cs typeface="Arial MT"/>
              </a:rPr>
              <a:t> </a:t>
            </a:r>
            <a:r>
              <a:rPr sz="4100" spc="75" dirty="0">
                <a:latin typeface="Arial MT"/>
                <a:cs typeface="Arial MT"/>
              </a:rPr>
              <a:t>changes</a:t>
            </a:r>
            <a:r>
              <a:rPr sz="4100" dirty="0">
                <a:latin typeface="Arial MT"/>
                <a:cs typeface="Arial MT"/>
              </a:rPr>
              <a:t> </a:t>
            </a:r>
            <a:r>
              <a:rPr sz="4100" spc="5" dirty="0">
                <a:latin typeface="Arial MT"/>
                <a:cs typeface="Arial MT"/>
              </a:rPr>
              <a:t>to</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20" dirty="0">
                <a:latin typeface="Arial MT"/>
                <a:cs typeface="Arial MT"/>
              </a:rPr>
              <a:t>infrastructure</a:t>
            </a:r>
            <a:endParaRPr sz="4100">
              <a:latin typeface="Arial MT"/>
              <a:cs typeface="Arial M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56939" y="2071903"/>
            <a:ext cx="1301813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25" dirty="0">
                <a:latin typeface="Arial MT"/>
                <a:cs typeface="Arial MT"/>
              </a:rPr>
              <a:t>Afterwards</a:t>
            </a:r>
            <a:r>
              <a:rPr sz="4100" spc="-5" dirty="0">
                <a:latin typeface="Arial MT"/>
                <a:cs typeface="Arial MT"/>
              </a:rPr>
              <a:t> </a:t>
            </a:r>
            <a:r>
              <a:rPr sz="4100" spc="10" dirty="0">
                <a:latin typeface="Arial MT"/>
                <a:cs typeface="Arial MT"/>
              </a:rPr>
              <a:t>the</a:t>
            </a:r>
            <a:r>
              <a:rPr sz="4100" dirty="0">
                <a:latin typeface="Arial MT"/>
                <a:cs typeface="Arial MT"/>
              </a:rPr>
              <a:t> </a:t>
            </a:r>
            <a:r>
              <a:rPr sz="4100" spc="20" dirty="0">
                <a:latin typeface="Arial MT"/>
                <a:cs typeface="Arial MT"/>
              </a:rPr>
              <a:t>infrastructure</a:t>
            </a:r>
            <a:r>
              <a:rPr sz="4100" dirty="0">
                <a:latin typeface="Arial MT"/>
                <a:cs typeface="Arial MT"/>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dirty="0">
                <a:latin typeface="Arial MT"/>
                <a:cs typeface="Arial MT"/>
              </a:rPr>
              <a:t> </a:t>
            </a:r>
            <a:r>
              <a:rPr sz="4100" spc="50" dirty="0">
                <a:latin typeface="Arial MT"/>
                <a:cs typeface="Arial MT"/>
              </a:rPr>
              <a:t>destroyed</a:t>
            </a:r>
            <a:r>
              <a:rPr sz="4100" spc="-5" dirty="0">
                <a:latin typeface="Arial MT"/>
                <a:cs typeface="Arial MT"/>
              </a:rPr>
              <a:t> </a:t>
            </a:r>
            <a:r>
              <a:rPr sz="4100" spc="45" dirty="0">
                <a:latin typeface="Arial MT"/>
                <a:cs typeface="Arial MT"/>
              </a:rPr>
              <a:t>again:</a:t>
            </a:r>
            <a:endParaRPr sz="4100">
              <a:latin typeface="Arial MT"/>
              <a:cs typeface="Arial MT"/>
            </a:endParaRPr>
          </a:p>
        </p:txBody>
      </p:sp>
      <p:pic>
        <p:nvPicPr>
          <p:cNvPr id="4" name="object 4"/>
          <p:cNvPicPr/>
          <p:nvPr/>
        </p:nvPicPr>
        <p:blipFill>
          <a:blip r:embed="rId2" cstate="print"/>
          <a:stretch>
            <a:fillRect/>
          </a:stretch>
        </p:blipFill>
        <p:spPr>
          <a:xfrm>
            <a:off x="960342" y="3068312"/>
            <a:ext cx="15600886" cy="4181756"/>
          </a:xfrm>
          <a:prstGeom prst="rect">
            <a:avLst/>
          </a:prstGeom>
        </p:spPr>
      </p:pic>
      <p:sp>
        <p:nvSpPr>
          <p:cNvPr id="5" name="object 5"/>
          <p:cNvSpPr txBox="1"/>
          <p:nvPr/>
        </p:nvSpPr>
        <p:spPr>
          <a:xfrm>
            <a:off x="1007461" y="3094489"/>
            <a:ext cx="15506700" cy="4088129"/>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0"/>
              </a:spcBef>
            </a:pPr>
            <a:endParaRPr sz="1900">
              <a:latin typeface="Times New Roman"/>
              <a:cs typeface="Times New Roman"/>
            </a:endParaRPr>
          </a:p>
          <a:p>
            <a:pPr marL="257810">
              <a:lnSpc>
                <a:spcPts val="2570"/>
              </a:lnSpc>
            </a:pPr>
            <a:r>
              <a:rPr sz="2150" spc="-5" dirty="0">
                <a:latin typeface="Arial MT"/>
                <a:cs typeface="Arial MT"/>
              </a:rPr>
              <a:t>$</a:t>
            </a:r>
            <a:r>
              <a:rPr sz="2150" spc="-35" dirty="0">
                <a:latin typeface="Arial MT"/>
                <a:cs typeface="Arial MT"/>
              </a:rPr>
              <a:t> </a:t>
            </a:r>
            <a:r>
              <a:rPr sz="2150" dirty="0">
                <a:latin typeface="Arial MT"/>
                <a:cs typeface="Arial MT"/>
              </a:rPr>
              <a:t>terraform</a:t>
            </a:r>
            <a:r>
              <a:rPr sz="2150" spc="-30" dirty="0">
                <a:latin typeface="Arial MT"/>
                <a:cs typeface="Arial MT"/>
              </a:rPr>
              <a:t> </a:t>
            </a:r>
            <a:r>
              <a:rPr sz="2150" b="1" spc="-5" dirty="0">
                <a:latin typeface="Arial"/>
                <a:cs typeface="Arial"/>
              </a:rPr>
              <a:t>destroy</a:t>
            </a:r>
            <a:endParaRPr sz="2150">
              <a:latin typeface="Arial"/>
              <a:cs typeface="Arial"/>
            </a:endParaRPr>
          </a:p>
          <a:p>
            <a:pPr marL="257810">
              <a:lnSpc>
                <a:spcPts val="2570"/>
              </a:lnSpc>
            </a:pPr>
            <a:r>
              <a:rPr sz="2150" dirty="0">
                <a:latin typeface="Arial MT"/>
                <a:cs typeface="Arial MT"/>
              </a:rPr>
              <a:t>aws_instance.example:</a:t>
            </a:r>
            <a:r>
              <a:rPr sz="2150" spc="-10" dirty="0">
                <a:latin typeface="Arial MT"/>
                <a:cs typeface="Arial MT"/>
              </a:rPr>
              <a:t> </a:t>
            </a:r>
            <a:r>
              <a:rPr sz="2150" dirty="0">
                <a:latin typeface="Arial MT"/>
                <a:cs typeface="Arial MT"/>
              </a:rPr>
              <a:t>Destroying...</a:t>
            </a:r>
            <a:endParaRPr sz="2150">
              <a:latin typeface="Arial MT"/>
              <a:cs typeface="Arial MT"/>
            </a:endParaRPr>
          </a:p>
          <a:p>
            <a:pPr>
              <a:lnSpc>
                <a:spcPct val="100000"/>
              </a:lnSpc>
            </a:pPr>
            <a:endParaRPr sz="2200">
              <a:latin typeface="Arial MT"/>
              <a:cs typeface="Arial MT"/>
            </a:endParaRPr>
          </a:p>
          <a:p>
            <a:pPr marL="257810">
              <a:lnSpc>
                <a:spcPct val="100000"/>
              </a:lnSpc>
            </a:pPr>
            <a:r>
              <a:rPr sz="2150" spc="40" dirty="0">
                <a:latin typeface="Arial MT"/>
                <a:cs typeface="Arial MT"/>
              </a:rPr>
              <a:t>Apply</a:t>
            </a:r>
            <a:r>
              <a:rPr sz="2150" spc="-10" dirty="0">
                <a:latin typeface="Arial MT"/>
                <a:cs typeface="Arial MT"/>
              </a:rPr>
              <a:t> </a:t>
            </a:r>
            <a:r>
              <a:rPr sz="2150" spc="35" dirty="0">
                <a:latin typeface="Arial MT"/>
                <a:cs typeface="Arial MT"/>
              </a:rPr>
              <a:t>complete!</a:t>
            </a:r>
            <a:r>
              <a:rPr sz="2150" spc="-5" dirty="0">
                <a:latin typeface="Arial MT"/>
                <a:cs typeface="Arial MT"/>
              </a:rPr>
              <a:t> </a:t>
            </a:r>
            <a:r>
              <a:rPr sz="2150" spc="-10" dirty="0">
                <a:latin typeface="Arial MT"/>
                <a:cs typeface="Arial MT"/>
              </a:rPr>
              <a:t>Resources:</a:t>
            </a:r>
            <a:r>
              <a:rPr sz="2150" spc="-5" dirty="0">
                <a:latin typeface="Arial MT"/>
                <a:cs typeface="Arial MT"/>
              </a:rPr>
              <a:t> 0 </a:t>
            </a:r>
            <a:r>
              <a:rPr sz="2150" spc="55" dirty="0">
                <a:latin typeface="Arial MT"/>
                <a:cs typeface="Arial MT"/>
              </a:rPr>
              <a:t>added,</a:t>
            </a:r>
            <a:r>
              <a:rPr sz="2150" spc="-10" dirty="0">
                <a:latin typeface="Arial MT"/>
                <a:cs typeface="Arial MT"/>
              </a:rPr>
              <a:t> </a:t>
            </a:r>
            <a:r>
              <a:rPr sz="2150" spc="-5" dirty="0">
                <a:latin typeface="Arial MT"/>
                <a:cs typeface="Arial MT"/>
              </a:rPr>
              <a:t>0 </a:t>
            </a:r>
            <a:r>
              <a:rPr sz="2150" spc="40" dirty="0">
                <a:latin typeface="Arial MT"/>
                <a:cs typeface="Arial MT"/>
              </a:rPr>
              <a:t>changed,</a:t>
            </a:r>
            <a:r>
              <a:rPr sz="2150" spc="-5" dirty="0">
                <a:latin typeface="Arial MT"/>
                <a:cs typeface="Arial MT"/>
              </a:rPr>
              <a:t> 1 </a:t>
            </a:r>
            <a:r>
              <a:rPr sz="2150" spc="15" dirty="0">
                <a:latin typeface="Arial MT"/>
                <a:cs typeface="Arial MT"/>
              </a:rPr>
              <a:t>destroyed.</a:t>
            </a:r>
            <a:endParaRPr sz="2150">
              <a:latin typeface="Arial MT"/>
              <a:cs typeface="Arial MT"/>
            </a:endParaRPr>
          </a:p>
          <a:p>
            <a:pPr>
              <a:lnSpc>
                <a:spcPct val="100000"/>
              </a:lnSpc>
            </a:pPr>
            <a:endParaRPr sz="2200">
              <a:latin typeface="Arial MT"/>
              <a:cs typeface="Arial MT"/>
            </a:endParaRPr>
          </a:p>
          <a:p>
            <a:pPr marL="257810">
              <a:lnSpc>
                <a:spcPct val="100000"/>
              </a:lnSpc>
              <a:spcBef>
                <a:spcPts val="5"/>
              </a:spcBef>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7692552"/>
            <a:ext cx="212090" cy="473075"/>
          </a:xfrm>
          <a:prstGeom prst="rect">
            <a:avLst/>
          </a:prstGeom>
        </p:spPr>
        <p:txBody>
          <a:bodyPr vert="horz" wrap="square" lIns="0" tIns="17145" rIns="0" bIns="0" rtlCol="0">
            <a:spAutoFit/>
          </a:bodyPr>
          <a:lstStyle/>
          <a:p>
            <a:pPr marL="12700">
              <a:lnSpc>
                <a:spcPct val="100000"/>
              </a:lnSpc>
              <a:spcBef>
                <a:spcPts val="135"/>
              </a:spcBef>
            </a:pPr>
            <a:r>
              <a:rPr sz="2900" spc="450" dirty="0">
                <a:latin typeface="Arial MT"/>
                <a:cs typeface="Arial MT"/>
              </a:rPr>
              <a:t>•</a:t>
            </a:r>
            <a:endParaRPr sz="2900">
              <a:latin typeface="Arial MT"/>
              <a:cs typeface="Arial MT"/>
            </a:endParaRPr>
          </a:p>
        </p:txBody>
      </p:sp>
      <p:sp>
        <p:nvSpPr>
          <p:cNvPr id="7" name="object 7"/>
          <p:cNvSpPr txBox="1"/>
          <p:nvPr/>
        </p:nvSpPr>
        <p:spPr>
          <a:xfrm>
            <a:off x="1340491" y="7623379"/>
            <a:ext cx="16012160" cy="1229995"/>
          </a:xfrm>
          <a:prstGeom prst="rect">
            <a:avLst/>
          </a:prstGeom>
        </p:spPr>
        <p:txBody>
          <a:bodyPr vert="horz" wrap="square" lIns="0" tIns="1270" rIns="0" bIns="0" rtlCol="0">
            <a:spAutoFit/>
          </a:bodyPr>
          <a:lstStyle/>
          <a:p>
            <a:pPr marL="12700" marR="5080">
              <a:lnSpc>
                <a:spcPct val="102200"/>
              </a:lnSpc>
              <a:spcBef>
                <a:spcPts val="10"/>
              </a:spcBef>
            </a:pPr>
            <a:r>
              <a:rPr sz="3900" spc="10" dirty="0">
                <a:latin typeface="Arial MT"/>
                <a:cs typeface="Arial MT"/>
              </a:rPr>
              <a:t>Now</a:t>
            </a:r>
            <a:r>
              <a:rPr sz="3900" spc="5" dirty="0">
                <a:latin typeface="Arial MT"/>
                <a:cs typeface="Arial MT"/>
              </a:rPr>
              <a:t> the </a:t>
            </a:r>
            <a:r>
              <a:rPr sz="3900" spc="30" dirty="0">
                <a:latin typeface="Arial MT"/>
                <a:cs typeface="Arial MT"/>
              </a:rPr>
              <a:t>instances</a:t>
            </a:r>
            <a:r>
              <a:rPr sz="3900" spc="5" dirty="0">
                <a:latin typeface="Arial MT"/>
                <a:cs typeface="Arial MT"/>
              </a:rPr>
              <a:t> </a:t>
            </a:r>
            <a:r>
              <a:rPr sz="3900" spc="-20" dirty="0">
                <a:latin typeface="Arial MT"/>
                <a:cs typeface="Arial MT"/>
              </a:rPr>
              <a:t>are</a:t>
            </a:r>
            <a:r>
              <a:rPr sz="3900" spc="5" dirty="0">
                <a:latin typeface="Arial MT"/>
                <a:cs typeface="Arial MT"/>
              </a:rPr>
              <a:t> </a:t>
            </a:r>
            <a:r>
              <a:rPr sz="3900" spc="35" dirty="0">
                <a:latin typeface="Arial MT"/>
                <a:cs typeface="Arial MT"/>
              </a:rPr>
              <a:t>terminated</a:t>
            </a:r>
            <a:r>
              <a:rPr sz="3900" spc="10" dirty="0">
                <a:latin typeface="Arial MT"/>
                <a:cs typeface="Arial MT"/>
              </a:rPr>
              <a:t> </a:t>
            </a:r>
            <a:r>
              <a:rPr sz="3900" spc="80" dirty="0">
                <a:latin typeface="Arial MT"/>
                <a:cs typeface="Arial MT"/>
              </a:rPr>
              <a:t>and</a:t>
            </a:r>
            <a:r>
              <a:rPr sz="3900" spc="5" dirty="0">
                <a:latin typeface="Arial MT"/>
                <a:cs typeface="Arial MT"/>
              </a:rPr>
              <a:t> you </a:t>
            </a:r>
            <a:r>
              <a:rPr sz="3900" spc="60" dirty="0">
                <a:latin typeface="Arial MT"/>
                <a:cs typeface="Arial MT"/>
              </a:rPr>
              <a:t>stop</a:t>
            </a:r>
            <a:r>
              <a:rPr sz="3900" spc="5" dirty="0">
                <a:latin typeface="Arial MT"/>
                <a:cs typeface="Arial MT"/>
              </a:rPr>
              <a:t> </a:t>
            </a:r>
            <a:r>
              <a:rPr sz="3900" spc="75" dirty="0">
                <a:latin typeface="Arial MT"/>
                <a:cs typeface="Arial MT"/>
              </a:rPr>
              <a:t>paying</a:t>
            </a:r>
            <a:r>
              <a:rPr sz="3900" spc="5" dirty="0">
                <a:latin typeface="Arial MT"/>
                <a:cs typeface="Arial MT"/>
              </a:rPr>
              <a:t> </a:t>
            </a:r>
            <a:r>
              <a:rPr sz="3900" spc="-185" dirty="0">
                <a:latin typeface="Arial MT"/>
                <a:cs typeface="Arial MT"/>
              </a:rPr>
              <a:t>AWS</a:t>
            </a:r>
            <a:r>
              <a:rPr sz="3900" spc="10" dirty="0">
                <a:latin typeface="Arial MT"/>
                <a:cs typeface="Arial MT"/>
              </a:rPr>
              <a:t> </a:t>
            </a:r>
            <a:r>
              <a:rPr sz="3900" spc="5" dirty="0">
                <a:latin typeface="Arial MT"/>
                <a:cs typeface="Arial MT"/>
              </a:rPr>
              <a:t>for the </a:t>
            </a:r>
            <a:r>
              <a:rPr sz="3900" spc="-65" dirty="0">
                <a:latin typeface="Arial MT"/>
                <a:cs typeface="Arial MT"/>
              </a:rPr>
              <a:t>EC2 </a:t>
            </a:r>
            <a:r>
              <a:rPr sz="3900" spc="-1070" dirty="0">
                <a:latin typeface="Arial MT"/>
                <a:cs typeface="Arial MT"/>
              </a:rPr>
              <a:t> </a:t>
            </a:r>
            <a:r>
              <a:rPr sz="3900" spc="30" dirty="0">
                <a:latin typeface="Arial MT"/>
                <a:cs typeface="Arial MT"/>
              </a:rPr>
              <a:t>instances</a:t>
            </a:r>
            <a:endParaRPr sz="3900">
              <a:latin typeface="Arial MT"/>
              <a:cs typeface="Arial MT"/>
            </a:endParaRPr>
          </a:p>
        </p:txBody>
      </p:sp>
      <p:sp>
        <p:nvSpPr>
          <p:cNvPr id="8" name="object 8"/>
          <p:cNvSpPr txBox="1"/>
          <p:nvPr/>
        </p:nvSpPr>
        <p:spPr>
          <a:xfrm>
            <a:off x="856939" y="9494690"/>
            <a:ext cx="212090" cy="473075"/>
          </a:xfrm>
          <a:prstGeom prst="rect">
            <a:avLst/>
          </a:prstGeom>
        </p:spPr>
        <p:txBody>
          <a:bodyPr vert="horz" wrap="square" lIns="0" tIns="17145" rIns="0" bIns="0" rtlCol="0">
            <a:spAutoFit/>
          </a:bodyPr>
          <a:lstStyle/>
          <a:p>
            <a:pPr marL="12700">
              <a:lnSpc>
                <a:spcPct val="100000"/>
              </a:lnSpc>
              <a:spcBef>
                <a:spcPts val="135"/>
              </a:spcBef>
            </a:pPr>
            <a:r>
              <a:rPr sz="2900" spc="450" dirty="0">
                <a:latin typeface="Arial MT"/>
                <a:cs typeface="Arial MT"/>
              </a:rPr>
              <a:t>•</a:t>
            </a:r>
            <a:endParaRPr sz="2900">
              <a:latin typeface="Arial MT"/>
              <a:cs typeface="Arial MT"/>
            </a:endParaRPr>
          </a:p>
        </p:txBody>
      </p:sp>
      <p:sp>
        <p:nvSpPr>
          <p:cNvPr id="9" name="object 9"/>
          <p:cNvSpPr txBox="1"/>
          <p:nvPr/>
        </p:nvSpPr>
        <p:spPr>
          <a:xfrm>
            <a:off x="1340491" y="9425517"/>
            <a:ext cx="14354175" cy="622300"/>
          </a:xfrm>
          <a:prstGeom prst="rect">
            <a:avLst/>
          </a:prstGeom>
        </p:spPr>
        <p:txBody>
          <a:bodyPr vert="horz" wrap="square" lIns="0" tIns="14604" rIns="0" bIns="0" rtlCol="0">
            <a:spAutoFit/>
          </a:bodyPr>
          <a:lstStyle/>
          <a:p>
            <a:pPr marL="12700">
              <a:lnSpc>
                <a:spcPct val="100000"/>
              </a:lnSpc>
              <a:spcBef>
                <a:spcPts val="114"/>
              </a:spcBef>
            </a:pPr>
            <a:r>
              <a:rPr sz="3900" spc="5" dirty="0">
                <a:latin typeface="Arial MT"/>
                <a:cs typeface="Arial MT"/>
              </a:rPr>
              <a:t>Be</a:t>
            </a:r>
            <a:r>
              <a:rPr sz="3900" spc="10" dirty="0">
                <a:latin typeface="Arial MT"/>
                <a:cs typeface="Arial MT"/>
              </a:rPr>
              <a:t> </a:t>
            </a:r>
            <a:r>
              <a:rPr sz="3900" spc="25" dirty="0">
                <a:latin typeface="Arial MT"/>
                <a:cs typeface="Arial MT"/>
              </a:rPr>
              <a:t>very</a:t>
            </a:r>
            <a:r>
              <a:rPr sz="3900" spc="10" dirty="0">
                <a:latin typeface="Arial MT"/>
                <a:cs typeface="Arial MT"/>
              </a:rPr>
              <a:t> </a:t>
            </a:r>
            <a:r>
              <a:rPr sz="3900" spc="25" dirty="0">
                <a:latin typeface="Arial MT"/>
                <a:cs typeface="Arial MT"/>
              </a:rPr>
              <a:t>careful</a:t>
            </a:r>
            <a:r>
              <a:rPr sz="3900" spc="15" dirty="0">
                <a:latin typeface="Arial MT"/>
                <a:cs typeface="Arial MT"/>
              </a:rPr>
              <a:t> </a:t>
            </a:r>
            <a:r>
              <a:rPr sz="3900" spc="5" dirty="0">
                <a:latin typeface="Arial MT"/>
                <a:cs typeface="Arial MT"/>
              </a:rPr>
              <a:t>with</a:t>
            </a:r>
            <a:r>
              <a:rPr sz="3900" spc="10" dirty="0">
                <a:latin typeface="Arial MT"/>
                <a:cs typeface="Arial MT"/>
              </a:rPr>
              <a:t> </a:t>
            </a:r>
            <a:r>
              <a:rPr sz="3900" spc="5" dirty="0">
                <a:latin typeface="Arial MT"/>
                <a:cs typeface="Arial MT"/>
              </a:rPr>
              <a:t>this</a:t>
            </a:r>
            <a:r>
              <a:rPr sz="3900" spc="10" dirty="0">
                <a:latin typeface="Arial MT"/>
                <a:cs typeface="Arial MT"/>
              </a:rPr>
              <a:t> </a:t>
            </a:r>
            <a:r>
              <a:rPr sz="3900" spc="70" dirty="0">
                <a:latin typeface="Arial MT"/>
                <a:cs typeface="Arial MT"/>
              </a:rPr>
              <a:t>command</a:t>
            </a:r>
            <a:r>
              <a:rPr sz="3900" spc="15" dirty="0">
                <a:latin typeface="Arial MT"/>
                <a:cs typeface="Arial MT"/>
              </a:rPr>
              <a:t> </a:t>
            </a:r>
            <a:r>
              <a:rPr sz="3900" spc="5" dirty="0">
                <a:latin typeface="Arial MT"/>
                <a:cs typeface="Arial MT"/>
              </a:rPr>
              <a:t>on</a:t>
            </a:r>
            <a:r>
              <a:rPr sz="3900" spc="10" dirty="0">
                <a:latin typeface="Arial MT"/>
                <a:cs typeface="Arial MT"/>
              </a:rPr>
              <a:t> </a:t>
            </a:r>
            <a:r>
              <a:rPr sz="3900" spc="5" dirty="0">
                <a:latin typeface="Arial MT"/>
                <a:cs typeface="Arial MT"/>
              </a:rPr>
              <a:t>a</a:t>
            </a:r>
            <a:r>
              <a:rPr sz="3900" spc="10" dirty="0">
                <a:latin typeface="Arial MT"/>
                <a:cs typeface="Arial MT"/>
              </a:rPr>
              <a:t> </a:t>
            </a:r>
            <a:r>
              <a:rPr sz="3900" spc="60" dirty="0">
                <a:latin typeface="Arial MT"/>
                <a:cs typeface="Arial MT"/>
              </a:rPr>
              <a:t>production</a:t>
            </a:r>
            <a:r>
              <a:rPr sz="3900" spc="15" dirty="0">
                <a:latin typeface="Arial MT"/>
                <a:cs typeface="Arial MT"/>
              </a:rPr>
              <a:t> environment!</a:t>
            </a:r>
            <a:endParaRPr sz="390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821C1F-8EE5-4BB5-8B6B-E8BC65ED7EDD}"/>
              </a:ext>
            </a:extLst>
          </p:cNvPr>
          <p:cNvSpPr>
            <a:spLocks noGrp="1"/>
          </p:cNvSpPr>
          <p:nvPr>
            <p:ph type="title"/>
          </p:nvPr>
        </p:nvSpPr>
        <p:spPr>
          <a:xfrm>
            <a:off x="3575050" y="244475"/>
            <a:ext cx="12496800" cy="1433195"/>
          </a:xfrm>
        </p:spPr>
        <p:txBody>
          <a:bodyPr/>
          <a:lstStyle/>
          <a:p>
            <a:r>
              <a:rPr lang="en-IN" dirty="0"/>
              <a:t>Course Content</a:t>
            </a:r>
          </a:p>
        </p:txBody>
      </p:sp>
      <p:sp>
        <p:nvSpPr>
          <p:cNvPr id="7" name="Text Placeholder 6">
            <a:extLst>
              <a:ext uri="{FF2B5EF4-FFF2-40B4-BE49-F238E27FC236}">
                <a16:creationId xmlns:a16="http://schemas.microsoft.com/office/drawing/2014/main" id="{7217ABEB-25B9-4ECF-9D1C-6D4444FE187E}"/>
              </a:ext>
            </a:extLst>
          </p:cNvPr>
          <p:cNvSpPr>
            <a:spLocks noGrp="1"/>
          </p:cNvSpPr>
          <p:nvPr>
            <p:ph type="body" idx="1"/>
          </p:nvPr>
        </p:nvSpPr>
        <p:spPr>
          <a:xfrm>
            <a:off x="1212850" y="2149475"/>
            <a:ext cx="18238337" cy="5816977"/>
          </a:xfrm>
        </p:spPr>
        <p:txBody>
          <a:bodyPr/>
          <a:lstStyle/>
          <a:p>
            <a:pPr marL="571500" indent="-571500">
              <a:buFont typeface="Arial" panose="020B0604020202020204" pitchFamily="34" charset="0"/>
              <a:buChar char="•"/>
            </a:pPr>
            <a:r>
              <a:rPr lang="en-US" sz="5400" dirty="0"/>
              <a:t>Storing and Supplying Configuration</a:t>
            </a:r>
          </a:p>
          <a:p>
            <a:pPr marL="1028700" lvl="1" indent="-571500">
              <a:buFont typeface="Arial" panose="020B0604020202020204" pitchFamily="34" charset="0"/>
              <a:buChar char="•"/>
            </a:pPr>
            <a:r>
              <a:rPr lang="en-US" sz="5400" dirty="0"/>
              <a:t>Storing and Supplying Configuration</a:t>
            </a:r>
          </a:p>
          <a:p>
            <a:pPr marL="1028700" lvl="1" indent="-571500">
              <a:buFont typeface="Arial" panose="020B0604020202020204" pitchFamily="34" charset="0"/>
              <a:buChar char="•"/>
            </a:pPr>
            <a:r>
              <a:rPr lang="en-US" sz="5400" dirty="0"/>
              <a:t>Understanding variables</a:t>
            </a:r>
          </a:p>
          <a:p>
            <a:pPr marL="1028700" lvl="1" indent="-571500">
              <a:buFont typeface="Arial" panose="020B0604020202020204" pitchFamily="34" charset="0"/>
              <a:buChar char="•"/>
            </a:pPr>
            <a:r>
              <a:rPr lang="en-US" sz="5400" dirty="0"/>
              <a:t>Configuring data sources</a:t>
            </a:r>
          </a:p>
          <a:p>
            <a:pPr marL="1028700" lvl="1" indent="-571500">
              <a:buFont typeface="Arial" panose="020B0604020202020204" pitchFamily="34" charset="0"/>
              <a:buChar char="•"/>
            </a:pPr>
            <a:r>
              <a:rPr lang="en-US" sz="5400" dirty="0"/>
              <a:t>Exploring Terraform configuration resources</a:t>
            </a:r>
          </a:p>
          <a:p>
            <a:pPr marL="1028700" lvl="1" indent="-571500">
              <a:buFont typeface="Arial" panose="020B0604020202020204" pitchFamily="34" charset="0"/>
              <a:buChar char="•"/>
            </a:pPr>
            <a:r>
              <a:rPr lang="en-US" sz="5400" dirty="0"/>
              <a:t>Taking a quick look at Consul</a:t>
            </a:r>
          </a:p>
          <a:p>
            <a:pPr marL="571500" indent="-571500">
              <a:buFont typeface="Arial" panose="020B0604020202020204" pitchFamily="34" charset="0"/>
              <a:buChar char="•"/>
            </a:pPr>
            <a:endParaRPr lang="en-IN" sz="5400" dirty="0"/>
          </a:p>
        </p:txBody>
      </p:sp>
    </p:spTree>
    <p:extLst>
      <p:ext uri="{BB962C8B-B14F-4D97-AF65-F5344CB8AC3E}">
        <p14:creationId xmlns:p14="http://schemas.microsoft.com/office/powerpoint/2010/main" val="3455795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8164" y="4212926"/>
            <a:ext cx="11776710" cy="1433195"/>
          </a:xfrm>
          <a:prstGeom prst="rect">
            <a:avLst/>
          </a:prstGeom>
        </p:spPr>
        <p:txBody>
          <a:bodyPr vert="horz" wrap="square" lIns="0" tIns="17145" rIns="0" bIns="0" rtlCol="0">
            <a:spAutoFit/>
          </a:bodyPr>
          <a:lstStyle/>
          <a:p>
            <a:pPr marL="12700">
              <a:lnSpc>
                <a:spcPct val="100000"/>
              </a:lnSpc>
              <a:spcBef>
                <a:spcPts val="135"/>
              </a:spcBef>
            </a:pPr>
            <a:r>
              <a:rPr sz="9200" spc="-90" dirty="0">
                <a:latin typeface="Arial MT"/>
                <a:cs typeface="Arial MT"/>
              </a:rPr>
              <a:t>First</a:t>
            </a:r>
            <a:r>
              <a:rPr sz="9200" spc="-5" dirty="0">
                <a:latin typeface="Arial MT"/>
                <a:cs typeface="Arial MT"/>
              </a:rPr>
              <a:t> </a:t>
            </a:r>
            <a:r>
              <a:rPr sz="9200" spc="114" dirty="0">
                <a:latin typeface="Arial MT"/>
                <a:cs typeface="Arial MT"/>
              </a:rPr>
              <a:t>steps</a:t>
            </a:r>
            <a:r>
              <a:rPr sz="9200" spc="-5" dirty="0">
                <a:latin typeface="Arial MT"/>
                <a:cs typeface="Arial MT"/>
              </a:rPr>
              <a:t> </a:t>
            </a:r>
            <a:r>
              <a:rPr sz="9200" spc="10" dirty="0">
                <a:latin typeface="Arial MT"/>
                <a:cs typeface="Arial MT"/>
              </a:rPr>
              <a:t>in</a:t>
            </a:r>
            <a:r>
              <a:rPr sz="9200" spc="-5" dirty="0">
                <a:latin typeface="Arial MT"/>
                <a:cs typeface="Arial MT"/>
              </a:rPr>
              <a:t> </a:t>
            </a:r>
            <a:r>
              <a:rPr sz="9200" spc="30" dirty="0">
                <a:latin typeface="Arial MT"/>
                <a:cs typeface="Arial MT"/>
              </a:rPr>
              <a:t>terraform</a:t>
            </a:r>
            <a:endParaRPr sz="9200">
              <a:latin typeface="Arial MT"/>
              <a:cs typeface="Arial MT"/>
            </a:endParaRPr>
          </a:p>
        </p:txBody>
      </p:sp>
      <p:sp>
        <p:nvSpPr>
          <p:cNvPr id="3" name="object 3"/>
          <p:cNvSpPr txBox="1"/>
          <p:nvPr/>
        </p:nvSpPr>
        <p:spPr>
          <a:xfrm>
            <a:off x="9062625" y="6086317"/>
            <a:ext cx="1979295" cy="578485"/>
          </a:xfrm>
          <a:prstGeom prst="rect">
            <a:avLst/>
          </a:prstGeom>
        </p:spPr>
        <p:txBody>
          <a:bodyPr vert="horz" wrap="square" lIns="0" tIns="15875" rIns="0" bIns="0" rtlCol="0">
            <a:spAutoFit/>
          </a:bodyPr>
          <a:lstStyle/>
          <a:p>
            <a:pPr marL="12700">
              <a:lnSpc>
                <a:spcPct val="100000"/>
              </a:lnSpc>
              <a:spcBef>
                <a:spcPts val="125"/>
              </a:spcBef>
            </a:pPr>
            <a:r>
              <a:rPr sz="3600" spc="-20" dirty="0">
                <a:latin typeface="Arial MT"/>
                <a:cs typeface="Arial MT"/>
              </a:rPr>
              <a:t>Summa</a:t>
            </a:r>
            <a:r>
              <a:rPr sz="3600" spc="55" dirty="0">
                <a:latin typeface="Arial MT"/>
                <a:cs typeface="Arial MT"/>
              </a:rPr>
              <a:t>r</a:t>
            </a:r>
            <a:r>
              <a:rPr sz="3600" spc="10" dirty="0">
                <a:latin typeface="Arial MT"/>
                <a:cs typeface="Arial MT"/>
              </a:rPr>
              <a:t>y</a:t>
            </a:r>
            <a:endParaRPr sz="3600">
              <a:latin typeface="Arial MT"/>
              <a:cs typeface="Arial M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1349" y="4212926"/>
            <a:ext cx="11189970" cy="1433195"/>
          </a:xfrm>
          <a:prstGeom prst="rect">
            <a:avLst/>
          </a:prstGeom>
        </p:spPr>
        <p:txBody>
          <a:bodyPr vert="horz" wrap="square" lIns="0" tIns="17145" rIns="0" bIns="0" rtlCol="0">
            <a:spAutoFit/>
          </a:bodyPr>
          <a:lstStyle/>
          <a:p>
            <a:pPr marL="12700">
              <a:lnSpc>
                <a:spcPct val="100000"/>
              </a:lnSpc>
              <a:spcBef>
                <a:spcPts val="135"/>
              </a:spcBef>
            </a:pPr>
            <a:r>
              <a:rPr spc="-45" dirty="0"/>
              <a:t>Variables</a:t>
            </a:r>
            <a:r>
              <a:rPr spc="-15" dirty="0"/>
              <a:t> </a:t>
            </a:r>
            <a:r>
              <a:rPr spc="10" dirty="0"/>
              <a:t>in</a:t>
            </a:r>
            <a:r>
              <a:rPr spc="-10" dirty="0"/>
              <a:t> </a:t>
            </a:r>
            <a:r>
              <a:rPr spc="30" dirty="0"/>
              <a:t>terraform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5107285"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5" dirty="0">
                <a:latin typeface="Arial MT"/>
                <a:cs typeface="Arial MT"/>
              </a:rPr>
              <a:t>Everything</a:t>
            </a:r>
            <a:r>
              <a:rPr sz="4100" spc="-5" dirty="0">
                <a:latin typeface="Arial MT"/>
                <a:cs typeface="Arial MT"/>
              </a:rPr>
              <a:t> </a:t>
            </a:r>
            <a:r>
              <a:rPr sz="4100" spc="5" dirty="0">
                <a:latin typeface="Arial MT"/>
                <a:cs typeface="Arial MT"/>
              </a:rPr>
              <a:t>in</a:t>
            </a:r>
            <a:r>
              <a:rPr sz="4100" spc="-5" dirty="0">
                <a:latin typeface="Arial MT"/>
                <a:cs typeface="Arial MT"/>
              </a:rPr>
              <a:t> </a:t>
            </a:r>
            <a:r>
              <a:rPr sz="4100" spc="10" dirty="0">
                <a:latin typeface="Arial MT"/>
                <a:cs typeface="Arial MT"/>
              </a:rPr>
              <a:t>one</a:t>
            </a:r>
            <a:r>
              <a:rPr sz="4100" dirty="0">
                <a:latin typeface="Arial MT"/>
                <a:cs typeface="Arial MT"/>
              </a:rPr>
              <a:t> </a:t>
            </a:r>
            <a:r>
              <a:rPr sz="4100" spc="5" dirty="0">
                <a:latin typeface="Arial MT"/>
                <a:cs typeface="Arial MT"/>
              </a:rPr>
              <a:t>file</a:t>
            </a:r>
            <a:r>
              <a:rPr sz="4100" spc="-5" dirty="0">
                <a:latin typeface="Arial MT"/>
                <a:cs typeface="Arial MT"/>
              </a:rPr>
              <a:t> </a:t>
            </a:r>
            <a:r>
              <a:rPr sz="4100" spc="5" dirty="0">
                <a:latin typeface="Arial MT"/>
                <a:cs typeface="Arial MT"/>
              </a:rPr>
              <a:t>is</a:t>
            </a:r>
            <a:r>
              <a:rPr sz="4100" dirty="0">
                <a:latin typeface="Arial MT"/>
                <a:cs typeface="Arial MT"/>
              </a:rPr>
              <a:t> </a:t>
            </a:r>
            <a:r>
              <a:rPr sz="4100" spc="10" dirty="0">
                <a:latin typeface="Arial MT"/>
                <a:cs typeface="Arial MT"/>
              </a:rPr>
              <a:t>not</a:t>
            </a:r>
            <a:r>
              <a:rPr sz="4100" spc="-5" dirty="0">
                <a:latin typeface="Arial MT"/>
                <a:cs typeface="Arial MT"/>
              </a:rPr>
              <a:t> </a:t>
            </a:r>
            <a:r>
              <a:rPr sz="4100" spc="40" dirty="0">
                <a:latin typeface="Arial MT"/>
                <a:cs typeface="Arial MT"/>
              </a:rPr>
              <a:t>great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Use</a:t>
            </a:r>
            <a:r>
              <a:rPr sz="4100" dirty="0">
                <a:latin typeface="Arial MT"/>
                <a:cs typeface="Arial MT"/>
              </a:rPr>
              <a:t> </a:t>
            </a:r>
            <a:r>
              <a:rPr sz="4100" spc="30" dirty="0">
                <a:latin typeface="Arial MT"/>
                <a:cs typeface="Arial MT"/>
              </a:rPr>
              <a:t>variables</a:t>
            </a:r>
            <a:r>
              <a:rPr sz="4100" dirty="0">
                <a:latin typeface="Arial MT"/>
                <a:cs typeface="Arial MT"/>
              </a:rPr>
              <a:t> </a:t>
            </a:r>
            <a:r>
              <a:rPr sz="4100" spc="5" dirty="0">
                <a:latin typeface="Arial MT"/>
                <a:cs typeface="Arial MT"/>
              </a:rPr>
              <a:t>to</a:t>
            </a:r>
            <a:r>
              <a:rPr sz="4100" dirty="0">
                <a:latin typeface="Arial MT"/>
                <a:cs typeface="Arial MT"/>
              </a:rPr>
              <a:t> </a:t>
            </a:r>
            <a:r>
              <a:rPr sz="4100" b="1" spc="5" dirty="0">
                <a:latin typeface="Arial"/>
                <a:cs typeface="Arial"/>
              </a:rPr>
              <a:t>hide</a:t>
            </a:r>
            <a:r>
              <a:rPr sz="4100" b="1" dirty="0">
                <a:latin typeface="Arial"/>
                <a:cs typeface="Arial"/>
              </a:rPr>
              <a:t> </a:t>
            </a:r>
            <a:r>
              <a:rPr sz="4100" b="1" spc="10" dirty="0">
                <a:latin typeface="Arial"/>
                <a:cs typeface="Arial"/>
              </a:rPr>
              <a:t>secrets</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195" dirty="0">
                <a:latin typeface="Arial MT"/>
                <a:cs typeface="Arial MT"/>
              </a:rPr>
              <a:t>You</a:t>
            </a:r>
            <a:r>
              <a:rPr sz="4100" spc="5" dirty="0">
                <a:latin typeface="Arial MT"/>
                <a:cs typeface="Arial MT"/>
              </a:rPr>
              <a:t> </a:t>
            </a:r>
            <a:r>
              <a:rPr sz="4100" spc="35" dirty="0">
                <a:latin typeface="Arial MT"/>
                <a:cs typeface="Arial MT"/>
              </a:rPr>
              <a:t>don’t</a:t>
            </a:r>
            <a:r>
              <a:rPr sz="4100" spc="10" dirty="0">
                <a:latin typeface="Arial MT"/>
                <a:cs typeface="Arial MT"/>
              </a:rPr>
              <a:t> want the</a:t>
            </a:r>
            <a:r>
              <a:rPr sz="4100" spc="5" dirty="0">
                <a:latin typeface="Arial MT"/>
                <a:cs typeface="Arial MT"/>
              </a:rPr>
              <a:t> </a:t>
            </a:r>
            <a:r>
              <a:rPr sz="4100" spc="-190" dirty="0">
                <a:latin typeface="Arial MT"/>
                <a:cs typeface="Arial MT"/>
              </a:rPr>
              <a:t>AWS</a:t>
            </a:r>
            <a:r>
              <a:rPr sz="4100" spc="10" dirty="0">
                <a:latin typeface="Arial MT"/>
                <a:cs typeface="Arial MT"/>
              </a:rPr>
              <a:t> </a:t>
            </a:r>
            <a:r>
              <a:rPr sz="4100" spc="40" dirty="0">
                <a:latin typeface="Arial MT"/>
                <a:cs typeface="Arial MT"/>
              </a:rPr>
              <a:t>credentials</a:t>
            </a:r>
            <a:r>
              <a:rPr sz="4100" spc="10" dirty="0">
                <a:latin typeface="Arial MT"/>
                <a:cs typeface="Arial MT"/>
              </a:rPr>
              <a:t> </a:t>
            </a:r>
            <a:r>
              <a:rPr sz="4100" spc="5" dirty="0">
                <a:latin typeface="Arial MT"/>
                <a:cs typeface="Arial MT"/>
              </a:rPr>
              <a:t>in </a:t>
            </a:r>
            <a:r>
              <a:rPr sz="4100" spc="10" dirty="0">
                <a:latin typeface="Arial MT"/>
                <a:cs typeface="Arial MT"/>
              </a:rPr>
              <a:t>your </a:t>
            </a:r>
            <a:r>
              <a:rPr sz="4100" spc="80" dirty="0">
                <a:latin typeface="Arial MT"/>
                <a:cs typeface="Arial MT"/>
              </a:rPr>
              <a:t>git</a:t>
            </a:r>
            <a:r>
              <a:rPr sz="4100" spc="10" dirty="0">
                <a:latin typeface="Arial MT"/>
                <a:cs typeface="Arial MT"/>
              </a:rPr>
              <a:t> </a:t>
            </a:r>
            <a:r>
              <a:rPr sz="4100" spc="30" dirty="0">
                <a:latin typeface="Arial MT"/>
                <a:cs typeface="Arial MT"/>
              </a:rPr>
              <a:t>repository</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Use</a:t>
            </a:r>
            <a:r>
              <a:rPr sz="4100" spc="5" dirty="0">
                <a:latin typeface="Arial MT"/>
                <a:cs typeface="Arial MT"/>
              </a:rPr>
              <a:t> </a:t>
            </a:r>
            <a:r>
              <a:rPr sz="4100" spc="30" dirty="0">
                <a:latin typeface="Arial MT"/>
                <a:cs typeface="Arial MT"/>
              </a:rPr>
              <a:t>variables</a:t>
            </a:r>
            <a:r>
              <a:rPr sz="4100" spc="5" dirty="0">
                <a:latin typeface="Arial MT"/>
                <a:cs typeface="Arial MT"/>
              </a:rPr>
              <a:t> for</a:t>
            </a:r>
            <a:r>
              <a:rPr sz="4100" spc="10" dirty="0">
                <a:latin typeface="Arial MT"/>
                <a:cs typeface="Arial MT"/>
              </a:rPr>
              <a:t> elements</a:t>
            </a:r>
            <a:r>
              <a:rPr sz="4100" spc="5" dirty="0">
                <a:latin typeface="Arial MT"/>
                <a:cs typeface="Arial MT"/>
              </a:rPr>
              <a:t> that </a:t>
            </a:r>
            <a:r>
              <a:rPr sz="4100" b="1" spc="5" dirty="0">
                <a:latin typeface="Arial"/>
                <a:cs typeface="Arial"/>
              </a:rPr>
              <a:t>might</a:t>
            </a:r>
            <a:r>
              <a:rPr sz="4100" b="1" spc="10" dirty="0">
                <a:latin typeface="Arial"/>
                <a:cs typeface="Arial"/>
              </a:rPr>
              <a:t> change</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10" dirty="0">
                <a:latin typeface="Arial MT"/>
                <a:cs typeface="Arial MT"/>
              </a:rPr>
              <a:t>AMIs</a:t>
            </a:r>
            <a:r>
              <a:rPr sz="4100" spc="-10" dirty="0">
                <a:latin typeface="Arial MT"/>
                <a:cs typeface="Arial MT"/>
              </a:rPr>
              <a:t> </a:t>
            </a:r>
            <a:r>
              <a:rPr sz="4100" spc="-15" dirty="0">
                <a:latin typeface="Arial MT"/>
                <a:cs typeface="Arial MT"/>
              </a:rPr>
              <a:t>are</a:t>
            </a:r>
            <a:r>
              <a:rPr sz="4100" spc="-5" dirty="0">
                <a:latin typeface="Arial MT"/>
                <a:cs typeface="Arial MT"/>
              </a:rPr>
              <a:t> </a:t>
            </a:r>
            <a:r>
              <a:rPr sz="4100" spc="15" dirty="0">
                <a:latin typeface="Arial MT"/>
                <a:cs typeface="Arial MT"/>
              </a:rPr>
              <a:t>different</a:t>
            </a:r>
            <a:r>
              <a:rPr sz="4100" spc="-10" dirty="0">
                <a:latin typeface="Arial MT"/>
                <a:cs typeface="Arial MT"/>
              </a:rPr>
              <a:t> </a:t>
            </a:r>
            <a:r>
              <a:rPr sz="4100" spc="85" dirty="0">
                <a:latin typeface="Arial MT"/>
                <a:cs typeface="Arial MT"/>
              </a:rPr>
              <a:t>per</a:t>
            </a:r>
            <a:r>
              <a:rPr sz="4100" spc="-5" dirty="0">
                <a:latin typeface="Arial MT"/>
                <a:cs typeface="Arial MT"/>
              </a:rPr>
              <a:t> </a:t>
            </a:r>
            <a:r>
              <a:rPr sz="4100" spc="35" dirty="0">
                <a:latin typeface="Arial MT"/>
                <a:cs typeface="Arial MT"/>
              </a:rPr>
              <a:t>region</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10" dirty="0">
                <a:latin typeface="Arial MT"/>
                <a:cs typeface="Arial MT"/>
              </a:rPr>
              <a:t>Use </a:t>
            </a:r>
            <a:r>
              <a:rPr sz="4100" spc="30" dirty="0">
                <a:latin typeface="Arial MT"/>
                <a:cs typeface="Arial MT"/>
              </a:rPr>
              <a:t>variables</a:t>
            </a:r>
            <a:r>
              <a:rPr sz="4100" spc="15" dirty="0">
                <a:latin typeface="Arial MT"/>
                <a:cs typeface="Arial MT"/>
              </a:rPr>
              <a:t> </a:t>
            </a:r>
            <a:r>
              <a:rPr sz="4100" spc="5" dirty="0">
                <a:latin typeface="Arial MT"/>
                <a:cs typeface="Arial MT"/>
              </a:rPr>
              <a:t>to</a:t>
            </a:r>
            <a:r>
              <a:rPr sz="4100" spc="15" dirty="0">
                <a:latin typeface="Arial MT"/>
                <a:cs typeface="Arial MT"/>
              </a:rPr>
              <a:t> </a:t>
            </a:r>
            <a:r>
              <a:rPr sz="4100" spc="10" dirty="0">
                <a:latin typeface="Arial MT"/>
                <a:cs typeface="Arial MT"/>
              </a:rPr>
              <a:t>make</a:t>
            </a:r>
            <a:r>
              <a:rPr sz="4100" spc="15" dirty="0">
                <a:latin typeface="Arial MT"/>
                <a:cs typeface="Arial MT"/>
              </a:rPr>
              <a:t> </a:t>
            </a:r>
            <a:r>
              <a:rPr sz="4100" spc="5" dirty="0">
                <a:latin typeface="Arial MT"/>
                <a:cs typeface="Arial MT"/>
              </a:rPr>
              <a:t>it</a:t>
            </a:r>
            <a:r>
              <a:rPr sz="4100" spc="10" dirty="0">
                <a:latin typeface="Arial MT"/>
                <a:cs typeface="Arial MT"/>
              </a:rPr>
              <a:t> </a:t>
            </a:r>
            <a:r>
              <a:rPr sz="4100" spc="5" dirty="0">
                <a:latin typeface="Arial MT"/>
                <a:cs typeface="Arial MT"/>
              </a:rPr>
              <a:t>yourself</a:t>
            </a:r>
            <a:r>
              <a:rPr sz="4100" spc="15" dirty="0">
                <a:latin typeface="Arial MT"/>
                <a:cs typeface="Arial MT"/>
              </a:rPr>
              <a:t> </a:t>
            </a:r>
            <a:r>
              <a:rPr sz="4100" spc="5" dirty="0">
                <a:latin typeface="Arial MT"/>
                <a:cs typeface="Arial MT"/>
              </a:rPr>
              <a:t>easier</a:t>
            </a:r>
            <a:r>
              <a:rPr sz="4100" spc="15" dirty="0">
                <a:latin typeface="Arial MT"/>
                <a:cs typeface="Arial MT"/>
              </a:rPr>
              <a:t> </a:t>
            </a:r>
            <a:r>
              <a:rPr sz="4100" spc="5" dirty="0">
                <a:latin typeface="Arial MT"/>
                <a:cs typeface="Arial MT"/>
              </a:rPr>
              <a:t>to</a:t>
            </a:r>
            <a:r>
              <a:rPr sz="4100" spc="15" dirty="0">
                <a:latin typeface="Arial MT"/>
                <a:cs typeface="Arial MT"/>
              </a:rPr>
              <a:t> </a:t>
            </a:r>
            <a:r>
              <a:rPr sz="4100" spc="-5" dirty="0">
                <a:latin typeface="Arial MT"/>
                <a:cs typeface="Arial MT"/>
              </a:rPr>
              <a:t>reuse</a:t>
            </a:r>
            <a:r>
              <a:rPr sz="4100" spc="15" dirty="0">
                <a:latin typeface="Arial MT"/>
                <a:cs typeface="Arial MT"/>
              </a:rPr>
              <a:t> terraform</a:t>
            </a:r>
            <a:r>
              <a:rPr sz="4100" spc="10" dirty="0">
                <a:latin typeface="Arial MT"/>
                <a:cs typeface="Arial MT"/>
              </a:rPr>
              <a:t> </a:t>
            </a:r>
            <a:r>
              <a:rPr sz="4100" spc="5" dirty="0">
                <a:latin typeface="Arial MT"/>
                <a:cs typeface="Arial MT"/>
              </a:rPr>
              <a:t>files</a:t>
            </a:r>
            <a:endParaRPr sz="4100">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pic>
        <p:nvPicPr>
          <p:cNvPr id="3" name="object 3"/>
          <p:cNvPicPr/>
          <p:nvPr/>
        </p:nvPicPr>
        <p:blipFill>
          <a:blip r:embed="rId2" cstate="print"/>
          <a:stretch>
            <a:fillRect/>
          </a:stretch>
        </p:blipFill>
        <p:spPr>
          <a:xfrm>
            <a:off x="825716" y="2698091"/>
            <a:ext cx="15600886" cy="4132323"/>
          </a:xfrm>
          <a:prstGeom prst="rect">
            <a:avLst/>
          </a:prstGeom>
        </p:spPr>
      </p:pic>
      <p:sp>
        <p:nvSpPr>
          <p:cNvPr id="4" name="object 4"/>
          <p:cNvSpPr txBox="1"/>
          <p:nvPr/>
        </p:nvSpPr>
        <p:spPr>
          <a:xfrm>
            <a:off x="872835" y="2724268"/>
            <a:ext cx="15506700" cy="4038600"/>
          </a:xfrm>
          <a:prstGeom prst="rect">
            <a:avLst/>
          </a:prstGeom>
          <a:solidFill>
            <a:srgbClr val="DCDEE0"/>
          </a:solidFill>
          <a:ln w="10470">
            <a:solidFill>
              <a:srgbClr val="A6AAA9"/>
            </a:solidFill>
          </a:ln>
        </p:spPr>
        <p:txBody>
          <a:bodyPr vert="horz" wrap="square" lIns="0" tIns="3175" rIns="0" bIns="0" rtlCol="0">
            <a:spAutoFit/>
          </a:bodyPr>
          <a:lstStyle/>
          <a:p>
            <a:pPr>
              <a:lnSpc>
                <a:spcPct val="100000"/>
              </a:lnSpc>
              <a:spcBef>
                <a:spcPts val="25"/>
              </a:spcBef>
            </a:pPr>
            <a:endParaRPr sz="2600">
              <a:latin typeface="Times New Roman"/>
              <a:cs typeface="Times New Roman"/>
            </a:endParaRPr>
          </a:p>
          <a:p>
            <a:pPr marL="257810">
              <a:lnSpc>
                <a:spcPts val="2570"/>
              </a:lnSpc>
            </a:pPr>
            <a:r>
              <a:rPr sz="2150" spc="20" dirty="0">
                <a:latin typeface="Arial MT"/>
                <a:cs typeface="Arial MT"/>
              </a:rPr>
              <a:t>provider</a:t>
            </a:r>
            <a:r>
              <a:rPr sz="2150" spc="-35" dirty="0">
                <a:latin typeface="Arial MT"/>
                <a:cs typeface="Arial MT"/>
              </a:rPr>
              <a:t> </a:t>
            </a:r>
            <a:r>
              <a:rPr sz="2150" spc="-70" dirty="0">
                <a:latin typeface="Arial MT"/>
                <a:cs typeface="Arial MT"/>
              </a:rPr>
              <a:t>"aws"</a:t>
            </a:r>
            <a:r>
              <a:rPr sz="2150" spc="-30" dirty="0">
                <a:latin typeface="Arial MT"/>
                <a:cs typeface="Arial MT"/>
              </a:rPr>
              <a:t> </a:t>
            </a:r>
            <a:r>
              <a:rPr sz="2150" spc="-5" dirty="0">
                <a:latin typeface="Arial MT"/>
                <a:cs typeface="Arial MT"/>
              </a:rPr>
              <a:t>{</a:t>
            </a:r>
            <a:endParaRPr sz="2150">
              <a:latin typeface="Arial MT"/>
              <a:cs typeface="Arial MT"/>
            </a:endParaRPr>
          </a:p>
          <a:p>
            <a:pPr marL="408940" marR="10598785">
              <a:lnSpc>
                <a:spcPts val="2560"/>
              </a:lnSpc>
              <a:spcBef>
                <a:spcPts val="90"/>
              </a:spcBef>
              <a:tabLst>
                <a:tab pos="1553845" algn="l"/>
              </a:tabLst>
            </a:pPr>
            <a:r>
              <a:rPr sz="2150" spc="5" dirty="0">
                <a:latin typeface="Arial MT"/>
                <a:cs typeface="Arial MT"/>
              </a:rPr>
              <a:t>access_key</a:t>
            </a:r>
            <a:r>
              <a:rPr sz="2150" spc="-30" dirty="0">
                <a:latin typeface="Arial MT"/>
                <a:cs typeface="Arial MT"/>
              </a:rPr>
              <a:t> </a:t>
            </a:r>
            <a:r>
              <a:rPr sz="2150" spc="155" dirty="0">
                <a:latin typeface="Arial MT"/>
                <a:cs typeface="Arial MT"/>
              </a:rPr>
              <a:t>=</a:t>
            </a:r>
            <a:r>
              <a:rPr sz="2150" spc="-25" dirty="0">
                <a:latin typeface="Arial MT"/>
                <a:cs typeface="Arial MT"/>
              </a:rPr>
              <a:t> </a:t>
            </a:r>
            <a:r>
              <a:rPr sz="2150" spc="-95" dirty="0">
                <a:latin typeface="Arial MT"/>
                <a:cs typeface="Arial MT"/>
              </a:rPr>
              <a:t>"ACCESS_KEY_HERE" </a:t>
            </a:r>
            <a:r>
              <a:rPr sz="2150" spc="-585" dirty="0">
                <a:latin typeface="Arial MT"/>
                <a:cs typeface="Arial MT"/>
              </a:rPr>
              <a:t> </a:t>
            </a:r>
            <a:r>
              <a:rPr sz="2150" spc="-10" dirty="0">
                <a:latin typeface="Arial MT"/>
                <a:cs typeface="Arial MT"/>
              </a:rPr>
              <a:t>secret_key </a:t>
            </a:r>
            <a:r>
              <a:rPr sz="2150" spc="155" dirty="0">
                <a:latin typeface="Arial MT"/>
                <a:cs typeface="Arial MT"/>
              </a:rPr>
              <a:t>= </a:t>
            </a:r>
            <a:r>
              <a:rPr sz="2150" spc="-110" dirty="0">
                <a:latin typeface="Arial MT"/>
                <a:cs typeface="Arial MT"/>
              </a:rPr>
              <a:t>"SECRET_KEY_HERE" </a:t>
            </a:r>
            <a:r>
              <a:rPr sz="2150" spc="-105" dirty="0">
                <a:latin typeface="Arial MT"/>
                <a:cs typeface="Arial MT"/>
              </a:rPr>
              <a:t> </a:t>
            </a:r>
            <a:r>
              <a:rPr sz="2150" spc="5" dirty="0">
                <a:latin typeface="Arial MT"/>
                <a:cs typeface="Arial MT"/>
              </a:rPr>
              <a:t>region	</a:t>
            </a:r>
            <a:r>
              <a:rPr sz="2150" spc="155" dirty="0">
                <a:latin typeface="Arial MT"/>
                <a:cs typeface="Arial MT"/>
              </a:rPr>
              <a:t>=</a:t>
            </a:r>
            <a:r>
              <a:rPr sz="2150" spc="-10" dirty="0">
                <a:latin typeface="Arial MT"/>
                <a:cs typeface="Arial MT"/>
              </a:rPr>
              <a:t> </a:t>
            </a:r>
            <a:r>
              <a:rPr sz="2150" spc="-35" dirty="0">
                <a:latin typeface="Arial MT"/>
                <a:cs typeface="Arial MT"/>
              </a:rPr>
              <a:t>"us-east-1"</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408940" marR="10862945" indent="-151765">
              <a:lnSpc>
                <a:spcPts val="2560"/>
              </a:lnSpc>
              <a:tabLst>
                <a:tab pos="1680210" algn="l"/>
              </a:tabLst>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10" dirty="0">
                <a:latin typeface="Arial MT"/>
                <a:cs typeface="Arial MT"/>
              </a:rPr>
              <a:t> </a:t>
            </a:r>
            <a:r>
              <a:rPr sz="2150" spc="-5" dirty="0">
                <a:latin typeface="Arial MT"/>
                <a:cs typeface="Arial MT"/>
              </a:rPr>
              <a:t>{ </a:t>
            </a:r>
            <a:r>
              <a:rPr sz="2150" spc="-585" dirty="0">
                <a:latin typeface="Arial MT"/>
                <a:cs typeface="Arial MT"/>
              </a:rPr>
              <a:t> </a:t>
            </a:r>
            <a:r>
              <a:rPr sz="2150" spc="-5" dirty="0">
                <a:latin typeface="Arial MT"/>
                <a:cs typeface="Arial MT"/>
              </a:rPr>
              <a:t>ami	</a:t>
            </a:r>
            <a:r>
              <a:rPr sz="2150" spc="155" dirty="0">
                <a:latin typeface="Arial MT"/>
                <a:cs typeface="Arial MT"/>
              </a:rPr>
              <a:t>= </a:t>
            </a:r>
            <a:r>
              <a:rPr sz="2150" spc="-20" dirty="0">
                <a:latin typeface="Arial MT"/>
                <a:cs typeface="Arial MT"/>
              </a:rPr>
              <a:t>"ami-0d729a60" </a:t>
            </a:r>
            <a:r>
              <a:rPr sz="2150" spc="-1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"t2.micro"</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888618" y="2063902"/>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pic>
        <p:nvPicPr>
          <p:cNvPr id="3" name="object 3"/>
          <p:cNvPicPr/>
          <p:nvPr/>
        </p:nvPicPr>
        <p:blipFill>
          <a:blip r:embed="rId2" cstate="print"/>
          <a:stretch>
            <a:fillRect/>
          </a:stretch>
        </p:blipFill>
        <p:spPr>
          <a:xfrm>
            <a:off x="9743047" y="6512759"/>
            <a:ext cx="7499882" cy="2399543"/>
          </a:xfrm>
          <a:prstGeom prst="rect">
            <a:avLst/>
          </a:prstGeom>
        </p:spPr>
      </p:pic>
      <p:sp>
        <p:nvSpPr>
          <p:cNvPr id="4" name="object 4"/>
          <p:cNvSpPr txBox="1"/>
          <p:nvPr/>
        </p:nvSpPr>
        <p:spPr>
          <a:xfrm>
            <a:off x="9790165" y="6538935"/>
            <a:ext cx="7406005" cy="23056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408940" marR="2761615" indent="-151765">
              <a:lnSpc>
                <a:spcPts val="2560"/>
              </a:lnSpc>
              <a:spcBef>
                <a:spcPts val="1525"/>
              </a:spcBef>
              <a:tabLst>
                <a:tab pos="1680210" algn="l"/>
              </a:tabLst>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10" dirty="0">
                <a:latin typeface="Arial MT"/>
                <a:cs typeface="Arial MT"/>
              </a:rPr>
              <a:t> </a:t>
            </a:r>
            <a:r>
              <a:rPr sz="2150" spc="-5" dirty="0">
                <a:latin typeface="Arial MT"/>
                <a:cs typeface="Arial MT"/>
              </a:rPr>
              <a:t>{ </a:t>
            </a:r>
            <a:r>
              <a:rPr sz="2150" spc="-580" dirty="0">
                <a:latin typeface="Arial MT"/>
                <a:cs typeface="Arial MT"/>
              </a:rPr>
              <a:t> </a:t>
            </a:r>
            <a:r>
              <a:rPr sz="2150" spc="-5" dirty="0">
                <a:latin typeface="Arial MT"/>
                <a:cs typeface="Arial MT"/>
              </a:rPr>
              <a:t>ami	</a:t>
            </a:r>
            <a:r>
              <a:rPr sz="2150" spc="155" dirty="0">
                <a:latin typeface="Arial MT"/>
                <a:cs typeface="Arial MT"/>
              </a:rPr>
              <a:t>= </a:t>
            </a:r>
            <a:r>
              <a:rPr sz="2150" spc="-20" dirty="0">
                <a:latin typeface="Arial MT"/>
                <a:cs typeface="Arial MT"/>
              </a:rPr>
              <a:t>"ami-0d729a60" </a:t>
            </a:r>
            <a:r>
              <a:rPr sz="2150" spc="-1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"t2.micro"</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pic>
        <p:nvPicPr>
          <p:cNvPr id="5" name="object 5"/>
          <p:cNvPicPr/>
          <p:nvPr/>
        </p:nvPicPr>
        <p:blipFill>
          <a:blip r:embed="rId3" cstate="print"/>
          <a:stretch>
            <a:fillRect/>
          </a:stretch>
        </p:blipFill>
        <p:spPr>
          <a:xfrm>
            <a:off x="926686" y="2724452"/>
            <a:ext cx="7432569" cy="2399543"/>
          </a:xfrm>
          <a:prstGeom prst="rect">
            <a:avLst/>
          </a:prstGeom>
        </p:spPr>
      </p:pic>
      <p:sp>
        <p:nvSpPr>
          <p:cNvPr id="6" name="object 6"/>
          <p:cNvSpPr txBox="1"/>
          <p:nvPr/>
        </p:nvSpPr>
        <p:spPr>
          <a:xfrm>
            <a:off x="973804" y="2750629"/>
            <a:ext cx="7338695" cy="2305685"/>
          </a:xfrm>
          <a:prstGeom prst="rect">
            <a:avLst/>
          </a:prstGeom>
          <a:solidFill>
            <a:srgbClr val="DCDEE0"/>
          </a:solidFill>
          <a:ln w="10470">
            <a:solidFill>
              <a:srgbClr val="A6AAA9"/>
            </a:solidFill>
          </a:ln>
        </p:spPr>
        <p:txBody>
          <a:bodyPr vert="horz" wrap="square" lIns="0" tIns="162560" rIns="0" bIns="0" rtlCol="0">
            <a:spAutoFit/>
          </a:bodyPr>
          <a:lstStyle/>
          <a:p>
            <a:pPr marL="257810">
              <a:lnSpc>
                <a:spcPts val="2570"/>
              </a:lnSpc>
              <a:spcBef>
                <a:spcPts val="1280"/>
              </a:spcBef>
            </a:pPr>
            <a:r>
              <a:rPr sz="2150" spc="20" dirty="0">
                <a:latin typeface="Arial MT"/>
                <a:cs typeface="Arial MT"/>
              </a:rPr>
              <a:t>provider</a:t>
            </a:r>
            <a:r>
              <a:rPr sz="2150" spc="-35" dirty="0">
                <a:latin typeface="Arial MT"/>
                <a:cs typeface="Arial MT"/>
              </a:rPr>
              <a:t> </a:t>
            </a:r>
            <a:r>
              <a:rPr sz="2150" spc="-70" dirty="0">
                <a:latin typeface="Arial MT"/>
                <a:cs typeface="Arial MT"/>
              </a:rPr>
              <a:t>"aws"</a:t>
            </a:r>
            <a:r>
              <a:rPr sz="2150" spc="-30" dirty="0">
                <a:latin typeface="Arial MT"/>
                <a:cs typeface="Arial MT"/>
              </a:rPr>
              <a:t> </a:t>
            </a:r>
            <a:r>
              <a:rPr sz="2150" spc="-5" dirty="0">
                <a:latin typeface="Arial MT"/>
                <a:cs typeface="Arial MT"/>
              </a:rPr>
              <a:t>{</a:t>
            </a:r>
            <a:endParaRPr sz="2150">
              <a:latin typeface="Arial MT"/>
              <a:cs typeface="Arial MT"/>
            </a:endParaRPr>
          </a:p>
          <a:p>
            <a:pPr marL="560070" marR="1292860">
              <a:lnSpc>
                <a:spcPts val="2560"/>
              </a:lnSpc>
              <a:spcBef>
                <a:spcPts val="90"/>
              </a:spcBef>
            </a:pPr>
            <a:r>
              <a:rPr sz="2150" spc="5" dirty="0">
                <a:latin typeface="Arial MT"/>
                <a:cs typeface="Arial MT"/>
              </a:rPr>
              <a:t>access_key</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b="1" spc="-15" dirty="0">
                <a:latin typeface="Arial"/>
                <a:cs typeface="Arial"/>
              </a:rPr>
              <a:t>"${var.AWS_ACCESS_KEY}" </a:t>
            </a:r>
            <a:r>
              <a:rPr sz="2150" b="1" spc="-580" dirty="0">
                <a:latin typeface="Arial"/>
                <a:cs typeface="Arial"/>
              </a:rPr>
              <a:t> </a:t>
            </a:r>
            <a:r>
              <a:rPr sz="2150" spc="-10" dirty="0">
                <a:latin typeface="Arial MT"/>
                <a:cs typeface="Arial MT"/>
              </a:rPr>
              <a:t>secret_key </a:t>
            </a:r>
            <a:r>
              <a:rPr sz="2150" spc="155" dirty="0">
                <a:latin typeface="Arial MT"/>
                <a:cs typeface="Arial MT"/>
              </a:rPr>
              <a:t>= </a:t>
            </a:r>
            <a:r>
              <a:rPr sz="2150" b="1" spc="-15" dirty="0">
                <a:latin typeface="Arial"/>
                <a:cs typeface="Arial"/>
              </a:rPr>
              <a:t>"${var.AWS_SECRET_KEY}" </a:t>
            </a:r>
            <a:r>
              <a:rPr sz="2150" b="1" spc="-10" dirty="0">
                <a:latin typeface="Arial"/>
                <a:cs typeface="Arial"/>
              </a:rPr>
              <a:t> </a:t>
            </a: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b="1" spc="-20" dirty="0">
                <a:latin typeface="Arial"/>
                <a:cs typeface="Arial"/>
              </a:rPr>
              <a:t>"${var.AWS_REGION}"</a:t>
            </a:r>
            <a:endParaRPr sz="2150">
              <a:latin typeface="Arial"/>
              <a:cs typeface="Arial"/>
            </a:endParaRPr>
          </a:p>
          <a:p>
            <a:pPr marL="257810">
              <a:lnSpc>
                <a:spcPts val="2465"/>
              </a:lnSpc>
            </a:pPr>
            <a:r>
              <a:rPr sz="2150" spc="-5" dirty="0">
                <a:latin typeface="Arial MT"/>
                <a:cs typeface="Arial MT"/>
              </a:rPr>
              <a:t>}</a:t>
            </a:r>
            <a:endParaRPr sz="2150">
              <a:latin typeface="Arial MT"/>
              <a:cs typeface="Arial MT"/>
            </a:endParaRPr>
          </a:p>
        </p:txBody>
      </p:sp>
      <p:sp>
        <p:nvSpPr>
          <p:cNvPr id="7" name="object 7"/>
          <p:cNvSpPr txBox="1"/>
          <p:nvPr/>
        </p:nvSpPr>
        <p:spPr>
          <a:xfrm>
            <a:off x="9805949" y="5878570"/>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sp>
        <p:nvSpPr>
          <p:cNvPr id="8" name="object 8"/>
          <p:cNvSpPr txBox="1"/>
          <p:nvPr/>
        </p:nvSpPr>
        <p:spPr>
          <a:xfrm>
            <a:off x="999909" y="2080731"/>
            <a:ext cx="235331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provider.tf</a:t>
            </a:r>
            <a:endParaRPr sz="4100">
              <a:latin typeface="Arial MT"/>
              <a:cs typeface="Arial MT"/>
            </a:endParaRPr>
          </a:p>
        </p:txBody>
      </p:sp>
      <p:pic>
        <p:nvPicPr>
          <p:cNvPr id="9" name="object 9"/>
          <p:cNvPicPr/>
          <p:nvPr/>
        </p:nvPicPr>
        <p:blipFill>
          <a:blip r:embed="rId2" cstate="print"/>
          <a:stretch>
            <a:fillRect/>
          </a:stretch>
        </p:blipFill>
        <p:spPr>
          <a:xfrm>
            <a:off x="9727838" y="2724453"/>
            <a:ext cx="7499882" cy="2399543"/>
          </a:xfrm>
          <a:prstGeom prst="rect">
            <a:avLst/>
          </a:prstGeom>
        </p:spPr>
      </p:pic>
      <p:sp>
        <p:nvSpPr>
          <p:cNvPr id="10" name="object 10"/>
          <p:cNvSpPr txBox="1"/>
          <p:nvPr/>
        </p:nvSpPr>
        <p:spPr>
          <a:xfrm>
            <a:off x="9774957" y="2750629"/>
            <a:ext cx="7406005" cy="23056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350">
              <a:latin typeface="Times New Roman"/>
              <a:cs typeface="Times New Roman"/>
            </a:endParaRPr>
          </a:p>
          <a:p>
            <a:pPr marL="257810" marR="3070225">
              <a:lnSpc>
                <a:spcPts val="2560"/>
              </a:lnSpc>
            </a:pPr>
            <a:r>
              <a:rPr sz="2150" spc="10" dirty="0">
                <a:latin typeface="Arial MT"/>
                <a:cs typeface="Arial MT"/>
              </a:rPr>
              <a:t>variable</a:t>
            </a:r>
            <a:r>
              <a:rPr sz="2150" spc="-30" dirty="0">
                <a:latin typeface="Arial MT"/>
                <a:cs typeface="Arial MT"/>
              </a:rPr>
              <a:t> </a:t>
            </a:r>
            <a:r>
              <a:rPr sz="2150" spc="-35" dirty="0">
                <a:latin typeface="Arial MT"/>
                <a:cs typeface="Arial MT"/>
              </a:rPr>
              <a:t>"</a:t>
            </a:r>
            <a:r>
              <a:rPr sz="2150" b="1" spc="-35" dirty="0">
                <a:latin typeface="Arial"/>
                <a:cs typeface="Arial"/>
              </a:rPr>
              <a:t>AWS_ACCESS_KEY</a:t>
            </a:r>
            <a:r>
              <a:rPr sz="2150" spc="-35" dirty="0">
                <a:latin typeface="Arial MT"/>
                <a:cs typeface="Arial MT"/>
              </a:rPr>
              <a:t>"</a:t>
            </a:r>
            <a:r>
              <a:rPr sz="2150" spc="-30" dirty="0">
                <a:latin typeface="Arial MT"/>
                <a:cs typeface="Arial MT"/>
              </a:rPr>
              <a:t> </a:t>
            </a:r>
            <a:r>
              <a:rPr sz="2150" spc="-5" dirty="0">
                <a:latin typeface="Arial MT"/>
                <a:cs typeface="Arial MT"/>
              </a:rPr>
              <a:t>{} </a:t>
            </a:r>
            <a:r>
              <a:rPr sz="2150" spc="-585" dirty="0">
                <a:latin typeface="Arial MT"/>
                <a:cs typeface="Arial MT"/>
              </a:rPr>
              <a:t> </a:t>
            </a:r>
            <a:r>
              <a:rPr sz="2150" spc="10" dirty="0">
                <a:latin typeface="Arial MT"/>
                <a:cs typeface="Arial MT"/>
              </a:rPr>
              <a:t>variable </a:t>
            </a:r>
            <a:r>
              <a:rPr sz="2150" spc="-35" dirty="0">
                <a:latin typeface="Arial MT"/>
                <a:cs typeface="Arial MT"/>
              </a:rPr>
              <a:t>"</a:t>
            </a:r>
            <a:r>
              <a:rPr sz="2150" b="1" spc="-35" dirty="0">
                <a:latin typeface="Arial"/>
                <a:cs typeface="Arial"/>
              </a:rPr>
              <a:t>AWS_SECRET_KEY</a:t>
            </a:r>
            <a:r>
              <a:rPr sz="2150" spc="-35" dirty="0">
                <a:latin typeface="Arial MT"/>
                <a:cs typeface="Arial MT"/>
              </a:rPr>
              <a:t>" </a:t>
            </a:r>
            <a:r>
              <a:rPr sz="2150" spc="-5" dirty="0">
                <a:latin typeface="Arial MT"/>
                <a:cs typeface="Arial MT"/>
              </a:rPr>
              <a:t>{} </a:t>
            </a:r>
            <a:r>
              <a:rPr sz="2150" spc="-585" dirty="0">
                <a:latin typeface="Arial MT"/>
                <a:cs typeface="Arial MT"/>
              </a:rPr>
              <a:t> </a:t>
            </a:r>
            <a:r>
              <a:rPr sz="2150" spc="10" dirty="0">
                <a:latin typeface="Arial MT"/>
                <a:cs typeface="Arial MT"/>
              </a:rPr>
              <a:t>variable </a:t>
            </a:r>
            <a:r>
              <a:rPr sz="2150" spc="-45" dirty="0">
                <a:latin typeface="Arial MT"/>
                <a:cs typeface="Arial MT"/>
              </a:rPr>
              <a:t>"</a:t>
            </a:r>
            <a:r>
              <a:rPr sz="2150" b="1" spc="-45" dirty="0">
                <a:latin typeface="Arial"/>
                <a:cs typeface="Arial"/>
              </a:rPr>
              <a:t>AWS_REGION</a:t>
            </a:r>
            <a:r>
              <a:rPr sz="2150" spc="-45" dirty="0">
                <a:latin typeface="Arial MT"/>
                <a:cs typeface="Arial MT"/>
              </a:rPr>
              <a:t>"</a:t>
            </a:r>
            <a:r>
              <a:rPr sz="2150" spc="505"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default</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5" dirty="0">
                <a:latin typeface="Arial MT"/>
                <a:cs typeface="Arial MT"/>
              </a:rPr>
              <a:t>"eu-west-1"</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p:txBody>
      </p:sp>
      <p:sp>
        <p:nvSpPr>
          <p:cNvPr id="11" name="object 11"/>
          <p:cNvSpPr txBox="1"/>
          <p:nvPr/>
        </p:nvSpPr>
        <p:spPr>
          <a:xfrm>
            <a:off x="9767118" y="2080731"/>
            <a:ext cx="145161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vars.tf</a:t>
            </a:r>
            <a:endParaRPr sz="4100">
              <a:latin typeface="Arial MT"/>
              <a:cs typeface="Arial MT"/>
            </a:endParaRPr>
          </a:p>
        </p:txBody>
      </p:sp>
      <p:pic>
        <p:nvPicPr>
          <p:cNvPr id="12" name="object 12"/>
          <p:cNvPicPr/>
          <p:nvPr/>
        </p:nvPicPr>
        <p:blipFill>
          <a:blip r:embed="rId2" cstate="print"/>
          <a:stretch>
            <a:fillRect/>
          </a:stretch>
        </p:blipFill>
        <p:spPr>
          <a:xfrm>
            <a:off x="893029" y="6509614"/>
            <a:ext cx="7499882" cy="2399543"/>
          </a:xfrm>
          <a:prstGeom prst="rect">
            <a:avLst/>
          </a:prstGeom>
        </p:spPr>
      </p:pic>
      <p:sp>
        <p:nvSpPr>
          <p:cNvPr id="13" name="object 13"/>
          <p:cNvSpPr txBox="1"/>
          <p:nvPr/>
        </p:nvSpPr>
        <p:spPr>
          <a:xfrm>
            <a:off x="940148" y="6535790"/>
            <a:ext cx="7406005" cy="23056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25"/>
              </a:spcBef>
            </a:pPr>
            <a:endParaRPr sz="2450">
              <a:latin typeface="Times New Roman"/>
              <a:cs typeface="Times New Roman"/>
            </a:endParaRPr>
          </a:p>
          <a:p>
            <a:pPr marL="257810" marR="4044950" algn="just">
              <a:lnSpc>
                <a:spcPts val="2560"/>
              </a:lnSpc>
            </a:pPr>
            <a:r>
              <a:rPr sz="2150" b="1" spc="-15" dirty="0">
                <a:latin typeface="Arial"/>
                <a:cs typeface="Arial"/>
              </a:rPr>
              <a:t>AWS_ACCESS_KEY</a:t>
            </a:r>
            <a:r>
              <a:rPr sz="2150" b="1" spc="-80" dirty="0">
                <a:latin typeface="Arial"/>
                <a:cs typeface="Arial"/>
              </a:rPr>
              <a:t> </a:t>
            </a:r>
            <a:r>
              <a:rPr sz="2150" spc="155" dirty="0">
                <a:latin typeface="Arial MT"/>
                <a:cs typeface="Arial MT"/>
              </a:rPr>
              <a:t>=</a:t>
            </a:r>
            <a:r>
              <a:rPr sz="2150" spc="-35" dirty="0">
                <a:latin typeface="Arial MT"/>
                <a:cs typeface="Arial MT"/>
              </a:rPr>
              <a:t> </a:t>
            </a:r>
            <a:r>
              <a:rPr sz="2150" spc="-170" dirty="0">
                <a:latin typeface="Arial MT"/>
                <a:cs typeface="Arial MT"/>
              </a:rPr>
              <a:t>"" </a:t>
            </a:r>
            <a:r>
              <a:rPr sz="2150" spc="-590" dirty="0">
                <a:latin typeface="Arial MT"/>
                <a:cs typeface="Arial MT"/>
              </a:rPr>
              <a:t> </a:t>
            </a:r>
            <a:r>
              <a:rPr sz="2150" b="1" spc="-15" dirty="0">
                <a:latin typeface="Arial"/>
                <a:cs typeface="Arial"/>
              </a:rPr>
              <a:t>AWS_SECRET_KEY </a:t>
            </a:r>
            <a:r>
              <a:rPr sz="2150" spc="155" dirty="0">
                <a:latin typeface="Arial MT"/>
                <a:cs typeface="Arial MT"/>
              </a:rPr>
              <a:t>= </a:t>
            </a:r>
            <a:r>
              <a:rPr sz="2150" spc="-170" dirty="0">
                <a:latin typeface="Arial MT"/>
                <a:cs typeface="Arial MT"/>
              </a:rPr>
              <a:t>"" </a:t>
            </a:r>
            <a:r>
              <a:rPr sz="2150" spc="-590" dirty="0">
                <a:latin typeface="Arial MT"/>
                <a:cs typeface="Arial MT"/>
              </a:rPr>
              <a:t> </a:t>
            </a:r>
            <a:r>
              <a:rPr sz="2150" b="1" spc="-20" dirty="0">
                <a:latin typeface="Arial"/>
                <a:cs typeface="Arial"/>
              </a:rPr>
              <a:t>AWS_REGION</a:t>
            </a:r>
            <a:r>
              <a:rPr sz="2150" b="1" spc="-15" dirty="0">
                <a:latin typeface="Arial"/>
                <a:cs typeface="Arial"/>
              </a:rPr>
              <a:t> </a:t>
            </a:r>
            <a:r>
              <a:rPr sz="2150" spc="155" dirty="0">
                <a:latin typeface="Arial MT"/>
                <a:cs typeface="Arial MT"/>
              </a:rPr>
              <a:t>=</a:t>
            </a:r>
            <a:r>
              <a:rPr sz="2150" spc="-10" dirty="0">
                <a:latin typeface="Arial MT"/>
                <a:cs typeface="Arial MT"/>
              </a:rPr>
              <a:t> </a:t>
            </a:r>
            <a:r>
              <a:rPr sz="2150" spc="-170" dirty="0">
                <a:latin typeface="Arial MT"/>
                <a:cs typeface="Arial MT"/>
              </a:rPr>
              <a:t>""</a:t>
            </a:r>
            <a:endParaRPr sz="2150">
              <a:latin typeface="Arial MT"/>
              <a:cs typeface="Arial MT"/>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4" name="object 14"/>
          <p:cNvSpPr txBox="1"/>
          <p:nvPr/>
        </p:nvSpPr>
        <p:spPr>
          <a:xfrm>
            <a:off x="993339" y="5837570"/>
            <a:ext cx="3583940" cy="654050"/>
          </a:xfrm>
          <a:prstGeom prst="rect">
            <a:avLst/>
          </a:prstGeom>
        </p:spPr>
        <p:txBody>
          <a:bodyPr vert="horz" wrap="square" lIns="0" tIns="15240" rIns="0" bIns="0" rtlCol="0">
            <a:spAutoFit/>
          </a:bodyPr>
          <a:lstStyle/>
          <a:p>
            <a:pPr marL="12700">
              <a:lnSpc>
                <a:spcPct val="100000"/>
              </a:lnSpc>
              <a:spcBef>
                <a:spcPts val="120"/>
              </a:spcBef>
            </a:pPr>
            <a:r>
              <a:rPr sz="4100" spc="10" dirty="0">
                <a:latin typeface="Arial MT"/>
                <a:cs typeface="Arial MT"/>
              </a:rPr>
              <a:t>terraform.tfvars</a:t>
            </a:r>
            <a:endParaRPr sz="4100">
              <a:latin typeface="Arial MT"/>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pic>
        <p:nvPicPr>
          <p:cNvPr id="3" name="object 3"/>
          <p:cNvPicPr/>
          <p:nvPr/>
        </p:nvPicPr>
        <p:blipFill>
          <a:blip r:embed="rId2" cstate="print"/>
          <a:stretch>
            <a:fillRect/>
          </a:stretch>
        </p:blipFill>
        <p:spPr>
          <a:xfrm>
            <a:off x="908237" y="6215186"/>
            <a:ext cx="7499882" cy="2399543"/>
          </a:xfrm>
          <a:prstGeom prst="rect">
            <a:avLst/>
          </a:prstGeom>
        </p:spPr>
      </p:pic>
      <p:sp>
        <p:nvSpPr>
          <p:cNvPr id="4" name="object 4"/>
          <p:cNvSpPr txBox="1"/>
          <p:nvPr/>
        </p:nvSpPr>
        <p:spPr>
          <a:xfrm>
            <a:off x="955356" y="6241363"/>
            <a:ext cx="7406005" cy="230568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425"/>
              </a:spcBef>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560705">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pic>
        <p:nvPicPr>
          <p:cNvPr id="5" name="object 5"/>
          <p:cNvPicPr/>
          <p:nvPr/>
        </p:nvPicPr>
        <p:blipFill>
          <a:blip r:embed="rId3" cstate="print"/>
          <a:stretch>
            <a:fillRect/>
          </a:stretch>
        </p:blipFill>
        <p:spPr>
          <a:xfrm>
            <a:off x="926686" y="2724452"/>
            <a:ext cx="7432569" cy="2399543"/>
          </a:xfrm>
          <a:prstGeom prst="rect">
            <a:avLst/>
          </a:prstGeom>
        </p:spPr>
      </p:pic>
      <p:sp>
        <p:nvSpPr>
          <p:cNvPr id="6" name="object 6"/>
          <p:cNvSpPr txBox="1"/>
          <p:nvPr/>
        </p:nvSpPr>
        <p:spPr>
          <a:xfrm>
            <a:off x="973804" y="2750629"/>
            <a:ext cx="7338695" cy="2305685"/>
          </a:xfrm>
          <a:prstGeom prst="rect">
            <a:avLst/>
          </a:prstGeom>
          <a:solidFill>
            <a:srgbClr val="DCDEE0"/>
          </a:solidFill>
          <a:ln w="10470">
            <a:solidFill>
              <a:srgbClr val="A6AAA9"/>
            </a:solidFill>
          </a:ln>
        </p:spPr>
        <p:txBody>
          <a:bodyPr vert="horz" wrap="square" lIns="0" tIns="162560" rIns="0" bIns="0" rtlCol="0">
            <a:spAutoFit/>
          </a:bodyPr>
          <a:lstStyle/>
          <a:p>
            <a:pPr marL="257810">
              <a:lnSpc>
                <a:spcPts val="2570"/>
              </a:lnSpc>
              <a:spcBef>
                <a:spcPts val="1280"/>
              </a:spcBef>
            </a:pPr>
            <a:r>
              <a:rPr sz="2150" spc="20" dirty="0">
                <a:latin typeface="Arial MT"/>
                <a:cs typeface="Arial MT"/>
              </a:rPr>
              <a:t>provider</a:t>
            </a:r>
            <a:r>
              <a:rPr sz="2150" spc="-35" dirty="0">
                <a:latin typeface="Arial MT"/>
                <a:cs typeface="Arial MT"/>
              </a:rPr>
              <a:t> </a:t>
            </a:r>
            <a:r>
              <a:rPr sz="2150" spc="-70" dirty="0">
                <a:latin typeface="Arial MT"/>
                <a:cs typeface="Arial MT"/>
              </a:rPr>
              <a:t>"aws"</a:t>
            </a:r>
            <a:r>
              <a:rPr sz="2150" spc="-30" dirty="0">
                <a:latin typeface="Arial MT"/>
                <a:cs typeface="Arial MT"/>
              </a:rPr>
              <a:t> </a:t>
            </a:r>
            <a:r>
              <a:rPr sz="2150" spc="-5" dirty="0">
                <a:latin typeface="Arial MT"/>
                <a:cs typeface="Arial MT"/>
              </a:rPr>
              <a:t>{</a:t>
            </a:r>
            <a:endParaRPr sz="2150">
              <a:latin typeface="Arial MT"/>
              <a:cs typeface="Arial MT"/>
            </a:endParaRPr>
          </a:p>
          <a:p>
            <a:pPr marL="560070" marR="1648460">
              <a:lnSpc>
                <a:spcPts val="2560"/>
              </a:lnSpc>
              <a:spcBef>
                <a:spcPts val="90"/>
              </a:spcBef>
            </a:pPr>
            <a:r>
              <a:rPr sz="2150" spc="5" dirty="0">
                <a:latin typeface="Arial MT"/>
                <a:cs typeface="Arial MT"/>
              </a:rPr>
              <a:t>access_key</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80" dirty="0">
                <a:latin typeface="Arial MT"/>
                <a:cs typeface="Arial MT"/>
              </a:rPr>
              <a:t>"${var.AWS_ACCESS_KEY}" </a:t>
            </a:r>
            <a:r>
              <a:rPr sz="2150" spc="-580" dirty="0">
                <a:latin typeface="Arial MT"/>
                <a:cs typeface="Arial MT"/>
              </a:rPr>
              <a:t> </a:t>
            </a:r>
            <a:r>
              <a:rPr sz="2150" spc="-10" dirty="0">
                <a:latin typeface="Arial MT"/>
                <a:cs typeface="Arial MT"/>
              </a:rPr>
              <a:t>secret_key </a:t>
            </a:r>
            <a:r>
              <a:rPr sz="2150" spc="155" dirty="0">
                <a:latin typeface="Arial MT"/>
                <a:cs typeface="Arial MT"/>
              </a:rPr>
              <a:t>= </a:t>
            </a:r>
            <a:r>
              <a:rPr sz="2150" spc="-90" dirty="0">
                <a:latin typeface="Arial MT"/>
                <a:cs typeface="Arial MT"/>
              </a:rPr>
              <a:t>"${var.AWS_SECRET_KEY}" </a:t>
            </a:r>
            <a:r>
              <a:rPr sz="2150" spc="-85" dirty="0">
                <a:latin typeface="Arial MT"/>
                <a:cs typeface="Arial MT"/>
              </a:rPr>
              <a:t> </a:t>
            </a: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70" dirty="0">
                <a:latin typeface="Arial MT"/>
                <a:cs typeface="Arial MT"/>
              </a:rPr>
              <a:t>"${var.AWS_REGION}"</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p:txBody>
      </p:sp>
      <p:sp>
        <p:nvSpPr>
          <p:cNvPr id="7" name="object 7"/>
          <p:cNvSpPr txBox="1"/>
          <p:nvPr/>
        </p:nvSpPr>
        <p:spPr>
          <a:xfrm>
            <a:off x="971139" y="5580998"/>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sp>
        <p:nvSpPr>
          <p:cNvPr id="8" name="object 8"/>
          <p:cNvSpPr txBox="1"/>
          <p:nvPr/>
        </p:nvSpPr>
        <p:spPr>
          <a:xfrm>
            <a:off x="999909" y="2080731"/>
            <a:ext cx="235331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provider.tf</a:t>
            </a:r>
            <a:endParaRPr sz="4100">
              <a:latin typeface="Arial MT"/>
              <a:cs typeface="Arial MT"/>
            </a:endParaRPr>
          </a:p>
        </p:txBody>
      </p:sp>
      <p:pic>
        <p:nvPicPr>
          <p:cNvPr id="9" name="object 9"/>
          <p:cNvPicPr/>
          <p:nvPr/>
        </p:nvPicPr>
        <p:blipFill>
          <a:blip r:embed="rId4" cstate="print"/>
          <a:stretch>
            <a:fillRect/>
          </a:stretch>
        </p:blipFill>
        <p:spPr>
          <a:xfrm>
            <a:off x="9727838" y="2724452"/>
            <a:ext cx="7499882" cy="5674471"/>
          </a:xfrm>
          <a:prstGeom prst="rect">
            <a:avLst/>
          </a:prstGeom>
        </p:spPr>
      </p:pic>
      <p:sp>
        <p:nvSpPr>
          <p:cNvPr id="10" name="object 10"/>
          <p:cNvSpPr txBox="1"/>
          <p:nvPr/>
        </p:nvSpPr>
        <p:spPr>
          <a:xfrm>
            <a:off x="9774957" y="2750629"/>
            <a:ext cx="7406005" cy="558038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50"/>
              </a:spcBef>
            </a:pPr>
            <a:endParaRPr sz="2500">
              <a:latin typeface="Times New Roman"/>
              <a:cs typeface="Times New Roman"/>
            </a:endParaRPr>
          </a:p>
          <a:p>
            <a:pPr marL="257810" marR="3247390">
              <a:lnSpc>
                <a:spcPts val="2560"/>
              </a:lnSpc>
            </a:pPr>
            <a:r>
              <a:rPr sz="2150" spc="10" dirty="0">
                <a:latin typeface="Arial MT"/>
                <a:cs typeface="Arial MT"/>
              </a:rPr>
              <a:t>variable</a:t>
            </a:r>
            <a:r>
              <a:rPr sz="2150" spc="-25" dirty="0">
                <a:latin typeface="Arial MT"/>
                <a:cs typeface="Arial MT"/>
              </a:rPr>
              <a:t> </a:t>
            </a:r>
            <a:r>
              <a:rPr sz="2150" spc="-100" dirty="0">
                <a:latin typeface="Arial MT"/>
                <a:cs typeface="Arial MT"/>
              </a:rPr>
              <a:t>"AWS_ACCESS_KEY"</a:t>
            </a:r>
            <a:r>
              <a:rPr sz="2150" spc="-25" dirty="0">
                <a:latin typeface="Arial MT"/>
                <a:cs typeface="Arial MT"/>
              </a:rPr>
              <a:t> </a:t>
            </a:r>
            <a:r>
              <a:rPr sz="2150" spc="-5" dirty="0">
                <a:latin typeface="Arial MT"/>
                <a:cs typeface="Arial MT"/>
              </a:rPr>
              <a:t>{} </a:t>
            </a:r>
            <a:r>
              <a:rPr sz="2150" spc="-585" dirty="0">
                <a:latin typeface="Arial MT"/>
                <a:cs typeface="Arial MT"/>
              </a:rPr>
              <a:t> </a:t>
            </a:r>
            <a:r>
              <a:rPr sz="2150" spc="10" dirty="0">
                <a:latin typeface="Arial MT"/>
                <a:cs typeface="Arial MT"/>
              </a:rPr>
              <a:t>variable</a:t>
            </a:r>
            <a:r>
              <a:rPr sz="2150" spc="-20" dirty="0">
                <a:latin typeface="Arial MT"/>
                <a:cs typeface="Arial MT"/>
              </a:rPr>
              <a:t> </a:t>
            </a:r>
            <a:r>
              <a:rPr sz="2150" spc="-114" dirty="0">
                <a:latin typeface="Arial MT"/>
                <a:cs typeface="Arial MT"/>
              </a:rPr>
              <a:t>"AWS_SECRET_KEY"</a:t>
            </a:r>
            <a:r>
              <a:rPr sz="2150" spc="-20" dirty="0">
                <a:latin typeface="Arial MT"/>
                <a:cs typeface="Arial MT"/>
              </a:rPr>
              <a:t> </a:t>
            </a:r>
            <a:r>
              <a:rPr sz="2150" spc="-5" dirty="0">
                <a:latin typeface="Arial MT"/>
                <a:cs typeface="Arial MT"/>
              </a:rPr>
              <a:t>{} </a:t>
            </a:r>
            <a:r>
              <a:rPr sz="2150" spc="-580" dirty="0">
                <a:latin typeface="Arial MT"/>
                <a:cs typeface="Arial MT"/>
              </a:rPr>
              <a:t> </a:t>
            </a:r>
            <a:r>
              <a:rPr sz="2150" spc="10" dirty="0">
                <a:latin typeface="Arial MT"/>
                <a:cs typeface="Arial MT"/>
              </a:rPr>
              <a:t>variable</a:t>
            </a:r>
            <a:r>
              <a:rPr sz="2150" spc="-10" dirty="0">
                <a:latin typeface="Arial MT"/>
                <a:cs typeface="Arial MT"/>
              </a:rPr>
              <a:t> </a:t>
            </a:r>
            <a:r>
              <a:rPr sz="2150" spc="-90" dirty="0">
                <a:latin typeface="Arial MT"/>
                <a:cs typeface="Arial MT"/>
              </a:rPr>
              <a:t>"AWS_REGION"</a:t>
            </a:r>
            <a:r>
              <a:rPr sz="2150" spc="-10"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default</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5" dirty="0">
                <a:latin typeface="Arial MT"/>
                <a:cs typeface="Arial MT"/>
              </a:rPr>
              <a:t>"eu-west-1"</a:t>
            </a:r>
            <a:endParaRPr sz="2150">
              <a:latin typeface="Arial MT"/>
              <a:cs typeface="Arial MT"/>
            </a:endParaRPr>
          </a:p>
          <a:p>
            <a:pPr marL="257810">
              <a:lnSpc>
                <a:spcPts val="2450"/>
              </a:lnSpc>
            </a:pPr>
            <a:r>
              <a:rPr sz="2150" spc="-5" dirty="0">
                <a:latin typeface="Arial MT"/>
                <a:cs typeface="Arial MT"/>
              </a:rPr>
              <a:t>}</a:t>
            </a:r>
            <a:endParaRPr sz="2150">
              <a:latin typeface="Arial MT"/>
              <a:cs typeface="Arial MT"/>
            </a:endParaRPr>
          </a:p>
          <a:p>
            <a:pPr marL="408940" marR="5097780" indent="-151765">
              <a:lnSpc>
                <a:spcPts val="2560"/>
              </a:lnSpc>
              <a:spcBef>
                <a:spcPts val="90"/>
              </a:spcBef>
            </a:pPr>
            <a:r>
              <a:rPr sz="2150" spc="10" dirty="0">
                <a:latin typeface="Arial MT"/>
                <a:cs typeface="Arial MT"/>
              </a:rPr>
              <a:t>variable</a:t>
            </a:r>
            <a:r>
              <a:rPr sz="2150" spc="-45" dirty="0">
                <a:latin typeface="Arial MT"/>
                <a:cs typeface="Arial MT"/>
              </a:rPr>
              <a:t> </a:t>
            </a:r>
            <a:r>
              <a:rPr sz="2150" spc="-60" dirty="0">
                <a:latin typeface="Arial MT"/>
                <a:cs typeface="Arial MT"/>
              </a:rPr>
              <a:t>"</a:t>
            </a:r>
            <a:r>
              <a:rPr sz="2150" b="1" spc="-60" dirty="0">
                <a:latin typeface="Arial"/>
                <a:cs typeface="Arial"/>
              </a:rPr>
              <a:t>AMIS</a:t>
            </a:r>
            <a:r>
              <a:rPr sz="2150" spc="-60" dirty="0">
                <a:latin typeface="Arial MT"/>
                <a:cs typeface="Arial MT"/>
              </a:rPr>
              <a:t>"</a:t>
            </a:r>
            <a:r>
              <a:rPr sz="2150" spc="-45" dirty="0">
                <a:latin typeface="Arial MT"/>
                <a:cs typeface="Arial MT"/>
              </a:rPr>
              <a:t> </a:t>
            </a:r>
            <a:r>
              <a:rPr sz="2150" spc="-5" dirty="0">
                <a:latin typeface="Arial MT"/>
                <a:cs typeface="Arial MT"/>
              </a:rPr>
              <a:t>{ </a:t>
            </a:r>
            <a:r>
              <a:rPr sz="2150" spc="-585" dirty="0">
                <a:latin typeface="Arial MT"/>
                <a:cs typeface="Arial MT"/>
              </a:rPr>
              <a:t> </a:t>
            </a:r>
            <a:r>
              <a:rPr sz="2150" spc="25" dirty="0">
                <a:latin typeface="Arial MT"/>
                <a:cs typeface="Arial MT"/>
              </a:rPr>
              <a:t>type </a:t>
            </a:r>
            <a:r>
              <a:rPr sz="2150" spc="155" dirty="0">
                <a:latin typeface="Arial MT"/>
                <a:cs typeface="Arial MT"/>
              </a:rPr>
              <a:t>= </a:t>
            </a:r>
            <a:r>
              <a:rPr sz="2150" spc="-75" dirty="0">
                <a:latin typeface="Arial MT"/>
                <a:cs typeface="Arial MT"/>
              </a:rPr>
              <a:t>"</a:t>
            </a:r>
            <a:r>
              <a:rPr sz="2150" b="1" spc="-75" dirty="0">
                <a:latin typeface="Arial"/>
                <a:cs typeface="Arial"/>
              </a:rPr>
              <a:t>map</a:t>
            </a:r>
            <a:r>
              <a:rPr sz="2150" spc="-75" dirty="0">
                <a:latin typeface="Arial MT"/>
                <a:cs typeface="Arial MT"/>
              </a:rPr>
              <a:t>" </a:t>
            </a:r>
            <a:r>
              <a:rPr sz="2150" spc="-70" dirty="0">
                <a:latin typeface="Arial MT"/>
                <a:cs typeface="Arial MT"/>
              </a:rPr>
              <a:t> </a:t>
            </a:r>
            <a:r>
              <a:rPr sz="2150" spc="10" dirty="0">
                <a:latin typeface="Arial MT"/>
                <a:cs typeface="Arial MT"/>
              </a:rPr>
              <a:t>default</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5" dirty="0">
                <a:latin typeface="Arial MT"/>
                <a:cs typeface="Arial MT"/>
              </a:rPr>
              <a:t>{</a:t>
            </a:r>
            <a:endParaRPr sz="2150">
              <a:latin typeface="Arial MT"/>
              <a:cs typeface="Arial MT"/>
            </a:endParaRPr>
          </a:p>
          <a:p>
            <a:pPr marL="560070">
              <a:lnSpc>
                <a:spcPts val="2455"/>
              </a:lnSpc>
            </a:pPr>
            <a:r>
              <a:rPr sz="2150" b="1" spc="-5" dirty="0">
                <a:latin typeface="Arial"/>
                <a:cs typeface="Arial"/>
              </a:rPr>
              <a:t>us-east-1</a:t>
            </a:r>
            <a:r>
              <a:rPr sz="2150" b="1" spc="-30" dirty="0">
                <a:latin typeface="Arial"/>
                <a:cs typeface="Arial"/>
              </a:rPr>
              <a:t> </a:t>
            </a:r>
            <a:r>
              <a:rPr sz="2150" b="1" spc="-5" dirty="0">
                <a:latin typeface="Arial"/>
                <a:cs typeface="Arial"/>
              </a:rPr>
              <a:t>=</a:t>
            </a:r>
            <a:r>
              <a:rPr sz="2150" b="1" spc="-30" dirty="0">
                <a:latin typeface="Arial"/>
                <a:cs typeface="Arial"/>
              </a:rPr>
              <a:t> </a:t>
            </a:r>
            <a:r>
              <a:rPr sz="2150" b="1" spc="-5" dirty="0">
                <a:latin typeface="Arial"/>
                <a:cs typeface="Arial"/>
              </a:rPr>
              <a:t>"ami-13be557e"</a:t>
            </a:r>
            <a:endParaRPr sz="2150">
              <a:latin typeface="Arial"/>
              <a:cs typeface="Arial"/>
            </a:endParaRPr>
          </a:p>
          <a:p>
            <a:pPr marL="560070" marR="3227070">
              <a:lnSpc>
                <a:spcPts val="2560"/>
              </a:lnSpc>
              <a:spcBef>
                <a:spcPts val="90"/>
              </a:spcBef>
            </a:pPr>
            <a:r>
              <a:rPr sz="2150" b="1" spc="-5" dirty="0">
                <a:latin typeface="Arial"/>
                <a:cs typeface="Arial"/>
              </a:rPr>
              <a:t>us-west-2</a:t>
            </a:r>
            <a:r>
              <a:rPr sz="2150" b="1" spc="-50" dirty="0">
                <a:latin typeface="Arial"/>
                <a:cs typeface="Arial"/>
              </a:rPr>
              <a:t> </a:t>
            </a:r>
            <a:r>
              <a:rPr sz="2150" b="1" spc="-5" dirty="0">
                <a:latin typeface="Arial"/>
                <a:cs typeface="Arial"/>
              </a:rPr>
              <a:t>=</a:t>
            </a:r>
            <a:r>
              <a:rPr sz="2150" b="1" spc="-45" dirty="0">
                <a:latin typeface="Arial"/>
                <a:cs typeface="Arial"/>
              </a:rPr>
              <a:t> </a:t>
            </a:r>
            <a:r>
              <a:rPr sz="2150" b="1" spc="-5" dirty="0">
                <a:latin typeface="Arial"/>
                <a:cs typeface="Arial"/>
              </a:rPr>
              <a:t>"ami-06b94666" </a:t>
            </a:r>
            <a:r>
              <a:rPr sz="2150" b="1" spc="-580" dirty="0">
                <a:latin typeface="Arial"/>
                <a:cs typeface="Arial"/>
              </a:rPr>
              <a:t> </a:t>
            </a:r>
            <a:r>
              <a:rPr sz="2150" b="1" spc="-5" dirty="0">
                <a:latin typeface="Arial"/>
                <a:cs typeface="Arial"/>
              </a:rPr>
              <a:t>eu-west-1</a:t>
            </a:r>
            <a:r>
              <a:rPr sz="2150" b="1" spc="-50" dirty="0">
                <a:latin typeface="Arial"/>
                <a:cs typeface="Arial"/>
              </a:rPr>
              <a:t> </a:t>
            </a:r>
            <a:r>
              <a:rPr sz="2150" b="1" spc="-5" dirty="0">
                <a:latin typeface="Arial"/>
                <a:cs typeface="Arial"/>
              </a:rPr>
              <a:t>=</a:t>
            </a:r>
            <a:r>
              <a:rPr sz="2150" b="1" spc="-45" dirty="0">
                <a:latin typeface="Arial"/>
                <a:cs typeface="Arial"/>
              </a:rPr>
              <a:t> </a:t>
            </a:r>
            <a:r>
              <a:rPr sz="2150" b="1" spc="-5" dirty="0">
                <a:latin typeface="Arial"/>
                <a:cs typeface="Arial"/>
              </a:rPr>
              <a:t>"ami-0d729a60"</a:t>
            </a:r>
            <a:endParaRPr sz="2150">
              <a:latin typeface="Arial"/>
              <a:cs typeface="Arial"/>
            </a:endParaRPr>
          </a:p>
          <a:p>
            <a:pPr marL="408940">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11" name="object 11"/>
          <p:cNvSpPr txBox="1"/>
          <p:nvPr/>
        </p:nvSpPr>
        <p:spPr>
          <a:xfrm>
            <a:off x="9767118" y="2080731"/>
            <a:ext cx="1451610" cy="654050"/>
          </a:xfrm>
          <a:prstGeom prst="rect">
            <a:avLst/>
          </a:prstGeom>
        </p:spPr>
        <p:txBody>
          <a:bodyPr vert="horz" wrap="square" lIns="0" tIns="15240" rIns="0" bIns="0" rtlCol="0">
            <a:spAutoFit/>
          </a:bodyPr>
          <a:lstStyle/>
          <a:p>
            <a:pPr marL="12700">
              <a:lnSpc>
                <a:spcPct val="100000"/>
              </a:lnSpc>
              <a:spcBef>
                <a:spcPts val="120"/>
              </a:spcBef>
            </a:pPr>
            <a:r>
              <a:rPr sz="4100" spc="5" dirty="0">
                <a:latin typeface="Arial MT"/>
                <a:cs typeface="Arial MT"/>
              </a:rPr>
              <a:t>vars.tf</a:t>
            </a:r>
            <a:endParaRPr sz="4100">
              <a:latin typeface="Arial MT"/>
              <a:cs typeface="Arial MT"/>
            </a:endParaRPr>
          </a:p>
        </p:txBody>
      </p:sp>
      <p:sp>
        <p:nvSpPr>
          <p:cNvPr id="12" name="object 12"/>
          <p:cNvSpPr txBox="1"/>
          <p:nvPr/>
        </p:nvSpPr>
        <p:spPr>
          <a:xfrm>
            <a:off x="3927194" y="9307931"/>
            <a:ext cx="10675620" cy="654050"/>
          </a:xfrm>
          <a:prstGeom prst="rect">
            <a:avLst/>
          </a:prstGeom>
        </p:spPr>
        <p:txBody>
          <a:bodyPr vert="horz" wrap="square" lIns="0" tIns="15240" rIns="0" bIns="0" rtlCol="0">
            <a:spAutoFit/>
          </a:bodyPr>
          <a:lstStyle/>
          <a:p>
            <a:pPr marL="12700">
              <a:lnSpc>
                <a:spcPct val="100000"/>
              </a:lnSpc>
              <a:spcBef>
                <a:spcPts val="120"/>
              </a:spcBef>
            </a:pPr>
            <a:r>
              <a:rPr sz="4100" spc="50" dirty="0">
                <a:latin typeface="Arial MT"/>
                <a:cs typeface="Arial MT"/>
              </a:rPr>
              <a:t>https://cloud-images.ubuntu.com/locator/ec2/</a:t>
            </a:r>
            <a:endParaRPr sz="4100">
              <a:latin typeface="Arial MT"/>
              <a:cs typeface="Arial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8439503" y="6086317"/>
            <a:ext cx="322516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Using</a:t>
            </a:r>
            <a:r>
              <a:rPr sz="3600" spc="-40" dirty="0">
                <a:latin typeface="Arial MT"/>
                <a:cs typeface="Arial MT"/>
              </a:rPr>
              <a:t> </a:t>
            </a:r>
            <a:r>
              <a:rPr sz="3600" spc="30" dirty="0">
                <a:latin typeface="Arial MT"/>
                <a:cs typeface="Arial MT"/>
              </a:rPr>
              <a:t>variables</a:t>
            </a:r>
            <a:endParaRPr sz="3600">
              <a:latin typeface="Arial MT"/>
              <a:cs typeface="Arial M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38415" y="4342747"/>
            <a:ext cx="11816080" cy="1306195"/>
          </a:xfrm>
          <a:prstGeom prst="rect">
            <a:avLst/>
          </a:prstGeom>
        </p:spPr>
        <p:txBody>
          <a:bodyPr vert="horz" wrap="square" lIns="0" tIns="12700" rIns="0" bIns="0" rtlCol="0">
            <a:spAutoFit/>
          </a:bodyPr>
          <a:lstStyle/>
          <a:p>
            <a:pPr marL="12700">
              <a:lnSpc>
                <a:spcPct val="100000"/>
              </a:lnSpc>
              <a:spcBef>
                <a:spcPts val="100"/>
              </a:spcBef>
            </a:pPr>
            <a:r>
              <a:rPr sz="8400" spc="-140" dirty="0"/>
              <a:t>Terraform</a:t>
            </a:r>
            <a:r>
              <a:rPr sz="8400" spc="-25" dirty="0"/>
              <a:t> </a:t>
            </a:r>
            <a:r>
              <a:rPr sz="8400" spc="-60" dirty="0"/>
              <a:t>Variable</a:t>
            </a:r>
            <a:r>
              <a:rPr sz="8400" spc="-20" dirty="0"/>
              <a:t> </a:t>
            </a:r>
            <a:r>
              <a:rPr sz="8400" spc="-145" dirty="0"/>
              <a:t>Types</a:t>
            </a:r>
            <a:endParaRPr sz="8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155795" cy="4403725"/>
          </a:xfrm>
          <a:prstGeom prst="rect">
            <a:avLst/>
          </a:prstGeom>
        </p:spPr>
        <p:txBody>
          <a:bodyPr vert="horz" wrap="square" lIns="0" tIns="12065" rIns="0" bIns="0" rtlCol="0">
            <a:spAutoFit/>
          </a:bodyPr>
          <a:lstStyle/>
          <a:p>
            <a:pPr marL="534035" marR="231775" indent="-509270">
              <a:lnSpc>
                <a:spcPct val="100499"/>
              </a:lnSpc>
              <a:spcBef>
                <a:spcPts val="95"/>
              </a:spcBef>
              <a:buSzPct val="75609"/>
              <a:buChar char="•"/>
              <a:tabLst>
                <a:tab pos="534035" algn="l"/>
                <a:tab pos="534670" algn="l"/>
              </a:tabLst>
            </a:pPr>
            <a:r>
              <a:rPr sz="4100" spc="-60" dirty="0">
                <a:latin typeface="Arial MT"/>
                <a:cs typeface="Arial MT"/>
              </a:rPr>
              <a:t>Terraform</a:t>
            </a:r>
            <a:r>
              <a:rPr sz="4100" spc="10" dirty="0">
                <a:latin typeface="Arial MT"/>
                <a:cs typeface="Arial MT"/>
              </a:rPr>
              <a:t> </a:t>
            </a:r>
            <a:r>
              <a:rPr sz="4100" spc="30" dirty="0">
                <a:latin typeface="Arial MT"/>
                <a:cs typeface="Arial MT"/>
              </a:rPr>
              <a:t>variables</a:t>
            </a:r>
            <a:r>
              <a:rPr sz="4100" spc="15" dirty="0">
                <a:latin typeface="Arial MT"/>
                <a:cs typeface="Arial MT"/>
              </a:rPr>
              <a:t> </a:t>
            </a:r>
            <a:r>
              <a:rPr sz="4100" spc="-10" dirty="0">
                <a:latin typeface="Arial MT"/>
                <a:cs typeface="Arial MT"/>
              </a:rPr>
              <a:t>were</a:t>
            </a:r>
            <a:r>
              <a:rPr sz="4100" spc="10" dirty="0">
                <a:latin typeface="Arial MT"/>
                <a:cs typeface="Arial MT"/>
              </a:rPr>
              <a:t> </a:t>
            </a:r>
            <a:r>
              <a:rPr sz="4100" b="1" spc="5" dirty="0">
                <a:latin typeface="Arial"/>
                <a:cs typeface="Arial"/>
              </a:rPr>
              <a:t>completely</a:t>
            </a:r>
            <a:r>
              <a:rPr sz="4100" b="1" spc="15" dirty="0">
                <a:latin typeface="Arial"/>
                <a:cs typeface="Arial"/>
              </a:rPr>
              <a:t> </a:t>
            </a:r>
            <a:r>
              <a:rPr sz="4100" b="1" spc="10" dirty="0">
                <a:latin typeface="Arial"/>
                <a:cs typeface="Arial"/>
              </a:rPr>
              <a:t>reworked</a:t>
            </a:r>
            <a:r>
              <a:rPr sz="4100" b="1" spc="15" dirty="0">
                <a:latin typeface="Arial"/>
                <a:cs typeface="Arial"/>
              </a:rPr>
              <a:t> </a:t>
            </a:r>
            <a:r>
              <a:rPr sz="4100" spc="5" dirty="0">
                <a:latin typeface="Arial MT"/>
                <a:cs typeface="Arial MT"/>
              </a:rPr>
              <a:t>for</a:t>
            </a:r>
            <a:r>
              <a:rPr sz="4100" spc="10" dirty="0">
                <a:latin typeface="Arial MT"/>
                <a:cs typeface="Arial MT"/>
              </a:rPr>
              <a:t> the</a:t>
            </a:r>
            <a:r>
              <a:rPr sz="4100" spc="15" dirty="0">
                <a:latin typeface="Arial MT"/>
                <a:cs typeface="Arial MT"/>
              </a:rPr>
              <a:t> </a:t>
            </a:r>
            <a:r>
              <a:rPr sz="4100" b="1" spc="10" dirty="0">
                <a:latin typeface="Arial"/>
                <a:cs typeface="Arial"/>
              </a:rPr>
              <a:t>terraform</a:t>
            </a:r>
            <a:r>
              <a:rPr sz="4100" b="1" spc="15" dirty="0">
                <a:latin typeface="Arial"/>
                <a:cs typeface="Arial"/>
              </a:rPr>
              <a:t> </a:t>
            </a:r>
            <a:r>
              <a:rPr sz="4100" b="1" spc="5" dirty="0">
                <a:latin typeface="Arial"/>
                <a:cs typeface="Arial"/>
              </a:rPr>
              <a:t>0.12 </a:t>
            </a:r>
            <a:r>
              <a:rPr sz="4100" b="1" spc="-1125" dirty="0">
                <a:latin typeface="Arial"/>
                <a:cs typeface="Arial"/>
              </a:rPr>
              <a:t> </a:t>
            </a:r>
            <a:r>
              <a:rPr sz="4100" b="1" spc="10" dirty="0">
                <a:latin typeface="Arial"/>
                <a:cs typeface="Arial"/>
              </a:rPr>
              <a:t>release</a:t>
            </a:r>
            <a:endParaRPr sz="4100">
              <a:latin typeface="Arial"/>
              <a:cs typeface="Arial"/>
            </a:endParaRPr>
          </a:p>
          <a:p>
            <a:pPr>
              <a:lnSpc>
                <a:spcPct val="100000"/>
              </a:lnSpc>
              <a:spcBef>
                <a:spcPts val="45"/>
              </a:spcBef>
              <a:buFont typeface="Arial MT"/>
              <a:buChar char="•"/>
            </a:pPr>
            <a:endParaRPr sz="4200">
              <a:latin typeface="Arial"/>
              <a:cs typeface="Arial"/>
            </a:endParaRPr>
          </a:p>
          <a:p>
            <a:pPr marL="534035" marR="17780" indent="-509270">
              <a:lnSpc>
                <a:spcPct val="100499"/>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now have </a:t>
            </a:r>
            <a:r>
              <a:rPr sz="4100" b="1" spc="10" dirty="0">
                <a:latin typeface="Arial"/>
                <a:cs typeface="Arial"/>
              </a:rPr>
              <a:t>more </a:t>
            </a:r>
            <a:r>
              <a:rPr sz="4100" b="1" spc="5" dirty="0">
                <a:latin typeface="Arial"/>
                <a:cs typeface="Arial"/>
              </a:rPr>
              <a:t>control</a:t>
            </a:r>
            <a:r>
              <a:rPr sz="4100" b="1" spc="10" dirty="0">
                <a:latin typeface="Arial"/>
                <a:cs typeface="Arial"/>
              </a:rPr>
              <a:t> over </a:t>
            </a:r>
            <a:r>
              <a:rPr sz="4100" b="1" spc="5" dirty="0">
                <a:latin typeface="Arial"/>
                <a:cs typeface="Arial"/>
              </a:rPr>
              <a:t>the</a:t>
            </a:r>
            <a:r>
              <a:rPr sz="4100" b="1" spc="10" dirty="0">
                <a:latin typeface="Arial"/>
                <a:cs typeface="Arial"/>
              </a:rPr>
              <a:t> </a:t>
            </a:r>
            <a:r>
              <a:rPr sz="4100" b="1" spc="5" dirty="0">
                <a:latin typeface="Arial"/>
                <a:cs typeface="Arial"/>
              </a:rPr>
              <a:t>variables</a:t>
            </a:r>
            <a:r>
              <a:rPr sz="4100" spc="5" dirty="0">
                <a:latin typeface="Arial MT"/>
                <a:cs typeface="Arial MT"/>
              </a:rPr>
              <a:t>, </a:t>
            </a:r>
            <a:r>
              <a:rPr sz="4100" spc="85" dirty="0">
                <a:latin typeface="Arial MT"/>
                <a:cs typeface="Arial MT"/>
              </a:rPr>
              <a:t>and</a:t>
            </a:r>
            <a:r>
              <a:rPr sz="4100" spc="10" dirty="0">
                <a:latin typeface="Arial MT"/>
                <a:cs typeface="Arial MT"/>
              </a:rPr>
              <a:t> have </a:t>
            </a:r>
            <a:r>
              <a:rPr sz="4100" b="1" spc="5" dirty="0">
                <a:latin typeface="Arial"/>
                <a:cs typeface="Arial"/>
              </a:rPr>
              <a:t>for</a:t>
            </a:r>
            <a:r>
              <a:rPr sz="4100" b="1" spc="10" dirty="0">
                <a:latin typeface="Arial"/>
                <a:cs typeface="Arial"/>
              </a:rPr>
              <a:t> and </a:t>
            </a:r>
            <a:r>
              <a:rPr sz="4100" b="1" spc="-1125" dirty="0">
                <a:latin typeface="Arial"/>
                <a:cs typeface="Arial"/>
              </a:rPr>
              <a:t> </a:t>
            </a:r>
            <a:r>
              <a:rPr sz="4100" b="1" spc="10" dirty="0">
                <a:latin typeface="Arial"/>
                <a:cs typeface="Arial"/>
              </a:rPr>
              <a:t>for-each</a:t>
            </a:r>
            <a:r>
              <a:rPr sz="4100" b="1" dirty="0">
                <a:latin typeface="Arial"/>
                <a:cs typeface="Arial"/>
              </a:rPr>
              <a:t> </a:t>
            </a:r>
            <a:r>
              <a:rPr sz="4100" b="1" spc="5" dirty="0">
                <a:latin typeface="Arial"/>
                <a:cs typeface="Arial"/>
              </a:rPr>
              <a:t>loops</a:t>
            </a:r>
            <a:r>
              <a:rPr sz="4100" spc="5" dirty="0">
                <a:latin typeface="Arial MT"/>
                <a:cs typeface="Arial MT"/>
              </a:rPr>
              <a:t>, </a:t>
            </a:r>
            <a:r>
              <a:rPr sz="4100" spc="55" dirty="0">
                <a:latin typeface="Arial MT"/>
                <a:cs typeface="Arial MT"/>
              </a:rPr>
              <a:t>which</a:t>
            </a:r>
            <a:r>
              <a:rPr sz="4100" spc="5" dirty="0">
                <a:latin typeface="Arial MT"/>
                <a:cs typeface="Arial MT"/>
              </a:rPr>
              <a:t> </a:t>
            </a:r>
            <a:r>
              <a:rPr sz="4100" spc="-5" dirty="0">
                <a:latin typeface="Arial MT"/>
                <a:cs typeface="Arial MT"/>
              </a:rPr>
              <a:t>where</a:t>
            </a:r>
            <a:r>
              <a:rPr sz="4100" spc="5" dirty="0">
                <a:latin typeface="Arial MT"/>
                <a:cs typeface="Arial MT"/>
              </a:rPr>
              <a:t> </a:t>
            </a:r>
            <a:r>
              <a:rPr sz="4100" spc="10" dirty="0">
                <a:latin typeface="Arial MT"/>
                <a:cs typeface="Arial MT"/>
              </a:rPr>
              <a:t>not</a:t>
            </a:r>
            <a:r>
              <a:rPr sz="4100" spc="5" dirty="0">
                <a:latin typeface="Arial MT"/>
                <a:cs typeface="Arial MT"/>
              </a:rPr>
              <a:t> </a:t>
            </a:r>
            <a:r>
              <a:rPr sz="4100" spc="65" dirty="0">
                <a:latin typeface="Arial MT"/>
                <a:cs typeface="Arial MT"/>
              </a:rPr>
              <a:t>possible</a:t>
            </a:r>
            <a:r>
              <a:rPr sz="4100" spc="5" dirty="0">
                <a:latin typeface="Arial MT"/>
                <a:cs typeface="Arial MT"/>
              </a:rPr>
              <a:t> with earlier </a:t>
            </a:r>
            <a:r>
              <a:rPr sz="4100" spc="10" dirty="0">
                <a:latin typeface="Arial MT"/>
                <a:cs typeface="Arial MT"/>
              </a:rPr>
              <a:t>versions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35" dirty="0">
                <a:latin typeface="Arial MT"/>
                <a:cs typeface="Arial MT"/>
              </a:rPr>
              <a:t>don’t</a:t>
            </a:r>
            <a:r>
              <a:rPr sz="4100" spc="10" dirty="0">
                <a:latin typeface="Arial MT"/>
                <a:cs typeface="Arial MT"/>
              </a:rPr>
              <a:t> have </a:t>
            </a:r>
            <a:r>
              <a:rPr sz="4100" spc="5" dirty="0">
                <a:latin typeface="Arial MT"/>
                <a:cs typeface="Arial MT"/>
              </a:rPr>
              <a:t>to</a:t>
            </a:r>
            <a:r>
              <a:rPr sz="4100" spc="10" dirty="0">
                <a:latin typeface="Arial MT"/>
                <a:cs typeface="Arial MT"/>
              </a:rPr>
              <a:t> </a:t>
            </a:r>
            <a:r>
              <a:rPr sz="4100" spc="75" dirty="0">
                <a:latin typeface="Arial MT"/>
                <a:cs typeface="Arial MT"/>
              </a:rPr>
              <a:t>specify</a:t>
            </a:r>
            <a:r>
              <a:rPr sz="4100" spc="10" dirty="0">
                <a:latin typeface="Arial MT"/>
                <a:cs typeface="Arial MT"/>
              </a:rPr>
              <a:t> the</a:t>
            </a:r>
            <a:r>
              <a:rPr sz="4100" spc="5" dirty="0">
                <a:latin typeface="Arial MT"/>
                <a:cs typeface="Arial MT"/>
              </a:rPr>
              <a:t> </a:t>
            </a:r>
            <a:r>
              <a:rPr sz="4100" spc="65" dirty="0">
                <a:latin typeface="Arial MT"/>
                <a:cs typeface="Arial MT"/>
              </a:rPr>
              <a:t>type</a:t>
            </a:r>
            <a:r>
              <a:rPr sz="4100" spc="10" dirty="0">
                <a:latin typeface="Arial MT"/>
                <a:cs typeface="Arial MT"/>
              </a:rPr>
              <a:t> </a:t>
            </a:r>
            <a:r>
              <a:rPr sz="4100" spc="5" dirty="0">
                <a:latin typeface="Arial MT"/>
                <a:cs typeface="Arial MT"/>
              </a:rPr>
              <a:t>in</a:t>
            </a:r>
            <a:r>
              <a:rPr sz="4100" spc="10" dirty="0">
                <a:latin typeface="Arial MT"/>
                <a:cs typeface="Arial MT"/>
              </a:rPr>
              <a:t> </a:t>
            </a:r>
            <a:r>
              <a:rPr sz="4100" spc="30" dirty="0">
                <a:latin typeface="Arial MT"/>
                <a:cs typeface="Arial MT"/>
              </a:rPr>
              <a:t>variables,</a:t>
            </a:r>
            <a:r>
              <a:rPr sz="4100" spc="10" dirty="0">
                <a:latin typeface="Arial MT"/>
                <a:cs typeface="Arial MT"/>
              </a:rPr>
              <a:t> </a:t>
            </a:r>
            <a:r>
              <a:rPr sz="4100" spc="85" dirty="0">
                <a:latin typeface="Arial MT"/>
                <a:cs typeface="Arial MT"/>
              </a:rPr>
              <a:t>but</a:t>
            </a:r>
            <a:r>
              <a:rPr sz="4100" spc="10" dirty="0">
                <a:latin typeface="Arial MT"/>
                <a:cs typeface="Arial MT"/>
              </a:rPr>
              <a:t> </a:t>
            </a:r>
            <a:r>
              <a:rPr sz="4100" spc="-75" dirty="0">
                <a:latin typeface="Arial MT"/>
                <a:cs typeface="Arial MT"/>
              </a:rPr>
              <a:t>it’s</a:t>
            </a:r>
            <a:r>
              <a:rPr sz="4100" spc="5" dirty="0">
                <a:latin typeface="Arial MT"/>
                <a:cs typeface="Arial MT"/>
              </a:rPr>
              <a:t> </a:t>
            </a:r>
            <a:r>
              <a:rPr sz="4100" b="1" spc="10" dirty="0">
                <a:latin typeface="Arial"/>
                <a:cs typeface="Arial"/>
              </a:rPr>
              <a:t>recommended</a:t>
            </a:r>
            <a:endParaRPr sz="41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3" name="object 3"/>
          <p:cNvSpPr txBox="1"/>
          <p:nvPr/>
        </p:nvSpPr>
        <p:spPr>
          <a:xfrm>
            <a:off x="844239" y="2071912"/>
            <a:ext cx="8561705" cy="439420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75" dirty="0">
                <a:latin typeface="Arial MT"/>
                <a:cs typeface="Arial MT"/>
              </a:rPr>
              <a:t>Terraform’s</a:t>
            </a:r>
            <a:r>
              <a:rPr sz="4100" spc="-5" dirty="0">
                <a:latin typeface="Arial MT"/>
                <a:cs typeface="Arial MT"/>
              </a:rPr>
              <a:t> </a:t>
            </a:r>
            <a:r>
              <a:rPr sz="4100" b="1" spc="5" dirty="0">
                <a:latin typeface="Arial"/>
                <a:cs typeface="Arial"/>
              </a:rPr>
              <a:t>simple</a:t>
            </a:r>
            <a:r>
              <a:rPr sz="4100" b="1" spc="-5" dirty="0">
                <a:latin typeface="Arial"/>
                <a:cs typeface="Arial"/>
              </a:rPr>
              <a:t> </a:t>
            </a:r>
            <a:r>
              <a:rPr sz="4100" b="1" spc="5" dirty="0">
                <a:latin typeface="Arial"/>
                <a:cs typeface="Arial"/>
              </a:rPr>
              <a:t>variable</a:t>
            </a:r>
            <a:r>
              <a:rPr sz="4100" b="1" spc="-5" dirty="0">
                <a:latin typeface="Arial"/>
                <a:cs typeface="Arial"/>
              </a:rPr>
              <a:t> </a:t>
            </a:r>
            <a:r>
              <a:rPr sz="4100" b="1" spc="10" dirty="0">
                <a:latin typeface="Arial"/>
                <a:cs typeface="Arial"/>
              </a:rPr>
              <a:t>types</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5" dirty="0">
                <a:latin typeface="Arial MT"/>
                <a:cs typeface="Arial MT"/>
              </a:rPr>
              <a:t>String</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0" dirty="0">
                <a:latin typeface="Arial MT"/>
                <a:cs typeface="Arial MT"/>
              </a:rPr>
              <a:t>Number</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 dirty="0">
                <a:latin typeface="Arial MT"/>
                <a:cs typeface="Arial MT"/>
              </a:rPr>
              <a:t>Bool</a:t>
            </a:r>
            <a:endParaRPr sz="4100">
              <a:latin typeface="Arial MT"/>
              <a:cs typeface="Arial MT"/>
            </a:endParaRPr>
          </a:p>
        </p:txBody>
      </p:sp>
      <p:pic>
        <p:nvPicPr>
          <p:cNvPr id="4" name="object 4"/>
          <p:cNvPicPr/>
          <p:nvPr/>
        </p:nvPicPr>
        <p:blipFill>
          <a:blip r:embed="rId2" cstate="print"/>
          <a:stretch>
            <a:fillRect/>
          </a:stretch>
        </p:blipFill>
        <p:spPr>
          <a:xfrm>
            <a:off x="1581765" y="6944832"/>
            <a:ext cx="15600886" cy="3173187"/>
          </a:xfrm>
          <a:prstGeom prst="rect">
            <a:avLst/>
          </a:prstGeom>
        </p:spPr>
      </p:pic>
      <p:sp>
        <p:nvSpPr>
          <p:cNvPr id="5" name="object 5"/>
          <p:cNvSpPr txBox="1"/>
          <p:nvPr/>
        </p:nvSpPr>
        <p:spPr>
          <a:xfrm>
            <a:off x="1628884" y="6971008"/>
            <a:ext cx="15506700" cy="3079115"/>
          </a:xfrm>
          <a:prstGeom prst="rect">
            <a:avLst/>
          </a:prstGeom>
          <a:solidFill>
            <a:srgbClr val="DCDEE0"/>
          </a:solidFill>
          <a:ln w="10470">
            <a:solidFill>
              <a:srgbClr val="A6AAA9"/>
            </a:solidFill>
          </a:ln>
        </p:spPr>
        <p:txBody>
          <a:bodyPr vert="horz" wrap="square" lIns="0" tIns="81280" rIns="0" bIns="0" rtlCol="0">
            <a:spAutoFit/>
          </a:bodyPr>
          <a:lstStyle/>
          <a:p>
            <a:pPr marL="408940" marR="12956540" indent="-151765">
              <a:lnSpc>
                <a:spcPts val="2560"/>
              </a:lnSpc>
              <a:spcBef>
                <a:spcPts val="640"/>
              </a:spcBef>
            </a:pPr>
            <a:r>
              <a:rPr sz="2150" spc="10" dirty="0">
                <a:latin typeface="Arial MT"/>
                <a:cs typeface="Arial MT"/>
              </a:rPr>
              <a:t>variable</a:t>
            </a:r>
            <a:r>
              <a:rPr sz="2150" spc="-45" dirty="0">
                <a:latin typeface="Arial MT"/>
                <a:cs typeface="Arial MT"/>
              </a:rPr>
              <a:t> </a:t>
            </a:r>
            <a:r>
              <a:rPr sz="2150" spc="-25" dirty="0">
                <a:latin typeface="Arial MT"/>
                <a:cs typeface="Arial MT"/>
              </a:rPr>
              <a:t>"a-string"</a:t>
            </a:r>
            <a:r>
              <a:rPr sz="2150" spc="-40" dirty="0">
                <a:latin typeface="Arial MT"/>
                <a:cs typeface="Arial MT"/>
              </a:rPr>
              <a:t> </a:t>
            </a:r>
            <a:r>
              <a:rPr sz="2150" spc="-5" dirty="0">
                <a:latin typeface="Arial MT"/>
                <a:cs typeface="Arial MT"/>
              </a:rPr>
              <a:t>{ </a:t>
            </a:r>
            <a:r>
              <a:rPr sz="2150" spc="-585" dirty="0">
                <a:latin typeface="Arial MT"/>
                <a:cs typeface="Arial MT"/>
              </a:rPr>
              <a:t> </a:t>
            </a:r>
            <a:r>
              <a:rPr sz="2150" spc="25" dirty="0">
                <a:latin typeface="Arial MT"/>
                <a:cs typeface="Arial MT"/>
              </a:rPr>
              <a:t>type</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15" dirty="0">
                <a:latin typeface="Arial MT"/>
                <a:cs typeface="Arial MT"/>
              </a:rPr>
              <a:t>string</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a:p>
            <a:pPr marL="408940" marR="11897995" indent="-151765">
              <a:lnSpc>
                <a:spcPts val="2560"/>
              </a:lnSpc>
              <a:spcBef>
                <a:spcPts val="90"/>
              </a:spcBef>
            </a:pPr>
            <a:r>
              <a:rPr sz="2150" spc="10" dirty="0">
                <a:latin typeface="Arial MT"/>
                <a:cs typeface="Arial MT"/>
              </a:rPr>
              <a:t>variable</a:t>
            </a:r>
            <a:r>
              <a:rPr sz="2150" spc="-45" dirty="0">
                <a:latin typeface="Arial MT"/>
                <a:cs typeface="Arial MT"/>
              </a:rPr>
              <a:t> </a:t>
            </a:r>
            <a:r>
              <a:rPr sz="2150" spc="-15" dirty="0">
                <a:latin typeface="Arial MT"/>
                <a:cs typeface="Arial MT"/>
              </a:rPr>
              <a:t>"this-is-a-number"</a:t>
            </a:r>
            <a:r>
              <a:rPr sz="2150" spc="-45" dirty="0">
                <a:latin typeface="Arial MT"/>
                <a:cs typeface="Arial MT"/>
              </a:rPr>
              <a:t> </a:t>
            </a:r>
            <a:r>
              <a:rPr sz="2150" spc="-5" dirty="0">
                <a:latin typeface="Arial MT"/>
                <a:cs typeface="Arial MT"/>
              </a:rPr>
              <a:t>{ </a:t>
            </a:r>
            <a:r>
              <a:rPr sz="2150" spc="-585" dirty="0">
                <a:latin typeface="Arial MT"/>
                <a:cs typeface="Arial MT"/>
              </a:rPr>
              <a:t> </a:t>
            </a:r>
            <a:r>
              <a:rPr sz="2150" spc="25" dirty="0">
                <a:latin typeface="Arial MT"/>
                <a:cs typeface="Arial MT"/>
              </a:rPr>
              <a:t>type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15" dirty="0">
                <a:latin typeface="Arial MT"/>
                <a:cs typeface="Arial MT"/>
              </a:rPr>
              <a:t>number</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a:p>
            <a:pPr marL="408940" marR="12426950" indent="-151765">
              <a:lnSpc>
                <a:spcPts val="2560"/>
              </a:lnSpc>
              <a:spcBef>
                <a:spcPts val="90"/>
              </a:spcBef>
            </a:pPr>
            <a:r>
              <a:rPr sz="2150" spc="10" dirty="0">
                <a:latin typeface="Arial MT"/>
                <a:cs typeface="Arial MT"/>
              </a:rPr>
              <a:t>variable</a:t>
            </a:r>
            <a:r>
              <a:rPr sz="2150" spc="-30" dirty="0">
                <a:latin typeface="Arial MT"/>
                <a:cs typeface="Arial MT"/>
              </a:rPr>
              <a:t> </a:t>
            </a:r>
            <a:r>
              <a:rPr sz="2150" spc="-35" dirty="0">
                <a:latin typeface="Arial MT"/>
                <a:cs typeface="Arial MT"/>
              </a:rPr>
              <a:t>"true-or-false"</a:t>
            </a:r>
            <a:r>
              <a:rPr sz="2150" spc="-30" dirty="0">
                <a:latin typeface="Arial MT"/>
                <a:cs typeface="Arial MT"/>
              </a:rPr>
              <a:t> </a:t>
            </a:r>
            <a:r>
              <a:rPr sz="2150" spc="-5" dirty="0">
                <a:latin typeface="Arial MT"/>
                <a:cs typeface="Arial MT"/>
              </a:rPr>
              <a:t>{ </a:t>
            </a:r>
            <a:r>
              <a:rPr sz="2150" spc="-585" dirty="0">
                <a:latin typeface="Arial MT"/>
                <a:cs typeface="Arial MT"/>
              </a:rPr>
              <a:t> </a:t>
            </a:r>
            <a:r>
              <a:rPr sz="2150" spc="25" dirty="0">
                <a:latin typeface="Arial MT"/>
                <a:cs typeface="Arial MT"/>
              </a:rPr>
              <a:t>type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25" dirty="0">
                <a:latin typeface="Arial MT"/>
                <a:cs typeface="Arial MT"/>
              </a:rPr>
              <a:t>bool</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821C1F-8EE5-4BB5-8B6B-E8BC65ED7EDD}"/>
              </a:ext>
            </a:extLst>
          </p:cNvPr>
          <p:cNvSpPr>
            <a:spLocks noGrp="1"/>
          </p:cNvSpPr>
          <p:nvPr>
            <p:ph type="title"/>
          </p:nvPr>
        </p:nvSpPr>
        <p:spPr>
          <a:xfrm>
            <a:off x="3575050" y="244475"/>
            <a:ext cx="12496800" cy="1433195"/>
          </a:xfrm>
        </p:spPr>
        <p:txBody>
          <a:bodyPr/>
          <a:lstStyle/>
          <a:p>
            <a:r>
              <a:rPr lang="en-IN" dirty="0"/>
              <a:t>Course Content</a:t>
            </a:r>
          </a:p>
        </p:txBody>
      </p:sp>
      <p:sp>
        <p:nvSpPr>
          <p:cNvPr id="7" name="Text Placeholder 6">
            <a:extLst>
              <a:ext uri="{FF2B5EF4-FFF2-40B4-BE49-F238E27FC236}">
                <a16:creationId xmlns:a16="http://schemas.microsoft.com/office/drawing/2014/main" id="{7217ABEB-25B9-4ECF-9D1C-6D4444FE187E}"/>
              </a:ext>
            </a:extLst>
          </p:cNvPr>
          <p:cNvSpPr>
            <a:spLocks noGrp="1"/>
          </p:cNvSpPr>
          <p:nvPr>
            <p:ph type="body" idx="1"/>
          </p:nvPr>
        </p:nvSpPr>
        <p:spPr>
          <a:xfrm>
            <a:off x="1212850" y="2149475"/>
            <a:ext cx="18238337" cy="8382000"/>
          </a:xfrm>
        </p:spPr>
        <p:txBody>
          <a:bodyPr/>
          <a:lstStyle/>
          <a:p>
            <a:pPr marL="571500" indent="-571500">
              <a:buFont typeface="Arial" panose="020B0604020202020204" pitchFamily="34" charset="0"/>
              <a:buChar char="•"/>
            </a:pPr>
            <a:r>
              <a:rPr lang="en-US" sz="5400" dirty="0"/>
              <a:t>Collaborative Infrastructure</a:t>
            </a:r>
          </a:p>
          <a:p>
            <a:pPr marL="1028700" lvl="1" indent="-571500">
              <a:buFont typeface="Arial" panose="020B0604020202020204" pitchFamily="34" charset="0"/>
              <a:buChar char="•"/>
            </a:pPr>
            <a:r>
              <a:rPr lang="en-US" sz="5400" dirty="0"/>
              <a:t>Version control with Git</a:t>
            </a:r>
          </a:p>
          <a:p>
            <a:pPr marL="1028700" lvl="1" indent="-571500">
              <a:buFont typeface="Arial" panose="020B0604020202020204" pitchFamily="34" charset="0"/>
              <a:buChar char="•"/>
            </a:pPr>
            <a:r>
              <a:rPr lang="en-US" sz="5400" dirty="0"/>
              <a:t>Moving templates to Git</a:t>
            </a:r>
          </a:p>
          <a:p>
            <a:pPr marL="1028700" lvl="1" indent="-571500">
              <a:buFont typeface="Arial" panose="020B0604020202020204" pitchFamily="34" charset="0"/>
              <a:buChar char="•"/>
            </a:pPr>
            <a:r>
              <a:rPr lang="en-US" sz="5400" dirty="0"/>
              <a:t>Protecting secrets in a Git repository</a:t>
            </a:r>
          </a:p>
          <a:p>
            <a:pPr marL="1028700" lvl="1" indent="-571500">
              <a:buFont typeface="Arial" panose="020B0604020202020204" pitchFamily="34" charset="0"/>
              <a:buChar char="•"/>
            </a:pPr>
            <a:r>
              <a:rPr lang="en-US" sz="5400" dirty="0"/>
              <a:t>Storing state files remotely</a:t>
            </a:r>
          </a:p>
          <a:p>
            <a:pPr marL="1028700" lvl="1" indent="-571500">
              <a:buFont typeface="Arial" panose="020B0604020202020204" pitchFamily="34" charset="0"/>
              <a:buChar char="•"/>
            </a:pPr>
            <a:r>
              <a:rPr lang="en-US" sz="5400" dirty="0"/>
              <a:t>Connecting remote states together</a:t>
            </a:r>
          </a:p>
          <a:p>
            <a:pPr marL="1028700" lvl="1" indent="-571500">
              <a:buFont typeface="Arial" panose="020B0604020202020204" pitchFamily="34" charset="0"/>
              <a:buChar char="•"/>
            </a:pPr>
            <a:r>
              <a:rPr lang="en-US" sz="5400" dirty="0"/>
              <a:t>Storing modules remotely</a:t>
            </a:r>
          </a:p>
          <a:p>
            <a:pPr marL="1028700" lvl="1" indent="-571500">
              <a:buFont typeface="Arial" panose="020B0604020202020204" pitchFamily="34" charset="0"/>
              <a:buChar char="•"/>
            </a:pPr>
            <a:r>
              <a:rPr lang="en-US" sz="5400" dirty="0"/>
              <a:t>Locking state files with </a:t>
            </a:r>
            <a:r>
              <a:rPr lang="en-US" sz="5400" dirty="0" err="1"/>
              <a:t>Terragrunt</a:t>
            </a:r>
            <a:endParaRPr lang="en-US" sz="5400" dirty="0"/>
          </a:p>
          <a:p>
            <a:pPr marL="1028700" lvl="1" indent="-571500">
              <a:buFont typeface="Arial" panose="020B0604020202020204" pitchFamily="34" charset="0"/>
              <a:buChar char="•"/>
            </a:pPr>
            <a:r>
              <a:rPr lang="en-US" sz="5400" dirty="0"/>
              <a:t>Moving infrastructure updates to the CI pipeline</a:t>
            </a:r>
          </a:p>
          <a:p>
            <a:pPr marL="1028700" lvl="1" indent="-571500">
              <a:buFont typeface="Arial" panose="020B0604020202020204" pitchFamily="34" charset="0"/>
              <a:buChar char="•"/>
            </a:pPr>
            <a:r>
              <a:rPr lang="en-US" sz="5400" dirty="0"/>
              <a:t>Integration testing of Terraform modules</a:t>
            </a:r>
            <a:endParaRPr lang="en-IN" sz="5400" dirty="0"/>
          </a:p>
        </p:txBody>
      </p:sp>
    </p:spTree>
    <p:extLst>
      <p:ext uri="{BB962C8B-B14F-4D97-AF65-F5344CB8AC3E}">
        <p14:creationId xmlns:p14="http://schemas.microsoft.com/office/powerpoint/2010/main" val="1980698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0565765" cy="688720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75" dirty="0">
                <a:latin typeface="Arial MT"/>
                <a:cs typeface="Arial MT"/>
              </a:rPr>
              <a:t>Terraform’s</a:t>
            </a:r>
            <a:r>
              <a:rPr sz="4100" spc="-20" dirty="0">
                <a:latin typeface="Arial MT"/>
                <a:cs typeface="Arial MT"/>
              </a:rPr>
              <a:t> </a:t>
            </a:r>
            <a:r>
              <a:rPr sz="4100" b="1" spc="10" dirty="0">
                <a:latin typeface="Arial"/>
                <a:cs typeface="Arial"/>
              </a:rPr>
              <a:t>complex</a:t>
            </a:r>
            <a:r>
              <a:rPr sz="4100" b="1" spc="-20" dirty="0">
                <a:latin typeface="Arial"/>
                <a:cs typeface="Arial"/>
              </a:rPr>
              <a:t> </a:t>
            </a:r>
            <a:r>
              <a:rPr sz="4100" b="1" spc="10" dirty="0">
                <a:latin typeface="Arial"/>
                <a:cs typeface="Arial"/>
              </a:rPr>
              <a:t>types</a:t>
            </a:r>
            <a:endParaRPr sz="4100">
              <a:latin typeface="Arial"/>
              <a:cs typeface="Arial"/>
            </a:endParaRPr>
          </a:p>
          <a:p>
            <a:pPr>
              <a:lnSpc>
                <a:spcPct val="100000"/>
              </a:lnSpc>
              <a:spcBef>
                <a:spcPts val="10"/>
              </a:spcBef>
              <a:buFont typeface="Arial MT"/>
              <a:buChar char="•"/>
            </a:pPr>
            <a:endParaRPr sz="4250">
              <a:latin typeface="Arial"/>
              <a:cs typeface="Arial"/>
            </a:endParaRPr>
          </a:p>
          <a:p>
            <a:pPr marL="1266825" lvl="1" indent="-509270">
              <a:lnSpc>
                <a:spcPct val="100000"/>
              </a:lnSpc>
              <a:buSzPct val="75609"/>
              <a:buChar char="•"/>
              <a:tabLst>
                <a:tab pos="1266825" algn="l"/>
                <a:tab pos="1267460" algn="l"/>
              </a:tabLst>
            </a:pPr>
            <a:r>
              <a:rPr sz="4100" spc="30" dirty="0">
                <a:latin typeface="Arial MT"/>
                <a:cs typeface="Arial MT"/>
              </a:rPr>
              <a:t>List(type)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Set(type)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0" dirty="0">
                <a:latin typeface="Arial MT"/>
                <a:cs typeface="Arial MT"/>
              </a:rPr>
              <a:t>Map(type)</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15" dirty="0">
                <a:latin typeface="Arial MT"/>
                <a:cs typeface="Arial MT"/>
              </a:rPr>
              <a:t>Object({&lt;ATTR</a:t>
            </a:r>
            <a:r>
              <a:rPr sz="4100" dirty="0">
                <a:latin typeface="Arial MT"/>
                <a:cs typeface="Arial MT"/>
              </a:rPr>
              <a:t> </a:t>
            </a:r>
            <a:r>
              <a:rPr sz="4100" spc="30" dirty="0">
                <a:latin typeface="Arial MT"/>
                <a:cs typeface="Arial MT"/>
              </a:rPr>
              <a:t>NAME&gt;</a:t>
            </a:r>
            <a:r>
              <a:rPr sz="4100" dirty="0">
                <a:latin typeface="Arial MT"/>
                <a:cs typeface="Arial MT"/>
              </a:rPr>
              <a:t> </a:t>
            </a:r>
            <a:r>
              <a:rPr sz="4100" spc="325" dirty="0">
                <a:latin typeface="Arial MT"/>
                <a:cs typeface="Arial MT"/>
              </a:rPr>
              <a:t>=</a:t>
            </a:r>
            <a:r>
              <a:rPr sz="4100" dirty="0">
                <a:latin typeface="Arial MT"/>
                <a:cs typeface="Arial MT"/>
              </a:rPr>
              <a:t> </a:t>
            </a:r>
            <a:r>
              <a:rPr sz="4100" spc="-30" dirty="0">
                <a:latin typeface="Arial MT"/>
                <a:cs typeface="Arial MT"/>
              </a:rPr>
              <a:t>&lt;TYPE&gt;,</a:t>
            </a:r>
            <a:r>
              <a:rPr sz="4100" dirty="0">
                <a:latin typeface="Arial MT"/>
                <a:cs typeface="Arial MT"/>
              </a:rPr>
              <a:t> </a:t>
            </a:r>
            <a:r>
              <a:rPr sz="4100" spc="5" dirty="0">
                <a:latin typeface="Arial MT"/>
                <a:cs typeface="Arial MT"/>
              </a:rPr>
              <a:t>... })</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25" dirty="0">
                <a:latin typeface="Arial MT"/>
                <a:cs typeface="Arial MT"/>
              </a:rPr>
              <a:t>Tuple(</a:t>
            </a:r>
            <a:r>
              <a:rPr sz="4100" u="heavy" spc="-25" dirty="0">
                <a:uFill>
                  <a:solidFill>
                    <a:srgbClr val="000000"/>
                  </a:solidFill>
                </a:uFill>
                <a:latin typeface="Arial MT"/>
                <a:cs typeface="Arial MT"/>
              </a:rPr>
              <a:t>[&lt;TYPE&gt;,</a:t>
            </a:r>
            <a:r>
              <a:rPr sz="4100" u="heavy" spc="-10" dirty="0">
                <a:uFill>
                  <a:solidFill>
                    <a:srgbClr val="000000"/>
                  </a:solidFill>
                </a:uFill>
                <a:latin typeface="Arial MT"/>
                <a:cs typeface="Arial MT"/>
              </a:rPr>
              <a:t> </a:t>
            </a:r>
            <a:r>
              <a:rPr sz="4100" u="heavy" spc="50" dirty="0">
                <a:uFill>
                  <a:solidFill>
                    <a:srgbClr val="000000"/>
                  </a:solidFill>
                </a:uFill>
                <a:latin typeface="Arial MT"/>
                <a:cs typeface="Arial MT"/>
              </a:rPr>
              <a:t>...])</a:t>
            </a:r>
            <a:endParaRPr sz="4100">
              <a:latin typeface="Arial MT"/>
              <a:cs typeface="Arial M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767300" cy="8143875"/>
          </a:xfrm>
          <a:prstGeom prst="rect">
            <a:avLst/>
          </a:prstGeom>
        </p:spPr>
        <p:txBody>
          <a:bodyPr vert="horz" wrap="square" lIns="0" tIns="15240" rIns="0" bIns="0" rtlCol="0">
            <a:spAutoFit/>
          </a:bodyPr>
          <a:lstStyle/>
          <a:p>
            <a:pPr marL="534035" indent="-509270">
              <a:lnSpc>
                <a:spcPct val="100000"/>
              </a:lnSpc>
              <a:spcBef>
                <a:spcPts val="120"/>
              </a:spcBef>
              <a:buSzPct val="75609"/>
              <a:buFont typeface="Arial MT"/>
              <a:buChar char="•"/>
              <a:tabLst>
                <a:tab pos="534035" algn="l"/>
                <a:tab pos="534670" algn="l"/>
              </a:tabLst>
            </a:pPr>
            <a:r>
              <a:rPr sz="4100" b="1" spc="5" dirty="0">
                <a:latin typeface="Arial"/>
                <a:cs typeface="Arial"/>
              </a:rPr>
              <a:t>List</a:t>
            </a:r>
            <a:r>
              <a:rPr sz="4100" b="1" dirty="0">
                <a:latin typeface="Arial"/>
                <a:cs typeface="Arial"/>
              </a:rPr>
              <a:t> </a:t>
            </a:r>
            <a:r>
              <a:rPr sz="4100" b="1" spc="15" dirty="0">
                <a:latin typeface="Arial"/>
                <a:cs typeface="Arial"/>
              </a:rPr>
              <a:t>&amp;</a:t>
            </a:r>
            <a:r>
              <a:rPr sz="4100" b="1" spc="5" dirty="0">
                <a:latin typeface="Arial"/>
                <a:cs typeface="Arial"/>
              </a:rPr>
              <a:t> </a:t>
            </a:r>
            <a:r>
              <a:rPr sz="4100" b="1" spc="10" dirty="0">
                <a:latin typeface="Arial"/>
                <a:cs typeface="Arial"/>
              </a:rPr>
              <a:t>Map</a:t>
            </a:r>
            <a:r>
              <a:rPr sz="4100" b="1" spc="5" dirty="0">
                <a:latin typeface="Arial"/>
                <a:cs typeface="Arial"/>
              </a:rPr>
              <a:t> </a:t>
            </a:r>
            <a:r>
              <a:rPr sz="4100" spc="10" dirty="0">
                <a:latin typeface="Arial MT"/>
                <a:cs typeface="Arial MT"/>
              </a:rPr>
              <a:t>we</a:t>
            </a:r>
            <a:r>
              <a:rPr sz="4100" spc="5" dirty="0">
                <a:latin typeface="Arial MT"/>
                <a:cs typeface="Arial MT"/>
              </a:rPr>
              <a:t> </a:t>
            </a:r>
            <a:r>
              <a:rPr sz="4100" spc="30" dirty="0">
                <a:latin typeface="Arial MT"/>
                <a:cs typeface="Arial MT"/>
              </a:rPr>
              <a:t>already</a:t>
            </a:r>
            <a:r>
              <a:rPr sz="4100" dirty="0">
                <a:latin typeface="Arial MT"/>
                <a:cs typeface="Arial MT"/>
              </a:rPr>
              <a:t> </a:t>
            </a:r>
            <a:r>
              <a:rPr sz="4100" spc="65" dirty="0">
                <a:latin typeface="Arial MT"/>
                <a:cs typeface="Arial MT"/>
              </a:rPr>
              <a:t>covered</a:t>
            </a:r>
            <a:r>
              <a:rPr sz="4100" spc="5" dirty="0">
                <a:latin typeface="Arial MT"/>
                <a:cs typeface="Arial MT"/>
              </a:rPr>
              <a:t> </a:t>
            </a:r>
            <a:r>
              <a:rPr sz="4100" spc="85" dirty="0">
                <a:latin typeface="Arial MT"/>
                <a:cs typeface="Arial MT"/>
              </a:rPr>
              <a:t>during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25" dirty="0">
                <a:latin typeface="Arial MT"/>
                <a:cs typeface="Arial MT"/>
              </a:rPr>
              <a:t>previous</a:t>
            </a:r>
            <a:r>
              <a:rPr sz="4100" dirty="0">
                <a:latin typeface="Arial MT"/>
                <a:cs typeface="Arial MT"/>
              </a:rPr>
              <a:t> </a:t>
            </a:r>
            <a:r>
              <a:rPr sz="4100" spc="70" dirty="0">
                <a:latin typeface="Arial MT"/>
                <a:cs typeface="Arial MT"/>
              </a:rPr>
              <a:t>demo</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List:</a:t>
            </a:r>
            <a:r>
              <a:rPr sz="4100" spc="-15" dirty="0">
                <a:latin typeface="Arial MT"/>
                <a:cs typeface="Arial MT"/>
              </a:rPr>
              <a:t> </a:t>
            </a:r>
            <a:r>
              <a:rPr sz="4100" spc="55" dirty="0">
                <a:latin typeface="Arial MT"/>
                <a:cs typeface="Arial MT"/>
              </a:rPr>
              <a:t>[0,1,5,2]</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Map:</a:t>
            </a:r>
            <a:r>
              <a:rPr sz="4100" spc="-5" dirty="0">
                <a:latin typeface="Arial MT"/>
                <a:cs typeface="Arial MT"/>
              </a:rPr>
              <a:t> </a:t>
            </a:r>
            <a:r>
              <a:rPr sz="4100" spc="-100" dirty="0">
                <a:latin typeface="Arial MT"/>
                <a:cs typeface="Arial MT"/>
              </a:rPr>
              <a:t>{"key"</a:t>
            </a:r>
            <a:r>
              <a:rPr sz="4100" dirty="0">
                <a:latin typeface="Arial MT"/>
                <a:cs typeface="Arial MT"/>
              </a:rPr>
              <a:t> </a:t>
            </a:r>
            <a:r>
              <a:rPr sz="4100" spc="325" dirty="0">
                <a:latin typeface="Arial MT"/>
                <a:cs typeface="Arial MT"/>
              </a:rPr>
              <a:t>=</a:t>
            </a:r>
            <a:r>
              <a:rPr sz="4100" spc="-5" dirty="0">
                <a:latin typeface="Arial MT"/>
                <a:cs typeface="Arial MT"/>
              </a:rPr>
              <a:t> </a:t>
            </a:r>
            <a:r>
              <a:rPr sz="4100" spc="-75" dirty="0">
                <a:latin typeface="Arial MT"/>
                <a:cs typeface="Arial MT"/>
              </a:rPr>
              <a:t>"value"}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5" dirty="0">
                <a:latin typeface="Arial MT"/>
                <a:cs typeface="Arial MT"/>
              </a:rPr>
              <a:t>A</a:t>
            </a:r>
            <a:r>
              <a:rPr sz="4100" spc="10" dirty="0">
                <a:latin typeface="Arial MT"/>
                <a:cs typeface="Arial MT"/>
              </a:rPr>
              <a:t> </a:t>
            </a:r>
            <a:r>
              <a:rPr sz="4100" spc="5" dirty="0">
                <a:latin typeface="Arial MT"/>
                <a:cs typeface="Arial MT"/>
              </a:rPr>
              <a:t>list</a:t>
            </a:r>
            <a:r>
              <a:rPr sz="4100" spc="10" dirty="0">
                <a:latin typeface="Arial MT"/>
                <a:cs typeface="Arial MT"/>
              </a:rPr>
              <a:t> </a:t>
            </a:r>
            <a:r>
              <a:rPr sz="4100" spc="5" dirty="0">
                <a:latin typeface="Arial MT"/>
                <a:cs typeface="Arial MT"/>
              </a:rPr>
              <a:t>is</a:t>
            </a:r>
            <a:r>
              <a:rPr sz="4100" spc="10" dirty="0">
                <a:latin typeface="Arial MT"/>
                <a:cs typeface="Arial MT"/>
              </a:rPr>
              <a:t> always </a:t>
            </a:r>
            <a:r>
              <a:rPr sz="4100" spc="45" dirty="0">
                <a:latin typeface="Arial MT"/>
                <a:cs typeface="Arial MT"/>
              </a:rPr>
              <a:t>ordered,</a:t>
            </a:r>
            <a:r>
              <a:rPr sz="4100" spc="10" dirty="0">
                <a:latin typeface="Arial MT"/>
                <a:cs typeface="Arial MT"/>
              </a:rPr>
              <a:t> </a:t>
            </a:r>
            <a:r>
              <a:rPr sz="4100" dirty="0">
                <a:latin typeface="Arial MT"/>
                <a:cs typeface="Arial MT"/>
              </a:rPr>
              <a:t>it’ll</a:t>
            </a:r>
            <a:r>
              <a:rPr sz="4100" spc="10" dirty="0">
                <a:latin typeface="Arial MT"/>
                <a:cs typeface="Arial MT"/>
              </a:rPr>
              <a:t> always </a:t>
            </a:r>
            <a:r>
              <a:rPr sz="4100" spc="5" dirty="0">
                <a:latin typeface="Arial MT"/>
                <a:cs typeface="Arial MT"/>
              </a:rPr>
              <a:t>return</a:t>
            </a:r>
            <a:r>
              <a:rPr sz="4100" spc="15" dirty="0">
                <a:latin typeface="Arial MT"/>
                <a:cs typeface="Arial MT"/>
              </a:rPr>
              <a:t> </a:t>
            </a:r>
            <a:r>
              <a:rPr sz="4100" spc="5" dirty="0">
                <a:latin typeface="Arial MT"/>
                <a:cs typeface="Arial MT"/>
              </a:rPr>
              <a:t>0,1,5,2</a:t>
            </a:r>
            <a:r>
              <a:rPr sz="4100" spc="10" dirty="0">
                <a:latin typeface="Arial MT"/>
                <a:cs typeface="Arial MT"/>
              </a:rPr>
              <a:t> </a:t>
            </a:r>
            <a:r>
              <a:rPr sz="4100" spc="85" dirty="0">
                <a:latin typeface="Arial MT"/>
                <a:cs typeface="Arial MT"/>
              </a:rPr>
              <a:t>and</a:t>
            </a:r>
            <a:r>
              <a:rPr sz="4100" spc="10" dirty="0">
                <a:latin typeface="Arial MT"/>
                <a:cs typeface="Arial MT"/>
              </a:rPr>
              <a:t> not </a:t>
            </a:r>
            <a:r>
              <a:rPr sz="4100" spc="5" dirty="0">
                <a:latin typeface="Arial MT"/>
                <a:cs typeface="Arial MT"/>
              </a:rPr>
              <a:t>5,1,2,0</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17780" indent="-509270">
              <a:lnSpc>
                <a:spcPct val="100499"/>
              </a:lnSpc>
              <a:buSzPct val="75609"/>
              <a:buChar char="•"/>
              <a:tabLst>
                <a:tab pos="534035" algn="l"/>
                <a:tab pos="534670" algn="l"/>
              </a:tabLst>
            </a:pPr>
            <a:r>
              <a:rPr sz="4100" spc="15" dirty="0">
                <a:latin typeface="Arial MT"/>
                <a:cs typeface="Arial MT"/>
              </a:rPr>
              <a:t>A</a:t>
            </a:r>
            <a:r>
              <a:rPr sz="4100" spc="5" dirty="0">
                <a:latin typeface="Arial MT"/>
                <a:cs typeface="Arial MT"/>
              </a:rPr>
              <a:t> </a:t>
            </a:r>
            <a:r>
              <a:rPr sz="4100" spc="-120" dirty="0">
                <a:latin typeface="Arial MT"/>
                <a:cs typeface="Arial MT"/>
              </a:rPr>
              <a:t>"set"</a:t>
            </a:r>
            <a:r>
              <a:rPr sz="4100" spc="5" dirty="0">
                <a:latin typeface="Arial MT"/>
                <a:cs typeface="Arial MT"/>
              </a:rPr>
              <a:t> is like</a:t>
            </a:r>
            <a:r>
              <a:rPr sz="4100" spc="10" dirty="0">
                <a:latin typeface="Arial MT"/>
                <a:cs typeface="Arial MT"/>
              </a:rPr>
              <a:t> a</a:t>
            </a:r>
            <a:r>
              <a:rPr sz="4100" spc="5" dirty="0">
                <a:latin typeface="Arial MT"/>
                <a:cs typeface="Arial MT"/>
              </a:rPr>
              <a:t> list, </a:t>
            </a:r>
            <a:r>
              <a:rPr sz="4100" spc="85" dirty="0">
                <a:latin typeface="Arial MT"/>
                <a:cs typeface="Arial MT"/>
              </a:rPr>
              <a:t>but</a:t>
            </a:r>
            <a:r>
              <a:rPr sz="4100" spc="5" dirty="0">
                <a:latin typeface="Arial MT"/>
                <a:cs typeface="Arial MT"/>
              </a:rPr>
              <a:t> it</a:t>
            </a:r>
            <a:r>
              <a:rPr sz="4100" spc="10" dirty="0">
                <a:latin typeface="Arial MT"/>
                <a:cs typeface="Arial MT"/>
              </a:rPr>
              <a:t> </a:t>
            </a:r>
            <a:r>
              <a:rPr sz="4100" spc="30" dirty="0">
                <a:latin typeface="Arial MT"/>
                <a:cs typeface="Arial MT"/>
              </a:rPr>
              <a:t>doesn’t</a:t>
            </a:r>
            <a:r>
              <a:rPr sz="4100" spc="5" dirty="0">
                <a:latin typeface="Arial MT"/>
                <a:cs typeface="Arial MT"/>
              </a:rPr>
              <a:t> </a:t>
            </a:r>
            <a:r>
              <a:rPr sz="4100" spc="65" dirty="0">
                <a:latin typeface="Arial MT"/>
                <a:cs typeface="Arial MT"/>
              </a:rPr>
              <a:t>keep</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40" dirty="0">
                <a:latin typeface="Arial MT"/>
                <a:cs typeface="Arial MT"/>
              </a:rPr>
              <a:t>order</a:t>
            </a:r>
            <a:r>
              <a:rPr sz="4100" spc="10" dirty="0">
                <a:latin typeface="Arial MT"/>
                <a:cs typeface="Arial MT"/>
              </a:rPr>
              <a:t> you</a:t>
            </a:r>
            <a:r>
              <a:rPr sz="4100" spc="5" dirty="0">
                <a:latin typeface="Arial MT"/>
                <a:cs typeface="Arial MT"/>
              </a:rPr>
              <a:t> </a:t>
            </a:r>
            <a:r>
              <a:rPr sz="4100" spc="85" dirty="0">
                <a:latin typeface="Arial MT"/>
                <a:cs typeface="Arial MT"/>
              </a:rPr>
              <a:t>put</a:t>
            </a:r>
            <a:r>
              <a:rPr sz="4100" spc="5" dirty="0">
                <a:latin typeface="Arial MT"/>
                <a:cs typeface="Arial MT"/>
              </a:rPr>
              <a:t> it in,</a:t>
            </a:r>
            <a:r>
              <a:rPr sz="4100" spc="10" dirty="0">
                <a:latin typeface="Arial MT"/>
                <a:cs typeface="Arial MT"/>
              </a:rPr>
              <a:t> </a:t>
            </a:r>
            <a:r>
              <a:rPr sz="4100" spc="85" dirty="0">
                <a:latin typeface="Arial MT"/>
                <a:cs typeface="Arial MT"/>
              </a:rPr>
              <a:t>and</a:t>
            </a:r>
            <a:r>
              <a:rPr sz="4100" spc="5" dirty="0">
                <a:latin typeface="Arial MT"/>
                <a:cs typeface="Arial MT"/>
              </a:rPr>
              <a:t> </a:t>
            </a:r>
            <a:r>
              <a:rPr sz="4100" spc="85" dirty="0">
                <a:latin typeface="Arial MT"/>
                <a:cs typeface="Arial MT"/>
              </a:rPr>
              <a:t>can</a:t>
            </a:r>
            <a:r>
              <a:rPr sz="4100" spc="5" dirty="0">
                <a:latin typeface="Arial MT"/>
                <a:cs typeface="Arial MT"/>
              </a:rPr>
              <a:t> only </a:t>
            </a:r>
            <a:r>
              <a:rPr sz="4100" spc="-1125" dirty="0">
                <a:latin typeface="Arial MT"/>
                <a:cs typeface="Arial MT"/>
              </a:rPr>
              <a:t> </a:t>
            </a:r>
            <a:r>
              <a:rPr sz="4100" spc="40" dirty="0">
                <a:latin typeface="Arial MT"/>
                <a:cs typeface="Arial MT"/>
              </a:rPr>
              <a:t>contain</a:t>
            </a:r>
            <a:r>
              <a:rPr sz="4100" dirty="0">
                <a:latin typeface="Arial MT"/>
                <a:cs typeface="Arial MT"/>
              </a:rPr>
              <a:t> </a:t>
            </a:r>
            <a:r>
              <a:rPr sz="4100" b="1" spc="10" dirty="0">
                <a:latin typeface="Arial"/>
                <a:cs typeface="Arial"/>
              </a:rPr>
              <a:t>unique</a:t>
            </a:r>
            <a:r>
              <a:rPr sz="4100" b="1" spc="5" dirty="0">
                <a:latin typeface="Arial"/>
                <a:cs typeface="Arial"/>
              </a:rPr>
              <a:t> values</a:t>
            </a:r>
            <a:endParaRPr sz="4100">
              <a:latin typeface="Arial"/>
              <a:cs typeface="Arial"/>
            </a:endParaRPr>
          </a:p>
          <a:p>
            <a:pPr>
              <a:lnSpc>
                <a:spcPct val="100000"/>
              </a:lnSpc>
              <a:spcBef>
                <a:spcPts val="45"/>
              </a:spcBef>
              <a:buFont typeface="Arial MT"/>
              <a:buChar char="•"/>
            </a:pPr>
            <a:endParaRPr sz="4200">
              <a:latin typeface="Arial"/>
              <a:cs typeface="Arial"/>
            </a:endParaRPr>
          </a:p>
          <a:p>
            <a:pPr marL="1266825" marR="254000" lvl="1" indent="-509270">
              <a:lnSpc>
                <a:spcPct val="100499"/>
              </a:lnSpc>
              <a:buSzPct val="75609"/>
              <a:buChar char="•"/>
              <a:tabLst>
                <a:tab pos="1266825" algn="l"/>
                <a:tab pos="1267460" algn="l"/>
              </a:tabLst>
            </a:pPr>
            <a:r>
              <a:rPr sz="4100" spc="15" dirty="0">
                <a:latin typeface="Arial MT"/>
                <a:cs typeface="Arial MT"/>
              </a:rPr>
              <a:t>A</a:t>
            </a:r>
            <a:r>
              <a:rPr sz="4100" spc="5" dirty="0">
                <a:latin typeface="Arial MT"/>
                <a:cs typeface="Arial MT"/>
              </a:rPr>
              <a:t> list</a:t>
            </a:r>
            <a:r>
              <a:rPr sz="4100" spc="10" dirty="0">
                <a:latin typeface="Arial MT"/>
                <a:cs typeface="Arial MT"/>
              </a:rPr>
              <a:t> </a:t>
            </a:r>
            <a:r>
              <a:rPr sz="4100" spc="5" dirty="0">
                <a:latin typeface="Arial MT"/>
                <a:cs typeface="Arial MT"/>
              </a:rPr>
              <a:t>that</a:t>
            </a:r>
            <a:r>
              <a:rPr sz="4100" spc="10" dirty="0">
                <a:latin typeface="Arial MT"/>
                <a:cs typeface="Arial MT"/>
              </a:rPr>
              <a:t> has</a:t>
            </a:r>
            <a:r>
              <a:rPr sz="4100" spc="5" dirty="0">
                <a:latin typeface="Arial MT"/>
                <a:cs typeface="Arial MT"/>
              </a:rPr>
              <a:t> </a:t>
            </a:r>
            <a:r>
              <a:rPr sz="4100" spc="80" dirty="0">
                <a:latin typeface="Arial MT"/>
                <a:cs typeface="Arial MT"/>
              </a:rPr>
              <a:t>[5,</a:t>
            </a:r>
            <a:r>
              <a:rPr sz="4100" spc="10" dirty="0">
                <a:latin typeface="Arial MT"/>
                <a:cs typeface="Arial MT"/>
              </a:rPr>
              <a:t> </a:t>
            </a:r>
            <a:r>
              <a:rPr sz="4100" spc="5" dirty="0">
                <a:latin typeface="Arial MT"/>
                <a:cs typeface="Arial MT"/>
              </a:rPr>
              <a:t>1,</a:t>
            </a:r>
            <a:r>
              <a:rPr sz="4100" spc="10" dirty="0">
                <a:latin typeface="Arial MT"/>
                <a:cs typeface="Arial MT"/>
              </a:rPr>
              <a:t> </a:t>
            </a:r>
            <a:r>
              <a:rPr sz="4100" spc="5" dirty="0">
                <a:latin typeface="Arial MT"/>
                <a:cs typeface="Arial MT"/>
              </a:rPr>
              <a:t>1, </a:t>
            </a:r>
            <a:r>
              <a:rPr sz="4100" spc="120" dirty="0">
                <a:latin typeface="Arial MT"/>
                <a:cs typeface="Arial MT"/>
              </a:rPr>
              <a:t>2]</a:t>
            </a:r>
            <a:r>
              <a:rPr sz="4100" spc="10" dirty="0">
                <a:latin typeface="Arial MT"/>
                <a:cs typeface="Arial MT"/>
              </a:rPr>
              <a:t> </a:t>
            </a:r>
            <a:r>
              <a:rPr sz="4100" spc="75" dirty="0">
                <a:latin typeface="Arial MT"/>
                <a:cs typeface="Arial MT"/>
              </a:rPr>
              <a:t>becomes</a:t>
            </a:r>
            <a:r>
              <a:rPr sz="4100" spc="10" dirty="0">
                <a:latin typeface="Arial MT"/>
                <a:cs typeface="Arial MT"/>
              </a:rPr>
              <a:t> </a:t>
            </a:r>
            <a:r>
              <a:rPr sz="4100" spc="70" dirty="0">
                <a:latin typeface="Arial MT"/>
                <a:cs typeface="Arial MT"/>
              </a:rPr>
              <a:t>[1,2,5]</a:t>
            </a:r>
            <a:r>
              <a:rPr sz="4100" spc="5" dirty="0">
                <a:latin typeface="Arial MT"/>
                <a:cs typeface="Arial MT"/>
              </a:rPr>
              <a:t> in</a:t>
            </a:r>
            <a:r>
              <a:rPr sz="4100" spc="10" dirty="0">
                <a:latin typeface="Arial MT"/>
                <a:cs typeface="Arial MT"/>
              </a:rPr>
              <a:t> a set</a:t>
            </a:r>
            <a:r>
              <a:rPr sz="4100" spc="5" dirty="0">
                <a:latin typeface="Arial MT"/>
                <a:cs typeface="Arial MT"/>
              </a:rPr>
              <a:t> </a:t>
            </a:r>
            <a:r>
              <a:rPr sz="4100" spc="10" dirty="0">
                <a:latin typeface="Arial MT"/>
                <a:cs typeface="Arial MT"/>
              </a:rPr>
              <a:t>(when you </a:t>
            </a:r>
            <a:r>
              <a:rPr sz="4100" spc="45" dirty="0">
                <a:latin typeface="Arial MT"/>
                <a:cs typeface="Arial MT"/>
              </a:rPr>
              <a:t>output</a:t>
            </a:r>
            <a:r>
              <a:rPr sz="4100" spc="5" dirty="0">
                <a:latin typeface="Arial MT"/>
                <a:cs typeface="Arial MT"/>
              </a:rPr>
              <a:t> it, </a:t>
            </a:r>
            <a:r>
              <a:rPr sz="4100" spc="-1125" dirty="0">
                <a:latin typeface="Arial MT"/>
                <a:cs typeface="Arial MT"/>
              </a:rPr>
              <a:t> </a:t>
            </a:r>
            <a:r>
              <a:rPr sz="4100" spc="15" dirty="0">
                <a:latin typeface="Arial MT"/>
                <a:cs typeface="Arial MT"/>
              </a:rPr>
              <a:t>terraform</a:t>
            </a:r>
            <a:r>
              <a:rPr sz="4100" dirty="0">
                <a:latin typeface="Arial MT"/>
                <a:cs typeface="Arial MT"/>
              </a:rPr>
              <a:t> </a:t>
            </a:r>
            <a:r>
              <a:rPr sz="4100" spc="5" dirty="0">
                <a:latin typeface="Arial MT"/>
                <a:cs typeface="Arial MT"/>
              </a:rPr>
              <a:t>will </a:t>
            </a:r>
            <a:r>
              <a:rPr sz="4100" spc="25" dirty="0">
                <a:latin typeface="Arial MT"/>
                <a:cs typeface="Arial MT"/>
              </a:rPr>
              <a:t>sort</a:t>
            </a:r>
            <a:r>
              <a:rPr sz="4100" spc="5" dirty="0">
                <a:latin typeface="Arial MT"/>
                <a:cs typeface="Arial MT"/>
              </a:rPr>
              <a:t> it)</a:t>
            </a:r>
            <a:endParaRPr sz="4100">
              <a:latin typeface="Arial MT"/>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3" name="object 3"/>
          <p:cNvSpPr txBox="1"/>
          <p:nvPr/>
        </p:nvSpPr>
        <p:spPr>
          <a:xfrm>
            <a:off x="844239" y="2071912"/>
            <a:ext cx="16459200"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An</a:t>
            </a:r>
            <a:r>
              <a:rPr sz="4100" spc="5" dirty="0">
                <a:latin typeface="Arial MT"/>
                <a:cs typeface="Arial MT"/>
              </a:rPr>
              <a:t> </a:t>
            </a:r>
            <a:r>
              <a:rPr sz="4100" b="1" spc="5" dirty="0">
                <a:latin typeface="Arial"/>
                <a:cs typeface="Arial"/>
              </a:rPr>
              <a:t>object is</a:t>
            </a:r>
            <a:r>
              <a:rPr sz="4100" b="1" spc="10" dirty="0">
                <a:latin typeface="Arial"/>
                <a:cs typeface="Arial"/>
              </a:rPr>
              <a:t> </a:t>
            </a:r>
            <a:r>
              <a:rPr sz="4100" b="1" spc="5" dirty="0">
                <a:latin typeface="Arial"/>
                <a:cs typeface="Arial"/>
              </a:rPr>
              <a:t>like </a:t>
            </a:r>
            <a:r>
              <a:rPr sz="4100" b="1" spc="10" dirty="0">
                <a:latin typeface="Arial"/>
                <a:cs typeface="Arial"/>
              </a:rPr>
              <a:t>a</a:t>
            </a:r>
            <a:r>
              <a:rPr sz="4100" b="1" spc="5" dirty="0">
                <a:latin typeface="Arial"/>
                <a:cs typeface="Arial"/>
              </a:rPr>
              <a:t> </a:t>
            </a:r>
            <a:r>
              <a:rPr sz="4100" b="1" spc="10" dirty="0">
                <a:latin typeface="Arial"/>
                <a:cs typeface="Arial"/>
              </a:rPr>
              <a:t>map</a:t>
            </a:r>
            <a:r>
              <a:rPr sz="4100" spc="10" dirty="0">
                <a:latin typeface="Arial MT"/>
                <a:cs typeface="Arial MT"/>
              </a:rPr>
              <a:t>, </a:t>
            </a:r>
            <a:r>
              <a:rPr sz="4100" spc="85" dirty="0">
                <a:latin typeface="Arial MT"/>
                <a:cs typeface="Arial MT"/>
              </a:rPr>
              <a:t>but</a:t>
            </a:r>
            <a:r>
              <a:rPr sz="4100" spc="5" dirty="0">
                <a:latin typeface="Arial MT"/>
                <a:cs typeface="Arial MT"/>
              </a:rPr>
              <a:t> </a:t>
            </a:r>
            <a:r>
              <a:rPr sz="4100" spc="65" dirty="0">
                <a:latin typeface="Arial MT"/>
                <a:cs typeface="Arial MT"/>
              </a:rPr>
              <a:t>each</a:t>
            </a:r>
            <a:r>
              <a:rPr sz="4100" spc="10" dirty="0">
                <a:latin typeface="Arial MT"/>
                <a:cs typeface="Arial MT"/>
              </a:rPr>
              <a:t> element</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0" dirty="0">
                <a:latin typeface="Arial MT"/>
                <a:cs typeface="Arial MT"/>
              </a:rPr>
              <a:t>have a</a:t>
            </a:r>
            <a:r>
              <a:rPr sz="4100" spc="5" dirty="0">
                <a:latin typeface="Arial MT"/>
                <a:cs typeface="Arial MT"/>
              </a:rPr>
              <a:t> </a:t>
            </a:r>
            <a:r>
              <a:rPr sz="4100" spc="15" dirty="0">
                <a:latin typeface="Arial MT"/>
                <a:cs typeface="Arial MT"/>
              </a:rPr>
              <a:t>different</a:t>
            </a:r>
            <a:r>
              <a:rPr sz="4100" spc="5" dirty="0">
                <a:latin typeface="Arial MT"/>
                <a:cs typeface="Arial MT"/>
              </a:rPr>
              <a:t> </a:t>
            </a:r>
            <a:r>
              <a:rPr sz="4100" spc="65" dirty="0">
                <a:latin typeface="Arial MT"/>
                <a:cs typeface="Arial MT"/>
              </a:rPr>
              <a:t>type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For</a:t>
            </a:r>
            <a:r>
              <a:rPr sz="4100" spc="-25" dirty="0">
                <a:latin typeface="Arial MT"/>
                <a:cs typeface="Arial MT"/>
              </a:rPr>
              <a:t> </a:t>
            </a:r>
            <a:r>
              <a:rPr sz="4100" spc="35" dirty="0">
                <a:latin typeface="Arial MT"/>
                <a:cs typeface="Arial MT"/>
              </a:rPr>
              <a:t>example:</a:t>
            </a:r>
            <a:endParaRPr sz="4100">
              <a:latin typeface="Arial MT"/>
              <a:cs typeface="Arial MT"/>
            </a:endParaRPr>
          </a:p>
        </p:txBody>
      </p:sp>
      <p:pic>
        <p:nvPicPr>
          <p:cNvPr id="4" name="object 4"/>
          <p:cNvPicPr/>
          <p:nvPr/>
        </p:nvPicPr>
        <p:blipFill>
          <a:blip r:embed="rId2" cstate="print"/>
          <a:stretch>
            <a:fillRect/>
          </a:stretch>
        </p:blipFill>
        <p:spPr>
          <a:xfrm>
            <a:off x="1276128" y="4354962"/>
            <a:ext cx="15600886" cy="2393009"/>
          </a:xfrm>
          <a:prstGeom prst="rect">
            <a:avLst/>
          </a:prstGeom>
        </p:spPr>
      </p:pic>
      <p:sp>
        <p:nvSpPr>
          <p:cNvPr id="5" name="object 5"/>
          <p:cNvSpPr txBox="1"/>
          <p:nvPr/>
        </p:nvSpPr>
        <p:spPr>
          <a:xfrm>
            <a:off x="1323247" y="4381141"/>
            <a:ext cx="15506700" cy="2299335"/>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257810">
              <a:lnSpc>
                <a:spcPts val="2570"/>
              </a:lnSpc>
              <a:spcBef>
                <a:spcPts val="1425"/>
              </a:spcBef>
            </a:pPr>
            <a:r>
              <a:rPr sz="2150" spc="-5" dirty="0">
                <a:latin typeface="Arial MT"/>
                <a:cs typeface="Arial MT"/>
              </a:rPr>
              <a:t>{</a:t>
            </a:r>
            <a:endParaRPr sz="2150">
              <a:latin typeface="Arial MT"/>
              <a:cs typeface="Arial MT"/>
            </a:endParaRPr>
          </a:p>
          <a:p>
            <a:pPr marL="408940" marR="12700635">
              <a:lnSpc>
                <a:spcPts val="2560"/>
              </a:lnSpc>
              <a:spcBef>
                <a:spcPts val="90"/>
              </a:spcBef>
              <a:tabLst>
                <a:tab pos="2239645" algn="l"/>
              </a:tabLst>
            </a:pPr>
            <a:r>
              <a:rPr sz="2150" spc="-5" dirty="0">
                <a:latin typeface="Arial MT"/>
                <a:cs typeface="Arial MT"/>
              </a:rPr>
              <a:t>firstname </a:t>
            </a:r>
            <a:r>
              <a:rPr sz="2150" spc="155" dirty="0">
                <a:latin typeface="Arial MT"/>
                <a:cs typeface="Arial MT"/>
              </a:rPr>
              <a:t>= </a:t>
            </a:r>
            <a:r>
              <a:rPr sz="2150" spc="-60" dirty="0">
                <a:latin typeface="Arial MT"/>
                <a:cs typeface="Arial MT"/>
              </a:rPr>
              <a:t>"John" </a:t>
            </a:r>
            <a:r>
              <a:rPr sz="2150" spc="-55" dirty="0">
                <a:latin typeface="Arial MT"/>
                <a:cs typeface="Arial MT"/>
              </a:rPr>
              <a:t> </a:t>
            </a:r>
            <a:r>
              <a:rPr sz="2150" spc="5" dirty="0">
                <a:latin typeface="Arial MT"/>
                <a:cs typeface="Arial MT"/>
              </a:rPr>
              <a:t>housenumber	</a:t>
            </a:r>
            <a:r>
              <a:rPr sz="2150" spc="155" dirty="0">
                <a:latin typeface="Arial MT"/>
                <a:cs typeface="Arial MT"/>
              </a:rPr>
              <a:t>=</a:t>
            </a:r>
            <a:r>
              <a:rPr sz="2150" spc="-100" dirty="0">
                <a:latin typeface="Arial MT"/>
                <a:cs typeface="Arial MT"/>
              </a:rPr>
              <a:t> </a:t>
            </a:r>
            <a:r>
              <a:rPr sz="2150" spc="-5" dirty="0">
                <a:latin typeface="Arial MT"/>
                <a:cs typeface="Arial MT"/>
              </a:rPr>
              <a:t>10</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3" name="object 3"/>
          <p:cNvSpPr txBox="1"/>
          <p:nvPr/>
        </p:nvSpPr>
        <p:spPr>
          <a:xfrm>
            <a:off x="844239" y="2071912"/>
            <a:ext cx="15952469"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10" dirty="0">
                <a:latin typeface="Arial MT"/>
                <a:cs typeface="Arial MT"/>
              </a:rPr>
              <a:t>An</a:t>
            </a:r>
            <a:r>
              <a:rPr sz="4100" spc="5" dirty="0">
                <a:latin typeface="Arial MT"/>
                <a:cs typeface="Arial MT"/>
              </a:rPr>
              <a:t> </a:t>
            </a:r>
            <a:r>
              <a:rPr sz="4100" b="1" spc="5" dirty="0">
                <a:latin typeface="Arial"/>
                <a:cs typeface="Arial"/>
              </a:rPr>
              <a:t>tuple</a:t>
            </a:r>
            <a:r>
              <a:rPr sz="4100" b="1" spc="10" dirty="0">
                <a:latin typeface="Arial"/>
                <a:cs typeface="Arial"/>
              </a:rPr>
              <a:t> </a:t>
            </a:r>
            <a:r>
              <a:rPr sz="4100" spc="5" dirty="0">
                <a:latin typeface="Arial MT"/>
                <a:cs typeface="Arial MT"/>
              </a:rPr>
              <a:t>is like</a:t>
            </a:r>
            <a:r>
              <a:rPr sz="4100" spc="10" dirty="0">
                <a:latin typeface="Arial MT"/>
                <a:cs typeface="Arial MT"/>
              </a:rPr>
              <a:t> a </a:t>
            </a:r>
            <a:r>
              <a:rPr sz="4100" b="1" dirty="0">
                <a:latin typeface="Arial"/>
                <a:cs typeface="Arial"/>
              </a:rPr>
              <a:t>list</a:t>
            </a:r>
            <a:r>
              <a:rPr sz="4100" dirty="0">
                <a:latin typeface="Arial MT"/>
                <a:cs typeface="Arial MT"/>
              </a:rPr>
              <a:t>,</a:t>
            </a:r>
            <a:r>
              <a:rPr sz="4100" spc="5" dirty="0">
                <a:latin typeface="Arial MT"/>
                <a:cs typeface="Arial MT"/>
              </a:rPr>
              <a:t> </a:t>
            </a:r>
            <a:r>
              <a:rPr sz="4100" spc="85" dirty="0">
                <a:latin typeface="Arial MT"/>
                <a:cs typeface="Arial MT"/>
              </a:rPr>
              <a:t>but</a:t>
            </a:r>
            <a:r>
              <a:rPr sz="4100" spc="10" dirty="0">
                <a:latin typeface="Arial MT"/>
                <a:cs typeface="Arial MT"/>
              </a:rPr>
              <a:t> </a:t>
            </a:r>
            <a:r>
              <a:rPr sz="4100" spc="65" dirty="0">
                <a:latin typeface="Arial MT"/>
                <a:cs typeface="Arial MT"/>
              </a:rPr>
              <a:t>each</a:t>
            </a:r>
            <a:r>
              <a:rPr sz="4100" spc="5" dirty="0">
                <a:latin typeface="Arial MT"/>
                <a:cs typeface="Arial MT"/>
              </a:rPr>
              <a:t> </a:t>
            </a:r>
            <a:r>
              <a:rPr sz="4100" spc="10" dirty="0">
                <a:latin typeface="Arial MT"/>
                <a:cs typeface="Arial MT"/>
              </a:rPr>
              <a:t>element </a:t>
            </a:r>
            <a:r>
              <a:rPr sz="4100" spc="85" dirty="0">
                <a:latin typeface="Arial MT"/>
                <a:cs typeface="Arial MT"/>
              </a:rPr>
              <a:t>can</a:t>
            </a:r>
            <a:r>
              <a:rPr sz="4100" spc="10" dirty="0">
                <a:latin typeface="Arial MT"/>
                <a:cs typeface="Arial MT"/>
              </a:rPr>
              <a:t> have</a:t>
            </a:r>
            <a:r>
              <a:rPr sz="4100" spc="5" dirty="0">
                <a:latin typeface="Arial MT"/>
                <a:cs typeface="Arial MT"/>
              </a:rPr>
              <a:t> </a:t>
            </a:r>
            <a:r>
              <a:rPr sz="4100" spc="10" dirty="0">
                <a:latin typeface="Arial MT"/>
                <a:cs typeface="Arial MT"/>
              </a:rPr>
              <a:t>a </a:t>
            </a:r>
            <a:r>
              <a:rPr sz="4100" b="1" spc="5" dirty="0">
                <a:latin typeface="Arial"/>
                <a:cs typeface="Arial"/>
              </a:rPr>
              <a:t>different </a:t>
            </a:r>
            <a:r>
              <a:rPr sz="4100" b="1" spc="10" dirty="0">
                <a:latin typeface="Arial"/>
                <a:cs typeface="Arial"/>
              </a:rPr>
              <a:t>type</a:t>
            </a:r>
            <a:endParaRPr sz="4100">
              <a:latin typeface="Arial"/>
              <a:cs typeface="Arial"/>
            </a:endParaRPr>
          </a:p>
          <a:p>
            <a:pPr>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65" dirty="0">
                <a:latin typeface="Arial MT"/>
                <a:cs typeface="Arial MT"/>
              </a:rPr>
              <a:t>For</a:t>
            </a:r>
            <a:r>
              <a:rPr sz="4100" spc="-25" dirty="0">
                <a:latin typeface="Arial MT"/>
                <a:cs typeface="Arial MT"/>
              </a:rPr>
              <a:t> </a:t>
            </a:r>
            <a:r>
              <a:rPr sz="4100" spc="35" dirty="0">
                <a:latin typeface="Arial MT"/>
                <a:cs typeface="Arial MT"/>
              </a:rPr>
              <a:t>example:</a:t>
            </a:r>
            <a:endParaRPr sz="4100">
              <a:latin typeface="Arial MT"/>
              <a:cs typeface="Arial MT"/>
            </a:endParaRPr>
          </a:p>
        </p:txBody>
      </p:sp>
      <p:pic>
        <p:nvPicPr>
          <p:cNvPr id="4" name="object 4"/>
          <p:cNvPicPr/>
          <p:nvPr/>
        </p:nvPicPr>
        <p:blipFill>
          <a:blip r:embed="rId2" cstate="print"/>
          <a:stretch>
            <a:fillRect/>
          </a:stretch>
        </p:blipFill>
        <p:spPr>
          <a:xfrm>
            <a:off x="1276128" y="4354962"/>
            <a:ext cx="15600886" cy="1656126"/>
          </a:xfrm>
          <a:prstGeom prst="rect">
            <a:avLst/>
          </a:prstGeom>
        </p:spPr>
      </p:pic>
      <p:sp>
        <p:nvSpPr>
          <p:cNvPr id="5" name="object 5"/>
          <p:cNvSpPr txBox="1"/>
          <p:nvPr/>
        </p:nvSpPr>
        <p:spPr>
          <a:xfrm>
            <a:off x="1323247" y="4381141"/>
            <a:ext cx="15506700" cy="15621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30"/>
              </a:spcBef>
            </a:pPr>
            <a:endParaRPr sz="2000">
              <a:latin typeface="Times New Roman"/>
              <a:cs typeface="Times New Roman"/>
            </a:endParaRPr>
          </a:p>
          <a:p>
            <a:pPr marL="257810">
              <a:lnSpc>
                <a:spcPct val="100000"/>
              </a:lnSpc>
            </a:pPr>
            <a:r>
              <a:rPr sz="2150" spc="35" dirty="0">
                <a:latin typeface="Arial MT"/>
                <a:cs typeface="Arial MT"/>
              </a:rPr>
              <a:t>[0,</a:t>
            </a:r>
            <a:r>
              <a:rPr sz="2150" spc="-20" dirty="0">
                <a:latin typeface="Arial MT"/>
                <a:cs typeface="Arial MT"/>
              </a:rPr>
              <a:t> </a:t>
            </a:r>
            <a:r>
              <a:rPr sz="2150" spc="-30" dirty="0">
                <a:latin typeface="Arial MT"/>
                <a:cs typeface="Arial MT"/>
              </a:rPr>
              <a:t>"string",</a:t>
            </a:r>
            <a:r>
              <a:rPr sz="2150" spc="-20" dirty="0">
                <a:latin typeface="Arial MT"/>
                <a:cs typeface="Arial MT"/>
              </a:rPr>
              <a:t> </a:t>
            </a:r>
            <a:r>
              <a:rPr sz="2150" spc="15" dirty="0">
                <a:latin typeface="Arial MT"/>
                <a:cs typeface="Arial MT"/>
              </a:rPr>
              <a:t>false]</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359630" cy="315722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65" dirty="0">
                <a:latin typeface="Arial MT"/>
                <a:cs typeface="Arial MT"/>
              </a:rPr>
              <a:t>The </a:t>
            </a:r>
            <a:r>
              <a:rPr sz="4100" spc="10" dirty="0">
                <a:latin typeface="Arial MT"/>
                <a:cs typeface="Arial MT"/>
              </a:rPr>
              <a:t>most </a:t>
            </a:r>
            <a:r>
              <a:rPr sz="4100" spc="50" dirty="0">
                <a:latin typeface="Arial MT"/>
                <a:cs typeface="Arial MT"/>
              </a:rPr>
              <a:t>common </a:t>
            </a:r>
            <a:r>
              <a:rPr sz="4100" spc="55" dirty="0">
                <a:latin typeface="Arial MT"/>
                <a:cs typeface="Arial MT"/>
              </a:rPr>
              <a:t>types </a:t>
            </a:r>
            <a:r>
              <a:rPr sz="4100" spc="-15" dirty="0">
                <a:latin typeface="Arial MT"/>
                <a:cs typeface="Arial MT"/>
              </a:rPr>
              <a:t>are </a:t>
            </a:r>
            <a:r>
              <a:rPr sz="4100" b="1" spc="5" dirty="0">
                <a:latin typeface="Arial"/>
                <a:cs typeface="Arial"/>
              </a:rPr>
              <a:t>list </a:t>
            </a:r>
            <a:r>
              <a:rPr sz="4100" b="1" spc="10" dirty="0">
                <a:latin typeface="Arial"/>
                <a:cs typeface="Arial"/>
              </a:rPr>
              <a:t>and map</a:t>
            </a:r>
            <a:r>
              <a:rPr sz="4100" spc="10" dirty="0">
                <a:latin typeface="Arial MT"/>
                <a:cs typeface="Arial MT"/>
              </a:rPr>
              <a:t>, the other ones </a:t>
            </a:r>
            <a:r>
              <a:rPr sz="4100" spc="-15" dirty="0">
                <a:latin typeface="Arial MT"/>
                <a:cs typeface="Arial MT"/>
              </a:rPr>
              <a:t>are </a:t>
            </a:r>
            <a:r>
              <a:rPr sz="4100" spc="5" dirty="0">
                <a:latin typeface="Arial MT"/>
                <a:cs typeface="Arial MT"/>
              </a:rPr>
              <a:t>only </a:t>
            </a:r>
            <a:r>
              <a:rPr sz="4100" spc="65" dirty="0">
                <a:latin typeface="Arial MT"/>
                <a:cs typeface="Arial MT"/>
              </a:rPr>
              <a:t>used </a:t>
            </a:r>
            <a:r>
              <a:rPr sz="4100" spc="-1125" dirty="0">
                <a:latin typeface="Arial MT"/>
                <a:cs typeface="Arial MT"/>
              </a:rPr>
              <a:t> </a:t>
            </a:r>
            <a:r>
              <a:rPr sz="4100" spc="65" dirty="0">
                <a:latin typeface="Arial MT"/>
                <a:cs typeface="Arial MT"/>
              </a:rPr>
              <a:t>sporadically</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775970" indent="-509270">
              <a:lnSpc>
                <a:spcPct val="100499"/>
              </a:lnSpc>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10" dirty="0">
                <a:latin typeface="Arial MT"/>
                <a:cs typeface="Arial MT"/>
              </a:rPr>
              <a:t>ones</a:t>
            </a:r>
            <a:r>
              <a:rPr sz="4100" spc="5" dirty="0">
                <a:latin typeface="Arial MT"/>
                <a:cs typeface="Arial MT"/>
              </a:rPr>
              <a:t> </a:t>
            </a:r>
            <a:r>
              <a:rPr sz="4100" spc="10" dirty="0">
                <a:latin typeface="Arial MT"/>
                <a:cs typeface="Arial MT"/>
              </a:rPr>
              <a:t>you</a:t>
            </a:r>
            <a:r>
              <a:rPr sz="4100" spc="5" dirty="0">
                <a:latin typeface="Arial MT"/>
                <a:cs typeface="Arial MT"/>
              </a:rPr>
              <a:t> </a:t>
            </a:r>
            <a:r>
              <a:rPr sz="4100" spc="45" dirty="0">
                <a:latin typeface="Arial MT"/>
                <a:cs typeface="Arial MT"/>
              </a:rPr>
              <a:t>should</a:t>
            </a:r>
            <a:r>
              <a:rPr sz="4100" spc="10" dirty="0">
                <a:latin typeface="Arial MT"/>
                <a:cs typeface="Arial MT"/>
              </a:rPr>
              <a:t> </a:t>
            </a:r>
            <a:r>
              <a:rPr sz="4100" spc="30" dirty="0">
                <a:latin typeface="Arial MT"/>
                <a:cs typeface="Arial MT"/>
              </a:rPr>
              <a:t>remember</a:t>
            </a:r>
            <a:r>
              <a:rPr sz="4100" spc="5"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45" dirty="0">
                <a:latin typeface="Arial MT"/>
                <a:cs typeface="Arial MT"/>
              </a:rPr>
              <a:t>simple</a:t>
            </a:r>
            <a:r>
              <a:rPr sz="4100" spc="10" dirty="0">
                <a:latin typeface="Arial MT"/>
                <a:cs typeface="Arial MT"/>
              </a:rPr>
              <a:t> </a:t>
            </a:r>
            <a:r>
              <a:rPr sz="4100" spc="35" dirty="0">
                <a:latin typeface="Arial MT"/>
                <a:cs typeface="Arial MT"/>
              </a:rPr>
              <a:t>variable</a:t>
            </a:r>
            <a:r>
              <a:rPr sz="4100" spc="5" dirty="0">
                <a:latin typeface="Arial MT"/>
                <a:cs typeface="Arial MT"/>
              </a:rPr>
              <a:t> </a:t>
            </a:r>
            <a:r>
              <a:rPr sz="4100" spc="55" dirty="0">
                <a:latin typeface="Arial MT"/>
                <a:cs typeface="Arial MT"/>
              </a:rPr>
              <a:t>types</a:t>
            </a:r>
            <a:r>
              <a:rPr sz="4100" spc="5" dirty="0">
                <a:latin typeface="Arial MT"/>
                <a:cs typeface="Arial MT"/>
              </a:rPr>
              <a:t> </a:t>
            </a:r>
            <a:r>
              <a:rPr sz="4100" b="1" spc="5" dirty="0">
                <a:latin typeface="Arial"/>
                <a:cs typeface="Arial"/>
              </a:rPr>
              <a:t>string, </a:t>
            </a:r>
            <a:r>
              <a:rPr sz="4100" b="1" spc="-1125" dirty="0">
                <a:latin typeface="Arial"/>
                <a:cs typeface="Arial"/>
              </a:rPr>
              <a:t> </a:t>
            </a:r>
            <a:r>
              <a:rPr sz="4100" b="1" spc="-25" dirty="0">
                <a:latin typeface="Arial"/>
                <a:cs typeface="Arial"/>
              </a:rPr>
              <a:t>number,</a:t>
            </a:r>
            <a:r>
              <a:rPr sz="4100" b="1" dirty="0">
                <a:latin typeface="Arial"/>
                <a:cs typeface="Arial"/>
              </a:rPr>
              <a:t> </a:t>
            </a:r>
            <a:r>
              <a:rPr sz="4100" b="1" spc="5" dirty="0">
                <a:latin typeface="Arial"/>
                <a:cs typeface="Arial"/>
              </a:rPr>
              <a:t>bool </a:t>
            </a:r>
            <a:r>
              <a:rPr sz="4100" spc="85" dirty="0">
                <a:latin typeface="Arial MT"/>
                <a:cs typeface="Arial MT"/>
              </a:rPr>
              <a:t>and</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b="1" spc="5" dirty="0">
                <a:latin typeface="Arial"/>
                <a:cs typeface="Arial"/>
              </a:rPr>
              <a:t>list </a:t>
            </a:r>
            <a:r>
              <a:rPr sz="4100" b="1" spc="15" dirty="0">
                <a:latin typeface="Arial"/>
                <a:cs typeface="Arial"/>
              </a:rPr>
              <a:t>&amp;</a:t>
            </a:r>
            <a:r>
              <a:rPr sz="4100" b="1" dirty="0">
                <a:latin typeface="Arial"/>
                <a:cs typeface="Arial"/>
              </a:rPr>
              <a:t> </a:t>
            </a:r>
            <a:r>
              <a:rPr sz="4100" b="1" spc="15" dirty="0">
                <a:latin typeface="Arial"/>
                <a:cs typeface="Arial"/>
              </a:rPr>
              <a:t>map</a:t>
            </a:r>
            <a:endParaRPr sz="41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1298194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dirty="0"/>
              <a:t> </a:t>
            </a:r>
            <a:r>
              <a:rPr spc="-55" dirty="0"/>
              <a:t>Variable</a:t>
            </a:r>
            <a:r>
              <a:rPr spc="5" dirty="0"/>
              <a:t> </a:t>
            </a:r>
            <a:r>
              <a:rPr spc="-140" dirty="0"/>
              <a:t>Types</a:t>
            </a:r>
          </a:p>
        </p:txBody>
      </p:sp>
      <p:sp>
        <p:nvSpPr>
          <p:cNvPr id="3" name="object 3"/>
          <p:cNvSpPr txBox="1"/>
          <p:nvPr/>
        </p:nvSpPr>
        <p:spPr>
          <a:xfrm>
            <a:off x="856939" y="2071903"/>
            <a:ext cx="1117536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also let </a:t>
            </a:r>
            <a:r>
              <a:rPr sz="4100" spc="15" dirty="0">
                <a:latin typeface="Arial MT"/>
                <a:cs typeface="Arial MT"/>
              </a:rPr>
              <a:t>terraform</a:t>
            </a:r>
            <a:r>
              <a:rPr sz="4100" spc="5" dirty="0">
                <a:latin typeface="Arial MT"/>
                <a:cs typeface="Arial MT"/>
              </a:rPr>
              <a:t> </a:t>
            </a:r>
            <a:r>
              <a:rPr sz="4100" spc="120" dirty="0">
                <a:latin typeface="Arial MT"/>
                <a:cs typeface="Arial MT"/>
              </a:rPr>
              <a:t>decide</a:t>
            </a:r>
            <a:r>
              <a:rPr sz="4100" spc="10" dirty="0">
                <a:latin typeface="Arial MT"/>
                <a:cs typeface="Arial MT"/>
              </a:rPr>
              <a:t> on</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55" dirty="0">
                <a:latin typeface="Arial MT"/>
                <a:cs typeface="Arial MT"/>
              </a:rPr>
              <a:t>type:</a:t>
            </a:r>
            <a:endParaRPr sz="4100">
              <a:latin typeface="Arial MT"/>
              <a:cs typeface="Arial MT"/>
            </a:endParaRPr>
          </a:p>
        </p:txBody>
      </p:sp>
      <p:pic>
        <p:nvPicPr>
          <p:cNvPr id="4" name="object 4"/>
          <p:cNvPicPr/>
          <p:nvPr/>
        </p:nvPicPr>
        <p:blipFill>
          <a:blip r:embed="rId2" cstate="print"/>
          <a:stretch>
            <a:fillRect/>
          </a:stretch>
        </p:blipFill>
        <p:spPr>
          <a:xfrm>
            <a:off x="1420904" y="3293278"/>
            <a:ext cx="15600886" cy="2550288"/>
          </a:xfrm>
          <a:prstGeom prst="rect">
            <a:avLst/>
          </a:prstGeom>
        </p:spPr>
      </p:pic>
      <p:sp>
        <p:nvSpPr>
          <p:cNvPr id="5" name="object 5"/>
          <p:cNvSpPr txBox="1"/>
          <p:nvPr/>
        </p:nvSpPr>
        <p:spPr>
          <a:xfrm>
            <a:off x="1468023" y="3319455"/>
            <a:ext cx="15506700" cy="2456180"/>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1750">
              <a:latin typeface="Times New Roman"/>
              <a:cs typeface="Times New Roman"/>
            </a:endParaRPr>
          </a:p>
          <a:p>
            <a:pPr marL="408940" marR="12095480" indent="-151765">
              <a:lnSpc>
                <a:spcPts val="2560"/>
              </a:lnSpc>
            </a:pPr>
            <a:r>
              <a:rPr sz="2150" spc="10" dirty="0">
                <a:latin typeface="Arial MT"/>
                <a:cs typeface="Arial MT"/>
              </a:rPr>
              <a:t>variable</a:t>
            </a:r>
            <a:r>
              <a:rPr sz="2150" spc="130" dirty="0">
                <a:latin typeface="Arial MT"/>
                <a:cs typeface="Arial MT"/>
              </a:rPr>
              <a:t> </a:t>
            </a:r>
            <a:r>
              <a:rPr sz="2150" spc="-25" dirty="0">
                <a:latin typeface="Arial MT"/>
                <a:cs typeface="Arial MT"/>
              </a:rPr>
              <a:t>"a-string"</a:t>
            </a:r>
            <a:r>
              <a:rPr sz="2150" spc="135"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default</a:t>
            </a:r>
            <a:r>
              <a:rPr sz="2150" spc="-15" dirty="0">
                <a:latin typeface="Arial MT"/>
                <a:cs typeface="Arial MT"/>
              </a:rPr>
              <a:t> </a:t>
            </a:r>
            <a:r>
              <a:rPr sz="2150" spc="155" dirty="0">
                <a:latin typeface="Arial MT"/>
                <a:cs typeface="Arial MT"/>
              </a:rPr>
              <a:t>=</a:t>
            </a:r>
            <a:r>
              <a:rPr sz="2150" spc="-10" dirty="0">
                <a:latin typeface="Arial MT"/>
                <a:cs typeface="Arial MT"/>
              </a:rPr>
              <a:t> </a:t>
            </a:r>
            <a:r>
              <a:rPr sz="2150" spc="-40" dirty="0">
                <a:latin typeface="Arial MT"/>
                <a:cs typeface="Arial MT"/>
              </a:rPr>
              <a:t>"this</a:t>
            </a:r>
            <a:r>
              <a:rPr sz="2150" spc="-15" dirty="0">
                <a:latin typeface="Arial MT"/>
                <a:cs typeface="Arial MT"/>
              </a:rPr>
              <a:t> </a:t>
            </a:r>
            <a:r>
              <a:rPr sz="2150" spc="-5" dirty="0">
                <a:latin typeface="Arial MT"/>
                <a:cs typeface="Arial MT"/>
              </a:rPr>
              <a:t>is</a:t>
            </a:r>
            <a:r>
              <a:rPr sz="2150" spc="-10" dirty="0">
                <a:latin typeface="Arial MT"/>
                <a:cs typeface="Arial MT"/>
              </a:rPr>
              <a:t> </a:t>
            </a:r>
            <a:r>
              <a:rPr sz="2150" spc="-5" dirty="0">
                <a:latin typeface="Arial MT"/>
                <a:cs typeface="Arial MT"/>
              </a:rPr>
              <a:t>a</a:t>
            </a:r>
            <a:r>
              <a:rPr sz="2150" spc="-10" dirty="0">
                <a:latin typeface="Arial MT"/>
                <a:cs typeface="Arial MT"/>
              </a:rPr>
              <a:t> string"</a:t>
            </a:r>
            <a:endParaRPr sz="2150">
              <a:latin typeface="Arial MT"/>
              <a:cs typeface="Arial MT"/>
            </a:endParaRPr>
          </a:p>
          <a:p>
            <a:pPr marL="257810">
              <a:lnSpc>
                <a:spcPts val="2460"/>
              </a:lnSpc>
            </a:pPr>
            <a:r>
              <a:rPr sz="2150" spc="-5" dirty="0">
                <a:latin typeface="Arial MT"/>
                <a:cs typeface="Arial MT"/>
              </a:rPr>
              <a:t>}</a:t>
            </a:r>
            <a:endParaRPr sz="2150">
              <a:latin typeface="Arial MT"/>
              <a:cs typeface="Arial MT"/>
            </a:endParaRPr>
          </a:p>
          <a:p>
            <a:pPr marL="408940" marR="11687175" indent="-151765">
              <a:lnSpc>
                <a:spcPts val="2560"/>
              </a:lnSpc>
              <a:spcBef>
                <a:spcPts val="90"/>
              </a:spcBef>
            </a:pPr>
            <a:r>
              <a:rPr sz="2150" spc="10" dirty="0">
                <a:latin typeface="Arial MT"/>
                <a:cs typeface="Arial MT"/>
              </a:rPr>
              <a:t>variable </a:t>
            </a:r>
            <a:r>
              <a:rPr sz="2150" spc="-25" dirty="0">
                <a:latin typeface="Arial MT"/>
                <a:cs typeface="Arial MT"/>
              </a:rPr>
              <a:t>"this-is-a-list" </a:t>
            </a:r>
            <a:r>
              <a:rPr sz="2150" spc="-5" dirty="0">
                <a:latin typeface="Arial MT"/>
                <a:cs typeface="Arial MT"/>
              </a:rPr>
              <a:t>{ </a:t>
            </a:r>
            <a:r>
              <a:rPr sz="2150" dirty="0">
                <a:latin typeface="Arial MT"/>
                <a:cs typeface="Arial MT"/>
              </a:rPr>
              <a:t> </a:t>
            </a:r>
            <a:r>
              <a:rPr sz="2150" spc="10" dirty="0">
                <a:latin typeface="Arial MT"/>
                <a:cs typeface="Arial MT"/>
              </a:rPr>
              <a:t>default</a:t>
            </a:r>
            <a:r>
              <a:rPr sz="2150" spc="-5" dirty="0">
                <a:latin typeface="Arial MT"/>
                <a:cs typeface="Arial MT"/>
              </a:rPr>
              <a:t> </a:t>
            </a:r>
            <a:r>
              <a:rPr sz="2150" spc="155" dirty="0">
                <a:latin typeface="Arial MT"/>
                <a:cs typeface="Arial MT"/>
              </a:rPr>
              <a:t>=</a:t>
            </a:r>
            <a:r>
              <a:rPr sz="2150" spc="-10" dirty="0">
                <a:latin typeface="Arial MT"/>
                <a:cs typeface="Arial MT"/>
              </a:rPr>
              <a:t> </a:t>
            </a:r>
            <a:r>
              <a:rPr sz="2150" spc="114" dirty="0">
                <a:latin typeface="Arial MT"/>
                <a:cs typeface="Arial MT"/>
              </a:rPr>
              <a:t>[</a:t>
            </a:r>
            <a:r>
              <a:rPr sz="2150" spc="-5" dirty="0">
                <a:latin typeface="Arial MT"/>
                <a:cs typeface="Arial MT"/>
              </a:rPr>
              <a:t> </a:t>
            </a:r>
            <a:r>
              <a:rPr sz="2150" spc="-40" dirty="0">
                <a:latin typeface="Arial MT"/>
                <a:cs typeface="Arial MT"/>
              </a:rPr>
              <a:t>"list</a:t>
            </a:r>
            <a:r>
              <a:rPr sz="2150" spc="-5" dirty="0">
                <a:latin typeface="Arial MT"/>
                <a:cs typeface="Arial MT"/>
              </a:rPr>
              <a:t> </a:t>
            </a:r>
            <a:r>
              <a:rPr sz="2150" spc="-45" dirty="0">
                <a:latin typeface="Arial MT"/>
                <a:cs typeface="Arial MT"/>
              </a:rPr>
              <a:t>of",</a:t>
            </a:r>
            <a:r>
              <a:rPr sz="2150" spc="-5" dirty="0">
                <a:latin typeface="Arial MT"/>
                <a:cs typeface="Arial MT"/>
              </a:rPr>
              <a:t> </a:t>
            </a:r>
            <a:r>
              <a:rPr sz="2150" spc="-30" dirty="0">
                <a:latin typeface="Arial MT"/>
                <a:cs typeface="Arial MT"/>
              </a:rPr>
              <a:t>"strings"</a:t>
            </a:r>
            <a:r>
              <a:rPr sz="2150" spc="-5" dirty="0">
                <a:latin typeface="Arial MT"/>
                <a:cs typeface="Arial MT"/>
              </a:rPr>
              <a:t> </a:t>
            </a:r>
            <a:r>
              <a:rPr sz="2150" spc="114" dirty="0">
                <a:latin typeface="Arial MT"/>
                <a:cs typeface="Arial MT"/>
              </a:rPr>
              <a:t>]</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3013" y="4212926"/>
            <a:ext cx="11127105" cy="1433195"/>
          </a:xfrm>
          <a:prstGeom prst="rect">
            <a:avLst/>
          </a:prstGeom>
        </p:spPr>
        <p:txBody>
          <a:bodyPr vert="horz" wrap="square" lIns="0" tIns="17145" rIns="0" bIns="0" rtlCol="0">
            <a:spAutoFit/>
          </a:bodyPr>
          <a:lstStyle/>
          <a:p>
            <a:pPr marL="12700">
              <a:lnSpc>
                <a:spcPct val="100000"/>
              </a:lnSpc>
              <a:spcBef>
                <a:spcPts val="135"/>
              </a:spcBef>
            </a:pPr>
            <a:r>
              <a:rPr spc="-5" dirty="0"/>
              <a:t>Provisioning</a:t>
            </a:r>
            <a:r>
              <a:rPr dirty="0"/>
              <a:t> </a:t>
            </a:r>
            <a:r>
              <a:rPr spc="-10" dirty="0"/>
              <a:t>software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83166"/>
            <a:ext cx="17901920" cy="8399145"/>
          </a:xfrm>
          <a:prstGeom prst="rect">
            <a:avLst/>
          </a:prstGeom>
        </p:spPr>
        <p:txBody>
          <a:bodyPr vert="horz" wrap="square" lIns="0" tIns="14604" rIns="0" bIns="0" rtlCol="0">
            <a:spAutoFit/>
          </a:bodyPr>
          <a:lstStyle/>
          <a:p>
            <a:pPr marL="508634" indent="-483870">
              <a:lnSpc>
                <a:spcPct val="100000"/>
              </a:lnSpc>
              <a:spcBef>
                <a:spcPts val="114"/>
              </a:spcBef>
              <a:buSzPct val="74358"/>
              <a:buChar char="•"/>
              <a:tabLst>
                <a:tab pos="508634" algn="l"/>
                <a:tab pos="509270" algn="l"/>
              </a:tabLst>
            </a:pPr>
            <a:r>
              <a:rPr sz="3900" spc="-50" dirty="0">
                <a:latin typeface="Arial MT"/>
                <a:cs typeface="Arial MT"/>
              </a:rPr>
              <a:t>There</a:t>
            </a:r>
            <a:r>
              <a:rPr sz="3900" dirty="0">
                <a:latin typeface="Arial MT"/>
                <a:cs typeface="Arial MT"/>
              </a:rPr>
              <a:t> </a:t>
            </a:r>
            <a:r>
              <a:rPr sz="3900" spc="-20" dirty="0">
                <a:latin typeface="Arial MT"/>
                <a:cs typeface="Arial MT"/>
              </a:rPr>
              <a:t>are</a:t>
            </a:r>
            <a:r>
              <a:rPr sz="3900" spc="5" dirty="0">
                <a:latin typeface="Arial MT"/>
                <a:cs typeface="Arial MT"/>
              </a:rPr>
              <a:t> 2 ways</a:t>
            </a:r>
            <a:r>
              <a:rPr sz="3900" dirty="0">
                <a:latin typeface="Arial MT"/>
                <a:cs typeface="Arial MT"/>
              </a:rPr>
              <a:t> </a:t>
            </a:r>
            <a:r>
              <a:rPr sz="3900" spc="5" dirty="0">
                <a:latin typeface="Arial MT"/>
                <a:cs typeface="Arial MT"/>
              </a:rPr>
              <a:t>to </a:t>
            </a:r>
            <a:r>
              <a:rPr sz="3900" b="1" spc="5" dirty="0">
                <a:latin typeface="Arial"/>
                <a:cs typeface="Arial"/>
              </a:rPr>
              <a:t>provision</a:t>
            </a:r>
            <a:r>
              <a:rPr sz="3900" b="1" dirty="0">
                <a:latin typeface="Arial"/>
                <a:cs typeface="Arial"/>
              </a:rPr>
              <a:t> </a:t>
            </a:r>
            <a:r>
              <a:rPr sz="3900" b="1" spc="5" dirty="0">
                <a:latin typeface="Arial"/>
                <a:cs typeface="Arial"/>
              </a:rPr>
              <a:t>software</a:t>
            </a:r>
            <a:r>
              <a:rPr sz="3900" b="1" dirty="0">
                <a:latin typeface="Arial"/>
                <a:cs typeface="Arial"/>
              </a:rPr>
              <a:t> </a:t>
            </a:r>
            <a:r>
              <a:rPr sz="3900" spc="5" dirty="0">
                <a:latin typeface="Arial MT"/>
                <a:cs typeface="Arial MT"/>
              </a:rPr>
              <a:t>on your </a:t>
            </a:r>
            <a:r>
              <a:rPr sz="3900" spc="30" dirty="0">
                <a:latin typeface="Arial MT"/>
                <a:cs typeface="Arial MT"/>
              </a:rPr>
              <a:t>instances</a:t>
            </a:r>
            <a:endParaRPr sz="3900">
              <a:latin typeface="Arial MT"/>
              <a:cs typeface="Arial MT"/>
            </a:endParaRPr>
          </a:p>
          <a:p>
            <a:pPr>
              <a:lnSpc>
                <a:spcPct val="100000"/>
              </a:lnSpc>
              <a:spcBef>
                <a:spcPts val="10"/>
              </a:spcBef>
              <a:buFont typeface="Arial MT"/>
              <a:buChar char="•"/>
            </a:pPr>
            <a:endParaRPr sz="4100">
              <a:latin typeface="Arial MT"/>
              <a:cs typeface="Arial MT"/>
            </a:endParaRPr>
          </a:p>
          <a:p>
            <a:pPr marL="508634" indent="-483870">
              <a:lnSpc>
                <a:spcPct val="100000"/>
              </a:lnSpc>
              <a:spcBef>
                <a:spcPts val="5"/>
              </a:spcBef>
              <a:buSzPct val="74358"/>
              <a:buChar char="•"/>
              <a:tabLst>
                <a:tab pos="508634" algn="l"/>
                <a:tab pos="509270" algn="l"/>
              </a:tabLst>
            </a:pPr>
            <a:r>
              <a:rPr sz="3900" spc="-190" dirty="0">
                <a:latin typeface="Arial MT"/>
                <a:cs typeface="Arial MT"/>
              </a:rPr>
              <a:t>You</a:t>
            </a:r>
            <a:r>
              <a:rPr sz="3900" spc="10" dirty="0">
                <a:latin typeface="Arial MT"/>
                <a:cs typeface="Arial MT"/>
              </a:rPr>
              <a:t> </a:t>
            </a:r>
            <a:r>
              <a:rPr sz="3900" spc="80" dirty="0">
                <a:latin typeface="Arial MT"/>
                <a:cs typeface="Arial MT"/>
              </a:rPr>
              <a:t>can</a:t>
            </a:r>
            <a:r>
              <a:rPr sz="3900" spc="10" dirty="0">
                <a:latin typeface="Arial MT"/>
                <a:cs typeface="Arial MT"/>
              </a:rPr>
              <a:t> </a:t>
            </a:r>
            <a:r>
              <a:rPr sz="3900" spc="90" dirty="0">
                <a:latin typeface="Arial MT"/>
                <a:cs typeface="Arial MT"/>
              </a:rPr>
              <a:t>build</a:t>
            </a:r>
            <a:r>
              <a:rPr sz="3900" spc="5" dirty="0">
                <a:latin typeface="Arial MT"/>
                <a:cs typeface="Arial MT"/>
              </a:rPr>
              <a:t> your</a:t>
            </a:r>
            <a:r>
              <a:rPr sz="3900" spc="10" dirty="0">
                <a:latin typeface="Arial MT"/>
                <a:cs typeface="Arial MT"/>
              </a:rPr>
              <a:t> </a:t>
            </a:r>
            <a:r>
              <a:rPr sz="3900" b="1" spc="5" dirty="0">
                <a:latin typeface="Arial"/>
                <a:cs typeface="Arial"/>
              </a:rPr>
              <a:t>own custom</a:t>
            </a:r>
            <a:r>
              <a:rPr sz="3900" b="1" spc="-135" dirty="0">
                <a:latin typeface="Arial"/>
                <a:cs typeface="Arial"/>
              </a:rPr>
              <a:t> </a:t>
            </a:r>
            <a:r>
              <a:rPr sz="3900" b="1" spc="5" dirty="0">
                <a:latin typeface="Arial"/>
                <a:cs typeface="Arial"/>
              </a:rPr>
              <a:t>AMI</a:t>
            </a:r>
            <a:r>
              <a:rPr sz="3900" b="1" spc="10" dirty="0">
                <a:latin typeface="Arial"/>
                <a:cs typeface="Arial"/>
              </a:rPr>
              <a:t> </a:t>
            </a:r>
            <a:r>
              <a:rPr sz="3900" spc="80" dirty="0">
                <a:latin typeface="Arial MT"/>
                <a:cs typeface="Arial MT"/>
              </a:rPr>
              <a:t>and</a:t>
            </a:r>
            <a:r>
              <a:rPr sz="3900" spc="10" dirty="0">
                <a:latin typeface="Arial MT"/>
                <a:cs typeface="Arial MT"/>
              </a:rPr>
              <a:t> </a:t>
            </a:r>
            <a:r>
              <a:rPr sz="3900" spc="75" dirty="0">
                <a:latin typeface="Arial MT"/>
                <a:cs typeface="Arial MT"/>
              </a:rPr>
              <a:t>bundle</a:t>
            </a:r>
            <a:r>
              <a:rPr sz="3900" spc="10" dirty="0">
                <a:latin typeface="Arial MT"/>
                <a:cs typeface="Arial MT"/>
              </a:rPr>
              <a:t> </a:t>
            </a:r>
            <a:r>
              <a:rPr sz="3900" spc="5" dirty="0">
                <a:latin typeface="Arial MT"/>
                <a:cs typeface="Arial MT"/>
              </a:rPr>
              <a:t>your</a:t>
            </a:r>
            <a:r>
              <a:rPr sz="3900" spc="10" dirty="0">
                <a:latin typeface="Arial MT"/>
                <a:cs typeface="Arial MT"/>
              </a:rPr>
              <a:t> </a:t>
            </a:r>
            <a:r>
              <a:rPr sz="3900" spc="-5" dirty="0">
                <a:latin typeface="Arial MT"/>
                <a:cs typeface="Arial MT"/>
              </a:rPr>
              <a:t>software</a:t>
            </a:r>
            <a:r>
              <a:rPr sz="3900" spc="10" dirty="0">
                <a:latin typeface="Arial MT"/>
                <a:cs typeface="Arial MT"/>
              </a:rPr>
              <a:t> </a:t>
            </a:r>
            <a:r>
              <a:rPr sz="3900" spc="5" dirty="0">
                <a:latin typeface="Arial MT"/>
                <a:cs typeface="Arial MT"/>
              </a:rPr>
              <a:t>with</a:t>
            </a:r>
            <a:r>
              <a:rPr sz="3900" spc="10" dirty="0">
                <a:latin typeface="Arial MT"/>
                <a:cs typeface="Arial MT"/>
              </a:rPr>
              <a:t> </a:t>
            </a:r>
            <a:r>
              <a:rPr sz="3900" spc="5" dirty="0">
                <a:latin typeface="Arial MT"/>
                <a:cs typeface="Arial MT"/>
              </a:rPr>
              <a:t>the</a:t>
            </a:r>
            <a:r>
              <a:rPr sz="3900" spc="10" dirty="0">
                <a:latin typeface="Arial MT"/>
                <a:cs typeface="Arial MT"/>
              </a:rPr>
              <a:t> </a:t>
            </a:r>
            <a:r>
              <a:rPr sz="3900" spc="50" dirty="0">
                <a:latin typeface="Arial MT"/>
                <a:cs typeface="Arial MT"/>
              </a:rPr>
              <a:t>image</a:t>
            </a:r>
            <a:endParaRPr sz="3900">
              <a:latin typeface="Arial MT"/>
              <a:cs typeface="Arial MT"/>
            </a:endParaRPr>
          </a:p>
          <a:p>
            <a:pPr>
              <a:lnSpc>
                <a:spcPct val="100000"/>
              </a:lnSpc>
              <a:spcBef>
                <a:spcPts val="10"/>
              </a:spcBef>
              <a:buFont typeface="Arial MT"/>
              <a:buChar char="•"/>
            </a:pPr>
            <a:endParaRPr sz="4100">
              <a:latin typeface="Arial MT"/>
              <a:cs typeface="Arial MT"/>
            </a:endParaRPr>
          </a:p>
          <a:p>
            <a:pPr marL="1241425" lvl="1" indent="-483870">
              <a:lnSpc>
                <a:spcPct val="100000"/>
              </a:lnSpc>
              <a:buSzPct val="74358"/>
              <a:buFont typeface="Arial MT"/>
              <a:buChar char="•"/>
              <a:tabLst>
                <a:tab pos="1241425" algn="l"/>
                <a:tab pos="1242060" algn="l"/>
              </a:tabLst>
            </a:pPr>
            <a:r>
              <a:rPr sz="3900" b="1" spc="5" dirty="0">
                <a:latin typeface="Arial"/>
                <a:cs typeface="Arial"/>
              </a:rPr>
              <a:t>Packer</a:t>
            </a:r>
            <a:r>
              <a:rPr sz="3900" b="1" spc="-10" dirty="0">
                <a:latin typeface="Arial"/>
                <a:cs typeface="Arial"/>
              </a:rPr>
              <a:t> </a:t>
            </a:r>
            <a:r>
              <a:rPr sz="3900" spc="5" dirty="0">
                <a:latin typeface="Arial MT"/>
                <a:cs typeface="Arial MT"/>
              </a:rPr>
              <a:t>is</a:t>
            </a:r>
            <a:r>
              <a:rPr sz="3900" dirty="0">
                <a:latin typeface="Arial MT"/>
                <a:cs typeface="Arial MT"/>
              </a:rPr>
              <a:t> </a:t>
            </a:r>
            <a:r>
              <a:rPr sz="3900" spc="5" dirty="0">
                <a:latin typeface="Arial MT"/>
                <a:cs typeface="Arial MT"/>
              </a:rPr>
              <a:t>a</a:t>
            </a:r>
            <a:r>
              <a:rPr sz="3900" spc="-5" dirty="0">
                <a:latin typeface="Arial MT"/>
                <a:cs typeface="Arial MT"/>
              </a:rPr>
              <a:t> </a:t>
            </a:r>
            <a:r>
              <a:rPr sz="3900" spc="35" dirty="0">
                <a:latin typeface="Arial MT"/>
                <a:cs typeface="Arial MT"/>
              </a:rPr>
              <a:t>great</a:t>
            </a:r>
            <a:r>
              <a:rPr sz="3900" dirty="0">
                <a:latin typeface="Arial MT"/>
                <a:cs typeface="Arial MT"/>
              </a:rPr>
              <a:t> </a:t>
            </a:r>
            <a:r>
              <a:rPr sz="3900" spc="5" dirty="0">
                <a:latin typeface="Arial MT"/>
                <a:cs typeface="Arial MT"/>
              </a:rPr>
              <a:t>tool</a:t>
            </a:r>
            <a:r>
              <a:rPr sz="3900" dirty="0">
                <a:latin typeface="Arial MT"/>
                <a:cs typeface="Arial MT"/>
              </a:rPr>
              <a:t> </a:t>
            </a:r>
            <a:r>
              <a:rPr sz="3900" spc="5" dirty="0">
                <a:latin typeface="Arial MT"/>
                <a:cs typeface="Arial MT"/>
              </a:rPr>
              <a:t>to</a:t>
            </a:r>
            <a:r>
              <a:rPr sz="3900" spc="-5" dirty="0">
                <a:latin typeface="Arial MT"/>
                <a:cs typeface="Arial MT"/>
              </a:rPr>
              <a:t> </a:t>
            </a:r>
            <a:r>
              <a:rPr sz="3900" spc="114" dirty="0">
                <a:latin typeface="Arial MT"/>
                <a:cs typeface="Arial MT"/>
              </a:rPr>
              <a:t>do</a:t>
            </a:r>
            <a:r>
              <a:rPr sz="3900" dirty="0">
                <a:latin typeface="Arial MT"/>
                <a:cs typeface="Arial MT"/>
              </a:rPr>
              <a:t> </a:t>
            </a:r>
            <a:r>
              <a:rPr sz="3900" spc="5" dirty="0">
                <a:latin typeface="Arial MT"/>
                <a:cs typeface="Arial MT"/>
              </a:rPr>
              <a:t>this</a:t>
            </a:r>
            <a:endParaRPr sz="3900">
              <a:latin typeface="Arial MT"/>
              <a:cs typeface="Arial MT"/>
            </a:endParaRPr>
          </a:p>
          <a:p>
            <a:pPr lvl="1">
              <a:lnSpc>
                <a:spcPct val="100000"/>
              </a:lnSpc>
              <a:spcBef>
                <a:spcPts val="25"/>
              </a:spcBef>
              <a:buFont typeface="Arial MT"/>
              <a:buChar char="•"/>
            </a:pPr>
            <a:endParaRPr sz="4000">
              <a:latin typeface="Arial MT"/>
              <a:cs typeface="Arial MT"/>
            </a:endParaRPr>
          </a:p>
          <a:p>
            <a:pPr marL="508634" marR="337820" indent="-483870">
              <a:lnSpc>
                <a:spcPct val="102200"/>
              </a:lnSpc>
              <a:buSzPct val="74358"/>
              <a:buChar char="•"/>
              <a:tabLst>
                <a:tab pos="508634" algn="l"/>
                <a:tab pos="509270" algn="l"/>
              </a:tabLst>
            </a:pPr>
            <a:r>
              <a:rPr sz="3900" spc="5" dirty="0">
                <a:latin typeface="Arial MT"/>
                <a:cs typeface="Arial MT"/>
              </a:rPr>
              <a:t>Another way</a:t>
            </a:r>
            <a:r>
              <a:rPr sz="3900" spc="10" dirty="0">
                <a:latin typeface="Arial MT"/>
                <a:cs typeface="Arial MT"/>
              </a:rPr>
              <a:t> </a:t>
            </a:r>
            <a:r>
              <a:rPr sz="3900" spc="5" dirty="0">
                <a:latin typeface="Arial MT"/>
                <a:cs typeface="Arial MT"/>
              </a:rPr>
              <a:t>is to</a:t>
            </a:r>
            <a:r>
              <a:rPr sz="3900" spc="10" dirty="0">
                <a:latin typeface="Arial MT"/>
                <a:cs typeface="Arial MT"/>
              </a:rPr>
              <a:t> </a:t>
            </a:r>
            <a:r>
              <a:rPr sz="3900" spc="60" dirty="0">
                <a:latin typeface="Arial MT"/>
                <a:cs typeface="Arial MT"/>
              </a:rPr>
              <a:t>boot</a:t>
            </a:r>
            <a:r>
              <a:rPr sz="3900" spc="10" dirty="0">
                <a:latin typeface="Arial MT"/>
                <a:cs typeface="Arial MT"/>
              </a:rPr>
              <a:t> </a:t>
            </a:r>
            <a:r>
              <a:rPr sz="3900" b="1" spc="5" dirty="0">
                <a:latin typeface="Arial"/>
                <a:cs typeface="Arial"/>
              </a:rPr>
              <a:t>standardized</a:t>
            </a:r>
            <a:r>
              <a:rPr sz="3900" b="1" dirty="0">
                <a:latin typeface="Arial"/>
                <a:cs typeface="Arial"/>
              </a:rPr>
              <a:t> </a:t>
            </a:r>
            <a:r>
              <a:rPr sz="3900" b="1" spc="5" dirty="0">
                <a:latin typeface="Arial"/>
                <a:cs typeface="Arial"/>
              </a:rPr>
              <a:t>AMIs</a:t>
            </a:r>
            <a:r>
              <a:rPr sz="3900" spc="5" dirty="0">
                <a:latin typeface="Arial MT"/>
                <a:cs typeface="Arial MT"/>
              </a:rPr>
              <a:t>,</a:t>
            </a:r>
            <a:r>
              <a:rPr sz="3900" spc="10" dirty="0">
                <a:latin typeface="Arial MT"/>
                <a:cs typeface="Arial MT"/>
              </a:rPr>
              <a:t> </a:t>
            </a:r>
            <a:r>
              <a:rPr sz="3900" spc="80" dirty="0">
                <a:latin typeface="Arial MT"/>
                <a:cs typeface="Arial MT"/>
              </a:rPr>
              <a:t>and</a:t>
            </a:r>
            <a:r>
              <a:rPr sz="3900" spc="10" dirty="0">
                <a:latin typeface="Arial MT"/>
                <a:cs typeface="Arial MT"/>
              </a:rPr>
              <a:t> </a:t>
            </a:r>
            <a:r>
              <a:rPr sz="3900" spc="5" dirty="0">
                <a:latin typeface="Arial MT"/>
                <a:cs typeface="Arial MT"/>
              </a:rPr>
              <a:t>then install</a:t>
            </a:r>
            <a:r>
              <a:rPr sz="3900" spc="10" dirty="0">
                <a:latin typeface="Arial MT"/>
                <a:cs typeface="Arial MT"/>
              </a:rPr>
              <a:t> </a:t>
            </a:r>
            <a:r>
              <a:rPr sz="3900" spc="5" dirty="0">
                <a:latin typeface="Arial MT"/>
                <a:cs typeface="Arial MT"/>
              </a:rPr>
              <a:t>the </a:t>
            </a:r>
            <a:r>
              <a:rPr sz="3900" spc="-5" dirty="0">
                <a:latin typeface="Arial MT"/>
                <a:cs typeface="Arial MT"/>
              </a:rPr>
              <a:t>software</a:t>
            </a:r>
            <a:r>
              <a:rPr sz="3900" spc="10" dirty="0">
                <a:latin typeface="Arial MT"/>
                <a:cs typeface="Arial MT"/>
              </a:rPr>
              <a:t> </a:t>
            </a:r>
            <a:r>
              <a:rPr sz="3900" spc="5" dirty="0">
                <a:latin typeface="Arial MT"/>
                <a:cs typeface="Arial MT"/>
              </a:rPr>
              <a:t>on</a:t>
            </a:r>
            <a:r>
              <a:rPr sz="3900" spc="10" dirty="0">
                <a:latin typeface="Arial MT"/>
                <a:cs typeface="Arial MT"/>
              </a:rPr>
              <a:t> </a:t>
            </a:r>
            <a:r>
              <a:rPr sz="3900" dirty="0">
                <a:latin typeface="Arial MT"/>
                <a:cs typeface="Arial MT"/>
              </a:rPr>
              <a:t>it </a:t>
            </a:r>
            <a:r>
              <a:rPr sz="3900" spc="-1070" dirty="0">
                <a:latin typeface="Arial MT"/>
                <a:cs typeface="Arial MT"/>
              </a:rPr>
              <a:t> </a:t>
            </a:r>
            <a:r>
              <a:rPr sz="3900" spc="5" dirty="0">
                <a:latin typeface="Arial MT"/>
                <a:cs typeface="Arial MT"/>
              </a:rPr>
              <a:t>you</a:t>
            </a:r>
            <a:r>
              <a:rPr sz="3900" dirty="0">
                <a:latin typeface="Arial MT"/>
                <a:cs typeface="Arial MT"/>
              </a:rPr>
              <a:t> </a:t>
            </a:r>
            <a:r>
              <a:rPr sz="3900" spc="60" dirty="0">
                <a:latin typeface="Arial MT"/>
                <a:cs typeface="Arial MT"/>
              </a:rPr>
              <a:t>need</a:t>
            </a:r>
            <a:endParaRPr sz="3900">
              <a:latin typeface="Arial MT"/>
              <a:cs typeface="Arial MT"/>
            </a:endParaRPr>
          </a:p>
          <a:p>
            <a:pPr>
              <a:lnSpc>
                <a:spcPct val="100000"/>
              </a:lnSpc>
              <a:spcBef>
                <a:spcPts val="15"/>
              </a:spcBef>
              <a:buFont typeface="Arial MT"/>
              <a:buChar char="•"/>
            </a:pPr>
            <a:endParaRPr sz="4100">
              <a:latin typeface="Arial MT"/>
              <a:cs typeface="Arial MT"/>
            </a:endParaRPr>
          </a:p>
          <a:p>
            <a:pPr marL="1241425" lvl="1" indent="-483870">
              <a:lnSpc>
                <a:spcPct val="100000"/>
              </a:lnSpc>
              <a:buSzPct val="74358"/>
              <a:buChar char="•"/>
              <a:tabLst>
                <a:tab pos="1241425" algn="l"/>
                <a:tab pos="1242060" algn="l"/>
              </a:tabLst>
            </a:pPr>
            <a:r>
              <a:rPr sz="3900" spc="50" dirty="0">
                <a:latin typeface="Arial MT"/>
                <a:cs typeface="Arial MT"/>
              </a:rPr>
              <a:t>Using</a:t>
            </a:r>
            <a:r>
              <a:rPr sz="3900" spc="-10" dirty="0">
                <a:latin typeface="Arial MT"/>
                <a:cs typeface="Arial MT"/>
              </a:rPr>
              <a:t> </a:t>
            </a:r>
            <a:r>
              <a:rPr sz="3900" dirty="0">
                <a:latin typeface="Arial MT"/>
                <a:cs typeface="Arial MT"/>
              </a:rPr>
              <a:t>file</a:t>
            </a:r>
            <a:r>
              <a:rPr sz="3900" spc="-10" dirty="0">
                <a:latin typeface="Arial MT"/>
                <a:cs typeface="Arial MT"/>
              </a:rPr>
              <a:t> </a:t>
            </a:r>
            <a:r>
              <a:rPr sz="3900" spc="65" dirty="0">
                <a:latin typeface="Arial MT"/>
                <a:cs typeface="Arial MT"/>
              </a:rPr>
              <a:t>uploads</a:t>
            </a:r>
            <a:endParaRPr sz="3900">
              <a:latin typeface="Arial MT"/>
              <a:cs typeface="Arial MT"/>
            </a:endParaRPr>
          </a:p>
          <a:p>
            <a:pPr lvl="1">
              <a:lnSpc>
                <a:spcPct val="100000"/>
              </a:lnSpc>
              <a:spcBef>
                <a:spcPts val="15"/>
              </a:spcBef>
              <a:buFont typeface="Arial MT"/>
              <a:buChar char="•"/>
            </a:pPr>
            <a:endParaRPr sz="4100">
              <a:latin typeface="Arial MT"/>
              <a:cs typeface="Arial MT"/>
            </a:endParaRPr>
          </a:p>
          <a:p>
            <a:pPr marL="1241425" lvl="1" indent="-483870">
              <a:lnSpc>
                <a:spcPct val="100000"/>
              </a:lnSpc>
              <a:buSzPct val="74358"/>
              <a:buChar char="•"/>
              <a:tabLst>
                <a:tab pos="1241425" algn="l"/>
                <a:tab pos="1242060" algn="l"/>
              </a:tabLst>
            </a:pPr>
            <a:r>
              <a:rPr sz="3900" spc="50" dirty="0">
                <a:latin typeface="Arial MT"/>
                <a:cs typeface="Arial MT"/>
              </a:rPr>
              <a:t>Using</a:t>
            </a:r>
            <a:r>
              <a:rPr sz="3900" spc="-20" dirty="0">
                <a:latin typeface="Arial MT"/>
                <a:cs typeface="Arial MT"/>
              </a:rPr>
              <a:t> </a:t>
            </a:r>
            <a:r>
              <a:rPr sz="3900" spc="-5" dirty="0">
                <a:latin typeface="Arial MT"/>
                <a:cs typeface="Arial MT"/>
              </a:rPr>
              <a:t>remote</a:t>
            </a:r>
            <a:r>
              <a:rPr sz="3900" spc="-20" dirty="0">
                <a:latin typeface="Arial MT"/>
                <a:cs typeface="Arial MT"/>
              </a:rPr>
              <a:t> </a:t>
            </a:r>
            <a:r>
              <a:rPr sz="3900" spc="60" dirty="0">
                <a:latin typeface="Arial MT"/>
                <a:cs typeface="Arial MT"/>
              </a:rPr>
              <a:t>exec</a:t>
            </a:r>
            <a:endParaRPr sz="3900">
              <a:latin typeface="Arial MT"/>
              <a:cs typeface="Arial MT"/>
            </a:endParaRPr>
          </a:p>
          <a:p>
            <a:pPr lvl="1">
              <a:lnSpc>
                <a:spcPct val="100000"/>
              </a:lnSpc>
              <a:spcBef>
                <a:spcPts val="10"/>
              </a:spcBef>
              <a:buFont typeface="Arial MT"/>
              <a:buChar char="•"/>
            </a:pPr>
            <a:endParaRPr sz="4100">
              <a:latin typeface="Arial MT"/>
              <a:cs typeface="Arial MT"/>
            </a:endParaRPr>
          </a:p>
          <a:p>
            <a:pPr marL="1241425" lvl="1" indent="-483870">
              <a:lnSpc>
                <a:spcPct val="100000"/>
              </a:lnSpc>
              <a:spcBef>
                <a:spcPts val="5"/>
              </a:spcBef>
              <a:buSzPct val="74358"/>
              <a:buChar char="•"/>
              <a:tabLst>
                <a:tab pos="1241425" algn="l"/>
                <a:tab pos="1242060" algn="l"/>
              </a:tabLst>
            </a:pPr>
            <a:r>
              <a:rPr sz="3900" spc="50" dirty="0">
                <a:latin typeface="Arial MT"/>
                <a:cs typeface="Arial MT"/>
              </a:rPr>
              <a:t>Using</a:t>
            </a:r>
            <a:r>
              <a:rPr sz="3900" dirty="0">
                <a:latin typeface="Arial MT"/>
                <a:cs typeface="Arial MT"/>
              </a:rPr>
              <a:t> </a:t>
            </a:r>
            <a:r>
              <a:rPr sz="3900" spc="5" dirty="0">
                <a:latin typeface="Arial MT"/>
                <a:cs typeface="Arial MT"/>
              </a:rPr>
              <a:t>automation tools like </a:t>
            </a:r>
            <a:r>
              <a:rPr sz="3900" spc="50" dirty="0">
                <a:latin typeface="Arial MT"/>
                <a:cs typeface="Arial MT"/>
              </a:rPr>
              <a:t>chef,</a:t>
            </a:r>
            <a:r>
              <a:rPr sz="3900" spc="5" dirty="0">
                <a:latin typeface="Arial MT"/>
                <a:cs typeface="Arial MT"/>
              </a:rPr>
              <a:t> </a:t>
            </a:r>
            <a:r>
              <a:rPr sz="3900" spc="95" dirty="0">
                <a:latin typeface="Arial MT"/>
                <a:cs typeface="Arial MT"/>
              </a:rPr>
              <a:t>puppet,</a:t>
            </a:r>
            <a:r>
              <a:rPr sz="3900" spc="5" dirty="0">
                <a:latin typeface="Arial MT"/>
                <a:cs typeface="Arial MT"/>
              </a:rPr>
              <a:t> </a:t>
            </a:r>
            <a:r>
              <a:rPr sz="3900" spc="35" dirty="0">
                <a:latin typeface="Arial MT"/>
                <a:cs typeface="Arial MT"/>
              </a:rPr>
              <a:t>ansible</a:t>
            </a:r>
            <a:endParaRPr sz="3900">
              <a:latin typeface="Arial MT"/>
              <a:cs typeface="Arial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044670" cy="7515859"/>
          </a:xfrm>
          <a:prstGeom prst="rect">
            <a:avLst/>
          </a:prstGeom>
        </p:spPr>
        <p:txBody>
          <a:bodyPr vert="horz" wrap="square" lIns="0" tIns="15240" rIns="0" bIns="0" rtlCol="0">
            <a:spAutoFit/>
          </a:bodyPr>
          <a:lstStyle/>
          <a:p>
            <a:pPr marL="534035" indent="-509270">
              <a:lnSpc>
                <a:spcPct val="100000"/>
              </a:lnSpc>
              <a:spcBef>
                <a:spcPts val="120"/>
              </a:spcBef>
              <a:buSzPct val="75609"/>
              <a:buFont typeface="Arial MT"/>
              <a:buChar char="•"/>
              <a:tabLst>
                <a:tab pos="534035" algn="l"/>
                <a:tab pos="534670" algn="l"/>
              </a:tabLst>
            </a:pPr>
            <a:r>
              <a:rPr sz="4100" b="1" spc="10" dirty="0">
                <a:latin typeface="Arial"/>
                <a:cs typeface="Arial"/>
              </a:rPr>
              <a:t>Current</a:t>
            </a:r>
            <a:r>
              <a:rPr sz="4100" b="1" dirty="0">
                <a:latin typeface="Arial"/>
                <a:cs typeface="Arial"/>
              </a:rPr>
              <a:t> </a:t>
            </a:r>
            <a:r>
              <a:rPr sz="4100" b="1" spc="10" dirty="0">
                <a:latin typeface="Arial"/>
                <a:cs typeface="Arial"/>
              </a:rPr>
              <a:t>state</a:t>
            </a:r>
            <a:r>
              <a:rPr sz="4100" b="1" dirty="0">
                <a:latin typeface="Arial"/>
                <a:cs typeface="Arial"/>
              </a:rPr>
              <a:t> </a:t>
            </a:r>
            <a:r>
              <a:rPr sz="4100" spc="5" dirty="0">
                <a:latin typeface="Arial MT"/>
                <a:cs typeface="Arial MT"/>
              </a:rPr>
              <a:t>for </a:t>
            </a:r>
            <a:r>
              <a:rPr sz="4100" spc="15" dirty="0">
                <a:latin typeface="Arial MT"/>
                <a:cs typeface="Arial MT"/>
              </a:rPr>
              <a:t>terraform</a:t>
            </a:r>
            <a:r>
              <a:rPr sz="4100" dirty="0">
                <a:latin typeface="Arial MT"/>
                <a:cs typeface="Arial MT"/>
              </a:rPr>
              <a:t> </a:t>
            </a:r>
            <a:r>
              <a:rPr sz="4100" spc="5" dirty="0">
                <a:latin typeface="Arial MT"/>
                <a:cs typeface="Arial MT"/>
              </a:rPr>
              <a:t>with</a:t>
            </a:r>
            <a:r>
              <a:rPr sz="4100" dirty="0">
                <a:latin typeface="Arial MT"/>
                <a:cs typeface="Arial MT"/>
              </a:rPr>
              <a:t> </a:t>
            </a:r>
            <a:r>
              <a:rPr sz="4100" spc="10" dirty="0">
                <a:latin typeface="Arial MT"/>
                <a:cs typeface="Arial MT"/>
              </a:rPr>
              <a:t>automation</a:t>
            </a:r>
            <a:r>
              <a:rPr sz="4100" spc="5" dirty="0">
                <a:latin typeface="Arial MT"/>
                <a:cs typeface="Arial MT"/>
              </a:rPr>
              <a:t> </a:t>
            </a:r>
            <a:r>
              <a:rPr sz="4100" spc="10" dirty="0">
                <a:latin typeface="Arial MT"/>
                <a:cs typeface="Arial MT"/>
              </a:rPr>
              <a:t>(Q4</a:t>
            </a:r>
            <a:r>
              <a:rPr sz="4100" dirty="0">
                <a:latin typeface="Arial MT"/>
                <a:cs typeface="Arial MT"/>
              </a:rPr>
              <a:t> </a:t>
            </a:r>
            <a:r>
              <a:rPr sz="4100" spc="10" dirty="0">
                <a:latin typeface="Arial MT"/>
                <a:cs typeface="Arial MT"/>
              </a:rPr>
              <a:t>2016):</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Font typeface="Arial MT"/>
              <a:buChar char="•"/>
              <a:tabLst>
                <a:tab pos="900430" algn="l"/>
                <a:tab pos="901065" algn="l"/>
              </a:tabLst>
            </a:pPr>
            <a:r>
              <a:rPr sz="4100" b="1" spc="10" dirty="0">
                <a:latin typeface="Arial"/>
                <a:cs typeface="Arial"/>
              </a:rPr>
              <a:t>Chef</a:t>
            </a:r>
            <a:r>
              <a:rPr sz="4100" b="1" spc="5" dirty="0">
                <a:latin typeface="Arial"/>
                <a:cs typeface="Arial"/>
              </a:rPr>
              <a:t> is</a:t>
            </a:r>
            <a:r>
              <a:rPr sz="4100" b="1" spc="10" dirty="0">
                <a:latin typeface="Arial"/>
                <a:cs typeface="Arial"/>
              </a:rPr>
              <a:t> </a:t>
            </a:r>
            <a:r>
              <a:rPr sz="4100" b="1" spc="5" dirty="0">
                <a:latin typeface="Arial"/>
                <a:cs typeface="Arial"/>
              </a:rPr>
              <a:t>integrated</a:t>
            </a:r>
            <a:r>
              <a:rPr sz="4100" b="1" spc="10" dirty="0">
                <a:latin typeface="Arial"/>
                <a:cs typeface="Arial"/>
              </a:rPr>
              <a:t> </a:t>
            </a:r>
            <a:r>
              <a:rPr sz="4100" spc="5" dirty="0">
                <a:latin typeface="Arial MT"/>
                <a:cs typeface="Arial MT"/>
              </a:rPr>
              <a:t>within</a:t>
            </a:r>
            <a:r>
              <a:rPr sz="4100" spc="10" dirty="0">
                <a:latin typeface="Arial MT"/>
                <a:cs typeface="Arial MT"/>
              </a:rPr>
              <a:t> </a:t>
            </a:r>
            <a:r>
              <a:rPr sz="4100" spc="15" dirty="0">
                <a:latin typeface="Arial MT"/>
                <a:cs typeface="Arial MT"/>
              </a:rPr>
              <a:t>terraform,</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10" dirty="0">
                <a:latin typeface="Arial MT"/>
                <a:cs typeface="Arial MT"/>
              </a:rPr>
              <a:t> </a:t>
            </a:r>
            <a:r>
              <a:rPr sz="4100" spc="160" dirty="0">
                <a:latin typeface="Arial MT"/>
                <a:cs typeface="Arial MT"/>
              </a:rPr>
              <a:t>add</a:t>
            </a:r>
            <a:r>
              <a:rPr sz="4100" spc="10" dirty="0">
                <a:latin typeface="Arial MT"/>
                <a:cs typeface="Arial MT"/>
              </a:rPr>
              <a:t> </a:t>
            </a:r>
            <a:r>
              <a:rPr sz="4100" spc="65" dirty="0">
                <a:latin typeface="Arial MT"/>
                <a:cs typeface="Arial MT"/>
              </a:rPr>
              <a:t>chef</a:t>
            </a:r>
            <a:r>
              <a:rPr sz="4100" spc="10" dirty="0">
                <a:latin typeface="Arial MT"/>
                <a:cs typeface="Arial MT"/>
              </a:rPr>
              <a:t> statements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195" dirty="0">
                <a:latin typeface="Arial MT"/>
                <a:cs typeface="Arial MT"/>
              </a:rPr>
              <a:t>You</a:t>
            </a:r>
            <a:r>
              <a:rPr sz="4100" dirty="0">
                <a:latin typeface="Arial MT"/>
                <a:cs typeface="Arial MT"/>
              </a:rPr>
              <a:t> </a:t>
            </a:r>
            <a:r>
              <a:rPr sz="4100" spc="85" dirty="0">
                <a:latin typeface="Arial MT"/>
                <a:cs typeface="Arial MT"/>
              </a:rPr>
              <a:t>can</a:t>
            </a:r>
            <a:r>
              <a:rPr sz="4100" dirty="0">
                <a:latin typeface="Arial MT"/>
                <a:cs typeface="Arial MT"/>
              </a:rPr>
              <a:t> </a:t>
            </a:r>
            <a:r>
              <a:rPr sz="4100" spc="10" dirty="0">
                <a:latin typeface="Arial MT"/>
                <a:cs typeface="Arial MT"/>
              </a:rPr>
              <a:t>run</a:t>
            </a:r>
            <a:r>
              <a:rPr sz="4100" spc="5" dirty="0">
                <a:latin typeface="Arial MT"/>
                <a:cs typeface="Arial MT"/>
              </a:rPr>
              <a:t> </a:t>
            </a:r>
            <a:r>
              <a:rPr sz="4100" b="1" spc="5" dirty="0">
                <a:latin typeface="Arial"/>
                <a:cs typeface="Arial"/>
              </a:rPr>
              <a:t>puppet</a:t>
            </a:r>
            <a:r>
              <a:rPr sz="4100" b="1" dirty="0">
                <a:latin typeface="Arial"/>
                <a:cs typeface="Arial"/>
              </a:rPr>
              <a:t> </a:t>
            </a:r>
            <a:r>
              <a:rPr sz="4100" b="1" spc="5" dirty="0">
                <a:latin typeface="Arial"/>
                <a:cs typeface="Arial"/>
              </a:rPr>
              <a:t>agent </a:t>
            </a:r>
            <a:r>
              <a:rPr sz="4100" spc="55" dirty="0">
                <a:latin typeface="Arial MT"/>
                <a:cs typeface="Arial MT"/>
              </a:rPr>
              <a:t>using</a:t>
            </a:r>
            <a:r>
              <a:rPr sz="4100" dirty="0">
                <a:latin typeface="Arial MT"/>
                <a:cs typeface="Arial MT"/>
              </a:rPr>
              <a:t> </a:t>
            </a:r>
            <a:r>
              <a:rPr sz="4100" spc="25" dirty="0">
                <a:latin typeface="Arial MT"/>
                <a:cs typeface="Arial MT"/>
              </a:rPr>
              <a:t>remote-exec</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900430" marR="17780" lvl="1" indent="-509270">
              <a:lnSpc>
                <a:spcPct val="100499"/>
              </a:lnSpc>
              <a:buSzPct val="75609"/>
              <a:buChar char="•"/>
              <a:tabLst>
                <a:tab pos="900430" algn="l"/>
                <a:tab pos="901065" algn="l"/>
              </a:tabLst>
            </a:pPr>
            <a:r>
              <a:rPr sz="4100" spc="-65" dirty="0">
                <a:latin typeface="Arial MT"/>
                <a:cs typeface="Arial MT"/>
              </a:rPr>
              <a:t>For </a:t>
            </a:r>
            <a:r>
              <a:rPr sz="4100" spc="35" dirty="0">
                <a:latin typeface="Arial MT"/>
                <a:cs typeface="Arial MT"/>
              </a:rPr>
              <a:t>ansible, </a:t>
            </a:r>
            <a:r>
              <a:rPr sz="4100" spc="10" dirty="0">
                <a:latin typeface="Arial MT"/>
                <a:cs typeface="Arial MT"/>
              </a:rPr>
              <a:t>you </a:t>
            </a:r>
            <a:r>
              <a:rPr sz="4100" spc="85" dirty="0">
                <a:latin typeface="Arial MT"/>
                <a:cs typeface="Arial MT"/>
              </a:rPr>
              <a:t>can </a:t>
            </a:r>
            <a:r>
              <a:rPr sz="4100" spc="5" dirty="0">
                <a:latin typeface="Arial MT"/>
                <a:cs typeface="Arial MT"/>
              </a:rPr>
              <a:t>first </a:t>
            </a:r>
            <a:r>
              <a:rPr sz="4100" spc="10" dirty="0">
                <a:latin typeface="Arial MT"/>
                <a:cs typeface="Arial MT"/>
              </a:rPr>
              <a:t>run </a:t>
            </a:r>
            <a:r>
              <a:rPr sz="4100" spc="15" dirty="0">
                <a:latin typeface="Arial MT"/>
                <a:cs typeface="Arial MT"/>
              </a:rPr>
              <a:t>terraform, </a:t>
            </a:r>
            <a:r>
              <a:rPr sz="4100" spc="85" dirty="0">
                <a:latin typeface="Arial MT"/>
                <a:cs typeface="Arial MT"/>
              </a:rPr>
              <a:t>and </a:t>
            </a:r>
            <a:r>
              <a:rPr sz="4100" b="1" spc="5" dirty="0">
                <a:latin typeface="Arial"/>
                <a:cs typeface="Arial"/>
              </a:rPr>
              <a:t>output </a:t>
            </a:r>
            <a:r>
              <a:rPr sz="4100" spc="10" dirty="0">
                <a:latin typeface="Arial MT"/>
                <a:cs typeface="Arial MT"/>
              </a:rPr>
              <a:t>the </a:t>
            </a:r>
            <a:r>
              <a:rPr sz="4100" spc="-105" dirty="0">
                <a:latin typeface="Arial MT"/>
                <a:cs typeface="Arial MT"/>
              </a:rPr>
              <a:t>IP </a:t>
            </a:r>
            <a:r>
              <a:rPr sz="4100" spc="45" dirty="0">
                <a:latin typeface="Arial MT"/>
                <a:cs typeface="Arial MT"/>
              </a:rPr>
              <a:t>addresses, </a:t>
            </a:r>
            <a:r>
              <a:rPr sz="4100" spc="-1125" dirty="0">
                <a:latin typeface="Arial MT"/>
                <a:cs typeface="Arial MT"/>
              </a:rPr>
              <a:t> </a:t>
            </a:r>
            <a:r>
              <a:rPr sz="4100" spc="10" dirty="0">
                <a:latin typeface="Arial MT"/>
                <a:cs typeface="Arial MT"/>
              </a:rPr>
              <a:t>then</a:t>
            </a:r>
            <a:r>
              <a:rPr sz="4100" dirty="0">
                <a:latin typeface="Arial MT"/>
                <a:cs typeface="Arial MT"/>
              </a:rPr>
              <a:t> </a:t>
            </a:r>
            <a:r>
              <a:rPr sz="4100" spc="10" dirty="0">
                <a:latin typeface="Arial MT"/>
                <a:cs typeface="Arial MT"/>
              </a:rPr>
              <a:t>run</a:t>
            </a:r>
            <a:r>
              <a:rPr sz="4100" spc="5" dirty="0">
                <a:latin typeface="Arial MT"/>
                <a:cs typeface="Arial MT"/>
              </a:rPr>
              <a:t> </a:t>
            </a:r>
            <a:r>
              <a:rPr sz="4100" b="1" spc="5" dirty="0">
                <a:latin typeface="Arial"/>
                <a:cs typeface="Arial"/>
              </a:rPr>
              <a:t>ansible-playbook </a:t>
            </a:r>
            <a:r>
              <a:rPr sz="4100" spc="10" dirty="0">
                <a:latin typeface="Arial MT"/>
                <a:cs typeface="Arial MT"/>
              </a:rPr>
              <a:t>on</a:t>
            </a:r>
            <a:r>
              <a:rPr sz="4100" spc="5" dirty="0">
                <a:latin typeface="Arial MT"/>
                <a:cs typeface="Arial MT"/>
              </a:rPr>
              <a:t> </a:t>
            </a:r>
            <a:r>
              <a:rPr sz="4100" spc="10" dirty="0">
                <a:latin typeface="Arial MT"/>
                <a:cs typeface="Arial MT"/>
              </a:rPr>
              <a:t>those</a:t>
            </a:r>
            <a:r>
              <a:rPr sz="4100" spc="5" dirty="0">
                <a:latin typeface="Arial MT"/>
                <a:cs typeface="Arial MT"/>
              </a:rPr>
              <a:t> </a:t>
            </a:r>
            <a:r>
              <a:rPr sz="4100" spc="10" dirty="0">
                <a:latin typeface="Arial MT"/>
                <a:cs typeface="Arial MT"/>
              </a:rPr>
              <a:t>hosts</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633220" lvl="2" indent="-509270">
              <a:lnSpc>
                <a:spcPct val="100000"/>
              </a:lnSpc>
              <a:buSzPct val="75609"/>
              <a:buChar char="•"/>
              <a:tabLst>
                <a:tab pos="1633220" algn="l"/>
                <a:tab pos="1633855" algn="l"/>
              </a:tabLst>
            </a:pPr>
            <a:r>
              <a:rPr sz="4100" spc="-50" dirty="0">
                <a:latin typeface="Arial MT"/>
                <a:cs typeface="Arial MT"/>
              </a:rPr>
              <a:t>This</a:t>
            </a:r>
            <a:r>
              <a:rPr sz="4100" spc="-5" dirty="0">
                <a:latin typeface="Arial MT"/>
                <a:cs typeface="Arial MT"/>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dirty="0">
                <a:latin typeface="Arial MT"/>
                <a:cs typeface="Arial MT"/>
              </a:rPr>
              <a:t> </a:t>
            </a:r>
            <a:r>
              <a:rPr sz="4100" spc="35" dirty="0">
                <a:latin typeface="Arial MT"/>
                <a:cs typeface="Arial MT"/>
              </a:rPr>
              <a:t>automated</a:t>
            </a:r>
            <a:r>
              <a:rPr sz="4100" dirty="0">
                <a:latin typeface="Arial MT"/>
                <a:cs typeface="Arial MT"/>
              </a:rPr>
              <a:t> </a:t>
            </a:r>
            <a:r>
              <a:rPr sz="4100" spc="5" dirty="0">
                <a:latin typeface="Arial MT"/>
                <a:cs typeface="Arial MT"/>
              </a:rPr>
              <a:t>in</a:t>
            </a:r>
            <a:r>
              <a:rPr sz="4100" dirty="0">
                <a:latin typeface="Arial MT"/>
                <a:cs typeface="Arial MT"/>
              </a:rPr>
              <a:t> </a:t>
            </a:r>
            <a:r>
              <a:rPr sz="4100" spc="10" dirty="0">
                <a:latin typeface="Arial MT"/>
                <a:cs typeface="Arial MT"/>
              </a:rPr>
              <a:t>a</a:t>
            </a:r>
            <a:r>
              <a:rPr sz="4100" dirty="0">
                <a:latin typeface="Arial MT"/>
                <a:cs typeface="Arial MT"/>
              </a:rPr>
              <a:t> </a:t>
            </a:r>
            <a:r>
              <a:rPr sz="4100" spc="10" dirty="0">
                <a:latin typeface="Arial MT"/>
                <a:cs typeface="Arial MT"/>
              </a:rPr>
              <a:t>workflow</a:t>
            </a:r>
            <a:r>
              <a:rPr sz="4100" dirty="0">
                <a:latin typeface="Arial MT"/>
                <a:cs typeface="Arial MT"/>
              </a:rPr>
              <a:t> </a:t>
            </a:r>
            <a:r>
              <a:rPr sz="4100" spc="85" dirty="0">
                <a:latin typeface="Arial MT"/>
                <a:cs typeface="Arial MT"/>
              </a:rPr>
              <a:t>script</a:t>
            </a:r>
            <a:endParaRPr sz="4100">
              <a:latin typeface="Arial MT"/>
              <a:cs typeface="Arial MT"/>
            </a:endParaRPr>
          </a:p>
          <a:p>
            <a:pPr lvl="2">
              <a:lnSpc>
                <a:spcPct val="100000"/>
              </a:lnSpc>
              <a:spcBef>
                <a:spcPts val="10"/>
              </a:spcBef>
              <a:buFont typeface="Arial MT"/>
              <a:buChar char="•"/>
            </a:pPr>
            <a:endParaRPr sz="4250">
              <a:latin typeface="Arial MT"/>
              <a:cs typeface="Arial MT"/>
            </a:endParaRPr>
          </a:p>
          <a:p>
            <a:pPr marL="1633220" lvl="2" indent="-509270">
              <a:lnSpc>
                <a:spcPct val="100000"/>
              </a:lnSpc>
              <a:buSzPct val="75609"/>
              <a:buChar char="•"/>
              <a:tabLst>
                <a:tab pos="1633220" algn="l"/>
                <a:tab pos="1633855" algn="l"/>
              </a:tabLst>
            </a:pPr>
            <a:r>
              <a:rPr sz="4100" spc="-50" dirty="0">
                <a:latin typeface="Arial MT"/>
                <a:cs typeface="Arial MT"/>
              </a:rPr>
              <a:t>There</a:t>
            </a:r>
            <a:r>
              <a:rPr sz="4100" spc="5" dirty="0">
                <a:latin typeface="Arial MT"/>
                <a:cs typeface="Arial MT"/>
              </a:rPr>
              <a:t> </a:t>
            </a:r>
            <a:r>
              <a:rPr sz="4100" spc="-15" dirty="0">
                <a:latin typeface="Arial MT"/>
                <a:cs typeface="Arial MT"/>
              </a:rPr>
              <a:t>are</a:t>
            </a:r>
            <a:r>
              <a:rPr sz="4100" spc="10" dirty="0">
                <a:latin typeface="Arial MT"/>
                <a:cs typeface="Arial MT"/>
              </a:rPr>
              <a:t> </a:t>
            </a:r>
            <a:r>
              <a:rPr sz="4100" b="1" spc="10" dirty="0">
                <a:latin typeface="Arial"/>
                <a:cs typeface="Arial"/>
              </a:rPr>
              <a:t>3rd</a:t>
            </a:r>
            <a:r>
              <a:rPr sz="4100" b="1" spc="5" dirty="0">
                <a:latin typeface="Arial"/>
                <a:cs typeface="Arial"/>
              </a:rPr>
              <a:t> party</a:t>
            </a:r>
            <a:r>
              <a:rPr sz="4100" b="1" spc="10" dirty="0">
                <a:latin typeface="Arial"/>
                <a:cs typeface="Arial"/>
              </a:rPr>
              <a:t> </a:t>
            </a:r>
            <a:r>
              <a:rPr sz="4100" b="1" spc="5" dirty="0">
                <a:latin typeface="Arial"/>
                <a:cs typeface="Arial"/>
              </a:rPr>
              <a:t>initiatives </a:t>
            </a:r>
            <a:r>
              <a:rPr sz="4100" spc="50" dirty="0">
                <a:latin typeface="Arial MT"/>
                <a:cs typeface="Arial MT"/>
              </a:rPr>
              <a:t>integrating</a:t>
            </a:r>
            <a:r>
              <a:rPr sz="4100" spc="10" dirty="0">
                <a:latin typeface="Arial MT"/>
                <a:cs typeface="Arial MT"/>
              </a:rPr>
              <a:t> </a:t>
            </a:r>
            <a:r>
              <a:rPr sz="4100" spc="40" dirty="0">
                <a:latin typeface="Arial MT"/>
                <a:cs typeface="Arial MT"/>
              </a:rPr>
              <a:t>Ansible</a:t>
            </a:r>
            <a:r>
              <a:rPr sz="4100" spc="5" dirty="0">
                <a:latin typeface="Arial MT"/>
                <a:cs typeface="Arial MT"/>
              </a:rPr>
              <a:t> with</a:t>
            </a:r>
            <a:r>
              <a:rPr sz="4100" spc="10" dirty="0">
                <a:latin typeface="Arial MT"/>
                <a:cs typeface="Arial MT"/>
              </a:rPr>
              <a:t> </a:t>
            </a:r>
            <a:r>
              <a:rPr sz="4100" spc="15" dirty="0">
                <a:latin typeface="Arial MT"/>
                <a:cs typeface="Arial MT"/>
              </a:rPr>
              <a:t>terraform</a:t>
            </a:r>
            <a:endParaRPr sz="4100">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412230" cy="1433195"/>
          </a:xfrm>
          <a:prstGeom prst="rect">
            <a:avLst/>
          </a:prstGeom>
        </p:spPr>
        <p:txBody>
          <a:bodyPr vert="horz" wrap="square" lIns="0" tIns="17145" rIns="0" bIns="0" rtlCol="0">
            <a:spAutoFit/>
          </a:bodyPr>
          <a:lstStyle/>
          <a:p>
            <a:pPr marL="12700">
              <a:lnSpc>
                <a:spcPct val="100000"/>
              </a:lnSpc>
              <a:spcBef>
                <a:spcPts val="135"/>
              </a:spcBef>
            </a:pPr>
            <a:r>
              <a:rPr spc="-114" dirty="0"/>
              <a:t>File</a:t>
            </a:r>
            <a:r>
              <a:rPr spc="-80" dirty="0"/>
              <a:t> </a:t>
            </a:r>
            <a:r>
              <a:rPr spc="160" dirty="0"/>
              <a:t>uploads</a:t>
            </a:r>
          </a:p>
        </p:txBody>
      </p:sp>
      <p:sp>
        <p:nvSpPr>
          <p:cNvPr id="3" name="object 3"/>
          <p:cNvSpPr txBox="1"/>
          <p:nvPr/>
        </p:nvSpPr>
        <p:spPr>
          <a:xfrm>
            <a:off x="856939" y="7384805"/>
            <a:ext cx="17623790" cy="3107690"/>
          </a:xfrm>
          <a:prstGeom prst="rect">
            <a:avLst/>
          </a:prstGeom>
        </p:spPr>
        <p:txBody>
          <a:bodyPr vert="horz" wrap="square" lIns="0" tIns="16510" rIns="0" bIns="0" rtlCol="0">
            <a:spAutoFit/>
          </a:bodyPr>
          <a:lstStyle/>
          <a:p>
            <a:pPr marL="516255" indent="-504190">
              <a:lnSpc>
                <a:spcPct val="100000"/>
              </a:lnSpc>
              <a:spcBef>
                <a:spcPts val="130"/>
              </a:spcBef>
              <a:buSzPct val="75308"/>
              <a:buChar char="•"/>
              <a:tabLst>
                <a:tab pos="516255" algn="l"/>
                <a:tab pos="516890" algn="l"/>
              </a:tabLst>
            </a:pPr>
            <a:r>
              <a:rPr sz="4050" spc="-45" dirty="0">
                <a:latin typeface="Arial MT"/>
                <a:cs typeface="Arial MT"/>
              </a:rPr>
              <a:t>File</a:t>
            </a:r>
            <a:r>
              <a:rPr sz="4050" spc="5" dirty="0">
                <a:latin typeface="Arial MT"/>
                <a:cs typeface="Arial MT"/>
              </a:rPr>
              <a:t> </a:t>
            </a:r>
            <a:r>
              <a:rPr sz="4050" spc="75" dirty="0">
                <a:latin typeface="Arial MT"/>
                <a:cs typeface="Arial MT"/>
              </a:rPr>
              <a:t>uploads</a:t>
            </a:r>
            <a:r>
              <a:rPr sz="4050" spc="10" dirty="0">
                <a:latin typeface="Arial MT"/>
                <a:cs typeface="Arial MT"/>
              </a:rPr>
              <a:t> is </a:t>
            </a:r>
            <a:r>
              <a:rPr sz="4050" spc="15" dirty="0">
                <a:latin typeface="Arial MT"/>
                <a:cs typeface="Arial MT"/>
              </a:rPr>
              <a:t>an</a:t>
            </a:r>
            <a:r>
              <a:rPr sz="4050" spc="5" dirty="0">
                <a:latin typeface="Arial MT"/>
                <a:cs typeface="Arial MT"/>
              </a:rPr>
              <a:t> </a:t>
            </a:r>
            <a:r>
              <a:rPr sz="4050" b="1" spc="10" dirty="0">
                <a:latin typeface="Arial"/>
                <a:cs typeface="Arial"/>
              </a:rPr>
              <a:t>easy </a:t>
            </a:r>
            <a:r>
              <a:rPr sz="4050" b="1" spc="15" dirty="0">
                <a:latin typeface="Arial"/>
                <a:cs typeface="Arial"/>
              </a:rPr>
              <a:t>way</a:t>
            </a:r>
            <a:r>
              <a:rPr sz="4050" b="1" spc="10" dirty="0">
                <a:latin typeface="Arial"/>
                <a:cs typeface="Arial"/>
              </a:rPr>
              <a:t> </a:t>
            </a:r>
            <a:r>
              <a:rPr sz="4050" spc="10" dirty="0">
                <a:latin typeface="Arial MT"/>
                <a:cs typeface="Arial MT"/>
              </a:rPr>
              <a:t>to </a:t>
            </a:r>
            <a:r>
              <a:rPr sz="4050" spc="85" dirty="0">
                <a:latin typeface="Arial MT"/>
                <a:cs typeface="Arial MT"/>
              </a:rPr>
              <a:t>upload</a:t>
            </a:r>
            <a:r>
              <a:rPr sz="4050" spc="5" dirty="0">
                <a:latin typeface="Arial MT"/>
                <a:cs typeface="Arial MT"/>
              </a:rPr>
              <a:t> </a:t>
            </a:r>
            <a:r>
              <a:rPr sz="4050" spc="15" dirty="0">
                <a:latin typeface="Arial MT"/>
                <a:cs typeface="Arial MT"/>
              </a:rPr>
              <a:t>a</a:t>
            </a:r>
            <a:r>
              <a:rPr sz="4050" spc="10" dirty="0">
                <a:latin typeface="Arial MT"/>
                <a:cs typeface="Arial MT"/>
              </a:rPr>
              <a:t> </a:t>
            </a:r>
            <a:r>
              <a:rPr sz="4050" spc="5" dirty="0">
                <a:latin typeface="Arial MT"/>
                <a:cs typeface="Arial MT"/>
              </a:rPr>
              <a:t>file</a:t>
            </a:r>
            <a:r>
              <a:rPr sz="4050" spc="10" dirty="0">
                <a:latin typeface="Arial MT"/>
                <a:cs typeface="Arial MT"/>
              </a:rPr>
              <a:t> or </a:t>
            </a:r>
            <a:r>
              <a:rPr sz="4050" spc="15" dirty="0">
                <a:latin typeface="Arial MT"/>
                <a:cs typeface="Arial MT"/>
              </a:rPr>
              <a:t>a</a:t>
            </a:r>
            <a:r>
              <a:rPr sz="4050" spc="5" dirty="0">
                <a:latin typeface="Arial MT"/>
                <a:cs typeface="Arial MT"/>
              </a:rPr>
              <a:t> </a:t>
            </a:r>
            <a:r>
              <a:rPr sz="4050" spc="85" dirty="0">
                <a:latin typeface="Arial MT"/>
                <a:cs typeface="Arial MT"/>
              </a:rPr>
              <a:t>script</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516255" indent="-504190">
              <a:lnSpc>
                <a:spcPct val="100000"/>
              </a:lnSpc>
              <a:spcBef>
                <a:spcPts val="5"/>
              </a:spcBef>
              <a:buSzPct val="75308"/>
              <a:buChar char="•"/>
              <a:tabLst>
                <a:tab pos="516255" algn="l"/>
                <a:tab pos="516890" algn="l"/>
              </a:tabLst>
            </a:pPr>
            <a:r>
              <a:rPr sz="4050" spc="15" dirty="0">
                <a:latin typeface="Arial MT"/>
                <a:cs typeface="Arial MT"/>
              </a:rPr>
              <a:t>Can</a:t>
            </a:r>
            <a:r>
              <a:rPr sz="4050" spc="5" dirty="0">
                <a:latin typeface="Arial MT"/>
                <a:cs typeface="Arial MT"/>
              </a:rPr>
              <a:t> </a:t>
            </a:r>
            <a:r>
              <a:rPr sz="4050" spc="125" dirty="0">
                <a:latin typeface="Arial MT"/>
                <a:cs typeface="Arial MT"/>
              </a:rPr>
              <a:t>be</a:t>
            </a:r>
            <a:r>
              <a:rPr sz="4050" spc="5" dirty="0">
                <a:latin typeface="Arial MT"/>
                <a:cs typeface="Arial MT"/>
              </a:rPr>
              <a:t> </a:t>
            </a:r>
            <a:r>
              <a:rPr sz="4050" spc="70" dirty="0">
                <a:latin typeface="Arial MT"/>
                <a:cs typeface="Arial MT"/>
              </a:rPr>
              <a:t>used</a:t>
            </a:r>
            <a:r>
              <a:rPr sz="4050" spc="5" dirty="0">
                <a:latin typeface="Arial MT"/>
                <a:cs typeface="Arial MT"/>
              </a:rPr>
              <a:t> </a:t>
            </a:r>
            <a:r>
              <a:rPr sz="4050" spc="10" dirty="0">
                <a:latin typeface="Arial MT"/>
                <a:cs typeface="Arial MT"/>
              </a:rPr>
              <a:t>in</a:t>
            </a:r>
            <a:r>
              <a:rPr sz="4050" spc="5" dirty="0">
                <a:latin typeface="Arial MT"/>
                <a:cs typeface="Arial MT"/>
              </a:rPr>
              <a:t> </a:t>
            </a:r>
            <a:r>
              <a:rPr sz="4050" spc="55" dirty="0">
                <a:latin typeface="Arial MT"/>
                <a:cs typeface="Arial MT"/>
              </a:rPr>
              <a:t>conjunction</a:t>
            </a:r>
            <a:r>
              <a:rPr sz="4050" spc="5" dirty="0">
                <a:latin typeface="Arial MT"/>
                <a:cs typeface="Arial MT"/>
              </a:rPr>
              <a:t> </a:t>
            </a:r>
            <a:r>
              <a:rPr sz="4050" spc="10" dirty="0">
                <a:latin typeface="Arial MT"/>
                <a:cs typeface="Arial MT"/>
              </a:rPr>
              <a:t>with </a:t>
            </a:r>
            <a:r>
              <a:rPr sz="4050" b="1" spc="15" dirty="0">
                <a:latin typeface="Arial"/>
                <a:cs typeface="Arial"/>
              </a:rPr>
              <a:t>remote-exec</a:t>
            </a:r>
            <a:r>
              <a:rPr sz="4050" b="1" spc="5" dirty="0">
                <a:latin typeface="Arial"/>
                <a:cs typeface="Arial"/>
              </a:rPr>
              <a:t> </a:t>
            </a:r>
            <a:r>
              <a:rPr sz="4050" spc="10" dirty="0">
                <a:latin typeface="Arial MT"/>
                <a:cs typeface="Arial MT"/>
              </a:rPr>
              <a:t>to</a:t>
            </a:r>
            <a:r>
              <a:rPr sz="4050" spc="5" dirty="0">
                <a:latin typeface="Arial MT"/>
                <a:cs typeface="Arial MT"/>
              </a:rPr>
              <a:t> </a:t>
            </a:r>
            <a:r>
              <a:rPr sz="4050" spc="45" dirty="0">
                <a:latin typeface="Arial MT"/>
                <a:cs typeface="Arial MT"/>
              </a:rPr>
              <a:t>execute</a:t>
            </a:r>
            <a:r>
              <a:rPr sz="4050" spc="5" dirty="0">
                <a:latin typeface="Arial MT"/>
                <a:cs typeface="Arial MT"/>
              </a:rPr>
              <a:t> </a:t>
            </a:r>
            <a:r>
              <a:rPr sz="4050" spc="15" dirty="0">
                <a:latin typeface="Arial MT"/>
                <a:cs typeface="Arial MT"/>
              </a:rPr>
              <a:t>a</a:t>
            </a:r>
            <a:r>
              <a:rPr sz="4050" spc="5" dirty="0">
                <a:latin typeface="Arial MT"/>
                <a:cs typeface="Arial MT"/>
              </a:rPr>
              <a:t> </a:t>
            </a:r>
            <a:r>
              <a:rPr sz="4050" spc="85" dirty="0">
                <a:latin typeface="Arial MT"/>
                <a:cs typeface="Arial MT"/>
              </a:rPr>
              <a:t>script</a:t>
            </a:r>
            <a:endParaRPr sz="4050">
              <a:latin typeface="Arial MT"/>
              <a:cs typeface="Arial MT"/>
            </a:endParaRPr>
          </a:p>
          <a:p>
            <a:pPr>
              <a:lnSpc>
                <a:spcPct val="100000"/>
              </a:lnSpc>
              <a:spcBef>
                <a:spcPts val="50"/>
              </a:spcBef>
              <a:buFont typeface="Arial MT"/>
              <a:buChar char="•"/>
            </a:pPr>
            <a:endParaRPr sz="4150">
              <a:latin typeface="Arial MT"/>
              <a:cs typeface="Arial MT"/>
            </a:endParaRPr>
          </a:p>
          <a:p>
            <a:pPr marL="516255" indent="-504190">
              <a:lnSpc>
                <a:spcPct val="100000"/>
              </a:lnSpc>
              <a:buSzPct val="75308"/>
              <a:buChar char="•"/>
              <a:tabLst>
                <a:tab pos="516255" algn="l"/>
                <a:tab pos="516890" algn="l"/>
              </a:tabLst>
            </a:pPr>
            <a:r>
              <a:rPr sz="4050" spc="-60" dirty="0">
                <a:latin typeface="Arial MT"/>
                <a:cs typeface="Arial MT"/>
              </a:rPr>
              <a:t>The</a:t>
            </a:r>
            <a:r>
              <a:rPr sz="4050" spc="10" dirty="0">
                <a:latin typeface="Arial MT"/>
                <a:cs typeface="Arial MT"/>
              </a:rPr>
              <a:t> </a:t>
            </a:r>
            <a:r>
              <a:rPr sz="4050" spc="25" dirty="0">
                <a:latin typeface="Arial MT"/>
                <a:cs typeface="Arial MT"/>
              </a:rPr>
              <a:t>provisioner</a:t>
            </a:r>
            <a:r>
              <a:rPr sz="4050" spc="10" dirty="0">
                <a:latin typeface="Arial MT"/>
                <a:cs typeface="Arial MT"/>
              </a:rPr>
              <a:t> </a:t>
            </a:r>
            <a:r>
              <a:rPr sz="4050" spc="15" dirty="0">
                <a:latin typeface="Arial MT"/>
                <a:cs typeface="Arial MT"/>
              </a:rPr>
              <a:t>may use</a:t>
            </a:r>
            <a:r>
              <a:rPr sz="4050" spc="10" dirty="0">
                <a:latin typeface="Arial MT"/>
                <a:cs typeface="Arial MT"/>
              </a:rPr>
              <a:t> </a:t>
            </a:r>
            <a:r>
              <a:rPr sz="4050" b="1" spc="20" dirty="0">
                <a:latin typeface="Arial"/>
                <a:cs typeface="Arial"/>
              </a:rPr>
              <a:t>SSH</a:t>
            </a:r>
            <a:r>
              <a:rPr sz="4050" b="1" spc="15" dirty="0">
                <a:latin typeface="Arial"/>
                <a:cs typeface="Arial"/>
              </a:rPr>
              <a:t> </a:t>
            </a:r>
            <a:r>
              <a:rPr sz="4050" spc="10" dirty="0">
                <a:latin typeface="Arial MT"/>
                <a:cs typeface="Arial MT"/>
              </a:rPr>
              <a:t>(Linux hosts)</a:t>
            </a:r>
            <a:r>
              <a:rPr sz="4050" spc="15" dirty="0">
                <a:latin typeface="Arial MT"/>
                <a:cs typeface="Arial MT"/>
              </a:rPr>
              <a:t> </a:t>
            </a:r>
            <a:r>
              <a:rPr sz="4050" spc="10" dirty="0">
                <a:latin typeface="Arial MT"/>
                <a:cs typeface="Arial MT"/>
              </a:rPr>
              <a:t>or </a:t>
            </a:r>
            <a:r>
              <a:rPr sz="4050" b="1" spc="10" dirty="0">
                <a:latin typeface="Arial"/>
                <a:cs typeface="Arial"/>
              </a:rPr>
              <a:t>WinRM </a:t>
            </a:r>
            <a:r>
              <a:rPr sz="4050" spc="10" dirty="0">
                <a:latin typeface="Arial MT"/>
                <a:cs typeface="Arial MT"/>
              </a:rPr>
              <a:t>(on</a:t>
            </a:r>
            <a:r>
              <a:rPr sz="4050" spc="15" dirty="0">
                <a:latin typeface="Arial MT"/>
                <a:cs typeface="Arial MT"/>
              </a:rPr>
              <a:t> </a:t>
            </a:r>
            <a:r>
              <a:rPr sz="4050" spc="45" dirty="0">
                <a:latin typeface="Arial MT"/>
                <a:cs typeface="Arial MT"/>
              </a:rPr>
              <a:t>windows</a:t>
            </a:r>
            <a:r>
              <a:rPr sz="4050" spc="10" dirty="0">
                <a:latin typeface="Arial MT"/>
                <a:cs typeface="Arial MT"/>
              </a:rPr>
              <a:t> hosts)</a:t>
            </a:r>
            <a:endParaRPr sz="4050">
              <a:latin typeface="Arial MT"/>
              <a:cs typeface="Arial MT"/>
            </a:endParaRPr>
          </a:p>
        </p:txBody>
      </p:sp>
      <p:pic>
        <p:nvPicPr>
          <p:cNvPr id="4" name="object 4"/>
          <p:cNvPicPr/>
          <p:nvPr/>
        </p:nvPicPr>
        <p:blipFill>
          <a:blip r:embed="rId2" cstate="print"/>
          <a:stretch>
            <a:fillRect/>
          </a:stretch>
        </p:blipFill>
        <p:spPr>
          <a:xfrm>
            <a:off x="825716" y="2698091"/>
            <a:ext cx="15600886" cy="4132323"/>
          </a:xfrm>
          <a:prstGeom prst="rect">
            <a:avLst/>
          </a:prstGeom>
        </p:spPr>
      </p:pic>
      <p:sp>
        <p:nvSpPr>
          <p:cNvPr id="5" name="object 5"/>
          <p:cNvSpPr txBox="1"/>
          <p:nvPr/>
        </p:nvSpPr>
        <p:spPr>
          <a:xfrm>
            <a:off x="872835" y="2724268"/>
            <a:ext cx="15506700" cy="40386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20"/>
              </a:spcBef>
            </a:pPr>
            <a:endParaRPr sz="16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15"/>
              </a:spcBef>
            </a:pPr>
            <a:endParaRPr sz="2200">
              <a:latin typeface="Arial MT"/>
              <a:cs typeface="Arial MT"/>
            </a:endParaRPr>
          </a:p>
          <a:p>
            <a:pPr marL="862330" marR="12040235" indent="-529590">
              <a:lnSpc>
                <a:spcPts val="2560"/>
              </a:lnSpc>
              <a:spcBef>
                <a:spcPts val="5"/>
              </a:spcBef>
            </a:pPr>
            <a:r>
              <a:rPr sz="2150" b="1" spc="-10" dirty="0">
                <a:latin typeface="Arial"/>
                <a:cs typeface="Arial"/>
              </a:rPr>
              <a:t>provisioner </a:t>
            </a:r>
            <a:r>
              <a:rPr sz="2150" b="1" spc="-5" dirty="0">
                <a:latin typeface="Arial"/>
                <a:cs typeface="Arial"/>
              </a:rPr>
              <a:t>"file" { </a:t>
            </a:r>
            <a:r>
              <a:rPr sz="2150" b="1" dirty="0">
                <a:latin typeface="Arial"/>
                <a:cs typeface="Arial"/>
              </a:rPr>
              <a:t> </a:t>
            </a:r>
            <a:r>
              <a:rPr sz="2150" b="1" spc="-10" dirty="0">
                <a:latin typeface="Arial"/>
                <a:cs typeface="Arial"/>
              </a:rPr>
              <a:t>source</a:t>
            </a:r>
            <a:r>
              <a:rPr sz="2150" b="1" spc="-20" dirty="0">
                <a:latin typeface="Arial"/>
                <a:cs typeface="Arial"/>
              </a:rPr>
              <a:t> </a:t>
            </a:r>
            <a:r>
              <a:rPr sz="2150" b="1" spc="-5" dirty="0">
                <a:latin typeface="Arial"/>
                <a:cs typeface="Arial"/>
              </a:rPr>
              <a:t>=</a:t>
            </a:r>
            <a:r>
              <a:rPr sz="2150" b="1" spc="-20" dirty="0">
                <a:latin typeface="Arial"/>
                <a:cs typeface="Arial"/>
              </a:rPr>
              <a:t> </a:t>
            </a:r>
            <a:r>
              <a:rPr sz="2150" b="1" spc="-10" dirty="0">
                <a:latin typeface="Arial"/>
                <a:cs typeface="Arial"/>
              </a:rPr>
              <a:t>"app.conf"</a:t>
            </a:r>
            <a:endParaRPr sz="2150">
              <a:latin typeface="Arial"/>
              <a:cs typeface="Arial"/>
            </a:endParaRPr>
          </a:p>
          <a:p>
            <a:pPr marL="862330">
              <a:lnSpc>
                <a:spcPts val="2460"/>
              </a:lnSpc>
            </a:pPr>
            <a:r>
              <a:rPr sz="2150" b="1" spc="-10" dirty="0">
                <a:latin typeface="Arial"/>
                <a:cs typeface="Arial"/>
              </a:rPr>
              <a:t>destination</a:t>
            </a:r>
            <a:r>
              <a:rPr sz="2150" b="1" spc="5" dirty="0">
                <a:latin typeface="Arial"/>
                <a:cs typeface="Arial"/>
              </a:rPr>
              <a:t> </a:t>
            </a:r>
            <a:r>
              <a:rPr sz="2150" b="1" spc="-5" dirty="0">
                <a:latin typeface="Arial"/>
                <a:cs typeface="Arial"/>
              </a:rPr>
              <a:t>=</a:t>
            </a:r>
            <a:r>
              <a:rPr sz="2150" b="1" spc="5" dirty="0">
                <a:latin typeface="Arial"/>
                <a:cs typeface="Arial"/>
              </a:rPr>
              <a:t> </a:t>
            </a:r>
            <a:r>
              <a:rPr sz="2150" b="1" spc="-10" dirty="0">
                <a:latin typeface="Arial"/>
                <a:cs typeface="Arial"/>
              </a:rPr>
              <a:t>"/etc/myapp.conf"</a:t>
            </a:r>
            <a:endParaRPr sz="2150">
              <a:latin typeface="Arial"/>
              <a:cs typeface="Arial"/>
            </a:endParaRPr>
          </a:p>
          <a:p>
            <a:pPr marL="560070">
              <a:lnSpc>
                <a:spcPts val="2555"/>
              </a:lnSpc>
            </a:pPr>
            <a:r>
              <a:rPr sz="2150" b="1" spc="-5" dirty="0">
                <a:latin typeface="Arial"/>
                <a:cs typeface="Arial"/>
              </a:rPr>
              <a:t>}</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905447" y="2063902"/>
            <a:ext cx="2441575" cy="654050"/>
          </a:xfrm>
          <a:prstGeom prst="rect">
            <a:avLst/>
          </a:prstGeom>
        </p:spPr>
        <p:txBody>
          <a:bodyPr vert="horz" wrap="square" lIns="0" tIns="15240" rIns="0" bIns="0" rtlCol="0">
            <a:spAutoFit/>
          </a:bodyPr>
          <a:lstStyle/>
          <a:p>
            <a:pPr marL="12700">
              <a:lnSpc>
                <a:spcPct val="100000"/>
              </a:lnSpc>
              <a:spcBef>
                <a:spcPts val="120"/>
              </a:spcBef>
            </a:pPr>
            <a:r>
              <a:rPr sz="4100" spc="30" dirty="0">
                <a:latin typeface="Arial MT"/>
                <a:cs typeface="Arial MT"/>
              </a:rPr>
              <a:t>instance.tf</a:t>
            </a:r>
            <a:endParaRPr sz="41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t or text message&#10;&#10;Description automatically generated">
            <a:extLst>
              <a:ext uri="{FF2B5EF4-FFF2-40B4-BE49-F238E27FC236}">
                <a16:creationId xmlns:a16="http://schemas.microsoft.com/office/drawing/2014/main" id="{D365BCD5-AEF5-4B69-BA76-D3369267AB44}"/>
              </a:ext>
            </a:extLst>
          </p:cNvPr>
          <p:cNvPicPr>
            <a:picLocks noChangeAspect="1"/>
          </p:cNvPicPr>
          <p:nvPr/>
        </p:nvPicPr>
        <p:blipFill rotWithShape="1">
          <a:blip r:embed="rId2">
            <a:extLst>
              <a:ext uri="{28A0092B-C50C-407E-A947-70E740481C1C}">
                <a14:useLocalDpi xmlns:a14="http://schemas.microsoft.com/office/drawing/2010/main" val="0"/>
              </a:ext>
            </a:extLst>
          </a:blip>
          <a:srcRect b="5237"/>
          <a:stretch/>
        </p:blipFill>
        <p:spPr>
          <a:xfrm>
            <a:off x="3498850" y="2149475"/>
            <a:ext cx="15011400" cy="8001000"/>
          </a:xfrm>
          <a:prstGeom prst="rect">
            <a:avLst/>
          </a:prstGeom>
        </p:spPr>
      </p:pic>
      <p:sp>
        <p:nvSpPr>
          <p:cNvPr id="6" name="TextBox 5">
            <a:extLst>
              <a:ext uri="{FF2B5EF4-FFF2-40B4-BE49-F238E27FC236}">
                <a16:creationId xmlns:a16="http://schemas.microsoft.com/office/drawing/2014/main" id="{8CD7D8CF-5B2D-4D05-97FF-34002773D51E}"/>
              </a:ext>
            </a:extLst>
          </p:cNvPr>
          <p:cNvSpPr txBox="1"/>
          <p:nvPr/>
        </p:nvSpPr>
        <p:spPr>
          <a:xfrm>
            <a:off x="7308850" y="854075"/>
            <a:ext cx="4572000" cy="707886"/>
          </a:xfrm>
          <a:prstGeom prst="rect">
            <a:avLst/>
          </a:prstGeom>
          <a:noFill/>
        </p:spPr>
        <p:txBody>
          <a:bodyPr wrap="square" rtlCol="0">
            <a:spAutoFit/>
          </a:bodyPr>
          <a:lstStyle/>
          <a:p>
            <a:pPr algn="ctr"/>
            <a:r>
              <a:rPr lang="en-IN" sz="4000" dirty="0"/>
              <a:t>Terraform</a:t>
            </a:r>
          </a:p>
        </p:txBody>
      </p:sp>
    </p:spTree>
    <p:extLst>
      <p:ext uri="{BB962C8B-B14F-4D97-AF65-F5344CB8AC3E}">
        <p14:creationId xmlns:p14="http://schemas.microsoft.com/office/powerpoint/2010/main" val="3435280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412230" cy="1433195"/>
          </a:xfrm>
          <a:prstGeom prst="rect">
            <a:avLst/>
          </a:prstGeom>
        </p:spPr>
        <p:txBody>
          <a:bodyPr vert="horz" wrap="square" lIns="0" tIns="17145" rIns="0" bIns="0" rtlCol="0">
            <a:spAutoFit/>
          </a:bodyPr>
          <a:lstStyle/>
          <a:p>
            <a:pPr marL="12700">
              <a:lnSpc>
                <a:spcPct val="100000"/>
              </a:lnSpc>
              <a:spcBef>
                <a:spcPts val="135"/>
              </a:spcBef>
            </a:pPr>
            <a:r>
              <a:rPr spc="-114" dirty="0"/>
              <a:t>File</a:t>
            </a:r>
            <a:r>
              <a:rPr spc="-80" dirty="0"/>
              <a:t> </a:t>
            </a:r>
            <a:r>
              <a:rPr spc="160" dirty="0"/>
              <a:t>uploads</a:t>
            </a:r>
          </a:p>
        </p:txBody>
      </p:sp>
      <p:sp>
        <p:nvSpPr>
          <p:cNvPr id="3" name="object 3"/>
          <p:cNvSpPr txBox="1"/>
          <p:nvPr/>
        </p:nvSpPr>
        <p:spPr>
          <a:xfrm>
            <a:off x="939103" y="1764200"/>
            <a:ext cx="13601065" cy="1997075"/>
          </a:xfrm>
          <a:prstGeom prst="rect">
            <a:avLst/>
          </a:prstGeom>
        </p:spPr>
        <p:txBody>
          <a:bodyPr vert="horz" wrap="square" lIns="0" tIns="12065" rIns="0" bIns="0" rtlCol="0">
            <a:spAutoFit/>
          </a:bodyPr>
          <a:lstStyle/>
          <a:p>
            <a:pPr marL="12700" marR="5080" indent="116205">
              <a:lnSpc>
                <a:spcPct val="157700"/>
              </a:lnSpc>
              <a:spcBef>
                <a:spcPts val="95"/>
              </a:spcBef>
              <a:buSzPct val="75609"/>
              <a:buChar char="•"/>
              <a:tabLst>
                <a:tab pos="637540" algn="l"/>
                <a:tab pos="638175" algn="l"/>
              </a:tabLst>
            </a:pPr>
            <a:r>
              <a:rPr sz="4100" spc="-335" dirty="0">
                <a:latin typeface="Arial MT"/>
                <a:cs typeface="Arial MT"/>
              </a:rPr>
              <a:t>To</a:t>
            </a:r>
            <a:r>
              <a:rPr sz="4100" spc="5" dirty="0">
                <a:latin typeface="Arial MT"/>
                <a:cs typeface="Arial MT"/>
              </a:rPr>
              <a:t> </a:t>
            </a:r>
            <a:r>
              <a:rPr sz="4100" spc="35" dirty="0">
                <a:latin typeface="Arial MT"/>
                <a:cs typeface="Arial MT"/>
              </a:rPr>
              <a:t>override</a:t>
            </a:r>
            <a:r>
              <a:rPr sz="4100" spc="5" dirty="0">
                <a:latin typeface="Arial MT"/>
                <a:cs typeface="Arial MT"/>
              </a:rPr>
              <a:t> </a:t>
            </a:r>
            <a:r>
              <a:rPr sz="4100" spc="10" dirty="0">
                <a:latin typeface="Arial MT"/>
                <a:cs typeface="Arial MT"/>
              </a:rPr>
              <a:t>the </a:t>
            </a:r>
            <a:r>
              <a:rPr sz="4100" spc="-140" dirty="0">
                <a:latin typeface="Arial MT"/>
                <a:cs typeface="Arial MT"/>
              </a:rPr>
              <a:t>SSH</a:t>
            </a:r>
            <a:r>
              <a:rPr sz="4100" spc="5" dirty="0">
                <a:latin typeface="Arial MT"/>
                <a:cs typeface="Arial MT"/>
              </a:rPr>
              <a:t> </a:t>
            </a:r>
            <a:r>
              <a:rPr sz="4100" spc="30" dirty="0">
                <a:latin typeface="Arial MT"/>
                <a:cs typeface="Arial MT"/>
              </a:rPr>
              <a:t>defaults,</a:t>
            </a:r>
            <a:r>
              <a:rPr sz="4100" spc="10" dirty="0">
                <a:latin typeface="Arial MT"/>
                <a:cs typeface="Arial MT"/>
              </a:rPr>
              <a:t> you</a:t>
            </a:r>
            <a:r>
              <a:rPr sz="4100" spc="5" dirty="0">
                <a:latin typeface="Arial MT"/>
                <a:cs typeface="Arial MT"/>
              </a:rPr>
              <a:t> </a:t>
            </a:r>
            <a:r>
              <a:rPr sz="4100" spc="85" dirty="0">
                <a:latin typeface="Arial MT"/>
                <a:cs typeface="Arial MT"/>
              </a:rPr>
              <a:t>can</a:t>
            </a:r>
            <a:r>
              <a:rPr sz="4100" spc="10" dirty="0">
                <a:latin typeface="Arial MT"/>
                <a:cs typeface="Arial MT"/>
              </a:rPr>
              <a:t> use</a:t>
            </a:r>
            <a:r>
              <a:rPr sz="4100" spc="5" dirty="0">
                <a:latin typeface="Arial MT"/>
                <a:cs typeface="Arial MT"/>
              </a:rPr>
              <a:t> </a:t>
            </a:r>
            <a:r>
              <a:rPr sz="4100" spc="-5" dirty="0">
                <a:latin typeface="Arial MT"/>
                <a:cs typeface="Arial MT"/>
              </a:rPr>
              <a:t>"connection": </a:t>
            </a:r>
            <a:r>
              <a:rPr sz="4100" spc="-1125" dirty="0">
                <a:latin typeface="Arial MT"/>
                <a:cs typeface="Arial MT"/>
              </a:rPr>
              <a:t> </a:t>
            </a:r>
            <a:r>
              <a:rPr sz="4100" spc="30" dirty="0">
                <a:latin typeface="Arial MT"/>
                <a:cs typeface="Arial MT"/>
              </a:rPr>
              <a:t>instance.tf</a:t>
            </a:r>
            <a:endParaRPr sz="4100">
              <a:latin typeface="Arial MT"/>
              <a:cs typeface="Arial MT"/>
            </a:endParaRPr>
          </a:p>
        </p:txBody>
      </p:sp>
      <p:pic>
        <p:nvPicPr>
          <p:cNvPr id="4" name="object 4"/>
          <p:cNvPicPr/>
          <p:nvPr/>
        </p:nvPicPr>
        <p:blipFill>
          <a:blip r:embed="rId2" cstate="print"/>
          <a:stretch>
            <a:fillRect/>
          </a:stretch>
        </p:blipFill>
        <p:spPr>
          <a:xfrm>
            <a:off x="825716" y="3820031"/>
            <a:ext cx="15600886" cy="5025853"/>
          </a:xfrm>
          <a:prstGeom prst="rect">
            <a:avLst/>
          </a:prstGeom>
        </p:spPr>
      </p:pic>
      <p:sp>
        <p:nvSpPr>
          <p:cNvPr id="5" name="object 5"/>
          <p:cNvSpPr txBox="1"/>
          <p:nvPr/>
        </p:nvSpPr>
        <p:spPr>
          <a:xfrm>
            <a:off x="872835" y="3846208"/>
            <a:ext cx="15506700" cy="4932045"/>
          </a:xfrm>
          <a:prstGeom prst="rect">
            <a:avLst/>
          </a:prstGeom>
          <a:solidFill>
            <a:srgbClr val="DCDEE0"/>
          </a:solidFill>
          <a:ln w="10470">
            <a:solidFill>
              <a:srgbClr val="A6AAA9"/>
            </a:solidFill>
          </a:ln>
        </p:spPr>
        <p:txBody>
          <a:bodyPr vert="horz" wrap="square" lIns="0" tIns="5080" rIns="0" bIns="0" rtlCol="0">
            <a:spAutoFit/>
          </a:bodyPr>
          <a:lstStyle/>
          <a:p>
            <a:pPr>
              <a:lnSpc>
                <a:spcPct val="100000"/>
              </a:lnSpc>
              <a:spcBef>
                <a:spcPts val="40"/>
              </a:spcBef>
            </a:pPr>
            <a:endParaRPr sz="230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15"/>
              </a:spcBef>
            </a:pPr>
            <a:endParaRPr sz="2200">
              <a:latin typeface="Arial MT"/>
              <a:cs typeface="Arial MT"/>
            </a:endParaRPr>
          </a:p>
          <a:p>
            <a:pPr marL="787400" marR="12357735" indent="-378460">
              <a:lnSpc>
                <a:spcPts val="2560"/>
              </a:lnSpc>
            </a:pPr>
            <a:r>
              <a:rPr sz="2150" dirty="0">
                <a:latin typeface="Arial MT"/>
                <a:cs typeface="Arial MT"/>
              </a:rPr>
              <a:t>provisioner</a:t>
            </a:r>
            <a:r>
              <a:rPr sz="2150" spc="-10" dirty="0">
                <a:latin typeface="Arial MT"/>
                <a:cs typeface="Arial MT"/>
              </a:rPr>
              <a:t> </a:t>
            </a:r>
            <a:r>
              <a:rPr sz="2150" spc="-60" dirty="0">
                <a:latin typeface="Arial MT"/>
                <a:cs typeface="Arial MT"/>
              </a:rPr>
              <a:t>"file"</a:t>
            </a:r>
            <a:r>
              <a:rPr sz="2150" spc="-10"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source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5" dirty="0">
                <a:latin typeface="Arial MT"/>
                <a:cs typeface="Arial MT"/>
              </a:rPr>
              <a:t>"script.sh"</a:t>
            </a:r>
            <a:endParaRPr sz="2150">
              <a:latin typeface="Arial MT"/>
              <a:cs typeface="Arial MT"/>
            </a:endParaRPr>
          </a:p>
          <a:p>
            <a:pPr marL="787400">
              <a:lnSpc>
                <a:spcPts val="2460"/>
              </a:lnSpc>
            </a:pPr>
            <a:r>
              <a:rPr sz="2150" spc="5" dirty="0">
                <a:latin typeface="Arial MT"/>
                <a:cs typeface="Arial MT"/>
              </a:rPr>
              <a:t>destination</a:t>
            </a:r>
            <a:r>
              <a:rPr sz="2150" spc="-10" dirty="0">
                <a:latin typeface="Arial MT"/>
                <a:cs typeface="Arial MT"/>
              </a:rPr>
              <a:t> </a:t>
            </a:r>
            <a:r>
              <a:rPr sz="2150" spc="155" dirty="0">
                <a:latin typeface="Arial MT"/>
                <a:cs typeface="Arial MT"/>
              </a:rPr>
              <a:t>=</a:t>
            </a:r>
            <a:r>
              <a:rPr sz="2150" spc="-5" dirty="0">
                <a:latin typeface="Arial MT"/>
                <a:cs typeface="Arial MT"/>
              </a:rPr>
              <a:t> "/opt/script.sh"</a:t>
            </a:r>
            <a:endParaRPr sz="2150">
              <a:latin typeface="Arial MT"/>
              <a:cs typeface="Arial MT"/>
            </a:endParaRPr>
          </a:p>
          <a:p>
            <a:pPr marL="785495">
              <a:lnSpc>
                <a:spcPts val="2555"/>
              </a:lnSpc>
            </a:pPr>
            <a:r>
              <a:rPr sz="2150" b="1" spc="-10" dirty="0">
                <a:latin typeface="Arial"/>
                <a:cs typeface="Arial"/>
              </a:rPr>
              <a:t>connection</a:t>
            </a:r>
            <a:r>
              <a:rPr sz="2150" b="1" spc="-35" dirty="0">
                <a:latin typeface="Arial"/>
                <a:cs typeface="Arial"/>
              </a:rPr>
              <a:t> </a:t>
            </a:r>
            <a:r>
              <a:rPr sz="2150" b="1" spc="-5" dirty="0">
                <a:latin typeface="Arial"/>
                <a:cs typeface="Arial"/>
              </a:rPr>
              <a:t>{</a:t>
            </a:r>
            <a:endParaRPr sz="2150">
              <a:latin typeface="Arial"/>
              <a:cs typeface="Arial"/>
            </a:endParaRPr>
          </a:p>
          <a:p>
            <a:pPr marL="1239520" marR="9060180">
              <a:lnSpc>
                <a:spcPts val="2560"/>
              </a:lnSpc>
              <a:spcBef>
                <a:spcPts val="90"/>
              </a:spcBef>
            </a:pPr>
            <a:r>
              <a:rPr sz="2150" b="1" spc="-5" dirty="0">
                <a:latin typeface="Arial"/>
                <a:cs typeface="Arial"/>
              </a:rPr>
              <a:t>user = </a:t>
            </a:r>
            <a:r>
              <a:rPr sz="2150" b="1" spc="-10" dirty="0">
                <a:latin typeface="Arial"/>
                <a:cs typeface="Arial"/>
              </a:rPr>
              <a:t>"${var.instance_username}" </a:t>
            </a:r>
            <a:r>
              <a:rPr sz="2150" b="1" spc="-5" dirty="0">
                <a:latin typeface="Arial"/>
                <a:cs typeface="Arial"/>
              </a:rPr>
              <a:t> </a:t>
            </a:r>
            <a:r>
              <a:rPr sz="2150" b="1" spc="-10" dirty="0">
                <a:latin typeface="Arial"/>
                <a:cs typeface="Arial"/>
              </a:rPr>
              <a:t>password</a:t>
            </a:r>
            <a:r>
              <a:rPr sz="2150" b="1" spc="-30" dirty="0">
                <a:latin typeface="Arial"/>
                <a:cs typeface="Arial"/>
              </a:rPr>
              <a:t> </a:t>
            </a:r>
            <a:r>
              <a:rPr sz="2150" b="1" spc="-5" dirty="0">
                <a:latin typeface="Arial"/>
                <a:cs typeface="Arial"/>
              </a:rPr>
              <a:t>=</a:t>
            </a:r>
            <a:r>
              <a:rPr sz="2150" b="1" spc="-30" dirty="0">
                <a:latin typeface="Arial"/>
                <a:cs typeface="Arial"/>
              </a:rPr>
              <a:t> </a:t>
            </a:r>
            <a:r>
              <a:rPr sz="2150" b="1" spc="-10" dirty="0">
                <a:latin typeface="Arial"/>
                <a:cs typeface="Arial"/>
              </a:rPr>
              <a:t>"${var.instance_password}"</a:t>
            </a:r>
            <a:endParaRPr sz="2150">
              <a:latin typeface="Arial"/>
              <a:cs typeface="Arial"/>
            </a:endParaRPr>
          </a:p>
          <a:p>
            <a:pPr marL="785495">
              <a:lnSpc>
                <a:spcPts val="2460"/>
              </a:lnSpc>
            </a:pPr>
            <a:r>
              <a:rPr sz="2150" b="1" spc="-5" dirty="0">
                <a:latin typeface="Arial"/>
                <a:cs typeface="Arial"/>
              </a:rPr>
              <a:t>}</a:t>
            </a:r>
            <a:endParaRPr sz="2150">
              <a:latin typeface="Arial"/>
              <a:cs typeface="Arial"/>
            </a:endParaRPr>
          </a:p>
          <a:p>
            <a:pPr marL="484505">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1055410" y="9277327"/>
            <a:ext cx="16577944"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45" dirty="0">
                <a:latin typeface="Arial MT"/>
                <a:cs typeface="Arial MT"/>
              </a:rPr>
              <a:t>When</a:t>
            </a:r>
            <a:r>
              <a:rPr sz="4100" spc="5" dirty="0">
                <a:latin typeface="Arial MT"/>
                <a:cs typeface="Arial MT"/>
              </a:rPr>
              <a:t> </a:t>
            </a:r>
            <a:r>
              <a:rPr sz="4100" spc="65" dirty="0">
                <a:latin typeface="Arial MT"/>
                <a:cs typeface="Arial MT"/>
              </a:rPr>
              <a:t>spinning</a:t>
            </a:r>
            <a:r>
              <a:rPr sz="4100" spc="5" dirty="0">
                <a:latin typeface="Arial MT"/>
                <a:cs typeface="Arial MT"/>
              </a:rPr>
              <a:t> </a:t>
            </a:r>
            <a:r>
              <a:rPr sz="4100" spc="125" dirty="0">
                <a:latin typeface="Arial MT"/>
                <a:cs typeface="Arial MT"/>
              </a:rPr>
              <a:t>up</a:t>
            </a:r>
            <a:r>
              <a:rPr sz="4100" spc="5" dirty="0">
                <a:latin typeface="Arial MT"/>
                <a:cs typeface="Arial MT"/>
              </a:rPr>
              <a:t> </a:t>
            </a:r>
            <a:r>
              <a:rPr sz="4100" spc="35" dirty="0">
                <a:latin typeface="Arial MT"/>
                <a:cs typeface="Arial MT"/>
              </a:rPr>
              <a:t>instances</a:t>
            </a:r>
            <a:r>
              <a:rPr sz="4100" spc="5" dirty="0">
                <a:latin typeface="Arial MT"/>
                <a:cs typeface="Arial MT"/>
              </a:rPr>
              <a:t> </a:t>
            </a:r>
            <a:r>
              <a:rPr sz="4100" spc="10" dirty="0">
                <a:latin typeface="Arial MT"/>
                <a:cs typeface="Arial MT"/>
              </a:rPr>
              <a:t>on</a:t>
            </a:r>
            <a:r>
              <a:rPr sz="4100" spc="5" dirty="0">
                <a:latin typeface="Arial MT"/>
                <a:cs typeface="Arial MT"/>
              </a:rPr>
              <a:t> </a:t>
            </a:r>
            <a:r>
              <a:rPr sz="4100" spc="-140" dirty="0">
                <a:latin typeface="Arial MT"/>
                <a:cs typeface="Arial MT"/>
              </a:rPr>
              <a:t>AWS,</a:t>
            </a:r>
            <a:r>
              <a:rPr sz="4100" spc="5" dirty="0">
                <a:latin typeface="Arial MT"/>
                <a:cs typeface="Arial MT"/>
              </a:rPr>
              <a:t> </a:t>
            </a:r>
            <a:r>
              <a:rPr sz="4100" spc="35" dirty="0">
                <a:latin typeface="Arial MT"/>
                <a:cs typeface="Arial MT"/>
              </a:rPr>
              <a:t>ec2-user</a:t>
            </a:r>
            <a:r>
              <a:rPr sz="4100" spc="10" dirty="0">
                <a:latin typeface="Arial MT"/>
                <a:cs typeface="Arial MT"/>
              </a:rPr>
              <a:t> </a:t>
            </a:r>
            <a:r>
              <a:rPr sz="4100" spc="5" dirty="0">
                <a:latin typeface="Arial MT"/>
                <a:cs typeface="Arial MT"/>
              </a:rPr>
              <a:t>is </a:t>
            </a:r>
            <a:r>
              <a:rPr sz="4100" spc="10" dirty="0">
                <a:latin typeface="Arial MT"/>
                <a:cs typeface="Arial MT"/>
              </a:rPr>
              <a:t>the</a:t>
            </a:r>
            <a:r>
              <a:rPr sz="4100" spc="5" dirty="0">
                <a:latin typeface="Arial MT"/>
                <a:cs typeface="Arial MT"/>
              </a:rPr>
              <a:t> </a:t>
            </a:r>
            <a:r>
              <a:rPr sz="4100" spc="40" dirty="0">
                <a:latin typeface="Arial MT"/>
                <a:cs typeface="Arial MT"/>
              </a:rPr>
              <a:t>default</a:t>
            </a:r>
            <a:r>
              <a:rPr sz="4100" spc="5" dirty="0">
                <a:latin typeface="Arial MT"/>
                <a:cs typeface="Arial MT"/>
              </a:rPr>
              <a:t> </a:t>
            </a:r>
            <a:r>
              <a:rPr sz="4100" spc="10" dirty="0">
                <a:latin typeface="Arial MT"/>
                <a:cs typeface="Arial MT"/>
              </a:rPr>
              <a:t>user</a:t>
            </a:r>
            <a:r>
              <a:rPr sz="4100" spc="5" dirty="0">
                <a:latin typeface="Arial MT"/>
                <a:cs typeface="Arial MT"/>
              </a:rPr>
              <a:t> for </a:t>
            </a:r>
            <a:r>
              <a:rPr sz="4100" spc="-1125" dirty="0">
                <a:latin typeface="Arial MT"/>
                <a:cs typeface="Arial MT"/>
              </a:rPr>
              <a:t> </a:t>
            </a:r>
            <a:r>
              <a:rPr sz="4100" spc="10" dirty="0">
                <a:latin typeface="Arial MT"/>
                <a:cs typeface="Arial MT"/>
              </a:rPr>
              <a:t>Amazon</a:t>
            </a:r>
            <a:r>
              <a:rPr sz="4100" dirty="0">
                <a:latin typeface="Arial MT"/>
                <a:cs typeface="Arial MT"/>
              </a:rPr>
              <a:t> </a:t>
            </a:r>
            <a:r>
              <a:rPr sz="4100" spc="10" dirty="0">
                <a:latin typeface="Arial MT"/>
                <a:cs typeface="Arial MT"/>
              </a:rPr>
              <a:t>Linux</a:t>
            </a:r>
            <a:r>
              <a:rPr sz="4100" spc="5" dirty="0">
                <a:latin typeface="Arial MT"/>
                <a:cs typeface="Arial MT"/>
              </a:rPr>
              <a:t> </a:t>
            </a:r>
            <a:r>
              <a:rPr sz="4100" spc="85" dirty="0">
                <a:latin typeface="Arial MT"/>
                <a:cs typeface="Arial MT"/>
              </a:rPr>
              <a:t>and</a:t>
            </a:r>
            <a:r>
              <a:rPr sz="4100" spc="5" dirty="0">
                <a:latin typeface="Arial MT"/>
                <a:cs typeface="Arial MT"/>
              </a:rPr>
              <a:t> </a:t>
            </a:r>
            <a:r>
              <a:rPr sz="4100" spc="45" dirty="0">
                <a:latin typeface="Arial MT"/>
                <a:cs typeface="Arial MT"/>
              </a:rPr>
              <a:t>ubuntu</a:t>
            </a:r>
            <a:r>
              <a:rPr sz="4100" spc="5" dirty="0">
                <a:latin typeface="Arial MT"/>
                <a:cs typeface="Arial MT"/>
              </a:rPr>
              <a:t> for </a:t>
            </a:r>
            <a:r>
              <a:rPr sz="4100" spc="45" dirty="0">
                <a:latin typeface="Arial MT"/>
                <a:cs typeface="Arial MT"/>
              </a:rPr>
              <a:t>Ubuntu</a:t>
            </a:r>
            <a:r>
              <a:rPr sz="4100" spc="5" dirty="0">
                <a:latin typeface="Arial MT"/>
                <a:cs typeface="Arial MT"/>
              </a:rPr>
              <a:t> </a:t>
            </a:r>
            <a:r>
              <a:rPr sz="4100" spc="10" dirty="0">
                <a:latin typeface="Arial MT"/>
                <a:cs typeface="Arial MT"/>
              </a:rPr>
              <a:t>Linux</a:t>
            </a:r>
            <a:endParaRPr sz="4100">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5716" y="3820031"/>
            <a:ext cx="15600886" cy="6973647"/>
          </a:xfrm>
          <a:prstGeom prst="rect">
            <a:avLst/>
          </a:prstGeom>
        </p:spPr>
      </p:pic>
      <p:sp>
        <p:nvSpPr>
          <p:cNvPr id="3" name="object 3"/>
          <p:cNvSpPr txBox="1">
            <a:spLocks noGrp="1"/>
          </p:cNvSpPr>
          <p:nvPr>
            <p:ph type="title"/>
          </p:nvPr>
        </p:nvSpPr>
        <p:spPr>
          <a:xfrm>
            <a:off x="728238" y="178904"/>
            <a:ext cx="6412230" cy="1433195"/>
          </a:xfrm>
          <a:prstGeom prst="rect">
            <a:avLst/>
          </a:prstGeom>
        </p:spPr>
        <p:txBody>
          <a:bodyPr vert="horz" wrap="square" lIns="0" tIns="17145" rIns="0" bIns="0" rtlCol="0">
            <a:spAutoFit/>
          </a:bodyPr>
          <a:lstStyle/>
          <a:p>
            <a:pPr marL="12700">
              <a:lnSpc>
                <a:spcPct val="100000"/>
              </a:lnSpc>
              <a:spcBef>
                <a:spcPts val="135"/>
              </a:spcBef>
            </a:pPr>
            <a:r>
              <a:rPr spc="-114" dirty="0"/>
              <a:t>File</a:t>
            </a:r>
            <a:r>
              <a:rPr spc="-80" dirty="0"/>
              <a:t> </a:t>
            </a:r>
            <a:r>
              <a:rPr spc="160" dirty="0"/>
              <a:t>uploads</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4" name="object 4"/>
          <p:cNvSpPr txBox="1"/>
          <p:nvPr/>
        </p:nvSpPr>
        <p:spPr>
          <a:xfrm>
            <a:off x="939103" y="1764200"/>
            <a:ext cx="10566400" cy="1997075"/>
          </a:xfrm>
          <a:prstGeom prst="rect">
            <a:avLst/>
          </a:prstGeom>
        </p:spPr>
        <p:txBody>
          <a:bodyPr vert="horz" wrap="square" lIns="0" tIns="12065" rIns="0" bIns="0" rtlCol="0">
            <a:spAutoFit/>
          </a:bodyPr>
          <a:lstStyle/>
          <a:p>
            <a:pPr marL="12700" marR="5080" indent="116205">
              <a:lnSpc>
                <a:spcPct val="157700"/>
              </a:lnSpc>
              <a:spcBef>
                <a:spcPts val="95"/>
              </a:spcBef>
              <a:buSzPct val="75609"/>
              <a:buChar char="•"/>
              <a:tabLst>
                <a:tab pos="637540" algn="l"/>
                <a:tab pos="638175" algn="l"/>
              </a:tabLst>
            </a:pPr>
            <a:r>
              <a:rPr sz="4100" spc="-5" dirty="0">
                <a:latin typeface="Arial MT"/>
                <a:cs typeface="Arial MT"/>
              </a:rPr>
              <a:t>Typically</a:t>
            </a:r>
            <a:r>
              <a:rPr sz="4100" dirty="0">
                <a:latin typeface="Arial MT"/>
                <a:cs typeface="Arial MT"/>
              </a:rPr>
              <a:t> </a:t>
            </a:r>
            <a:r>
              <a:rPr sz="4100" spc="10" dirty="0">
                <a:latin typeface="Arial MT"/>
                <a:cs typeface="Arial MT"/>
              </a:rPr>
              <a:t>on</a:t>
            </a:r>
            <a:r>
              <a:rPr sz="4100" spc="5" dirty="0">
                <a:latin typeface="Arial MT"/>
                <a:cs typeface="Arial MT"/>
              </a:rPr>
              <a:t> </a:t>
            </a:r>
            <a:r>
              <a:rPr sz="4100" spc="-140" dirty="0">
                <a:latin typeface="Arial MT"/>
                <a:cs typeface="Arial MT"/>
              </a:rPr>
              <a:t>AWS,</a:t>
            </a:r>
            <a:r>
              <a:rPr sz="4100" spc="5" dirty="0">
                <a:latin typeface="Arial MT"/>
                <a:cs typeface="Arial MT"/>
              </a:rPr>
              <a:t> you’ll</a:t>
            </a:r>
            <a:r>
              <a:rPr sz="4100" dirty="0">
                <a:latin typeface="Arial MT"/>
                <a:cs typeface="Arial MT"/>
              </a:rPr>
              <a:t> </a:t>
            </a:r>
            <a:r>
              <a:rPr sz="4100" spc="10" dirty="0">
                <a:latin typeface="Arial MT"/>
                <a:cs typeface="Arial MT"/>
              </a:rPr>
              <a:t>use</a:t>
            </a:r>
            <a:r>
              <a:rPr sz="4100" spc="5" dirty="0">
                <a:latin typeface="Arial MT"/>
                <a:cs typeface="Arial MT"/>
              </a:rPr>
              <a:t> </a:t>
            </a:r>
            <a:r>
              <a:rPr sz="4100" spc="-140" dirty="0">
                <a:latin typeface="Arial MT"/>
                <a:cs typeface="Arial MT"/>
              </a:rPr>
              <a:t>SSH</a:t>
            </a:r>
            <a:r>
              <a:rPr sz="4100" spc="5" dirty="0">
                <a:latin typeface="Arial MT"/>
                <a:cs typeface="Arial MT"/>
              </a:rPr>
              <a:t> </a:t>
            </a:r>
            <a:r>
              <a:rPr sz="4100" spc="30" dirty="0">
                <a:latin typeface="Arial MT"/>
                <a:cs typeface="Arial MT"/>
              </a:rPr>
              <a:t>keypairs: </a:t>
            </a:r>
            <a:r>
              <a:rPr sz="4100" spc="-1125" dirty="0">
                <a:latin typeface="Arial MT"/>
                <a:cs typeface="Arial MT"/>
              </a:rPr>
              <a:t> </a:t>
            </a:r>
            <a:r>
              <a:rPr sz="4100" spc="30" dirty="0">
                <a:latin typeface="Arial MT"/>
                <a:cs typeface="Arial MT"/>
              </a:rPr>
              <a:t>instance.tf</a:t>
            </a:r>
            <a:endParaRPr sz="4100">
              <a:latin typeface="Arial MT"/>
              <a:cs typeface="Arial MT"/>
            </a:endParaRPr>
          </a:p>
        </p:txBody>
      </p:sp>
      <p:sp>
        <p:nvSpPr>
          <p:cNvPr id="5" name="object 5"/>
          <p:cNvSpPr txBox="1"/>
          <p:nvPr/>
        </p:nvSpPr>
        <p:spPr>
          <a:xfrm>
            <a:off x="872835" y="3846208"/>
            <a:ext cx="15506700" cy="687959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408940" marR="11120755" indent="-151765">
              <a:lnSpc>
                <a:spcPts val="2560"/>
              </a:lnSpc>
              <a:spcBef>
                <a:spcPts val="1689"/>
              </a:spcBef>
            </a:pPr>
            <a:r>
              <a:rPr sz="2150" dirty="0">
                <a:latin typeface="Arial MT"/>
                <a:cs typeface="Arial MT"/>
              </a:rPr>
              <a:t>resource</a:t>
            </a:r>
            <a:r>
              <a:rPr sz="2150" spc="-5" dirty="0">
                <a:latin typeface="Arial MT"/>
                <a:cs typeface="Arial MT"/>
              </a:rPr>
              <a:t> </a:t>
            </a:r>
            <a:r>
              <a:rPr sz="2150" spc="-40" dirty="0">
                <a:latin typeface="Arial MT"/>
                <a:cs typeface="Arial MT"/>
              </a:rPr>
              <a:t>"aws_key_pair"</a:t>
            </a:r>
            <a:r>
              <a:rPr sz="2150" dirty="0">
                <a:latin typeface="Arial MT"/>
                <a:cs typeface="Arial MT"/>
              </a:rPr>
              <a:t> </a:t>
            </a:r>
            <a:r>
              <a:rPr sz="2150" spc="-55" dirty="0">
                <a:latin typeface="Arial MT"/>
                <a:cs typeface="Arial MT"/>
              </a:rPr>
              <a:t>"mykey"</a:t>
            </a:r>
            <a:r>
              <a:rPr sz="2150" spc="-5" dirty="0">
                <a:latin typeface="Arial MT"/>
                <a:cs typeface="Arial MT"/>
              </a:rPr>
              <a:t> { </a:t>
            </a:r>
            <a:r>
              <a:rPr sz="2150" spc="-580" dirty="0">
                <a:latin typeface="Arial MT"/>
                <a:cs typeface="Arial MT"/>
              </a:rPr>
              <a:t> </a:t>
            </a:r>
            <a:r>
              <a:rPr sz="2150" spc="-20" dirty="0">
                <a:latin typeface="Arial MT"/>
                <a:cs typeface="Arial MT"/>
              </a:rPr>
              <a:t>key_name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55" dirty="0">
                <a:latin typeface="Arial MT"/>
                <a:cs typeface="Arial MT"/>
              </a:rPr>
              <a:t>"</a:t>
            </a:r>
            <a:r>
              <a:rPr sz="2150" b="1" spc="-55" dirty="0">
                <a:latin typeface="Arial"/>
                <a:cs typeface="Arial"/>
              </a:rPr>
              <a:t>mykey</a:t>
            </a:r>
            <a:r>
              <a:rPr sz="2150" spc="-55" dirty="0">
                <a:latin typeface="Arial MT"/>
                <a:cs typeface="Arial MT"/>
              </a:rPr>
              <a:t>"</a:t>
            </a:r>
            <a:endParaRPr sz="2150">
              <a:latin typeface="Arial MT"/>
              <a:cs typeface="Arial MT"/>
            </a:endParaRPr>
          </a:p>
          <a:p>
            <a:pPr marL="408940">
              <a:lnSpc>
                <a:spcPts val="2460"/>
              </a:lnSpc>
            </a:pPr>
            <a:r>
              <a:rPr sz="2150" spc="20" dirty="0">
                <a:latin typeface="Arial MT"/>
                <a:cs typeface="Arial MT"/>
              </a:rPr>
              <a:t>public_key</a:t>
            </a:r>
            <a:r>
              <a:rPr sz="2150" spc="-25" dirty="0">
                <a:latin typeface="Arial MT"/>
                <a:cs typeface="Arial MT"/>
              </a:rPr>
              <a:t> </a:t>
            </a:r>
            <a:r>
              <a:rPr sz="2150" spc="155" dirty="0">
                <a:latin typeface="Arial MT"/>
                <a:cs typeface="Arial MT"/>
              </a:rPr>
              <a:t>=</a:t>
            </a:r>
            <a:r>
              <a:rPr sz="2150" spc="-25" dirty="0">
                <a:latin typeface="Arial MT"/>
                <a:cs typeface="Arial MT"/>
              </a:rPr>
              <a:t> "ssh-rsa</a:t>
            </a:r>
            <a:r>
              <a:rPr sz="2150" spc="-20" dirty="0">
                <a:latin typeface="Arial MT"/>
                <a:cs typeface="Arial MT"/>
              </a:rPr>
              <a:t> </a:t>
            </a:r>
            <a:r>
              <a:rPr sz="2150" spc="10" dirty="0">
                <a:latin typeface="Arial MT"/>
                <a:cs typeface="Arial MT"/>
              </a:rPr>
              <a:t>my-public-key"</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408940">
              <a:lnSpc>
                <a:spcPts val="2470"/>
              </a:lnSpc>
            </a:pPr>
            <a:r>
              <a:rPr sz="2150" spc="-20" dirty="0">
                <a:latin typeface="Arial MT"/>
                <a:cs typeface="Arial MT"/>
              </a:rPr>
              <a:t>key_name</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0" dirty="0">
                <a:latin typeface="Arial MT"/>
                <a:cs typeface="Arial MT"/>
              </a:rPr>
              <a:t>"${aws_key_pair.</a:t>
            </a:r>
            <a:r>
              <a:rPr sz="2150" b="1" spc="-30" dirty="0">
                <a:latin typeface="Arial"/>
                <a:cs typeface="Arial"/>
              </a:rPr>
              <a:t>mykey</a:t>
            </a:r>
            <a:r>
              <a:rPr sz="2150" spc="-30" dirty="0">
                <a:latin typeface="Arial MT"/>
                <a:cs typeface="Arial MT"/>
              </a:rPr>
              <a:t>.key_name}"</a:t>
            </a:r>
            <a:endParaRPr sz="2150">
              <a:latin typeface="Arial MT"/>
              <a:cs typeface="Arial MT"/>
            </a:endParaRPr>
          </a:p>
          <a:p>
            <a:pPr>
              <a:lnSpc>
                <a:spcPct val="100000"/>
              </a:lnSpc>
              <a:spcBef>
                <a:spcPts val="50"/>
              </a:spcBef>
            </a:pPr>
            <a:endParaRPr sz="2250">
              <a:latin typeface="Arial MT"/>
              <a:cs typeface="Arial MT"/>
            </a:endParaRPr>
          </a:p>
          <a:p>
            <a:pPr marL="787400" marR="12357735" indent="-378460">
              <a:lnSpc>
                <a:spcPts val="2560"/>
              </a:lnSpc>
            </a:pPr>
            <a:r>
              <a:rPr sz="2150" dirty="0">
                <a:latin typeface="Arial MT"/>
                <a:cs typeface="Arial MT"/>
              </a:rPr>
              <a:t>provisioner</a:t>
            </a:r>
            <a:r>
              <a:rPr sz="2150" spc="-10" dirty="0">
                <a:latin typeface="Arial MT"/>
                <a:cs typeface="Arial MT"/>
              </a:rPr>
              <a:t> </a:t>
            </a:r>
            <a:r>
              <a:rPr sz="2150" spc="-60" dirty="0">
                <a:latin typeface="Arial MT"/>
                <a:cs typeface="Arial MT"/>
              </a:rPr>
              <a:t>"file"</a:t>
            </a:r>
            <a:r>
              <a:rPr sz="2150" spc="-10"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source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5" dirty="0">
                <a:latin typeface="Arial MT"/>
                <a:cs typeface="Arial MT"/>
              </a:rPr>
              <a:t>"script.sh"</a:t>
            </a:r>
            <a:endParaRPr sz="2150">
              <a:latin typeface="Arial MT"/>
              <a:cs typeface="Arial MT"/>
            </a:endParaRPr>
          </a:p>
          <a:p>
            <a:pPr marL="787400">
              <a:lnSpc>
                <a:spcPts val="2460"/>
              </a:lnSpc>
            </a:pPr>
            <a:r>
              <a:rPr sz="2150" spc="5" dirty="0">
                <a:latin typeface="Arial MT"/>
                <a:cs typeface="Arial MT"/>
              </a:rPr>
              <a:t>destination</a:t>
            </a:r>
            <a:r>
              <a:rPr sz="2150" spc="-10" dirty="0">
                <a:latin typeface="Arial MT"/>
                <a:cs typeface="Arial MT"/>
              </a:rPr>
              <a:t> </a:t>
            </a:r>
            <a:r>
              <a:rPr sz="2150" spc="155" dirty="0">
                <a:latin typeface="Arial MT"/>
                <a:cs typeface="Arial MT"/>
              </a:rPr>
              <a:t>=</a:t>
            </a:r>
            <a:r>
              <a:rPr sz="2150" spc="-5" dirty="0">
                <a:latin typeface="Arial MT"/>
                <a:cs typeface="Arial MT"/>
              </a:rPr>
              <a:t> "/opt/script.sh"</a:t>
            </a:r>
            <a:endParaRPr sz="2150">
              <a:latin typeface="Arial MT"/>
              <a:cs typeface="Arial MT"/>
            </a:endParaRPr>
          </a:p>
          <a:p>
            <a:pPr marL="785495">
              <a:lnSpc>
                <a:spcPts val="2555"/>
              </a:lnSpc>
            </a:pPr>
            <a:r>
              <a:rPr sz="2150" b="1" spc="-10" dirty="0">
                <a:latin typeface="Arial"/>
                <a:cs typeface="Arial"/>
              </a:rPr>
              <a:t>connection</a:t>
            </a:r>
            <a:r>
              <a:rPr sz="2150" b="1" spc="-35" dirty="0">
                <a:latin typeface="Arial"/>
                <a:cs typeface="Arial"/>
              </a:rPr>
              <a:t> </a:t>
            </a:r>
            <a:r>
              <a:rPr sz="2150" b="1" spc="-5" dirty="0">
                <a:latin typeface="Arial"/>
                <a:cs typeface="Arial"/>
              </a:rPr>
              <a:t>{</a:t>
            </a:r>
            <a:endParaRPr sz="2150">
              <a:latin typeface="Arial"/>
              <a:cs typeface="Arial"/>
            </a:endParaRPr>
          </a:p>
          <a:p>
            <a:pPr marL="1239520">
              <a:lnSpc>
                <a:spcPts val="2555"/>
              </a:lnSpc>
            </a:pPr>
            <a:r>
              <a:rPr sz="2150" b="1" spc="-5" dirty="0">
                <a:latin typeface="Arial"/>
                <a:cs typeface="Arial"/>
              </a:rPr>
              <a:t>user</a:t>
            </a:r>
            <a:r>
              <a:rPr sz="2150" b="1" spc="-30" dirty="0">
                <a:latin typeface="Arial"/>
                <a:cs typeface="Arial"/>
              </a:rPr>
              <a:t> </a:t>
            </a:r>
            <a:r>
              <a:rPr sz="2150" b="1" spc="-5" dirty="0">
                <a:latin typeface="Arial"/>
                <a:cs typeface="Arial"/>
              </a:rPr>
              <a:t>=</a:t>
            </a:r>
            <a:r>
              <a:rPr sz="2150" b="1" spc="-30" dirty="0">
                <a:latin typeface="Arial"/>
                <a:cs typeface="Arial"/>
              </a:rPr>
              <a:t> </a:t>
            </a:r>
            <a:r>
              <a:rPr sz="2150" b="1" spc="-10" dirty="0">
                <a:latin typeface="Arial"/>
                <a:cs typeface="Arial"/>
              </a:rPr>
              <a:t>"${var.instance_username}"</a:t>
            </a:r>
            <a:endParaRPr sz="2150">
              <a:latin typeface="Arial"/>
              <a:cs typeface="Arial"/>
            </a:endParaRPr>
          </a:p>
          <a:p>
            <a:pPr marL="1239520">
              <a:lnSpc>
                <a:spcPts val="2555"/>
              </a:lnSpc>
            </a:pPr>
            <a:r>
              <a:rPr sz="2150" b="1" spc="-5" dirty="0">
                <a:latin typeface="Arial"/>
                <a:cs typeface="Arial"/>
              </a:rPr>
              <a:t>private_key = </a:t>
            </a:r>
            <a:r>
              <a:rPr sz="2150" b="1" spc="-10" dirty="0">
                <a:latin typeface="Arial"/>
                <a:cs typeface="Arial"/>
              </a:rPr>
              <a:t>"${file(${var.path_to_private_key})}"</a:t>
            </a:r>
            <a:endParaRPr sz="2150">
              <a:latin typeface="Arial"/>
              <a:cs typeface="Arial"/>
            </a:endParaRPr>
          </a:p>
          <a:p>
            <a:pPr marL="785495">
              <a:lnSpc>
                <a:spcPts val="2555"/>
              </a:lnSpc>
            </a:pPr>
            <a:r>
              <a:rPr sz="2150" b="1" spc="-5" dirty="0">
                <a:latin typeface="Arial"/>
                <a:cs typeface="Arial"/>
              </a:rPr>
              <a:t>}</a:t>
            </a:r>
            <a:endParaRPr sz="2150">
              <a:latin typeface="Arial"/>
              <a:cs typeface="Arial"/>
            </a:endParaRPr>
          </a:p>
          <a:p>
            <a:pPr marL="484505">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44239" y="2071903"/>
            <a:ext cx="12665075" cy="190055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 dirty="0">
                <a:latin typeface="Arial MT"/>
                <a:cs typeface="Arial MT"/>
              </a:rPr>
              <a:t>After </a:t>
            </a:r>
            <a:r>
              <a:rPr sz="4100" spc="10" dirty="0">
                <a:latin typeface="Arial MT"/>
                <a:cs typeface="Arial MT"/>
              </a:rPr>
              <a:t>you </a:t>
            </a:r>
            <a:r>
              <a:rPr sz="4100" spc="95" dirty="0">
                <a:latin typeface="Arial MT"/>
                <a:cs typeface="Arial MT"/>
              </a:rPr>
              <a:t>uploaded</a:t>
            </a:r>
            <a:r>
              <a:rPr sz="4100" spc="5" dirty="0">
                <a:latin typeface="Arial MT"/>
                <a:cs typeface="Arial MT"/>
              </a:rPr>
              <a:t> </a:t>
            </a:r>
            <a:r>
              <a:rPr sz="4100" spc="10" dirty="0">
                <a:latin typeface="Arial MT"/>
                <a:cs typeface="Arial MT"/>
              </a:rPr>
              <a:t>a </a:t>
            </a:r>
            <a:r>
              <a:rPr sz="4100" spc="70" dirty="0">
                <a:latin typeface="Arial MT"/>
                <a:cs typeface="Arial MT"/>
              </a:rPr>
              <a:t>script,</a:t>
            </a:r>
            <a:r>
              <a:rPr sz="4100" spc="5" dirty="0">
                <a:latin typeface="Arial MT"/>
                <a:cs typeface="Arial MT"/>
              </a:rPr>
              <a:t> you’ll</a:t>
            </a:r>
            <a:r>
              <a:rPr sz="4100" spc="10" dirty="0">
                <a:latin typeface="Arial MT"/>
                <a:cs typeface="Arial MT"/>
              </a:rPr>
              <a:t> want</a:t>
            </a:r>
            <a:r>
              <a:rPr sz="4100" spc="5" dirty="0">
                <a:latin typeface="Arial MT"/>
                <a:cs typeface="Arial MT"/>
              </a:rPr>
              <a:t> to</a:t>
            </a:r>
            <a:r>
              <a:rPr sz="4100" spc="10" dirty="0">
                <a:latin typeface="Arial MT"/>
                <a:cs typeface="Arial MT"/>
              </a:rPr>
              <a:t> </a:t>
            </a:r>
            <a:r>
              <a:rPr sz="4100" spc="40" dirty="0">
                <a:latin typeface="Arial MT"/>
                <a:cs typeface="Arial MT"/>
              </a:rPr>
              <a:t>execute</a:t>
            </a:r>
            <a:r>
              <a:rPr sz="4100" spc="5" dirty="0">
                <a:latin typeface="Arial MT"/>
                <a:cs typeface="Arial MT"/>
              </a:rPr>
              <a:t> it</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40" dirty="0">
                <a:latin typeface="Arial MT"/>
                <a:cs typeface="Arial MT"/>
              </a:rPr>
              <a:t>execute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85" dirty="0">
                <a:latin typeface="Arial MT"/>
                <a:cs typeface="Arial MT"/>
              </a:rPr>
              <a:t>script</a:t>
            </a:r>
            <a:r>
              <a:rPr sz="4100" spc="5" dirty="0">
                <a:latin typeface="Arial MT"/>
                <a:cs typeface="Arial MT"/>
              </a:rPr>
              <a:t> </a:t>
            </a:r>
            <a:r>
              <a:rPr sz="4100" spc="55" dirty="0">
                <a:latin typeface="Arial MT"/>
                <a:cs typeface="Arial MT"/>
              </a:rPr>
              <a:t>using</a:t>
            </a:r>
            <a:r>
              <a:rPr sz="4100" spc="5" dirty="0">
                <a:latin typeface="Arial MT"/>
                <a:cs typeface="Arial MT"/>
              </a:rPr>
              <a:t> </a:t>
            </a:r>
            <a:r>
              <a:rPr sz="4100" spc="20" dirty="0">
                <a:latin typeface="Arial MT"/>
                <a:cs typeface="Arial MT"/>
              </a:rPr>
              <a:t>remote-exec:</a:t>
            </a:r>
            <a:endParaRPr sz="4100">
              <a:latin typeface="Arial MT"/>
              <a:cs typeface="Arial MT"/>
            </a:endParaRPr>
          </a:p>
        </p:txBody>
      </p:sp>
      <p:pic>
        <p:nvPicPr>
          <p:cNvPr id="4" name="object 4"/>
          <p:cNvPicPr/>
          <p:nvPr/>
        </p:nvPicPr>
        <p:blipFill>
          <a:blip r:embed="rId2" cstate="print"/>
          <a:stretch>
            <a:fillRect/>
          </a:stretch>
        </p:blipFill>
        <p:spPr>
          <a:xfrm>
            <a:off x="876201" y="4341705"/>
            <a:ext cx="15600886" cy="5607609"/>
          </a:xfrm>
          <a:prstGeom prst="rect">
            <a:avLst/>
          </a:prstGeom>
        </p:spPr>
      </p:pic>
      <p:sp>
        <p:nvSpPr>
          <p:cNvPr id="5" name="object 5"/>
          <p:cNvSpPr txBox="1"/>
          <p:nvPr/>
        </p:nvSpPr>
        <p:spPr>
          <a:xfrm>
            <a:off x="923320" y="4367882"/>
            <a:ext cx="15506700" cy="5513705"/>
          </a:xfrm>
          <a:prstGeom prst="rect">
            <a:avLst/>
          </a:prstGeom>
          <a:solidFill>
            <a:srgbClr val="DCDEE0"/>
          </a:solidFill>
          <a:ln w="10470">
            <a:solidFill>
              <a:srgbClr val="A6AAA9"/>
            </a:solidFill>
          </a:ln>
        </p:spPr>
        <p:txBody>
          <a:bodyPr vert="horz" wrap="square" lIns="0" tIns="2540" rIns="0" bIns="0" rtlCol="0">
            <a:spAutoFit/>
          </a:bodyPr>
          <a:lstStyle/>
          <a:p>
            <a:pPr>
              <a:lnSpc>
                <a:spcPct val="100000"/>
              </a:lnSpc>
              <a:spcBef>
                <a:spcPts val="20"/>
              </a:spcBef>
            </a:pPr>
            <a:endParaRPr sz="210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a:lnSpc>
                <a:spcPct val="100000"/>
              </a:lnSpc>
              <a:spcBef>
                <a:spcPts val="20"/>
              </a:spcBef>
            </a:pPr>
            <a:endParaRPr sz="2200">
              <a:latin typeface="Arial MT"/>
              <a:cs typeface="Arial MT"/>
            </a:endParaRPr>
          </a:p>
          <a:p>
            <a:pPr marL="787400" marR="12357735" indent="-378460">
              <a:lnSpc>
                <a:spcPts val="2560"/>
              </a:lnSpc>
            </a:pPr>
            <a:r>
              <a:rPr sz="2150" dirty="0">
                <a:latin typeface="Arial MT"/>
                <a:cs typeface="Arial MT"/>
              </a:rPr>
              <a:t>provisioner</a:t>
            </a:r>
            <a:r>
              <a:rPr sz="2150" spc="-10" dirty="0">
                <a:latin typeface="Arial MT"/>
                <a:cs typeface="Arial MT"/>
              </a:rPr>
              <a:t> </a:t>
            </a:r>
            <a:r>
              <a:rPr sz="2150" spc="-60" dirty="0">
                <a:latin typeface="Arial MT"/>
                <a:cs typeface="Arial MT"/>
              </a:rPr>
              <a:t>"file"</a:t>
            </a:r>
            <a:r>
              <a:rPr sz="2150" spc="-10" dirty="0">
                <a:latin typeface="Arial MT"/>
                <a:cs typeface="Arial MT"/>
              </a:rPr>
              <a:t> </a:t>
            </a:r>
            <a:r>
              <a:rPr sz="2150" spc="-5" dirty="0">
                <a:latin typeface="Arial MT"/>
                <a:cs typeface="Arial MT"/>
              </a:rPr>
              <a:t>{ </a:t>
            </a:r>
            <a:r>
              <a:rPr sz="2150" dirty="0">
                <a:latin typeface="Arial MT"/>
                <a:cs typeface="Arial MT"/>
              </a:rPr>
              <a:t> </a:t>
            </a:r>
            <a:r>
              <a:rPr sz="2150" spc="10" dirty="0">
                <a:latin typeface="Arial MT"/>
                <a:cs typeface="Arial MT"/>
              </a:rPr>
              <a:t>source</a:t>
            </a:r>
            <a:r>
              <a:rPr sz="2150" spc="-35" dirty="0">
                <a:latin typeface="Arial MT"/>
                <a:cs typeface="Arial MT"/>
              </a:rPr>
              <a:t> </a:t>
            </a:r>
            <a:r>
              <a:rPr sz="2150" spc="155" dirty="0">
                <a:latin typeface="Arial MT"/>
                <a:cs typeface="Arial MT"/>
              </a:rPr>
              <a:t>=</a:t>
            </a:r>
            <a:r>
              <a:rPr sz="2150" spc="-30" dirty="0">
                <a:latin typeface="Arial MT"/>
                <a:cs typeface="Arial MT"/>
              </a:rPr>
              <a:t> </a:t>
            </a:r>
            <a:r>
              <a:rPr sz="2150" spc="-15" dirty="0">
                <a:latin typeface="Arial MT"/>
                <a:cs typeface="Arial MT"/>
              </a:rPr>
              <a:t>"script.sh"</a:t>
            </a:r>
            <a:endParaRPr sz="2150">
              <a:latin typeface="Arial MT"/>
              <a:cs typeface="Arial MT"/>
            </a:endParaRPr>
          </a:p>
          <a:p>
            <a:pPr marL="787400">
              <a:lnSpc>
                <a:spcPts val="2460"/>
              </a:lnSpc>
            </a:pPr>
            <a:r>
              <a:rPr sz="2150" spc="5" dirty="0">
                <a:latin typeface="Arial MT"/>
                <a:cs typeface="Arial MT"/>
              </a:rPr>
              <a:t>destination</a:t>
            </a:r>
            <a:r>
              <a:rPr sz="2150" spc="-10" dirty="0">
                <a:latin typeface="Arial MT"/>
                <a:cs typeface="Arial MT"/>
              </a:rPr>
              <a:t> </a:t>
            </a:r>
            <a:r>
              <a:rPr sz="2150" spc="155" dirty="0">
                <a:latin typeface="Arial MT"/>
                <a:cs typeface="Arial MT"/>
              </a:rPr>
              <a:t>=</a:t>
            </a:r>
            <a:r>
              <a:rPr sz="2150" spc="-5" dirty="0">
                <a:latin typeface="Arial MT"/>
                <a:cs typeface="Arial MT"/>
              </a:rPr>
              <a:t> "/opt/script.sh"</a:t>
            </a:r>
            <a:endParaRPr sz="2150">
              <a:latin typeface="Arial MT"/>
              <a:cs typeface="Arial MT"/>
            </a:endParaRPr>
          </a:p>
          <a:p>
            <a:pPr marL="445770">
              <a:lnSpc>
                <a:spcPts val="2555"/>
              </a:lnSpc>
            </a:pPr>
            <a:r>
              <a:rPr sz="2150" spc="-5" dirty="0">
                <a:latin typeface="Arial MT"/>
                <a:cs typeface="Arial MT"/>
              </a:rPr>
              <a:t>}</a:t>
            </a:r>
            <a:endParaRPr sz="2150">
              <a:latin typeface="Arial MT"/>
              <a:cs typeface="Arial MT"/>
            </a:endParaRPr>
          </a:p>
          <a:p>
            <a:pPr marL="1050925" marR="11450320" indent="-605155">
              <a:lnSpc>
                <a:spcPts val="2560"/>
              </a:lnSpc>
              <a:spcBef>
                <a:spcPts val="90"/>
              </a:spcBef>
            </a:pPr>
            <a:r>
              <a:rPr sz="2150" b="1" spc="-10" dirty="0">
                <a:latin typeface="Arial"/>
                <a:cs typeface="Arial"/>
              </a:rPr>
              <a:t>provisioner </a:t>
            </a:r>
            <a:r>
              <a:rPr sz="2150" b="1" spc="-5" dirty="0">
                <a:latin typeface="Arial"/>
                <a:cs typeface="Arial"/>
              </a:rPr>
              <a:t>"remote-exec" { </a:t>
            </a:r>
            <a:r>
              <a:rPr sz="2150" b="1" spc="-585" dirty="0">
                <a:latin typeface="Arial"/>
                <a:cs typeface="Arial"/>
              </a:rPr>
              <a:t> </a:t>
            </a:r>
            <a:r>
              <a:rPr sz="2150" b="1" spc="-10" dirty="0">
                <a:latin typeface="Arial"/>
                <a:cs typeface="Arial"/>
              </a:rPr>
              <a:t>inline </a:t>
            </a:r>
            <a:r>
              <a:rPr sz="2150" b="1" spc="-5" dirty="0">
                <a:latin typeface="Arial"/>
                <a:cs typeface="Arial"/>
              </a:rPr>
              <a:t>=</a:t>
            </a:r>
            <a:r>
              <a:rPr sz="2150" b="1" spc="-10" dirty="0">
                <a:latin typeface="Arial"/>
                <a:cs typeface="Arial"/>
              </a:rPr>
              <a:t> </a:t>
            </a:r>
            <a:r>
              <a:rPr sz="2150" b="1" spc="-5" dirty="0">
                <a:latin typeface="Arial"/>
                <a:cs typeface="Arial"/>
              </a:rPr>
              <a:t>[</a:t>
            </a:r>
            <a:endParaRPr sz="2150">
              <a:latin typeface="Arial"/>
              <a:cs typeface="Arial"/>
            </a:endParaRPr>
          </a:p>
          <a:p>
            <a:pPr marL="1239520">
              <a:lnSpc>
                <a:spcPts val="2460"/>
              </a:lnSpc>
            </a:pPr>
            <a:r>
              <a:rPr sz="2150" b="1" spc="-10" dirty="0">
                <a:latin typeface="Arial"/>
                <a:cs typeface="Arial"/>
              </a:rPr>
              <a:t>"chmod</a:t>
            </a:r>
            <a:r>
              <a:rPr sz="2150" b="1" spc="-5" dirty="0">
                <a:latin typeface="Arial"/>
                <a:cs typeface="Arial"/>
              </a:rPr>
              <a:t> +x </a:t>
            </a:r>
            <a:r>
              <a:rPr sz="2150" b="1" spc="-10" dirty="0">
                <a:latin typeface="Arial"/>
                <a:cs typeface="Arial"/>
              </a:rPr>
              <a:t>/opt/script.sh",</a:t>
            </a:r>
            <a:endParaRPr sz="2150">
              <a:latin typeface="Arial"/>
              <a:cs typeface="Arial"/>
            </a:endParaRPr>
          </a:p>
          <a:p>
            <a:pPr marL="1239520">
              <a:lnSpc>
                <a:spcPts val="2555"/>
              </a:lnSpc>
            </a:pPr>
            <a:r>
              <a:rPr sz="2150" b="1" spc="-10" dirty="0">
                <a:latin typeface="Arial"/>
                <a:cs typeface="Arial"/>
              </a:rPr>
              <a:t>"/opt/script.sh</a:t>
            </a:r>
            <a:r>
              <a:rPr sz="2150" b="1" dirty="0">
                <a:latin typeface="Arial"/>
                <a:cs typeface="Arial"/>
              </a:rPr>
              <a:t> </a:t>
            </a:r>
            <a:r>
              <a:rPr sz="2150" b="1" spc="-10" dirty="0">
                <a:latin typeface="Arial"/>
                <a:cs typeface="Arial"/>
              </a:rPr>
              <a:t>arguments"</a:t>
            </a:r>
            <a:endParaRPr sz="2150">
              <a:latin typeface="Arial"/>
              <a:cs typeface="Arial"/>
            </a:endParaRPr>
          </a:p>
          <a:p>
            <a:pPr marL="1050925">
              <a:lnSpc>
                <a:spcPts val="2555"/>
              </a:lnSpc>
            </a:pPr>
            <a:r>
              <a:rPr sz="2150" b="1" spc="-5" dirty="0">
                <a:latin typeface="Arial"/>
                <a:cs typeface="Arial"/>
              </a:rPr>
              <a:t>]</a:t>
            </a:r>
            <a:endParaRPr sz="2150">
              <a:latin typeface="Arial"/>
              <a:cs typeface="Arial"/>
            </a:endParaRPr>
          </a:p>
          <a:p>
            <a:pPr marL="521334">
              <a:lnSpc>
                <a:spcPts val="2555"/>
              </a:lnSpc>
            </a:pPr>
            <a:r>
              <a:rPr sz="2150" b="1" spc="-5" dirty="0">
                <a:latin typeface="Arial"/>
                <a:cs typeface="Arial"/>
              </a:rPr>
              <a:t>}</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675631" y="6086317"/>
            <a:ext cx="4752975" cy="578485"/>
          </a:xfrm>
          <a:prstGeom prst="rect">
            <a:avLst/>
          </a:prstGeom>
        </p:spPr>
        <p:txBody>
          <a:bodyPr vert="horz" wrap="square" lIns="0" tIns="15875" rIns="0" bIns="0" rtlCol="0">
            <a:spAutoFit/>
          </a:bodyPr>
          <a:lstStyle/>
          <a:p>
            <a:pPr marL="12700">
              <a:lnSpc>
                <a:spcPct val="100000"/>
              </a:lnSpc>
              <a:spcBef>
                <a:spcPts val="125"/>
              </a:spcBef>
            </a:pPr>
            <a:r>
              <a:rPr sz="3600" spc="5" dirty="0">
                <a:latin typeface="Arial MT"/>
                <a:cs typeface="Arial MT"/>
              </a:rPr>
              <a:t>Provisioning</a:t>
            </a:r>
            <a:r>
              <a:rPr sz="3600" spc="-25" dirty="0">
                <a:latin typeface="Arial MT"/>
                <a:cs typeface="Arial MT"/>
              </a:rPr>
              <a:t> </a:t>
            </a:r>
            <a:r>
              <a:rPr sz="3600" spc="10" dirty="0">
                <a:latin typeface="Arial MT"/>
                <a:cs typeface="Arial MT"/>
              </a:rPr>
              <a:t>with</a:t>
            </a:r>
            <a:r>
              <a:rPr sz="3600" spc="-25" dirty="0">
                <a:latin typeface="Arial MT"/>
                <a:cs typeface="Arial MT"/>
              </a:rPr>
              <a:t> </a:t>
            </a:r>
            <a:r>
              <a:rPr sz="3600" spc="75" dirty="0">
                <a:latin typeface="Arial MT"/>
                <a:cs typeface="Arial MT"/>
              </a:rPr>
              <a:t>script</a:t>
            </a:r>
            <a:endParaRPr sz="3600">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7061262" y="6086317"/>
            <a:ext cx="5981700" cy="578485"/>
          </a:xfrm>
          <a:prstGeom prst="rect">
            <a:avLst/>
          </a:prstGeom>
        </p:spPr>
        <p:txBody>
          <a:bodyPr vert="horz" wrap="square" lIns="0" tIns="15875" rIns="0" bIns="0" rtlCol="0">
            <a:spAutoFit/>
          </a:bodyPr>
          <a:lstStyle/>
          <a:p>
            <a:pPr marL="12700">
              <a:lnSpc>
                <a:spcPct val="100000"/>
              </a:lnSpc>
              <a:spcBef>
                <a:spcPts val="125"/>
              </a:spcBef>
            </a:pPr>
            <a:r>
              <a:rPr sz="3600" spc="5" dirty="0">
                <a:latin typeface="Arial MT"/>
                <a:cs typeface="Arial MT"/>
              </a:rPr>
              <a:t>Provisioning</a:t>
            </a:r>
            <a:r>
              <a:rPr sz="3600" spc="-25" dirty="0">
                <a:latin typeface="Arial MT"/>
                <a:cs typeface="Arial MT"/>
              </a:rPr>
              <a:t> </a:t>
            </a:r>
            <a:r>
              <a:rPr sz="3600" spc="15" dirty="0">
                <a:latin typeface="Arial MT"/>
                <a:cs typeface="Arial MT"/>
              </a:rPr>
              <a:t>Windows</a:t>
            </a:r>
            <a:r>
              <a:rPr sz="3600" spc="-20" dirty="0">
                <a:latin typeface="Arial MT"/>
                <a:cs typeface="Arial MT"/>
              </a:rPr>
              <a:t> </a:t>
            </a:r>
            <a:r>
              <a:rPr sz="3600" spc="-25" dirty="0">
                <a:latin typeface="Arial MT"/>
                <a:cs typeface="Arial MT"/>
              </a:rPr>
              <a:t>Server</a:t>
            </a:r>
            <a:endParaRPr sz="3600">
              <a:latin typeface="Arial MT"/>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41055" y="4212926"/>
            <a:ext cx="3610610" cy="1433195"/>
          </a:xfrm>
          <a:prstGeom prst="rect">
            <a:avLst/>
          </a:prstGeom>
        </p:spPr>
        <p:txBody>
          <a:bodyPr vert="horz" wrap="square" lIns="0" tIns="17145" rIns="0" bIns="0" rtlCol="0">
            <a:spAutoFit/>
          </a:bodyPr>
          <a:lstStyle/>
          <a:p>
            <a:pPr marL="12700">
              <a:lnSpc>
                <a:spcPct val="100000"/>
              </a:lnSpc>
              <a:spcBef>
                <a:spcPts val="135"/>
              </a:spcBef>
            </a:pPr>
            <a:r>
              <a:rPr spc="100" dirty="0"/>
              <a:t>Output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8009235" cy="502221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0" dirty="0">
                <a:latin typeface="Arial MT"/>
                <a:cs typeface="Arial MT"/>
              </a:rPr>
              <a:t>Terraform</a:t>
            </a:r>
            <a:r>
              <a:rPr sz="4100" spc="5" dirty="0">
                <a:latin typeface="Arial MT"/>
                <a:cs typeface="Arial MT"/>
              </a:rPr>
              <a:t> </a:t>
            </a:r>
            <a:r>
              <a:rPr sz="4100" spc="55" dirty="0">
                <a:latin typeface="Arial MT"/>
                <a:cs typeface="Arial MT"/>
              </a:rPr>
              <a:t>keeps</a:t>
            </a:r>
            <a:r>
              <a:rPr sz="4100" spc="5" dirty="0">
                <a:latin typeface="Arial MT"/>
                <a:cs typeface="Arial MT"/>
              </a:rPr>
              <a:t> </a:t>
            </a:r>
            <a:r>
              <a:rPr sz="4100" b="1" spc="5" dirty="0">
                <a:latin typeface="Arial"/>
                <a:cs typeface="Arial"/>
              </a:rPr>
              <a:t>attributes </a:t>
            </a:r>
            <a:r>
              <a:rPr sz="4100" spc="5" dirty="0">
                <a:latin typeface="Arial MT"/>
                <a:cs typeface="Arial MT"/>
              </a:rPr>
              <a:t>of all</a:t>
            </a:r>
            <a:r>
              <a:rPr sz="4100" spc="10" dirty="0">
                <a:latin typeface="Arial MT"/>
                <a:cs typeface="Arial MT"/>
              </a:rPr>
              <a:t> the</a:t>
            </a:r>
            <a:r>
              <a:rPr sz="4100" spc="5" dirty="0">
                <a:latin typeface="Arial MT"/>
                <a:cs typeface="Arial MT"/>
              </a:rPr>
              <a:t> </a:t>
            </a:r>
            <a:r>
              <a:rPr sz="4100" b="1" spc="10" dirty="0">
                <a:latin typeface="Arial"/>
                <a:cs typeface="Arial"/>
              </a:rPr>
              <a:t>resources</a:t>
            </a:r>
            <a:r>
              <a:rPr sz="4100" b="1" spc="5" dirty="0">
                <a:latin typeface="Arial"/>
                <a:cs typeface="Arial"/>
              </a:rPr>
              <a:t> </a:t>
            </a:r>
            <a:r>
              <a:rPr sz="4100" spc="10" dirty="0">
                <a:latin typeface="Arial MT"/>
                <a:cs typeface="Arial MT"/>
              </a:rPr>
              <a:t>you</a:t>
            </a:r>
            <a:r>
              <a:rPr sz="4100" spc="5" dirty="0">
                <a:latin typeface="Arial MT"/>
                <a:cs typeface="Arial MT"/>
              </a:rPr>
              <a:t> </a:t>
            </a:r>
            <a:r>
              <a:rPr sz="4100" spc="35" dirty="0">
                <a:latin typeface="Arial MT"/>
                <a:cs typeface="Arial MT"/>
              </a:rPr>
              <a:t>create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85" dirty="0">
                <a:latin typeface="Arial MT"/>
                <a:cs typeface="Arial MT"/>
              </a:rPr>
              <a:t>eg.</a:t>
            </a:r>
            <a:r>
              <a:rPr sz="4100" spc="-5" dirty="0">
                <a:latin typeface="Arial MT"/>
                <a:cs typeface="Arial MT"/>
              </a:rPr>
              <a:t> </a:t>
            </a:r>
            <a:r>
              <a:rPr sz="4100" spc="10" dirty="0">
                <a:latin typeface="Arial MT"/>
                <a:cs typeface="Arial MT"/>
              </a:rPr>
              <a:t>the</a:t>
            </a:r>
            <a:r>
              <a:rPr sz="4100" dirty="0">
                <a:latin typeface="Arial MT"/>
                <a:cs typeface="Arial MT"/>
              </a:rPr>
              <a:t> </a:t>
            </a:r>
            <a:r>
              <a:rPr sz="4100" b="1" spc="10" dirty="0">
                <a:latin typeface="Arial"/>
                <a:cs typeface="Arial"/>
              </a:rPr>
              <a:t>aws_instance</a:t>
            </a:r>
            <a:r>
              <a:rPr sz="4100" b="1" dirty="0">
                <a:latin typeface="Arial"/>
                <a:cs typeface="Arial"/>
              </a:rPr>
              <a:t> </a:t>
            </a:r>
            <a:r>
              <a:rPr sz="4100" spc="20" dirty="0">
                <a:latin typeface="Arial MT"/>
                <a:cs typeface="Arial MT"/>
              </a:rPr>
              <a:t>resource</a:t>
            </a:r>
            <a:r>
              <a:rPr sz="4100" dirty="0">
                <a:latin typeface="Arial MT"/>
                <a:cs typeface="Arial MT"/>
              </a:rPr>
              <a:t> </a:t>
            </a:r>
            <a:r>
              <a:rPr sz="4100" spc="10" dirty="0">
                <a:latin typeface="Arial MT"/>
                <a:cs typeface="Arial MT"/>
              </a:rPr>
              <a:t>has</a:t>
            </a:r>
            <a:r>
              <a:rPr sz="4100" dirty="0">
                <a:latin typeface="Arial MT"/>
                <a:cs typeface="Arial MT"/>
              </a:rPr>
              <a:t> </a:t>
            </a:r>
            <a:r>
              <a:rPr sz="4100" spc="10" dirty="0">
                <a:latin typeface="Arial MT"/>
                <a:cs typeface="Arial MT"/>
              </a:rPr>
              <a:t>the</a:t>
            </a:r>
            <a:r>
              <a:rPr sz="4100" dirty="0">
                <a:latin typeface="Arial MT"/>
                <a:cs typeface="Arial MT"/>
              </a:rPr>
              <a:t> </a:t>
            </a:r>
            <a:r>
              <a:rPr sz="4100" b="1" spc="5" dirty="0">
                <a:latin typeface="Arial"/>
                <a:cs typeface="Arial"/>
              </a:rPr>
              <a:t>attribute</a:t>
            </a:r>
            <a:r>
              <a:rPr sz="4100" b="1" dirty="0">
                <a:latin typeface="Arial"/>
                <a:cs typeface="Arial"/>
              </a:rPr>
              <a:t> </a:t>
            </a:r>
            <a:r>
              <a:rPr sz="4100" b="1" spc="5" dirty="0">
                <a:latin typeface="Arial"/>
                <a:cs typeface="Arial"/>
              </a:rPr>
              <a:t>public_ip</a:t>
            </a:r>
            <a:endParaRPr sz="4100">
              <a:latin typeface="Arial"/>
              <a:cs typeface="Arial"/>
            </a:endParaRPr>
          </a:p>
          <a:p>
            <a:pPr lvl="1">
              <a:lnSpc>
                <a:spcPct val="100000"/>
              </a:lnSpc>
              <a:spcBef>
                <a:spcPts val="10"/>
              </a:spcBef>
              <a:buFont typeface="Arial MT"/>
              <a:buChar char="•"/>
            </a:pPr>
            <a:endParaRPr sz="4250">
              <a:latin typeface="Arial"/>
              <a:cs typeface="Arial"/>
            </a:endParaRPr>
          </a:p>
          <a:p>
            <a:pPr marL="534035" indent="-509270">
              <a:lnSpc>
                <a:spcPct val="100000"/>
              </a:lnSpc>
              <a:buSzPct val="75609"/>
              <a:buChar char="•"/>
              <a:tabLst>
                <a:tab pos="534035" algn="l"/>
                <a:tab pos="534670" algn="l"/>
              </a:tabLst>
            </a:pPr>
            <a:r>
              <a:rPr sz="4100" spc="-35" dirty="0">
                <a:latin typeface="Arial MT"/>
                <a:cs typeface="Arial MT"/>
              </a:rPr>
              <a:t>Those</a:t>
            </a:r>
            <a:r>
              <a:rPr sz="4100" dirty="0">
                <a:latin typeface="Arial MT"/>
                <a:cs typeface="Arial MT"/>
              </a:rPr>
              <a:t> </a:t>
            </a:r>
            <a:r>
              <a:rPr sz="4100" spc="30" dirty="0">
                <a:latin typeface="Arial MT"/>
                <a:cs typeface="Arial MT"/>
              </a:rPr>
              <a:t>attributes</a:t>
            </a:r>
            <a:r>
              <a:rPr sz="4100" spc="5"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5" dirty="0">
                <a:latin typeface="Arial MT"/>
                <a:cs typeface="Arial MT"/>
              </a:rPr>
              <a:t> </a:t>
            </a:r>
            <a:r>
              <a:rPr sz="4100" b="1" spc="5" dirty="0">
                <a:latin typeface="Arial"/>
                <a:cs typeface="Arial"/>
              </a:rPr>
              <a:t>queried </a:t>
            </a:r>
            <a:r>
              <a:rPr sz="4100" spc="85" dirty="0">
                <a:latin typeface="Arial MT"/>
                <a:cs typeface="Arial MT"/>
              </a:rPr>
              <a:t>and</a:t>
            </a:r>
            <a:r>
              <a:rPr sz="4100" spc="5" dirty="0">
                <a:latin typeface="Arial MT"/>
                <a:cs typeface="Arial MT"/>
              </a:rPr>
              <a:t> </a:t>
            </a:r>
            <a:r>
              <a:rPr sz="4100" b="1" spc="5" dirty="0">
                <a:latin typeface="Arial"/>
                <a:cs typeface="Arial"/>
              </a:rPr>
              <a:t>outputted</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17780" indent="-509270">
              <a:lnSpc>
                <a:spcPct val="100499"/>
              </a:lnSpc>
              <a:buSzPct val="75609"/>
              <a:buChar char="•"/>
              <a:tabLst>
                <a:tab pos="534035" algn="l"/>
                <a:tab pos="534670" algn="l"/>
              </a:tabLst>
            </a:pPr>
            <a:r>
              <a:rPr sz="4100" spc="-50" dirty="0">
                <a:latin typeface="Arial MT"/>
                <a:cs typeface="Arial MT"/>
              </a:rPr>
              <a:t>This</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10" dirty="0">
                <a:latin typeface="Arial MT"/>
                <a:cs typeface="Arial MT"/>
              </a:rPr>
              <a:t> </a:t>
            </a:r>
            <a:r>
              <a:rPr sz="4100" spc="5" dirty="0">
                <a:latin typeface="Arial MT"/>
                <a:cs typeface="Arial MT"/>
              </a:rPr>
              <a:t>useful</a:t>
            </a:r>
            <a:r>
              <a:rPr sz="4100" spc="10" dirty="0">
                <a:latin typeface="Arial MT"/>
                <a:cs typeface="Arial MT"/>
              </a:rPr>
              <a:t> </a:t>
            </a:r>
            <a:r>
              <a:rPr sz="4100" spc="5" dirty="0">
                <a:latin typeface="Arial MT"/>
                <a:cs typeface="Arial MT"/>
              </a:rPr>
              <a:t>just</a:t>
            </a:r>
            <a:r>
              <a:rPr sz="4100" spc="15" dirty="0">
                <a:latin typeface="Arial MT"/>
                <a:cs typeface="Arial MT"/>
              </a:rPr>
              <a:t> </a:t>
            </a:r>
            <a:r>
              <a:rPr sz="4100" spc="5" dirty="0">
                <a:latin typeface="Arial MT"/>
                <a:cs typeface="Arial MT"/>
              </a:rPr>
              <a:t>to</a:t>
            </a:r>
            <a:r>
              <a:rPr sz="4100" spc="10" dirty="0">
                <a:latin typeface="Arial MT"/>
                <a:cs typeface="Arial MT"/>
              </a:rPr>
              <a:t> </a:t>
            </a:r>
            <a:r>
              <a:rPr sz="4100" spc="45" dirty="0">
                <a:latin typeface="Arial MT"/>
                <a:cs typeface="Arial MT"/>
              </a:rPr>
              <a:t>output</a:t>
            </a:r>
            <a:r>
              <a:rPr sz="4100" spc="10" dirty="0">
                <a:latin typeface="Arial MT"/>
                <a:cs typeface="Arial MT"/>
              </a:rPr>
              <a:t> </a:t>
            </a:r>
            <a:r>
              <a:rPr sz="4100" spc="35" dirty="0">
                <a:latin typeface="Arial MT"/>
                <a:cs typeface="Arial MT"/>
              </a:rPr>
              <a:t>valuable</a:t>
            </a:r>
            <a:r>
              <a:rPr sz="4100" spc="10" dirty="0">
                <a:latin typeface="Arial MT"/>
                <a:cs typeface="Arial MT"/>
              </a:rPr>
              <a:t> </a:t>
            </a:r>
            <a:r>
              <a:rPr sz="4100" spc="15" dirty="0">
                <a:latin typeface="Arial MT"/>
                <a:cs typeface="Arial MT"/>
              </a:rPr>
              <a:t>information</a:t>
            </a:r>
            <a:r>
              <a:rPr sz="4100" spc="10" dirty="0">
                <a:latin typeface="Arial MT"/>
                <a:cs typeface="Arial MT"/>
              </a:rPr>
              <a:t> </a:t>
            </a:r>
            <a:r>
              <a:rPr sz="4100" spc="5" dirty="0">
                <a:latin typeface="Arial MT"/>
                <a:cs typeface="Arial MT"/>
              </a:rPr>
              <a:t>or</a:t>
            </a:r>
            <a:r>
              <a:rPr sz="4100" spc="15" dirty="0">
                <a:latin typeface="Arial MT"/>
                <a:cs typeface="Arial MT"/>
              </a:rPr>
              <a:t> </a:t>
            </a:r>
            <a:r>
              <a:rPr sz="4100" spc="5" dirty="0">
                <a:latin typeface="Arial MT"/>
                <a:cs typeface="Arial MT"/>
              </a:rPr>
              <a:t>to</a:t>
            </a:r>
            <a:r>
              <a:rPr sz="4100" spc="10" dirty="0">
                <a:latin typeface="Arial MT"/>
                <a:cs typeface="Arial MT"/>
              </a:rPr>
              <a:t> </a:t>
            </a:r>
            <a:r>
              <a:rPr sz="4100" spc="65" dirty="0">
                <a:latin typeface="Arial MT"/>
                <a:cs typeface="Arial MT"/>
              </a:rPr>
              <a:t>feed</a:t>
            </a:r>
            <a:r>
              <a:rPr sz="4100" spc="10" dirty="0">
                <a:latin typeface="Arial MT"/>
                <a:cs typeface="Arial MT"/>
              </a:rPr>
              <a:t> </a:t>
            </a:r>
            <a:r>
              <a:rPr sz="4100" spc="15" dirty="0">
                <a:latin typeface="Arial MT"/>
                <a:cs typeface="Arial MT"/>
              </a:rPr>
              <a:t>information </a:t>
            </a:r>
            <a:r>
              <a:rPr sz="4100" spc="-1125" dirty="0">
                <a:latin typeface="Arial MT"/>
                <a:cs typeface="Arial MT"/>
              </a:rPr>
              <a:t> </a:t>
            </a:r>
            <a:r>
              <a:rPr sz="4100" spc="5" dirty="0">
                <a:latin typeface="Arial MT"/>
                <a:cs typeface="Arial MT"/>
              </a:rPr>
              <a:t>to</a:t>
            </a:r>
            <a:r>
              <a:rPr sz="4100" dirty="0">
                <a:latin typeface="Arial MT"/>
                <a:cs typeface="Arial MT"/>
              </a:rPr>
              <a:t> </a:t>
            </a:r>
            <a:r>
              <a:rPr sz="4100" spc="15" dirty="0">
                <a:latin typeface="Arial MT"/>
                <a:cs typeface="Arial MT"/>
              </a:rPr>
              <a:t>external</a:t>
            </a:r>
            <a:r>
              <a:rPr sz="4100" spc="5" dirty="0">
                <a:latin typeface="Arial MT"/>
                <a:cs typeface="Arial MT"/>
              </a:rPr>
              <a:t> </a:t>
            </a:r>
            <a:r>
              <a:rPr sz="4100" dirty="0">
                <a:latin typeface="Arial MT"/>
                <a:cs typeface="Arial MT"/>
              </a:rPr>
              <a:t>software</a:t>
            </a:r>
            <a:endParaRPr sz="4100">
              <a:latin typeface="Arial MT"/>
              <a:cs typeface="Arial M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56939" y="2071903"/>
            <a:ext cx="1585023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Use </a:t>
            </a:r>
            <a:r>
              <a:rPr sz="4100" spc="-45" dirty="0">
                <a:latin typeface="Arial MT"/>
                <a:cs typeface="Arial MT"/>
              </a:rPr>
              <a:t>"output"</a:t>
            </a:r>
            <a:r>
              <a:rPr sz="4100" spc="10" dirty="0">
                <a:latin typeface="Arial MT"/>
                <a:cs typeface="Arial MT"/>
              </a:rPr>
              <a:t> </a:t>
            </a:r>
            <a:r>
              <a:rPr sz="4100" spc="5" dirty="0">
                <a:latin typeface="Arial MT"/>
                <a:cs typeface="Arial MT"/>
              </a:rPr>
              <a:t>to</a:t>
            </a:r>
            <a:r>
              <a:rPr sz="4100" spc="10" dirty="0">
                <a:latin typeface="Arial MT"/>
                <a:cs typeface="Arial MT"/>
              </a:rPr>
              <a:t> </a:t>
            </a:r>
            <a:r>
              <a:rPr sz="4100" spc="70" dirty="0">
                <a:latin typeface="Arial MT"/>
                <a:cs typeface="Arial MT"/>
              </a:rPr>
              <a:t>display</a:t>
            </a:r>
            <a:r>
              <a:rPr sz="4100" spc="10" dirty="0">
                <a:latin typeface="Arial MT"/>
                <a:cs typeface="Arial MT"/>
              </a:rPr>
              <a:t> the </a:t>
            </a:r>
            <a:r>
              <a:rPr sz="4100" spc="120" dirty="0">
                <a:latin typeface="Arial MT"/>
                <a:cs typeface="Arial MT"/>
              </a:rPr>
              <a:t>public</a:t>
            </a:r>
            <a:r>
              <a:rPr sz="4100" spc="10" dirty="0">
                <a:latin typeface="Arial MT"/>
                <a:cs typeface="Arial MT"/>
              </a:rPr>
              <a:t> </a:t>
            </a:r>
            <a:r>
              <a:rPr sz="4100" spc="-105" dirty="0">
                <a:latin typeface="Arial MT"/>
                <a:cs typeface="Arial MT"/>
              </a:rPr>
              <a:t>IP</a:t>
            </a:r>
            <a:r>
              <a:rPr sz="4100" spc="10" dirty="0">
                <a:latin typeface="Arial MT"/>
                <a:cs typeface="Arial MT"/>
              </a:rPr>
              <a:t> </a:t>
            </a:r>
            <a:r>
              <a:rPr sz="4100" spc="65" dirty="0">
                <a:latin typeface="Arial MT"/>
                <a:cs typeface="Arial MT"/>
              </a:rPr>
              <a:t>address</a:t>
            </a:r>
            <a:r>
              <a:rPr sz="4100" spc="10" dirty="0">
                <a:latin typeface="Arial MT"/>
                <a:cs typeface="Arial MT"/>
              </a:rPr>
              <a:t> </a:t>
            </a:r>
            <a:r>
              <a:rPr sz="4100" spc="5" dirty="0">
                <a:latin typeface="Arial MT"/>
                <a:cs typeface="Arial MT"/>
              </a:rPr>
              <a:t>of</a:t>
            </a:r>
            <a:r>
              <a:rPr sz="4100" spc="10" dirty="0">
                <a:latin typeface="Arial MT"/>
                <a:cs typeface="Arial MT"/>
              </a:rPr>
              <a:t> an </a:t>
            </a:r>
            <a:r>
              <a:rPr sz="4100" spc="-190" dirty="0">
                <a:latin typeface="Arial MT"/>
                <a:cs typeface="Arial MT"/>
              </a:rPr>
              <a:t>AWS</a:t>
            </a:r>
            <a:r>
              <a:rPr sz="4100" spc="10" dirty="0">
                <a:latin typeface="Arial MT"/>
                <a:cs typeface="Arial MT"/>
              </a:rPr>
              <a:t> </a:t>
            </a:r>
            <a:r>
              <a:rPr sz="4100" spc="15" dirty="0">
                <a:latin typeface="Arial MT"/>
                <a:cs typeface="Arial MT"/>
              </a:rPr>
              <a:t>resource:</a:t>
            </a:r>
            <a:endParaRPr sz="4100">
              <a:latin typeface="Arial MT"/>
              <a:cs typeface="Arial MT"/>
            </a:endParaRPr>
          </a:p>
        </p:txBody>
      </p:sp>
      <p:pic>
        <p:nvPicPr>
          <p:cNvPr id="4" name="object 4"/>
          <p:cNvPicPr/>
          <p:nvPr/>
        </p:nvPicPr>
        <p:blipFill>
          <a:blip r:embed="rId2" cstate="print"/>
          <a:stretch>
            <a:fillRect/>
          </a:stretch>
        </p:blipFill>
        <p:spPr>
          <a:xfrm>
            <a:off x="792060" y="3287078"/>
            <a:ext cx="15600886" cy="4132323"/>
          </a:xfrm>
          <a:prstGeom prst="rect">
            <a:avLst/>
          </a:prstGeom>
        </p:spPr>
      </p:pic>
      <p:sp>
        <p:nvSpPr>
          <p:cNvPr id="5" name="object 5"/>
          <p:cNvSpPr txBox="1"/>
          <p:nvPr/>
        </p:nvSpPr>
        <p:spPr>
          <a:xfrm>
            <a:off x="839179" y="3313256"/>
            <a:ext cx="15506700" cy="40386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50"/>
              </a:spcBef>
            </a:pPr>
            <a:endParaRPr sz="270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257810">
              <a:lnSpc>
                <a:spcPts val="24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257810">
              <a:lnSpc>
                <a:spcPts val="2570"/>
              </a:lnSpc>
            </a:pPr>
            <a:r>
              <a:rPr sz="2150" spc="15" dirty="0">
                <a:latin typeface="Arial MT"/>
                <a:cs typeface="Arial MT"/>
              </a:rPr>
              <a:t>output</a:t>
            </a:r>
            <a:r>
              <a:rPr sz="2150" spc="-30" dirty="0">
                <a:latin typeface="Arial MT"/>
                <a:cs typeface="Arial MT"/>
              </a:rPr>
              <a:t> </a:t>
            </a:r>
            <a:r>
              <a:rPr sz="2150" spc="-60" dirty="0">
                <a:latin typeface="Arial MT"/>
                <a:cs typeface="Arial MT"/>
              </a:rPr>
              <a:t>"ip"</a:t>
            </a:r>
            <a:r>
              <a:rPr sz="2150" spc="-25" dirty="0">
                <a:latin typeface="Arial MT"/>
                <a:cs typeface="Arial MT"/>
              </a:rPr>
              <a:t> </a:t>
            </a:r>
            <a:r>
              <a:rPr sz="2150" spc="-5" dirty="0">
                <a:latin typeface="Arial MT"/>
                <a:cs typeface="Arial MT"/>
              </a:rPr>
              <a:t>{</a:t>
            </a:r>
            <a:endParaRPr sz="2150">
              <a:latin typeface="Arial MT"/>
              <a:cs typeface="Arial MT"/>
            </a:endParaRPr>
          </a:p>
          <a:p>
            <a:pPr marL="560070">
              <a:lnSpc>
                <a:spcPts val="2555"/>
              </a:lnSpc>
            </a:pPr>
            <a:r>
              <a:rPr sz="2150" spc="-5" dirty="0">
                <a:latin typeface="Arial MT"/>
                <a:cs typeface="Arial MT"/>
              </a:rPr>
              <a:t>value</a:t>
            </a:r>
            <a:r>
              <a:rPr sz="2150" spc="15" dirty="0">
                <a:latin typeface="Arial MT"/>
                <a:cs typeface="Arial MT"/>
              </a:rPr>
              <a:t> </a:t>
            </a:r>
            <a:r>
              <a:rPr sz="2150" spc="155" dirty="0">
                <a:latin typeface="Arial MT"/>
                <a:cs typeface="Arial MT"/>
              </a:rPr>
              <a:t>=</a:t>
            </a:r>
            <a:r>
              <a:rPr sz="2150" spc="20" dirty="0">
                <a:latin typeface="Arial MT"/>
                <a:cs typeface="Arial MT"/>
              </a:rPr>
              <a:t> </a:t>
            </a:r>
            <a:r>
              <a:rPr sz="2150" b="1" spc="-10" dirty="0">
                <a:latin typeface="Arial"/>
                <a:cs typeface="Arial"/>
              </a:rPr>
              <a:t>"${aws_instance.example.public_ip}"</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56939" y="7663090"/>
            <a:ext cx="12858115" cy="2834005"/>
          </a:xfrm>
          <a:prstGeom prst="rect">
            <a:avLst/>
          </a:prstGeom>
        </p:spPr>
        <p:txBody>
          <a:bodyPr vert="horz" wrap="square" lIns="0" tIns="16510" rIns="0" bIns="0" rtlCol="0">
            <a:spAutoFit/>
          </a:bodyPr>
          <a:lstStyle/>
          <a:p>
            <a:pPr marL="343535" indent="-331470">
              <a:lnSpc>
                <a:spcPct val="100000"/>
              </a:lnSpc>
              <a:spcBef>
                <a:spcPts val="130"/>
              </a:spcBef>
              <a:buSzPct val="75471"/>
              <a:buChar char="•"/>
              <a:tabLst>
                <a:tab pos="342900" algn="l"/>
                <a:tab pos="344170" algn="l"/>
              </a:tabLst>
            </a:pPr>
            <a:r>
              <a:rPr sz="2650" spc="-120" dirty="0">
                <a:latin typeface="Arial MT"/>
                <a:cs typeface="Arial MT"/>
              </a:rPr>
              <a:t>You</a:t>
            </a:r>
            <a:r>
              <a:rPr sz="2650" spc="10" dirty="0">
                <a:latin typeface="Arial MT"/>
                <a:cs typeface="Arial MT"/>
              </a:rPr>
              <a:t> </a:t>
            </a:r>
            <a:r>
              <a:rPr sz="2650" spc="65" dirty="0">
                <a:latin typeface="Arial MT"/>
                <a:cs typeface="Arial MT"/>
              </a:rPr>
              <a:t>can</a:t>
            </a:r>
            <a:r>
              <a:rPr sz="2650" spc="15" dirty="0">
                <a:latin typeface="Arial MT"/>
                <a:cs typeface="Arial MT"/>
              </a:rPr>
              <a:t> </a:t>
            </a:r>
            <a:r>
              <a:rPr sz="2650" dirty="0">
                <a:latin typeface="Arial MT"/>
                <a:cs typeface="Arial MT"/>
              </a:rPr>
              <a:t>refer</a:t>
            </a:r>
            <a:r>
              <a:rPr sz="2650" spc="15" dirty="0">
                <a:latin typeface="Arial MT"/>
                <a:cs typeface="Arial MT"/>
              </a:rPr>
              <a:t> </a:t>
            </a:r>
            <a:r>
              <a:rPr sz="2650" spc="10" dirty="0">
                <a:latin typeface="Arial MT"/>
                <a:cs typeface="Arial MT"/>
              </a:rPr>
              <a:t>to</a:t>
            </a:r>
            <a:r>
              <a:rPr sz="2650" spc="15" dirty="0">
                <a:latin typeface="Arial MT"/>
                <a:cs typeface="Arial MT"/>
              </a:rPr>
              <a:t> any </a:t>
            </a:r>
            <a:r>
              <a:rPr sz="2650" spc="25" dirty="0">
                <a:latin typeface="Arial MT"/>
                <a:cs typeface="Arial MT"/>
              </a:rPr>
              <a:t>attribute</a:t>
            </a:r>
            <a:r>
              <a:rPr sz="2650" spc="15" dirty="0">
                <a:latin typeface="Arial MT"/>
                <a:cs typeface="Arial MT"/>
              </a:rPr>
              <a:t> </a:t>
            </a:r>
            <a:r>
              <a:rPr sz="2650" spc="85" dirty="0">
                <a:latin typeface="Arial MT"/>
                <a:cs typeface="Arial MT"/>
              </a:rPr>
              <a:t>by</a:t>
            </a:r>
            <a:r>
              <a:rPr sz="2650" spc="15" dirty="0">
                <a:latin typeface="Arial MT"/>
                <a:cs typeface="Arial MT"/>
              </a:rPr>
              <a:t> </a:t>
            </a:r>
            <a:r>
              <a:rPr sz="2650" spc="55" dirty="0">
                <a:latin typeface="Arial MT"/>
                <a:cs typeface="Arial MT"/>
              </a:rPr>
              <a:t>specifying</a:t>
            </a:r>
            <a:r>
              <a:rPr sz="2650" spc="15" dirty="0">
                <a:latin typeface="Arial MT"/>
                <a:cs typeface="Arial MT"/>
              </a:rPr>
              <a:t> </a:t>
            </a:r>
            <a:r>
              <a:rPr sz="2650" spc="10" dirty="0">
                <a:latin typeface="Arial MT"/>
                <a:cs typeface="Arial MT"/>
              </a:rPr>
              <a:t>the</a:t>
            </a:r>
            <a:r>
              <a:rPr sz="2650" spc="15" dirty="0">
                <a:latin typeface="Arial MT"/>
                <a:cs typeface="Arial MT"/>
              </a:rPr>
              <a:t> </a:t>
            </a:r>
            <a:r>
              <a:rPr sz="2650" spc="25" dirty="0">
                <a:latin typeface="Arial MT"/>
                <a:cs typeface="Arial MT"/>
              </a:rPr>
              <a:t>following</a:t>
            </a:r>
            <a:r>
              <a:rPr sz="2650" spc="15" dirty="0">
                <a:latin typeface="Arial MT"/>
                <a:cs typeface="Arial MT"/>
              </a:rPr>
              <a:t> </a:t>
            </a:r>
            <a:r>
              <a:rPr sz="2650" spc="10" dirty="0">
                <a:latin typeface="Arial MT"/>
                <a:cs typeface="Arial MT"/>
              </a:rPr>
              <a:t>elements in</a:t>
            </a:r>
            <a:r>
              <a:rPr sz="2650" spc="15" dirty="0">
                <a:latin typeface="Arial MT"/>
                <a:cs typeface="Arial MT"/>
              </a:rPr>
              <a:t> </a:t>
            </a:r>
            <a:r>
              <a:rPr sz="2650" spc="10" dirty="0">
                <a:latin typeface="Arial MT"/>
                <a:cs typeface="Arial MT"/>
              </a:rPr>
              <a:t>your</a:t>
            </a:r>
            <a:r>
              <a:rPr sz="2650" spc="15" dirty="0">
                <a:latin typeface="Arial MT"/>
                <a:cs typeface="Arial MT"/>
              </a:rPr>
              <a:t> </a:t>
            </a:r>
            <a:r>
              <a:rPr sz="2650" spc="25" dirty="0">
                <a:latin typeface="Arial MT"/>
                <a:cs typeface="Arial MT"/>
              </a:rPr>
              <a:t>variable:</a:t>
            </a:r>
            <a:endParaRPr sz="2650">
              <a:latin typeface="Arial MT"/>
              <a:cs typeface="Arial MT"/>
            </a:endParaRPr>
          </a:p>
          <a:p>
            <a:pPr>
              <a:lnSpc>
                <a:spcPct val="100000"/>
              </a:lnSpc>
              <a:spcBef>
                <a:spcPts val="10"/>
              </a:spcBef>
              <a:buFont typeface="Arial MT"/>
              <a:buChar char="•"/>
            </a:pPr>
            <a:endParaRPr sz="2700">
              <a:latin typeface="Arial MT"/>
              <a:cs typeface="Arial MT"/>
            </a:endParaRPr>
          </a:p>
          <a:p>
            <a:pPr marL="1076325" lvl="1" indent="-331470">
              <a:lnSpc>
                <a:spcPct val="100000"/>
              </a:lnSpc>
              <a:buSzPct val="75471"/>
              <a:buChar char="•"/>
              <a:tabLst>
                <a:tab pos="1076325" algn="l"/>
                <a:tab pos="1076960" algn="l"/>
              </a:tabLst>
            </a:pPr>
            <a:r>
              <a:rPr sz="2650" spc="-35" dirty="0">
                <a:latin typeface="Arial MT"/>
                <a:cs typeface="Arial MT"/>
              </a:rPr>
              <a:t>The</a:t>
            </a:r>
            <a:r>
              <a:rPr sz="2650" dirty="0">
                <a:latin typeface="Arial MT"/>
                <a:cs typeface="Arial MT"/>
              </a:rPr>
              <a:t> </a:t>
            </a:r>
            <a:r>
              <a:rPr sz="2650" spc="20" dirty="0">
                <a:latin typeface="Arial MT"/>
                <a:cs typeface="Arial MT"/>
              </a:rPr>
              <a:t>resource</a:t>
            </a:r>
            <a:r>
              <a:rPr sz="2650" dirty="0">
                <a:latin typeface="Arial MT"/>
                <a:cs typeface="Arial MT"/>
              </a:rPr>
              <a:t> </a:t>
            </a:r>
            <a:r>
              <a:rPr sz="2650" spc="40" dirty="0">
                <a:latin typeface="Arial MT"/>
                <a:cs typeface="Arial MT"/>
              </a:rPr>
              <a:t>type:</a:t>
            </a:r>
            <a:r>
              <a:rPr sz="2650" dirty="0">
                <a:latin typeface="Arial MT"/>
                <a:cs typeface="Arial MT"/>
              </a:rPr>
              <a:t> </a:t>
            </a:r>
            <a:r>
              <a:rPr sz="2650" spc="10" dirty="0">
                <a:latin typeface="Arial MT"/>
                <a:cs typeface="Arial MT"/>
              </a:rPr>
              <a:t>aws_instance</a:t>
            </a:r>
            <a:endParaRPr sz="2650">
              <a:latin typeface="Arial MT"/>
              <a:cs typeface="Arial MT"/>
            </a:endParaRPr>
          </a:p>
          <a:p>
            <a:pPr lvl="1">
              <a:lnSpc>
                <a:spcPct val="100000"/>
              </a:lnSpc>
              <a:spcBef>
                <a:spcPts val="15"/>
              </a:spcBef>
              <a:buFont typeface="Arial MT"/>
              <a:buChar char="•"/>
            </a:pPr>
            <a:endParaRPr sz="2700">
              <a:latin typeface="Arial MT"/>
              <a:cs typeface="Arial MT"/>
            </a:endParaRPr>
          </a:p>
          <a:p>
            <a:pPr marL="1076325" lvl="1" indent="-331470">
              <a:lnSpc>
                <a:spcPct val="100000"/>
              </a:lnSpc>
              <a:buSzPct val="75471"/>
              <a:buChar char="•"/>
              <a:tabLst>
                <a:tab pos="1076325" algn="l"/>
                <a:tab pos="1076960" algn="l"/>
              </a:tabLst>
            </a:pPr>
            <a:r>
              <a:rPr sz="2650" spc="-35" dirty="0">
                <a:latin typeface="Arial MT"/>
                <a:cs typeface="Arial MT"/>
              </a:rPr>
              <a:t>The</a:t>
            </a:r>
            <a:r>
              <a:rPr sz="2650" spc="-20" dirty="0">
                <a:latin typeface="Arial MT"/>
                <a:cs typeface="Arial MT"/>
              </a:rPr>
              <a:t> </a:t>
            </a:r>
            <a:r>
              <a:rPr sz="2650" spc="20" dirty="0">
                <a:latin typeface="Arial MT"/>
                <a:cs typeface="Arial MT"/>
              </a:rPr>
              <a:t>resource</a:t>
            </a:r>
            <a:r>
              <a:rPr sz="2650" spc="-20" dirty="0">
                <a:latin typeface="Arial MT"/>
                <a:cs typeface="Arial MT"/>
              </a:rPr>
              <a:t> </a:t>
            </a:r>
            <a:r>
              <a:rPr sz="2650" spc="15" dirty="0">
                <a:latin typeface="Arial MT"/>
                <a:cs typeface="Arial MT"/>
              </a:rPr>
              <a:t>name:</a:t>
            </a:r>
            <a:r>
              <a:rPr sz="2650" spc="-15" dirty="0">
                <a:latin typeface="Arial MT"/>
                <a:cs typeface="Arial MT"/>
              </a:rPr>
              <a:t> </a:t>
            </a:r>
            <a:r>
              <a:rPr sz="2650" spc="35" dirty="0">
                <a:latin typeface="Arial MT"/>
                <a:cs typeface="Arial MT"/>
              </a:rPr>
              <a:t>example</a:t>
            </a:r>
            <a:endParaRPr sz="2650">
              <a:latin typeface="Arial MT"/>
              <a:cs typeface="Arial MT"/>
            </a:endParaRPr>
          </a:p>
          <a:p>
            <a:pPr lvl="1">
              <a:lnSpc>
                <a:spcPct val="100000"/>
              </a:lnSpc>
              <a:spcBef>
                <a:spcPts val="15"/>
              </a:spcBef>
              <a:buFont typeface="Arial MT"/>
              <a:buChar char="•"/>
            </a:pPr>
            <a:endParaRPr sz="2700">
              <a:latin typeface="Arial MT"/>
              <a:cs typeface="Arial MT"/>
            </a:endParaRPr>
          </a:p>
          <a:p>
            <a:pPr marL="1076325" lvl="1" indent="-331470">
              <a:lnSpc>
                <a:spcPct val="100000"/>
              </a:lnSpc>
              <a:buSzPct val="75471"/>
              <a:buChar char="•"/>
              <a:tabLst>
                <a:tab pos="1076325" algn="l"/>
                <a:tab pos="1076960" algn="l"/>
              </a:tabLst>
            </a:pPr>
            <a:r>
              <a:rPr sz="2650" spc="-35" dirty="0">
                <a:latin typeface="Arial MT"/>
                <a:cs typeface="Arial MT"/>
              </a:rPr>
              <a:t>The</a:t>
            </a:r>
            <a:r>
              <a:rPr sz="2650" spc="-10" dirty="0">
                <a:latin typeface="Arial MT"/>
                <a:cs typeface="Arial MT"/>
              </a:rPr>
              <a:t> </a:t>
            </a:r>
            <a:r>
              <a:rPr sz="2650" spc="25" dirty="0">
                <a:latin typeface="Arial MT"/>
                <a:cs typeface="Arial MT"/>
              </a:rPr>
              <a:t>attribute</a:t>
            </a:r>
            <a:r>
              <a:rPr sz="2650" spc="-10" dirty="0">
                <a:latin typeface="Arial MT"/>
                <a:cs typeface="Arial MT"/>
              </a:rPr>
              <a:t> </a:t>
            </a:r>
            <a:r>
              <a:rPr sz="2650" spc="15" dirty="0">
                <a:latin typeface="Arial MT"/>
                <a:cs typeface="Arial MT"/>
              </a:rPr>
              <a:t>name:</a:t>
            </a:r>
            <a:r>
              <a:rPr sz="2650" spc="-10" dirty="0">
                <a:latin typeface="Arial MT"/>
                <a:cs typeface="Arial MT"/>
              </a:rPr>
              <a:t> </a:t>
            </a:r>
            <a:r>
              <a:rPr sz="2650" spc="60" dirty="0">
                <a:latin typeface="Arial MT"/>
                <a:cs typeface="Arial MT"/>
              </a:rPr>
              <a:t>public_ip</a:t>
            </a:r>
            <a:endParaRPr sz="2650">
              <a:latin typeface="Arial MT"/>
              <a:cs typeface="Arial M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56939" y="2071912"/>
            <a:ext cx="1041019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also </a:t>
            </a:r>
            <a:r>
              <a:rPr sz="4100" spc="10" dirty="0">
                <a:latin typeface="Arial MT"/>
                <a:cs typeface="Arial MT"/>
              </a:rPr>
              <a:t>use</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30" dirty="0">
                <a:latin typeface="Arial MT"/>
                <a:cs typeface="Arial MT"/>
              </a:rPr>
              <a:t>attributes</a:t>
            </a:r>
            <a:r>
              <a:rPr sz="4100" spc="5" dirty="0">
                <a:latin typeface="Arial MT"/>
                <a:cs typeface="Arial MT"/>
              </a:rPr>
              <a:t> in </a:t>
            </a:r>
            <a:r>
              <a:rPr sz="4100" spc="10" dirty="0">
                <a:latin typeface="Arial MT"/>
                <a:cs typeface="Arial MT"/>
              </a:rPr>
              <a:t>a</a:t>
            </a:r>
            <a:r>
              <a:rPr sz="4100" spc="5" dirty="0">
                <a:latin typeface="Arial MT"/>
                <a:cs typeface="Arial MT"/>
              </a:rPr>
              <a:t> </a:t>
            </a:r>
            <a:r>
              <a:rPr sz="4100" b="1" spc="5" dirty="0">
                <a:latin typeface="Arial"/>
                <a:cs typeface="Arial"/>
              </a:rPr>
              <a:t>script</a:t>
            </a:r>
            <a:r>
              <a:rPr sz="4100" spc="5" dirty="0">
                <a:latin typeface="Arial MT"/>
                <a:cs typeface="Arial MT"/>
              </a:rPr>
              <a:t>:</a:t>
            </a:r>
            <a:endParaRPr sz="4100">
              <a:latin typeface="Arial MT"/>
              <a:cs typeface="Arial MT"/>
            </a:endParaRPr>
          </a:p>
        </p:txBody>
      </p:sp>
      <p:pic>
        <p:nvPicPr>
          <p:cNvPr id="4" name="object 4"/>
          <p:cNvPicPr/>
          <p:nvPr/>
        </p:nvPicPr>
        <p:blipFill>
          <a:blip r:embed="rId2" cstate="print"/>
          <a:stretch>
            <a:fillRect/>
          </a:stretch>
        </p:blipFill>
        <p:spPr>
          <a:xfrm>
            <a:off x="792060" y="3287078"/>
            <a:ext cx="15600886" cy="4132323"/>
          </a:xfrm>
          <a:prstGeom prst="rect">
            <a:avLst/>
          </a:prstGeom>
        </p:spPr>
      </p:pic>
      <p:sp>
        <p:nvSpPr>
          <p:cNvPr id="5" name="object 5"/>
          <p:cNvSpPr txBox="1"/>
          <p:nvPr/>
        </p:nvSpPr>
        <p:spPr>
          <a:xfrm>
            <a:off x="839179" y="3313256"/>
            <a:ext cx="15506700" cy="403860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pPr>
            <a:endParaRPr sz="2100">
              <a:latin typeface="Times New Roman"/>
              <a:cs typeface="Times New Roman"/>
            </a:endParaRPr>
          </a:p>
          <a:p>
            <a:pPr>
              <a:lnSpc>
                <a:spcPct val="100000"/>
              </a:lnSpc>
              <a:spcBef>
                <a:spcPts val="45"/>
              </a:spcBef>
            </a:pPr>
            <a:endParaRPr sz="1750">
              <a:latin typeface="Times New Roman"/>
              <a:cs typeface="Times New Roman"/>
            </a:endParaRPr>
          </a:p>
          <a:p>
            <a:pPr marL="257810">
              <a:lnSpc>
                <a:spcPts val="2570"/>
              </a:lnSpc>
            </a:pPr>
            <a:r>
              <a:rPr sz="2150" dirty="0">
                <a:latin typeface="Arial MT"/>
                <a:cs typeface="Arial MT"/>
              </a:rPr>
              <a:t>resource</a:t>
            </a:r>
            <a:r>
              <a:rPr sz="2150" spc="-10" dirty="0">
                <a:latin typeface="Arial MT"/>
                <a:cs typeface="Arial MT"/>
              </a:rPr>
              <a:t> </a:t>
            </a:r>
            <a:r>
              <a:rPr sz="2150" spc="-30" dirty="0">
                <a:latin typeface="Arial MT"/>
                <a:cs typeface="Arial MT"/>
              </a:rPr>
              <a:t>"aws_instance"</a:t>
            </a:r>
            <a:r>
              <a:rPr sz="2150" spc="-10" dirty="0">
                <a:latin typeface="Arial MT"/>
                <a:cs typeface="Arial MT"/>
              </a:rPr>
              <a:t> </a:t>
            </a:r>
            <a:r>
              <a:rPr sz="2150" spc="-30" dirty="0">
                <a:latin typeface="Arial MT"/>
                <a:cs typeface="Arial MT"/>
              </a:rPr>
              <a:t>"example"</a:t>
            </a:r>
            <a:r>
              <a:rPr sz="2150" spc="-5" dirty="0">
                <a:latin typeface="Arial MT"/>
                <a:cs typeface="Arial MT"/>
              </a:rPr>
              <a:t> {</a:t>
            </a:r>
            <a:endParaRPr sz="2150">
              <a:latin typeface="Arial MT"/>
              <a:cs typeface="Arial MT"/>
            </a:endParaRPr>
          </a:p>
          <a:p>
            <a:pPr marL="408940" marR="8661400">
              <a:lnSpc>
                <a:spcPts val="2560"/>
              </a:lnSpc>
              <a:spcBef>
                <a:spcPts val="90"/>
              </a:spcBef>
              <a:tabLst>
                <a:tab pos="1680210" algn="l"/>
              </a:tabLst>
            </a:pPr>
            <a:r>
              <a:rPr sz="2150" spc="-5" dirty="0">
                <a:latin typeface="Arial MT"/>
                <a:cs typeface="Arial MT"/>
              </a:rPr>
              <a:t>ami	</a:t>
            </a:r>
            <a:r>
              <a:rPr sz="2150" spc="155" dirty="0">
                <a:latin typeface="Arial MT"/>
                <a:cs typeface="Arial MT"/>
              </a:rPr>
              <a:t>=</a:t>
            </a:r>
            <a:r>
              <a:rPr sz="2150" spc="-30" dirty="0">
                <a:latin typeface="Arial MT"/>
                <a:cs typeface="Arial MT"/>
              </a:rPr>
              <a:t> </a:t>
            </a:r>
            <a:r>
              <a:rPr sz="2150" spc="-25" dirty="0">
                <a:latin typeface="Arial MT"/>
                <a:cs typeface="Arial MT"/>
              </a:rPr>
              <a:t>"${lookup(var.AMIS, </a:t>
            </a:r>
            <a:r>
              <a:rPr sz="2150" spc="-65" dirty="0">
                <a:latin typeface="Arial MT"/>
                <a:cs typeface="Arial MT"/>
              </a:rPr>
              <a:t>var.AWS_REGION)}" </a:t>
            </a:r>
            <a:r>
              <a:rPr sz="2150" spc="-585" dirty="0">
                <a:latin typeface="Arial MT"/>
                <a:cs typeface="Arial MT"/>
              </a:rPr>
              <a:t> </a:t>
            </a:r>
            <a:r>
              <a:rPr sz="2150" spc="5" dirty="0">
                <a:latin typeface="Arial MT"/>
                <a:cs typeface="Arial MT"/>
              </a:rPr>
              <a:t>instance_type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0" dirty="0">
                <a:latin typeface="Arial MT"/>
                <a:cs typeface="Arial MT"/>
              </a:rPr>
              <a:t>"t2.micro"</a:t>
            </a:r>
            <a:endParaRPr sz="2150">
              <a:latin typeface="Arial MT"/>
              <a:cs typeface="Arial MT"/>
            </a:endParaRPr>
          </a:p>
          <a:p>
            <a:pPr marL="408940">
              <a:lnSpc>
                <a:spcPts val="2460"/>
              </a:lnSpc>
            </a:pPr>
            <a:r>
              <a:rPr sz="2150" b="1" spc="-10" dirty="0">
                <a:latin typeface="Arial"/>
                <a:cs typeface="Arial"/>
              </a:rPr>
              <a:t>provisioner</a:t>
            </a:r>
            <a:r>
              <a:rPr sz="2150" b="1" spc="-20" dirty="0">
                <a:latin typeface="Arial"/>
                <a:cs typeface="Arial"/>
              </a:rPr>
              <a:t> </a:t>
            </a:r>
            <a:r>
              <a:rPr sz="2150" b="1" spc="-5" dirty="0">
                <a:latin typeface="Arial"/>
                <a:cs typeface="Arial"/>
              </a:rPr>
              <a:t>"local-exec"</a:t>
            </a:r>
            <a:r>
              <a:rPr sz="2150" b="1" spc="-20" dirty="0">
                <a:latin typeface="Arial"/>
                <a:cs typeface="Arial"/>
              </a:rPr>
              <a:t> </a:t>
            </a:r>
            <a:r>
              <a:rPr sz="2150" b="1" spc="-5" dirty="0">
                <a:latin typeface="Arial"/>
                <a:cs typeface="Arial"/>
              </a:rPr>
              <a:t>{</a:t>
            </a:r>
            <a:endParaRPr sz="2150">
              <a:latin typeface="Arial"/>
              <a:cs typeface="Arial"/>
            </a:endParaRPr>
          </a:p>
          <a:p>
            <a:pPr marL="862330">
              <a:lnSpc>
                <a:spcPts val="2555"/>
              </a:lnSpc>
            </a:pPr>
            <a:r>
              <a:rPr sz="2150" b="1" spc="-10" dirty="0">
                <a:latin typeface="Arial"/>
                <a:cs typeface="Arial"/>
              </a:rPr>
              <a:t>command</a:t>
            </a:r>
            <a:r>
              <a:rPr sz="2150" b="1" spc="-15" dirty="0">
                <a:latin typeface="Arial"/>
                <a:cs typeface="Arial"/>
              </a:rPr>
              <a:t> </a:t>
            </a:r>
            <a:r>
              <a:rPr sz="2150" b="1" spc="-5" dirty="0">
                <a:latin typeface="Arial"/>
                <a:cs typeface="Arial"/>
              </a:rPr>
              <a:t>=</a:t>
            </a:r>
            <a:r>
              <a:rPr sz="2150" b="1" spc="-15" dirty="0">
                <a:latin typeface="Arial"/>
                <a:cs typeface="Arial"/>
              </a:rPr>
              <a:t> </a:t>
            </a:r>
            <a:r>
              <a:rPr sz="2150" b="1" spc="-5" dirty="0">
                <a:latin typeface="Arial"/>
                <a:cs typeface="Arial"/>
              </a:rPr>
              <a:t>"echo</a:t>
            </a:r>
            <a:r>
              <a:rPr sz="2150" b="1" spc="-15" dirty="0">
                <a:latin typeface="Arial"/>
                <a:cs typeface="Arial"/>
              </a:rPr>
              <a:t> </a:t>
            </a:r>
            <a:r>
              <a:rPr sz="2150" b="1" spc="-5" dirty="0">
                <a:latin typeface="Arial"/>
                <a:cs typeface="Arial"/>
              </a:rPr>
              <a:t>${aws_instance.example.private_ip}</a:t>
            </a:r>
            <a:r>
              <a:rPr sz="2150" b="1" spc="-15" dirty="0">
                <a:latin typeface="Arial"/>
                <a:cs typeface="Arial"/>
              </a:rPr>
              <a:t> </a:t>
            </a:r>
            <a:r>
              <a:rPr sz="2150" b="1" spc="-5" dirty="0">
                <a:latin typeface="Arial"/>
                <a:cs typeface="Arial"/>
              </a:rPr>
              <a:t>&gt;&gt;</a:t>
            </a:r>
            <a:r>
              <a:rPr sz="2150" b="1" spc="-15" dirty="0">
                <a:latin typeface="Arial"/>
                <a:cs typeface="Arial"/>
              </a:rPr>
              <a:t> </a:t>
            </a:r>
            <a:r>
              <a:rPr sz="2150" b="1" spc="-5" dirty="0">
                <a:latin typeface="Arial"/>
                <a:cs typeface="Arial"/>
              </a:rPr>
              <a:t>private_ips.txt"</a:t>
            </a:r>
            <a:endParaRPr sz="2150">
              <a:latin typeface="Arial"/>
              <a:cs typeface="Arial"/>
            </a:endParaRPr>
          </a:p>
          <a:p>
            <a:pPr marL="560070">
              <a:lnSpc>
                <a:spcPts val="2555"/>
              </a:lnSpc>
            </a:pPr>
            <a:r>
              <a:rPr sz="2150" b="1" spc="-5" dirty="0">
                <a:latin typeface="Arial"/>
                <a:cs typeface="Arial"/>
              </a:rPr>
              <a:t>}</a:t>
            </a:r>
            <a:endParaRPr sz="2150">
              <a:latin typeface="Arial"/>
              <a:cs typeface="Arial"/>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818839" y="7667959"/>
            <a:ext cx="16434435" cy="2788285"/>
          </a:xfrm>
          <a:prstGeom prst="rect">
            <a:avLst/>
          </a:prstGeom>
        </p:spPr>
        <p:txBody>
          <a:bodyPr vert="horz" wrap="square" lIns="0" tIns="12700" rIns="0" bIns="0" rtlCol="0">
            <a:spAutoFit/>
          </a:bodyPr>
          <a:lstStyle/>
          <a:p>
            <a:pPr marL="427355" indent="-377190">
              <a:lnSpc>
                <a:spcPct val="100000"/>
              </a:lnSpc>
              <a:spcBef>
                <a:spcPts val="100"/>
              </a:spcBef>
              <a:buSzPct val="73770"/>
              <a:buChar char="•"/>
              <a:tabLst>
                <a:tab pos="427355" algn="l"/>
                <a:tab pos="427990" algn="l"/>
              </a:tabLst>
            </a:pPr>
            <a:r>
              <a:rPr sz="3050" spc="-5" dirty="0">
                <a:latin typeface="Arial MT"/>
                <a:cs typeface="Arial MT"/>
              </a:rPr>
              <a:t>Useful</a:t>
            </a:r>
            <a:r>
              <a:rPr sz="3050" spc="5" dirty="0">
                <a:latin typeface="Arial MT"/>
                <a:cs typeface="Arial MT"/>
              </a:rPr>
              <a:t> </a:t>
            </a:r>
            <a:r>
              <a:rPr sz="3050" dirty="0">
                <a:latin typeface="Arial MT"/>
                <a:cs typeface="Arial MT"/>
              </a:rPr>
              <a:t>for</a:t>
            </a:r>
            <a:r>
              <a:rPr sz="3050" spc="10" dirty="0">
                <a:latin typeface="Arial MT"/>
                <a:cs typeface="Arial MT"/>
              </a:rPr>
              <a:t> </a:t>
            </a:r>
            <a:r>
              <a:rPr sz="3050" spc="20" dirty="0">
                <a:latin typeface="Arial MT"/>
                <a:cs typeface="Arial MT"/>
              </a:rPr>
              <a:t>instance</a:t>
            </a:r>
            <a:r>
              <a:rPr sz="3050" spc="10" dirty="0">
                <a:latin typeface="Arial MT"/>
                <a:cs typeface="Arial MT"/>
              </a:rPr>
              <a:t> </a:t>
            </a:r>
            <a:r>
              <a:rPr sz="3050" dirty="0">
                <a:latin typeface="Arial MT"/>
                <a:cs typeface="Arial MT"/>
              </a:rPr>
              <a:t>to</a:t>
            </a:r>
            <a:r>
              <a:rPr sz="3050" spc="10" dirty="0">
                <a:latin typeface="Arial MT"/>
                <a:cs typeface="Arial MT"/>
              </a:rPr>
              <a:t> start</a:t>
            </a:r>
            <a:r>
              <a:rPr sz="3050" spc="5" dirty="0">
                <a:latin typeface="Arial MT"/>
                <a:cs typeface="Arial MT"/>
              </a:rPr>
              <a:t> </a:t>
            </a:r>
            <a:r>
              <a:rPr sz="3050" spc="-5" dirty="0">
                <a:latin typeface="Arial MT"/>
                <a:cs typeface="Arial MT"/>
              </a:rPr>
              <a:t>automation</a:t>
            </a:r>
            <a:r>
              <a:rPr sz="3050" spc="10" dirty="0">
                <a:latin typeface="Arial MT"/>
                <a:cs typeface="Arial MT"/>
              </a:rPr>
              <a:t> </a:t>
            </a:r>
            <a:r>
              <a:rPr sz="3050" spc="45" dirty="0">
                <a:latin typeface="Arial MT"/>
                <a:cs typeface="Arial MT"/>
              </a:rPr>
              <a:t>scripts</a:t>
            </a:r>
            <a:r>
              <a:rPr sz="3050" spc="10" dirty="0">
                <a:latin typeface="Arial MT"/>
                <a:cs typeface="Arial MT"/>
              </a:rPr>
              <a:t> </a:t>
            </a:r>
            <a:r>
              <a:rPr sz="3050" dirty="0">
                <a:latin typeface="Arial MT"/>
                <a:cs typeface="Arial MT"/>
              </a:rPr>
              <a:t>after</a:t>
            </a:r>
            <a:r>
              <a:rPr sz="3050" spc="10" dirty="0">
                <a:latin typeface="Arial MT"/>
                <a:cs typeface="Arial MT"/>
              </a:rPr>
              <a:t> </a:t>
            </a:r>
            <a:r>
              <a:rPr sz="3050" spc="5" dirty="0">
                <a:latin typeface="Arial MT"/>
                <a:cs typeface="Arial MT"/>
              </a:rPr>
              <a:t>infrastructure </a:t>
            </a:r>
            <a:r>
              <a:rPr sz="3050" spc="20" dirty="0">
                <a:latin typeface="Arial MT"/>
                <a:cs typeface="Arial MT"/>
              </a:rPr>
              <a:t>provisioning</a:t>
            </a:r>
            <a:endParaRPr sz="3050">
              <a:latin typeface="Arial MT"/>
              <a:cs typeface="Arial MT"/>
            </a:endParaRPr>
          </a:p>
          <a:p>
            <a:pPr>
              <a:lnSpc>
                <a:spcPct val="100000"/>
              </a:lnSpc>
              <a:spcBef>
                <a:spcPts val="5"/>
              </a:spcBef>
              <a:buFont typeface="Arial MT"/>
              <a:buChar char="•"/>
            </a:pPr>
            <a:endParaRPr sz="3100">
              <a:latin typeface="Arial MT"/>
              <a:cs typeface="Arial MT"/>
            </a:endParaRPr>
          </a:p>
          <a:p>
            <a:pPr marL="427355" indent="-377190">
              <a:lnSpc>
                <a:spcPct val="100000"/>
              </a:lnSpc>
              <a:buSzPct val="73770"/>
              <a:buChar char="•"/>
              <a:tabLst>
                <a:tab pos="427355" algn="l"/>
                <a:tab pos="427990" algn="l"/>
              </a:tabLst>
            </a:pPr>
            <a:r>
              <a:rPr sz="3050" spc="-155" dirty="0">
                <a:latin typeface="Arial MT"/>
                <a:cs typeface="Arial MT"/>
              </a:rPr>
              <a:t>You</a:t>
            </a:r>
            <a:r>
              <a:rPr sz="3050" spc="-5" dirty="0">
                <a:latin typeface="Arial MT"/>
                <a:cs typeface="Arial MT"/>
              </a:rPr>
              <a:t> </a:t>
            </a:r>
            <a:r>
              <a:rPr sz="3050" spc="55" dirty="0">
                <a:latin typeface="Arial MT"/>
                <a:cs typeface="Arial MT"/>
              </a:rPr>
              <a:t>can</a:t>
            </a:r>
            <a:r>
              <a:rPr sz="3050" dirty="0">
                <a:latin typeface="Arial MT"/>
                <a:cs typeface="Arial MT"/>
              </a:rPr>
              <a:t> </a:t>
            </a:r>
            <a:r>
              <a:rPr sz="3050" spc="40" dirty="0">
                <a:latin typeface="Arial MT"/>
                <a:cs typeface="Arial MT"/>
              </a:rPr>
              <a:t>populate</a:t>
            </a:r>
            <a:r>
              <a:rPr sz="3050" dirty="0">
                <a:latin typeface="Arial MT"/>
                <a:cs typeface="Arial MT"/>
              </a:rPr>
              <a:t> the </a:t>
            </a:r>
            <a:r>
              <a:rPr sz="3050" spc="-90" dirty="0">
                <a:latin typeface="Arial MT"/>
                <a:cs typeface="Arial MT"/>
              </a:rPr>
              <a:t>IP</a:t>
            </a:r>
            <a:r>
              <a:rPr sz="3050" spc="-5" dirty="0">
                <a:latin typeface="Arial MT"/>
                <a:cs typeface="Arial MT"/>
              </a:rPr>
              <a:t> </a:t>
            </a:r>
            <a:r>
              <a:rPr sz="3050" spc="30" dirty="0">
                <a:latin typeface="Arial MT"/>
                <a:cs typeface="Arial MT"/>
              </a:rPr>
              <a:t>addresses</a:t>
            </a:r>
            <a:r>
              <a:rPr sz="3050" dirty="0">
                <a:latin typeface="Arial MT"/>
                <a:cs typeface="Arial MT"/>
              </a:rPr>
              <a:t> </a:t>
            </a:r>
            <a:r>
              <a:rPr sz="3050" spc="-5" dirty="0">
                <a:latin typeface="Arial MT"/>
                <a:cs typeface="Arial MT"/>
              </a:rPr>
              <a:t>in</a:t>
            </a:r>
            <a:r>
              <a:rPr sz="3050" dirty="0">
                <a:latin typeface="Arial MT"/>
                <a:cs typeface="Arial MT"/>
              </a:rPr>
              <a:t> </a:t>
            </a:r>
            <a:r>
              <a:rPr sz="3050" spc="-5" dirty="0">
                <a:latin typeface="Arial MT"/>
                <a:cs typeface="Arial MT"/>
              </a:rPr>
              <a:t>an </a:t>
            </a:r>
            <a:r>
              <a:rPr sz="3050" b="1" dirty="0">
                <a:latin typeface="Arial"/>
                <a:cs typeface="Arial"/>
              </a:rPr>
              <a:t>ansible</a:t>
            </a:r>
            <a:r>
              <a:rPr sz="3050" b="1" spc="-5" dirty="0">
                <a:latin typeface="Arial"/>
                <a:cs typeface="Arial"/>
              </a:rPr>
              <a:t> host</a:t>
            </a:r>
            <a:r>
              <a:rPr sz="3050" b="1" dirty="0">
                <a:latin typeface="Arial"/>
                <a:cs typeface="Arial"/>
              </a:rPr>
              <a:t> </a:t>
            </a:r>
            <a:r>
              <a:rPr sz="3050" spc="-5" dirty="0">
                <a:latin typeface="Arial MT"/>
                <a:cs typeface="Arial MT"/>
              </a:rPr>
              <a:t>file</a:t>
            </a:r>
            <a:endParaRPr sz="3050">
              <a:latin typeface="Arial MT"/>
              <a:cs typeface="Arial MT"/>
            </a:endParaRPr>
          </a:p>
          <a:p>
            <a:pPr>
              <a:lnSpc>
                <a:spcPct val="100000"/>
              </a:lnSpc>
              <a:spcBef>
                <a:spcPts val="5"/>
              </a:spcBef>
              <a:buFont typeface="Arial MT"/>
              <a:buChar char="•"/>
            </a:pPr>
            <a:endParaRPr sz="3100">
              <a:latin typeface="Arial MT"/>
              <a:cs typeface="Arial MT"/>
            </a:endParaRPr>
          </a:p>
          <a:p>
            <a:pPr marL="427355" indent="-377190">
              <a:lnSpc>
                <a:spcPts val="3645"/>
              </a:lnSpc>
              <a:buSzPct val="73770"/>
              <a:buChar char="•"/>
              <a:tabLst>
                <a:tab pos="427355" algn="l"/>
                <a:tab pos="427990" algn="l"/>
              </a:tabLst>
            </a:pPr>
            <a:r>
              <a:rPr sz="3050" dirty="0">
                <a:latin typeface="Arial MT"/>
                <a:cs typeface="Arial MT"/>
              </a:rPr>
              <a:t>Or</a:t>
            </a:r>
            <a:r>
              <a:rPr sz="3050" spc="5" dirty="0">
                <a:latin typeface="Arial MT"/>
                <a:cs typeface="Arial MT"/>
              </a:rPr>
              <a:t> </a:t>
            </a:r>
            <a:r>
              <a:rPr sz="3050" spc="-5" dirty="0">
                <a:latin typeface="Arial MT"/>
                <a:cs typeface="Arial MT"/>
              </a:rPr>
              <a:t>another</a:t>
            </a:r>
            <a:r>
              <a:rPr sz="3050" spc="10" dirty="0">
                <a:latin typeface="Arial MT"/>
                <a:cs typeface="Arial MT"/>
              </a:rPr>
              <a:t> </a:t>
            </a:r>
            <a:r>
              <a:rPr sz="3050" spc="25" dirty="0">
                <a:latin typeface="Arial MT"/>
                <a:cs typeface="Arial MT"/>
              </a:rPr>
              <a:t>possibility:</a:t>
            </a:r>
            <a:r>
              <a:rPr sz="3050" spc="10" dirty="0">
                <a:latin typeface="Arial MT"/>
                <a:cs typeface="Arial MT"/>
              </a:rPr>
              <a:t> </a:t>
            </a:r>
            <a:r>
              <a:rPr sz="3050" spc="20" dirty="0">
                <a:latin typeface="Arial MT"/>
                <a:cs typeface="Arial MT"/>
              </a:rPr>
              <a:t>execute</a:t>
            </a:r>
            <a:r>
              <a:rPr sz="3050" spc="10" dirty="0">
                <a:latin typeface="Arial MT"/>
                <a:cs typeface="Arial MT"/>
              </a:rPr>
              <a:t> </a:t>
            </a:r>
            <a:r>
              <a:rPr sz="3050" spc="-5" dirty="0">
                <a:latin typeface="Arial MT"/>
                <a:cs typeface="Arial MT"/>
              </a:rPr>
              <a:t>a</a:t>
            </a:r>
            <a:r>
              <a:rPr sz="3050" spc="10" dirty="0">
                <a:latin typeface="Arial MT"/>
                <a:cs typeface="Arial MT"/>
              </a:rPr>
              <a:t> </a:t>
            </a:r>
            <a:r>
              <a:rPr sz="3050" spc="55" dirty="0">
                <a:latin typeface="Arial MT"/>
                <a:cs typeface="Arial MT"/>
              </a:rPr>
              <a:t>script</a:t>
            </a:r>
            <a:r>
              <a:rPr sz="3050" spc="10" dirty="0">
                <a:latin typeface="Arial MT"/>
                <a:cs typeface="Arial MT"/>
              </a:rPr>
              <a:t> </a:t>
            </a:r>
            <a:r>
              <a:rPr sz="3050" spc="-5" dirty="0">
                <a:latin typeface="Arial MT"/>
                <a:cs typeface="Arial MT"/>
              </a:rPr>
              <a:t>(with</a:t>
            </a:r>
            <a:r>
              <a:rPr sz="3050" spc="10" dirty="0">
                <a:latin typeface="Arial MT"/>
                <a:cs typeface="Arial MT"/>
              </a:rPr>
              <a:t> </a:t>
            </a:r>
            <a:r>
              <a:rPr sz="3050" spc="15" dirty="0">
                <a:latin typeface="Arial MT"/>
                <a:cs typeface="Arial MT"/>
              </a:rPr>
              <a:t>attributes</a:t>
            </a:r>
            <a:r>
              <a:rPr sz="3050" spc="10" dirty="0">
                <a:latin typeface="Arial MT"/>
                <a:cs typeface="Arial MT"/>
              </a:rPr>
              <a:t> </a:t>
            </a:r>
            <a:r>
              <a:rPr sz="3050" spc="-5" dirty="0">
                <a:latin typeface="Arial MT"/>
                <a:cs typeface="Arial MT"/>
              </a:rPr>
              <a:t>as</a:t>
            </a:r>
            <a:r>
              <a:rPr sz="3050" spc="10" dirty="0">
                <a:latin typeface="Arial MT"/>
                <a:cs typeface="Arial MT"/>
              </a:rPr>
              <a:t> </a:t>
            </a:r>
            <a:r>
              <a:rPr sz="3050" spc="15" dirty="0">
                <a:latin typeface="Arial MT"/>
                <a:cs typeface="Arial MT"/>
              </a:rPr>
              <a:t>argument)</a:t>
            </a:r>
            <a:r>
              <a:rPr sz="3050" spc="5" dirty="0">
                <a:latin typeface="Arial MT"/>
                <a:cs typeface="Arial MT"/>
              </a:rPr>
              <a:t> </a:t>
            </a:r>
            <a:r>
              <a:rPr sz="3050" spc="30" dirty="0">
                <a:latin typeface="Arial MT"/>
                <a:cs typeface="Arial MT"/>
              </a:rPr>
              <a:t>which</a:t>
            </a:r>
            <a:r>
              <a:rPr sz="3050" spc="10" dirty="0">
                <a:latin typeface="Arial MT"/>
                <a:cs typeface="Arial MT"/>
              </a:rPr>
              <a:t> </a:t>
            </a:r>
            <a:r>
              <a:rPr sz="3050" spc="-5" dirty="0">
                <a:latin typeface="Arial MT"/>
                <a:cs typeface="Arial MT"/>
              </a:rPr>
              <a:t>will</a:t>
            </a:r>
            <a:r>
              <a:rPr sz="3050" spc="10" dirty="0">
                <a:latin typeface="Arial MT"/>
                <a:cs typeface="Arial MT"/>
              </a:rPr>
              <a:t> </a:t>
            </a:r>
            <a:r>
              <a:rPr sz="3050" dirty="0">
                <a:latin typeface="Arial MT"/>
                <a:cs typeface="Arial MT"/>
              </a:rPr>
              <a:t>take</a:t>
            </a:r>
            <a:r>
              <a:rPr sz="3050" spc="10" dirty="0">
                <a:latin typeface="Arial MT"/>
                <a:cs typeface="Arial MT"/>
              </a:rPr>
              <a:t> </a:t>
            </a:r>
            <a:r>
              <a:rPr sz="3050" spc="25" dirty="0">
                <a:latin typeface="Arial MT"/>
                <a:cs typeface="Arial MT"/>
              </a:rPr>
              <a:t>care</a:t>
            </a:r>
            <a:r>
              <a:rPr sz="3050" spc="10" dirty="0">
                <a:latin typeface="Arial MT"/>
                <a:cs typeface="Arial MT"/>
              </a:rPr>
              <a:t> </a:t>
            </a:r>
            <a:r>
              <a:rPr sz="3050" dirty="0">
                <a:latin typeface="Arial MT"/>
                <a:cs typeface="Arial MT"/>
              </a:rPr>
              <a:t>of</a:t>
            </a:r>
            <a:r>
              <a:rPr sz="3050" spc="10" dirty="0">
                <a:latin typeface="Arial MT"/>
                <a:cs typeface="Arial MT"/>
              </a:rPr>
              <a:t> </a:t>
            </a:r>
            <a:r>
              <a:rPr sz="3050" spc="-5" dirty="0">
                <a:latin typeface="Arial MT"/>
                <a:cs typeface="Arial MT"/>
              </a:rPr>
              <a:t>a</a:t>
            </a:r>
            <a:endParaRPr sz="3050">
              <a:latin typeface="Arial MT"/>
              <a:cs typeface="Arial MT"/>
            </a:endParaRPr>
          </a:p>
          <a:p>
            <a:pPr marL="427355">
              <a:lnSpc>
                <a:spcPts val="3645"/>
              </a:lnSpc>
            </a:pPr>
            <a:r>
              <a:rPr sz="3050" b="1" dirty="0">
                <a:latin typeface="Arial"/>
                <a:cs typeface="Arial"/>
              </a:rPr>
              <a:t>mapping</a:t>
            </a:r>
            <a:r>
              <a:rPr sz="3050" b="1" spc="-5" dirty="0">
                <a:latin typeface="Arial"/>
                <a:cs typeface="Arial"/>
              </a:rPr>
              <a:t> </a:t>
            </a:r>
            <a:r>
              <a:rPr sz="3050" dirty="0">
                <a:latin typeface="Arial MT"/>
                <a:cs typeface="Arial MT"/>
              </a:rPr>
              <a:t>of </a:t>
            </a:r>
            <a:r>
              <a:rPr sz="3050" spc="5" dirty="0">
                <a:latin typeface="Arial MT"/>
                <a:cs typeface="Arial MT"/>
              </a:rPr>
              <a:t>resource</a:t>
            </a:r>
            <a:r>
              <a:rPr sz="3050" spc="-5" dirty="0">
                <a:latin typeface="Arial MT"/>
                <a:cs typeface="Arial MT"/>
              </a:rPr>
              <a:t> name</a:t>
            </a:r>
            <a:r>
              <a:rPr sz="3050" dirty="0">
                <a:latin typeface="Arial MT"/>
                <a:cs typeface="Arial MT"/>
              </a:rPr>
              <a:t> </a:t>
            </a:r>
            <a:r>
              <a:rPr sz="3050" spc="55" dirty="0">
                <a:latin typeface="Arial MT"/>
                <a:cs typeface="Arial MT"/>
              </a:rPr>
              <a:t>and</a:t>
            </a:r>
            <a:r>
              <a:rPr sz="3050" spc="-5" dirty="0">
                <a:latin typeface="Arial MT"/>
                <a:cs typeface="Arial MT"/>
              </a:rPr>
              <a:t> </a:t>
            </a:r>
            <a:r>
              <a:rPr sz="3050" dirty="0">
                <a:latin typeface="Arial MT"/>
                <a:cs typeface="Arial MT"/>
              </a:rPr>
              <a:t>the </a:t>
            </a:r>
            <a:r>
              <a:rPr sz="3050" spc="-90" dirty="0">
                <a:latin typeface="Arial MT"/>
                <a:cs typeface="Arial MT"/>
              </a:rPr>
              <a:t>IP</a:t>
            </a:r>
            <a:r>
              <a:rPr sz="3050" spc="-5" dirty="0">
                <a:latin typeface="Arial MT"/>
                <a:cs typeface="Arial MT"/>
              </a:rPr>
              <a:t> </a:t>
            </a:r>
            <a:r>
              <a:rPr sz="3050" spc="35" dirty="0">
                <a:latin typeface="Arial MT"/>
                <a:cs typeface="Arial MT"/>
              </a:rPr>
              <a:t>address</a:t>
            </a:r>
            <a:endParaRPr sz="3050">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9002271" y="6086317"/>
            <a:ext cx="2099945"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outputting</a:t>
            </a:r>
            <a:endParaRPr sz="36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C99615-8DB0-4658-8CED-CE3DAFE9FE44}"/>
              </a:ext>
            </a:extLst>
          </p:cNvPr>
          <p:cNvPicPr>
            <a:picLocks noChangeAspect="1"/>
          </p:cNvPicPr>
          <p:nvPr/>
        </p:nvPicPr>
        <p:blipFill rotWithShape="1">
          <a:blip r:embed="rId2"/>
          <a:srcRect l="3332" t="4445" r="17014" b="9630"/>
          <a:stretch/>
        </p:blipFill>
        <p:spPr>
          <a:xfrm>
            <a:off x="1136650" y="815975"/>
            <a:ext cx="15948355" cy="9677400"/>
          </a:xfrm>
          <a:prstGeom prst="rect">
            <a:avLst/>
          </a:prstGeom>
        </p:spPr>
      </p:pic>
    </p:spTree>
    <p:extLst>
      <p:ext uri="{BB962C8B-B14F-4D97-AF65-F5344CB8AC3E}">
        <p14:creationId xmlns:p14="http://schemas.microsoft.com/office/powerpoint/2010/main" val="4132580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12534" y="4212926"/>
            <a:ext cx="7867650"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r>
              <a:rPr spc="-25" dirty="0"/>
              <a:t> </a:t>
            </a:r>
            <a:r>
              <a:rPr spc="10" dirty="0"/>
              <a:t>state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67041"/>
            <a:ext cx="17821910" cy="8497570"/>
          </a:xfrm>
          <a:prstGeom prst="rect">
            <a:avLst/>
          </a:prstGeom>
        </p:spPr>
        <p:txBody>
          <a:bodyPr vert="horz" wrap="square" lIns="0" tIns="12700" rIns="0" bIns="0" rtlCol="0">
            <a:spAutoFit/>
          </a:bodyPr>
          <a:lstStyle/>
          <a:p>
            <a:pPr marL="488315" indent="-463550">
              <a:lnSpc>
                <a:spcPct val="100000"/>
              </a:lnSpc>
              <a:spcBef>
                <a:spcPts val="100"/>
              </a:spcBef>
              <a:buSzPct val="74666"/>
              <a:buChar char="•"/>
              <a:tabLst>
                <a:tab pos="488315" algn="l"/>
                <a:tab pos="488950" algn="l"/>
              </a:tabLst>
            </a:pPr>
            <a:r>
              <a:rPr sz="3750" spc="-65" dirty="0">
                <a:latin typeface="Arial MT"/>
                <a:cs typeface="Arial MT"/>
              </a:rPr>
              <a:t>Terraform</a:t>
            </a:r>
            <a:r>
              <a:rPr sz="3750" spc="-5" dirty="0">
                <a:latin typeface="Arial MT"/>
                <a:cs typeface="Arial MT"/>
              </a:rPr>
              <a:t> </a:t>
            </a:r>
            <a:r>
              <a:rPr sz="3750" spc="40" dirty="0">
                <a:latin typeface="Arial MT"/>
                <a:cs typeface="Arial MT"/>
              </a:rPr>
              <a:t>keeps</a:t>
            </a:r>
            <a:r>
              <a:rPr sz="3750" dirty="0">
                <a:latin typeface="Arial MT"/>
                <a:cs typeface="Arial MT"/>
              </a:rPr>
              <a:t> the</a:t>
            </a:r>
            <a:r>
              <a:rPr sz="3750" spc="-5" dirty="0">
                <a:latin typeface="Arial MT"/>
                <a:cs typeface="Arial MT"/>
              </a:rPr>
              <a:t> </a:t>
            </a:r>
            <a:r>
              <a:rPr sz="3750" b="1" spc="-5" dirty="0">
                <a:latin typeface="Arial"/>
                <a:cs typeface="Arial"/>
              </a:rPr>
              <a:t>remote</a:t>
            </a:r>
            <a:r>
              <a:rPr sz="3750" b="1" dirty="0">
                <a:latin typeface="Arial"/>
                <a:cs typeface="Arial"/>
              </a:rPr>
              <a:t> state</a:t>
            </a:r>
            <a:r>
              <a:rPr sz="3750" b="1" spc="-10" dirty="0">
                <a:latin typeface="Arial"/>
                <a:cs typeface="Arial"/>
              </a:rPr>
              <a:t> </a:t>
            </a:r>
            <a:r>
              <a:rPr sz="3750" dirty="0">
                <a:latin typeface="Arial MT"/>
                <a:cs typeface="Arial MT"/>
              </a:rPr>
              <a:t>of the</a:t>
            </a:r>
            <a:r>
              <a:rPr sz="3750" spc="-5" dirty="0">
                <a:latin typeface="Arial MT"/>
                <a:cs typeface="Arial MT"/>
              </a:rPr>
              <a:t> </a:t>
            </a:r>
            <a:r>
              <a:rPr sz="3750" spc="10" dirty="0">
                <a:latin typeface="Arial MT"/>
                <a:cs typeface="Arial MT"/>
              </a:rPr>
              <a:t>infrastructure</a:t>
            </a:r>
            <a:endParaRPr sz="3750">
              <a:latin typeface="Arial MT"/>
              <a:cs typeface="Arial MT"/>
            </a:endParaRPr>
          </a:p>
          <a:p>
            <a:pPr>
              <a:lnSpc>
                <a:spcPct val="100000"/>
              </a:lnSpc>
              <a:spcBef>
                <a:spcPts val="15"/>
              </a:spcBef>
              <a:buFont typeface="Arial MT"/>
              <a:buChar char="•"/>
            </a:pPr>
            <a:endParaRPr sz="3800">
              <a:latin typeface="Arial MT"/>
              <a:cs typeface="Arial MT"/>
            </a:endParaRPr>
          </a:p>
          <a:p>
            <a:pPr marL="488315" indent="-463550">
              <a:lnSpc>
                <a:spcPct val="100000"/>
              </a:lnSpc>
              <a:buSzPct val="74666"/>
              <a:buChar char="•"/>
              <a:tabLst>
                <a:tab pos="488315" algn="l"/>
                <a:tab pos="488950" algn="l"/>
              </a:tabLst>
            </a:pPr>
            <a:r>
              <a:rPr sz="3750" dirty="0">
                <a:latin typeface="Arial MT"/>
                <a:cs typeface="Arial MT"/>
              </a:rPr>
              <a:t>It</a:t>
            </a:r>
            <a:r>
              <a:rPr sz="3750" spc="-10" dirty="0">
                <a:latin typeface="Arial MT"/>
                <a:cs typeface="Arial MT"/>
              </a:rPr>
              <a:t> </a:t>
            </a:r>
            <a:r>
              <a:rPr sz="3750" spc="-15" dirty="0">
                <a:latin typeface="Arial MT"/>
                <a:cs typeface="Arial MT"/>
              </a:rPr>
              <a:t>stores</a:t>
            </a:r>
            <a:r>
              <a:rPr sz="3750" spc="-5" dirty="0">
                <a:latin typeface="Arial MT"/>
                <a:cs typeface="Arial MT"/>
              </a:rPr>
              <a:t> </a:t>
            </a:r>
            <a:r>
              <a:rPr sz="3750" dirty="0">
                <a:latin typeface="Arial MT"/>
                <a:cs typeface="Arial MT"/>
              </a:rPr>
              <a:t>it</a:t>
            </a:r>
            <a:r>
              <a:rPr sz="3750" spc="-5" dirty="0">
                <a:latin typeface="Arial MT"/>
                <a:cs typeface="Arial MT"/>
              </a:rPr>
              <a:t> </a:t>
            </a:r>
            <a:r>
              <a:rPr sz="3750" dirty="0">
                <a:latin typeface="Arial MT"/>
                <a:cs typeface="Arial MT"/>
              </a:rPr>
              <a:t>in</a:t>
            </a:r>
            <a:r>
              <a:rPr sz="3750" spc="-5" dirty="0">
                <a:latin typeface="Arial MT"/>
                <a:cs typeface="Arial MT"/>
              </a:rPr>
              <a:t> </a:t>
            </a:r>
            <a:r>
              <a:rPr sz="3750" dirty="0">
                <a:latin typeface="Arial MT"/>
                <a:cs typeface="Arial MT"/>
              </a:rPr>
              <a:t>a</a:t>
            </a:r>
            <a:r>
              <a:rPr sz="3750" spc="-5" dirty="0">
                <a:latin typeface="Arial MT"/>
                <a:cs typeface="Arial MT"/>
              </a:rPr>
              <a:t> </a:t>
            </a:r>
            <a:r>
              <a:rPr sz="3750" dirty="0">
                <a:latin typeface="Arial MT"/>
                <a:cs typeface="Arial MT"/>
              </a:rPr>
              <a:t>file</a:t>
            </a:r>
            <a:r>
              <a:rPr sz="3750" spc="-5" dirty="0">
                <a:latin typeface="Arial MT"/>
                <a:cs typeface="Arial MT"/>
              </a:rPr>
              <a:t> </a:t>
            </a:r>
            <a:r>
              <a:rPr sz="3750" spc="65" dirty="0">
                <a:latin typeface="Arial MT"/>
                <a:cs typeface="Arial MT"/>
              </a:rPr>
              <a:t>called</a:t>
            </a:r>
            <a:r>
              <a:rPr sz="3750" spc="-5" dirty="0">
                <a:latin typeface="Arial MT"/>
                <a:cs typeface="Arial MT"/>
              </a:rPr>
              <a:t> </a:t>
            </a:r>
            <a:r>
              <a:rPr sz="3750" b="1" dirty="0">
                <a:latin typeface="Arial"/>
                <a:cs typeface="Arial"/>
              </a:rPr>
              <a:t>terraform.tfstate</a:t>
            </a:r>
            <a:endParaRPr sz="3750">
              <a:latin typeface="Arial"/>
              <a:cs typeface="Arial"/>
            </a:endParaRPr>
          </a:p>
          <a:p>
            <a:pPr>
              <a:lnSpc>
                <a:spcPct val="100000"/>
              </a:lnSpc>
              <a:spcBef>
                <a:spcPts val="10"/>
              </a:spcBef>
              <a:buFont typeface="Arial MT"/>
              <a:buChar char="•"/>
            </a:pPr>
            <a:endParaRPr sz="3800">
              <a:latin typeface="Arial"/>
              <a:cs typeface="Arial"/>
            </a:endParaRPr>
          </a:p>
          <a:p>
            <a:pPr marL="488315" indent="-463550">
              <a:lnSpc>
                <a:spcPct val="100000"/>
              </a:lnSpc>
              <a:spcBef>
                <a:spcPts val="5"/>
              </a:spcBef>
              <a:buSzPct val="74666"/>
              <a:buChar char="•"/>
              <a:tabLst>
                <a:tab pos="488315" algn="l"/>
                <a:tab pos="488950" algn="l"/>
              </a:tabLst>
            </a:pPr>
            <a:r>
              <a:rPr sz="3750" spc="-55" dirty="0">
                <a:latin typeface="Arial MT"/>
                <a:cs typeface="Arial MT"/>
              </a:rPr>
              <a:t>There</a:t>
            </a:r>
            <a:r>
              <a:rPr sz="3750" spc="5" dirty="0">
                <a:latin typeface="Arial MT"/>
                <a:cs typeface="Arial MT"/>
              </a:rPr>
              <a:t> </a:t>
            </a:r>
            <a:r>
              <a:rPr sz="3750" dirty="0">
                <a:latin typeface="Arial MT"/>
                <a:cs typeface="Arial MT"/>
              </a:rPr>
              <a:t>is</a:t>
            </a:r>
            <a:r>
              <a:rPr sz="3750" spc="5" dirty="0">
                <a:latin typeface="Arial MT"/>
                <a:cs typeface="Arial MT"/>
              </a:rPr>
              <a:t> </a:t>
            </a:r>
            <a:r>
              <a:rPr sz="3750" dirty="0">
                <a:latin typeface="Arial MT"/>
                <a:cs typeface="Arial MT"/>
              </a:rPr>
              <a:t>also</a:t>
            </a:r>
            <a:r>
              <a:rPr sz="3750" spc="5" dirty="0">
                <a:latin typeface="Arial MT"/>
                <a:cs typeface="Arial MT"/>
              </a:rPr>
              <a:t> </a:t>
            </a:r>
            <a:r>
              <a:rPr sz="3750" dirty="0">
                <a:latin typeface="Arial MT"/>
                <a:cs typeface="Arial MT"/>
              </a:rPr>
              <a:t>a</a:t>
            </a:r>
            <a:r>
              <a:rPr sz="3750" spc="5" dirty="0">
                <a:latin typeface="Arial MT"/>
                <a:cs typeface="Arial MT"/>
              </a:rPr>
              <a:t> </a:t>
            </a:r>
            <a:r>
              <a:rPr sz="3750" spc="100" dirty="0">
                <a:latin typeface="Arial MT"/>
                <a:cs typeface="Arial MT"/>
              </a:rPr>
              <a:t>backup</a:t>
            </a:r>
            <a:r>
              <a:rPr sz="3750" spc="5" dirty="0">
                <a:latin typeface="Arial MT"/>
                <a:cs typeface="Arial MT"/>
              </a:rPr>
              <a:t> </a:t>
            </a:r>
            <a:r>
              <a:rPr sz="3750" dirty="0">
                <a:latin typeface="Arial MT"/>
                <a:cs typeface="Arial MT"/>
              </a:rPr>
              <a:t>of</a:t>
            </a:r>
            <a:r>
              <a:rPr sz="3750" spc="5" dirty="0">
                <a:latin typeface="Arial MT"/>
                <a:cs typeface="Arial MT"/>
              </a:rPr>
              <a:t> </a:t>
            </a:r>
            <a:r>
              <a:rPr sz="3750" dirty="0">
                <a:latin typeface="Arial MT"/>
                <a:cs typeface="Arial MT"/>
              </a:rPr>
              <a:t>the</a:t>
            </a:r>
            <a:r>
              <a:rPr sz="3750" spc="5" dirty="0">
                <a:latin typeface="Arial MT"/>
                <a:cs typeface="Arial MT"/>
              </a:rPr>
              <a:t> </a:t>
            </a:r>
            <a:r>
              <a:rPr sz="3750" spc="15" dirty="0">
                <a:latin typeface="Arial MT"/>
                <a:cs typeface="Arial MT"/>
              </a:rPr>
              <a:t>previous</a:t>
            </a:r>
            <a:r>
              <a:rPr sz="3750" spc="10" dirty="0">
                <a:latin typeface="Arial MT"/>
                <a:cs typeface="Arial MT"/>
              </a:rPr>
              <a:t> </a:t>
            </a:r>
            <a:r>
              <a:rPr sz="3750" dirty="0">
                <a:latin typeface="Arial MT"/>
                <a:cs typeface="Arial MT"/>
              </a:rPr>
              <a:t>state</a:t>
            </a:r>
            <a:r>
              <a:rPr sz="3750" spc="5" dirty="0">
                <a:latin typeface="Arial MT"/>
                <a:cs typeface="Arial MT"/>
              </a:rPr>
              <a:t> </a:t>
            </a:r>
            <a:r>
              <a:rPr sz="3750" dirty="0">
                <a:latin typeface="Arial MT"/>
                <a:cs typeface="Arial MT"/>
              </a:rPr>
              <a:t>in</a:t>
            </a:r>
            <a:r>
              <a:rPr sz="3750" spc="5" dirty="0">
                <a:latin typeface="Arial MT"/>
                <a:cs typeface="Arial MT"/>
              </a:rPr>
              <a:t> </a:t>
            </a:r>
            <a:r>
              <a:rPr sz="3750" b="1" spc="-5" dirty="0">
                <a:latin typeface="Arial"/>
                <a:cs typeface="Arial"/>
              </a:rPr>
              <a:t>terraform.tfstate.backup</a:t>
            </a:r>
            <a:endParaRPr sz="3750">
              <a:latin typeface="Arial"/>
              <a:cs typeface="Arial"/>
            </a:endParaRPr>
          </a:p>
          <a:p>
            <a:pPr>
              <a:lnSpc>
                <a:spcPct val="100000"/>
              </a:lnSpc>
              <a:spcBef>
                <a:spcPts val="10"/>
              </a:spcBef>
              <a:buFont typeface="Arial MT"/>
              <a:buChar char="•"/>
            </a:pPr>
            <a:endParaRPr sz="3800">
              <a:latin typeface="Arial"/>
              <a:cs typeface="Arial"/>
            </a:endParaRPr>
          </a:p>
          <a:p>
            <a:pPr marL="488315" indent="-463550">
              <a:lnSpc>
                <a:spcPct val="100000"/>
              </a:lnSpc>
              <a:buSzPct val="74666"/>
              <a:buChar char="•"/>
              <a:tabLst>
                <a:tab pos="488315" algn="l"/>
                <a:tab pos="488950" algn="l"/>
              </a:tabLst>
            </a:pPr>
            <a:r>
              <a:rPr sz="3750" spc="-55" dirty="0">
                <a:latin typeface="Arial MT"/>
                <a:cs typeface="Arial MT"/>
              </a:rPr>
              <a:t>When</a:t>
            </a:r>
            <a:r>
              <a:rPr sz="3750" spc="10" dirty="0">
                <a:latin typeface="Arial MT"/>
                <a:cs typeface="Arial MT"/>
              </a:rPr>
              <a:t> </a:t>
            </a:r>
            <a:r>
              <a:rPr sz="3750" dirty="0">
                <a:latin typeface="Arial MT"/>
                <a:cs typeface="Arial MT"/>
              </a:rPr>
              <a:t>you</a:t>
            </a:r>
            <a:r>
              <a:rPr sz="3750" spc="10" dirty="0">
                <a:latin typeface="Arial MT"/>
                <a:cs typeface="Arial MT"/>
              </a:rPr>
              <a:t> </a:t>
            </a:r>
            <a:r>
              <a:rPr sz="3750" spc="30" dirty="0">
                <a:latin typeface="Arial MT"/>
                <a:cs typeface="Arial MT"/>
              </a:rPr>
              <a:t>execute</a:t>
            </a:r>
            <a:r>
              <a:rPr sz="3750" spc="10" dirty="0">
                <a:latin typeface="Arial MT"/>
                <a:cs typeface="Arial MT"/>
              </a:rPr>
              <a:t> </a:t>
            </a:r>
            <a:r>
              <a:rPr sz="3750" spc="5" dirty="0">
                <a:latin typeface="Arial MT"/>
                <a:cs typeface="Arial MT"/>
              </a:rPr>
              <a:t>terraform</a:t>
            </a:r>
            <a:r>
              <a:rPr sz="3750" spc="10" dirty="0">
                <a:latin typeface="Arial MT"/>
                <a:cs typeface="Arial MT"/>
              </a:rPr>
              <a:t> </a:t>
            </a:r>
            <a:r>
              <a:rPr sz="3750" b="1" spc="-5" dirty="0">
                <a:latin typeface="Arial"/>
                <a:cs typeface="Arial"/>
              </a:rPr>
              <a:t>apply</a:t>
            </a:r>
            <a:r>
              <a:rPr sz="3750" spc="-5" dirty="0">
                <a:latin typeface="Arial MT"/>
                <a:cs typeface="Arial MT"/>
              </a:rPr>
              <a:t>,</a:t>
            </a:r>
            <a:r>
              <a:rPr sz="3750" spc="10" dirty="0">
                <a:latin typeface="Arial MT"/>
                <a:cs typeface="Arial MT"/>
              </a:rPr>
              <a:t> </a:t>
            </a:r>
            <a:r>
              <a:rPr sz="3750" dirty="0">
                <a:latin typeface="Arial MT"/>
                <a:cs typeface="Arial MT"/>
              </a:rPr>
              <a:t>a</a:t>
            </a:r>
            <a:r>
              <a:rPr sz="3750" spc="10" dirty="0">
                <a:latin typeface="Arial MT"/>
                <a:cs typeface="Arial MT"/>
              </a:rPr>
              <a:t> </a:t>
            </a:r>
            <a:r>
              <a:rPr sz="3750" dirty="0">
                <a:latin typeface="Arial MT"/>
                <a:cs typeface="Arial MT"/>
              </a:rPr>
              <a:t>new</a:t>
            </a:r>
            <a:r>
              <a:rPr sz="3750" spc="10" dirty="0">
                <a:latin typeface="Arial MT"/>
                <a:cs typeface="Arial MT"/>
              </a:rPr>
              <a:t> </a:t>
            </a:r>
            <a:r>
              <a:rPr sz="3750" dirty="0">
                <a:latin typeface="Arial MT"/>
                <a:cs typeface="Arial MT"/>
              </a:rPr>
              <a:t>terraform.tfstate</a:t>
            </a:r>
            <a:r>
              <a:rPr sz="3750" spc="10" dirty="0">
                <a:latin typeface="Arial MT"/>
                <a:cs typeface="Arial MT"/>
              </a:rPr>
              <a:t> </a:t>
            </a:r>
            <a:r>
              <a:rPr sz="3750" spc="65" dirty="0">
                <a:latin typeface="Arial MT"/>
                <a:cs typeface="Arial MT"/>
              </a:rPr>
              <a:t>and</a:t>
            </a:r>
            <a:r>
              <a:rPr sz="3750" spc="15" dirty="0">
                <a:latin typeface="Arial MT"/>
                <a:cs typeface="Arial MT"/>
              </a:rPr>
              <a:t> </a:t>
            </a:r>
            <a:r>
              <a:rPr sz="3750" spc="100" dirty="0">
                <a:latin typeface="Arial MT"/>
                <a:cs typeface="Arial MT"/>
              </a:rPr>
              <a:t>backup</a:t>
            </a:r>
            <a:r>
              <a:rPr sz="3750" spc="10" dirty="0">
                <a:latin typeface="Arial MT"/>
                <a:cs typeface="Arial MT"/>
              </a:rPr>
              <a:t> </a:t>
            </a:r>
            <a:r>
              <a:rPr sz="3750" dirty="0">
                <a:latin typeface="Arial MT"/>
                <a:cs typeface="Arial MT"/>
              </a:rPr>
              <a:t>is</a:t>
            </a:r>
            <a:r>
              <a:rPr sz="3750" spc="10" dirty="0">
                <a:latin typeface="Arial MT"/>
                <a:cs typeface="Arial MT"/>
              </a:rPr>
              <a:t> </a:t>
            </a:r>
            <a:r>
              <a:rPr sz="3750" b="1" spc="-5" dirty="0">
                <a:latin typeface="Arial"/>
                <a:cs typeface="Arial"/>
              </a:rPr>
              <a:t>written</a:t>
            </a:r>
            <a:endParaRPr sz="3750">
              <a:latin typeface="Arial"/>
              <a:cs typeface="Arial"/>
            </a:endParaRPr>
          </a:p>
          <a:p>
            <a:pPr>
              <a:lnSpc>
                <a:spcPct val="100000"/>
              </a:lnSpc>
              <a:spcBef>
                <a:spcPts val="15"/>
              </a:spcBef>
              <a:buFont typeface="Arial MT"/>
              <a:buChar char="•"/>
            </a:pPr>
            <a:endParaRPr sz="3800">
              <a:latin typeface="Arial"/>
              <a:cs typeface="Arial"/>
            </a:endParaRPr>
          </a:p>
          <a:p>
            <a:pPr marL="488315" indent="-463550">
              <a:lnSpc>
                <a:spcPct val="100000"/>
              </a:lnSpc>
              <a:buSzPct val="74666"/>
              <a:buChar char="•"/>
              <a:tabLst>
                <a:tab pos="488315" algn="l"/>
                <a:tab pos="488950" algn="l"/>
              </a:tabLst>
            </a:pPr>
            <a:r>
              <a:rPr sz="3750" spc="-55" dirty="0">
                <a:latin typeface="Arial MT"/>
                <a:cs typeface="Arial MT"/>
              </a:rPr>
              <a:t>This</a:t>
            </a:r>
            <a:r>
              <a:rPr sz="3750" dirty="0">
                <a:latin typeface="Arial MT"/>
                <a:cs typeface="Arial MT"/>
              </a:rPr>
              <a:t> is how </a:t>
            </a:r>
            <a:r>
              <a:rPr sz="3750" spc="5" dirty="0">
                <a:latin typeface="Arial MT"/>
                <a:cs typeface="Arial MT"/>
              </a:rPr>
              <a:t>terraform</a:t>
            </a:r>
            <a:r>
              <a:rPr sz="3750" dirty="0">
                <a:latin typeface="Arial MT"/>
                <a:cs typeface="Arial MT"/>
              </a:rPr>
              <a:t> </a:t>
            </a:r>
            <a:r>
              <a:rPr sz="3750" b="1" spc="-5" dirty="0">
                <a:latin typeface="Arial"/>
                <a:cs typeface="Arial"/>
              </a:rPr>
              <a:t>keeps</a:t>
            </a:r>
            <a:r>
              <a:rPr sz="3750" b="1" dirty="0">
                <a:latin typeface="Arial"/>
                <a:cs typeface="Arial"/>
              </a:rPr>
              <a:t> track</a:t>
            </a:r>
            <a:r>
              <a:rPr sz="3750" b="1" spc="-5" dirty="0">
                <a:latin typeface="Arial"/>
                <a:cs typeface="Arial"/>
              </a:rPr>
              <a:t> </a:t>
            </a:r>
            <a:r>
              <a:rPr sz="3750" dirty="0">
                <a:latin typeface="Arial MT"/>
                <a:cs typeface="Arial MT"/>
              </a:rPr>
              <a:t>of the </a:t>
            </a:r>
            <a:r>
              <a:rPr sz="3750" b="1" spc="-5" dirty="0">
                <a:latin typeface="Arial"/>
                <a:cs typeface="Arial"/>
              </a:rPr>
              <a:t>remote</a:t>
            </a:r>
            <a:r>
              <a:rPr sz="3750" b="1" dirty="0">
                <a:latin typeface="Arial"/>
                <a:cs typeface="Arial"/>
              </a:rPr>
              <a:t> state</a:t>
            </a:r>
            <a:endParaRPr sz="3750">
              <a:latin typeface="Arial"/>
              <a:cs typeface="Arial"/>
            </a:endParaRPr>
          </a:p>
          <a:p>
            <a:pPr>
              <a:lnSpc>
                <a:spcPct val="100000"/>
              </a:lnSpc>
              <a:spcBef>
                <a:spcPts val="30"/>
              </a:spcBef>
              <a:buFont typeface="Arial MT"/>
              <a:buChar char="•"/>
            </a:pPr>
            <a:endParaRPr sz="3950">
              <a:latin typeface="Arial"/>
              <a:cs typeface="Arial"/>
            </a:endParaRPr>
          </a:p>
          <a:p>
            <a:pPr marL="1221105" marR="564515" lvl="1" indent="-463550">
              <a:lnSpc>
                <a:spcPts val="4450"/>
              </a:lnSpc>
              <a:buSzPct val="74666"/>
              <a:buChar char="•"/>
              <a:tabLst>
                <a:tab pos="1221105" algn="l"/>
                <a:tab pos="1221740" algn="l"/>
              </a:tabLst>
            </a:pPr>
            <a:r>
              <a:rPr sz="3750" dirty="0">
                <a:latin typeface="Arial MT"/>
                <a:cs typeface="Arial MT"/>
              </a:rPr>
              <a:t>If</a:t>
            </a:r>
            <a:r>
              <a:rPr sz="3750" spc="5" dirty="0">
                <a:latin typeface="Arial MT"/>
                <a:cs typeface="Arial MT"/>
              </a:rPr>
              <a:t> </a:t>
            </a:r>
            <a:r>
              <a:rPr sz="3750" dirty="0">
                <a:latin typeface="Arial MT"/>
                <a:cs typeface="Arial MT"/>
              </a:rPr>
              <a:t>the</a:t>
            </a:r>
            <a:r>
              <a:rPr sz="3750" spc="5" dirty="0">
                <a:latin typeface="Arial MT"/>
                <a:cs typeface="Arial MT"/>
              </a:rPr>
              <a:t> </a:t>
            </a:r>
            <a:r>
              <a:rPr sz="3750" spc="-15" dirty="0">
                <a:latin typeface="Arial MT"/>
                <a:cs typeface="Arial MT"/>
              </a:rPr>
              <a:t>remote</a:t>
            </a:r>
            <a:r>
              <a:rPr sz="3750" spc="10" dirty="0">
                <a:latin typeface="Arial MT"/>
                <a:cs typeface="Arial MT"/>
              </a:rPr>
              <a:t> </a:t>
            </a:r>
            <a:r>
              <a:rPr sz="3750" dirty="0">
                <a:latin typeface="Arial MT"/>
                <a:cs typeface="Arial MT"/>
              </a:rPr>
              <a:t>state</a:t>
            </a:r>
            <a:r>
              <a:rPr sz="3750" spc="5" dirty="0">
                <a:latin typeface="Arial MT"/>
                <a:cs typeface="Arial MT"/>
              </a:rPr>
              <a:t> </a:t>
            </a:r>
            <a:r>
              <a:rPr sz="3750" spc="55" dirty="0">
                <a:latin typeface="Arial MT"/>
                <a:cs typeface="Arial MT"/>
              </a:rPr>
              <a:t>changes</a:t>
            </a:r>
            <a:r>
              <a:rPr sz="3750" spc="10" dirty="0">
                <a:latin typeface="Arial MT"/>
                <a:cs typeface="Arial MT"/>
              </a:rPr>
              <a:t> </a:t>
            </a:r>
            <a:r>
              <a:rPr sz="3750" spc="65" dirty="0">
                <a:latin typeface="Arial MT"/>
                <a:cs typeface="Arial MT"/>
              </a:rPr>
              <a:t>and</a:t>
            </a:r>
            <a:r>
              <a:rPr sz="3750" spc="5" dirty="0">
                <a:latin typeface="Arial MT"/>
                <a:cs typeface="Arial MT"/>
              </a:rPr>
              <a:t> </a:t>
            </a:r>
            <a:r>
              <a:rPr sz="3750" dirty="0">
                <a:latin typeface="Arial MT"/>
                <a:cs typeface="Arial MT"/>
              </a:rPr>
              <a:t>you</a:t>
            </a:r>
            <a:r>
              <a:rPr sz="3750" spc="10" dirty="0">
                <a:latin typeface="Arial MT"/>
                <a:cs typeface="Arial MT"/>
              </a:rPr>
              <a:t> </a:t>
            </a:r>
            <a:r>
              <a:rPr sz="3750" dirty="0">
                <a:latin typeface="Arial MT"/>
                <a:cs typeface="Arial MT"/>
              </a:rPr>
              <a:t>hit</a:t>
            </a:r>
            <a:r>
              <a:rPr sz="3750" spc="5" dirty="0">
                <a:latin typeface="Arial MT"/>
                <a:cs typeface="Arial MT"/>
              </a:rPr>
              <a:t> terraform</a:t>
            </a:r>
            <a:r>
              <a:rPr sz="3750" spc="10" dirty="0">
                <a:latin typeface="Arial MT"/>
                <a:cs typeface="Arial MT"/>
              </a:rPr>
              <a:t> </a:t>
            </a:r>
            <a:r>
              <a:rPr sz="3750" spc="80" dirty="0">
                <a:latin typeface="Arial MT"/>
                <a:cs typeface="Arial MT"/>
              </a:rPr>
              <a:t>apply</a:t>
            </a:r>
            <a:r>
              <a:rPr sz="3750" spc="5" dirty="0">
                <a:latin typeface="Arial MT"/>
                <a:cs typeface="Arial MT"/>
              </a:rPr>
              <a:t> </a:t>
            </a:r>
            <a:r>
              <a:rPr sz="3750" spc="30" dirty="0">
                <a:latin typeface="Arial MT"/>
                <a:cs typeface="Arial MT"/>
              </a:rPr>
              <a:t>again,</a:t>
            </a:r>
            <a:r>
              <a:rPr sz="3750" spc="10" dirty="0">
                <a:latin typeface="Arial MT"/>
                <a:cs typeface="Arial MT"/>
              </a:rPr>
              <a:t> </a:t>
            </a:r>
            <a:r>
              <a:rPr sz="3750" spc="5" dirty="0">
                <a:latin typeface="Arial MT"/>
                <a:cs typeface="Arial MT"/>
              </a:rPr>
              <a:t>terraform </a:t>
            </a:r>
            <a:r>
              <a:rPr sz="3750" spc="-5" dirty="0">
                <a:latin typeface="Arial MT"/>
                <a:cs typeface="Arial MT"/>
              </a:rPr>
              <a:t>will </a:t>
            </a:r>
            <a:r>
              <a:rPr sz="3750" spc="-1025" dirty="0">
                <a:latin typeface="Arial MT"/>
                <a:cs typeface="Arial MT"/>
              </a:rPr>
              <a:t> </a:t>
            </a:r>
            <a:r>
              <a:rPr sz="3750" dirty="0">
                <a:latin typeface="Arial MT"/>
                <a:cs typeface="Arial MT"/>
              </a:rPr>
              <a:t>make</a:t>
            </a:r>
            <a:r>
              <a:rPr sz="3750" spc="-5" dirty="0">
                <a:latin typeface="Arial MT"/>
                <a:cs typeface="Arial MT"/>
              </a:rPr>
              <a:t> </a:t>
            </a:r>
            <a:r>
              <a:rPr sz="3750" spc="55" dirty="0">
                <a:latin typeface="Arial MT"/>
                <a:cs typeface="Arial MT"/>
              </a:rPr>
              <a:t>changes</a:t>
            </a:r>
            <a:r>
              <a:rPr sz="3750" dirty="0">
                <a:latin typeface="Arial MT"/>
                <a:cs typeface="Arial MT"/>
              </a:rPr>
              <a:t> to meet the </a:t>
            </a:r>
            <a:r>
              <a:rPr sz="3750" b="1" dirty="0">
                <a:latin typeface="Arial"/>
                <a:cs typeface="Arial"/>
              </a:rPr>
              <a:t>correct </a:t>
            </a:r>
            <a:r>
              <a:rPr sz="3750" b="1" spc="-5" dirty="0">
                <a:latin typeface="Arial"/>
                <a:cs typeface="Arial"/>
              </a:rPr>
              <a:t>remote</a:t>
            </a:r>
            <a:r>
              <a:rPr sz="3750" b="1" dirty="0">
                <a:latin typeface="Arial"/>
                <a:cs typeface="Arial"/>
              </a:rPr>
              <a:t> state</a:t>
            </a:r>
            <a:r>
              <a:rPr sz="3750" b="1" spc="-5" dirty="0">
                <a:latin typeface="Arial"/>
                <a:cs typeface="Arial"/>
              </a:rPr>
              <a:t> </a:t>
            </a:r>
            <a:r>
              <a:rPr sz="3750" spc="40" dirty="0">
                <a:latin typeface="Arial MT"/>
                <a:cs typeface="Arial MT"/>
              </a:rPr>
              <a:t>again</a:t>
            </a:r>
            <a:endParaRPr sz="3750">
              <a:latin typeface="Arial MT"/>
              <a:cs typeface="Arial MT"/>
            </a:endParaRPr>
          </a:p>
          <a:p>
            <a:pPr lvl="1">
              <a:lnSpc>
                <a:spcPct val="100000"/>
              </a:lnSpc>
              <a:spcBef>
                <a:spcPts val="30"/>
              </a:spcBef>
              <a:buFont typeface="Arial MT"/>
              <a:buChar char="•"/>
            </a:pPr>
            <a:endParaRPr sz="3800">
              <a:latin typeface="Arial MT"/>
              <a:cs typeface="Arial MT"/>
            </a:endParaRPr>
          </a:p>
          <a:p>
            <a:pPr marL="1221105" marR="396875" lvl="1" indent="-463550">
              <a:lnSpc>
                <a:spcPts val="4450"/>
              </a:lnSpc>
              <a:buSzPct val="74666"/>
              <a:buChar char="•"/>
              <a:tabLst>
                <a:tab pos="1221105" algn="l"/>
                <a:tab pos="1221740" algn="l"/>
              </a:tabLst>
            </a:pPr>
            <a:r>
              <a:rPr sz="3750" spc="50" dirty="0">
                <a:latin typeface="Arial MT"/>
                <a:cs typeface="Arial MT"/>
              </a:rPr>
              <a:t>e.g.</a:t>
            </a:r>
            <a:r>
              <a:rPr sz="3750" dirty="0">
                <a:latin typeface="Arial MT"/>
                <a:cs typeface="Arial MT"/>
              </a:rPr>
              <a:t> you</a:t>
            </a:r>
            <a:r>
              <a:rPr sz="3750" spc="5" dirty="0">
                <a:latin typeface="Arial MT"/>
                <a:cs typeface="Arial MT"/>
              </a:rPr>
              <a:t> </a:t>
            </a:r>
            <a:r>
              <a:rPr sz="3750" b="1" spc="-5" dirty="0">
                <a:latin typeface="Arial"/>
                <a:cs typeface="Arial"/>
              </a:rPr>
              <a:t>terminate</a:t>
            </a:r>
            <a:r>
              <a:rPr sz="3750" b="1" spc="5" dirty="0">
                <a:latin typeface="Arial"/>
                <a:cs typeface="Arial"/>
              </a:rPr>
              <a:t> </a:t>
            </a:r>
            <a:r>
              <a:rPr sz="3750" dirty="0">
                <a:latin typeface="Arial MT"/>
                <a:cs typeface="Arial MT"/>
              </a:rPr>
              <a:t>an</a:t>
            </a:r>
            <a:r>
              <a:rPr sz="3750" spc="5" dirty="0">
                <a:latin typeface="Arial MT"/>
                <a:cs typeface="Arial MT"/>
              </a:rPr>
              <a:t> </a:t>
            </a:r>
            <a:r>
              <a:rPr sz="3750" spc="25" dirty="0">
                <a:latin typeface="Arial MT"/>
                <a:cs typeface="Arial MT"/>
              </a:rPr>
              <a:t>instance</a:t>
            </a:r>
            <a:r>
              <a:rPr sz="3750" spc="5" dirty="0">
                <a:latin typeface="Arial MT"/>
                <a:cs typeface="Arial MT"/>
              </a:rPr>
              <a:t> </a:t>
            </a:r>
            <a:r>
              <a:rPr sz="3750" dirty="0">
                <a:latin typeface="Arial MT"/>
                <a:cs typeface="Arial MT"/>
              </a:rPr>
              <a:t>that</a:t>
            </a:r>
            <a:r>
              <a:rPr sz="3750" spc="5" dirty="0">
                <a:latin typeface="Arial MT"/>
                <a:cs typeface="Arial MT"/>
              </a:rPr>
              <a:t> </a:t>
            </a:r>
            <a:r>
              <a:rPr sz="3750" dirty="0">
                <a:latin typeface="Arial MT"/>
                <a:cs typeface="Arial MT"/>
              </a:rPr>
              <a:t>is</a:t>
            </a:r>
            <a:r>
              <a:rPr sz="3750" spc="5" dirty="0">
                <a:latin typeface="Arial MT"/>
                <a:cs typeface="Arial MT"/>
              </a:rPr>
              <a:t> </a:t>
            </a:r>
            <a:r>
              <a:rPr sz="3750" spc="55" dirty="0">
                <a:latin typeface="Arial MT"/>
                <a:cs typeface="Arial MT"/>
              </a:rPr>
              <a:t>managed</a:t>
            </a:r>
            <a:r>
              <a:rPr sz="3750" spc="5" dirty="0">
                <a:latin typeface="Arial MT"/>
                <a:cs typeface="Arial MT"/>
              </a:rPr>
              <a:t> </a:t>
            </a:r>
            <a:r>
              <a:rPr sz="3750" spc="100" dirty="0">
                <a:latin typeface="Arial MT"/>
                <a:cs typeface="Arial MT"/>
              </a:rPr>
              <a:t>by</a:t>
            </a:r>
            <a:r>
              <a:rPr sz="3750" spc="5" dirty="0">
                <a:latin typeface="Arial MT"/>
                <a:cs typeface="Arial MT"/>
              </a:rPr>
              <a:t> terraform, </a:t>
            </a:r>
            <a:r>
              <a:rPr sz="3750" dirty="0">
                <a:latin typeface="Arial MT"/>
                <a:cs typeface="Arial MT"/>
              </a:rPr>
              <a:t>after</a:t>
            </a:r>
            <a:r>
              <a:rPr sz="3750" spc="5" dirty="0">
                <a:latin typeface="Arial MT"/>
                <a:cs typeface="Arial MT"/>
              </a:rPr>
              <a:t> terraform </a:t>
            </a:r>
            <a:r>
              <a:rPr sz="3750" spc="-1025" dirty="0">
                <a:latin typeface="Arial MT"/>
                <a:cs typeface="Arial MT"/>
              </a:rPr>
              <a:t> </a:t>
            </a:r>
            <a:r>
              <a:rPr sz="3750" spc="80" dirty="0">
                <a:latin typeface="Arial MT"/>
                <a:cs typeface="Arial MT"/>
              </a:rPr>
              <a:t>apply</a:t>
            </a:r>
            <a:r>
              <a:rPr sz="3750" spc="-5" dirty="0">
                <a:latin typeface="Arial MT"/>
                <a:cs typeface="Arial MT"/>
              </a:rPr>
              <a:t> </a:t>
            </a:r>
            <a:r>
              <a:rPr sz="3750" dirty="0">
                <a:latin typeface="Arial MT"/>
                <a:cs typeface="Arial MT"/>
              </a:rPr>
              <a:t>it </a:t>
            </a:r>
            <a:r>
              <a:rPr sz="3750" spc="-5" dirty="0">
                <a:latin typeface="Arial MT"/>
                <a:cs typeface="Arial MT"/>
              </a:rPr>
              <a:t>will</a:t>
            </a:r>
            <a:r>
              <a:rPr sz="3750" dirty="0">
                <a:latin typeface="Arial MT"/>
                <a:cs typeface="Arial MT"/>
              </a:rPr>
              <a:t> </a:t>
            </a:r>
            <a:r>
              <a:rPr sz="3750" spc="100" dirty="0">
                <a:latin typeface="Arial MT"/>
                <a:cs typeface="Arial MT"/>
              </a:rPr>
              <a:t>be</a:t>
            </a:r>
            <a:r>
              <a:rPr sz="3750" dirty="0">
                <a:latin typeface="Arial MT"/>
                <a:cs typeface="Arial MT"/>
              </a:rPr>
              <a:t> </a:t>
            </a:r>
            <a:r>
              <a:rPr sz="3750" b="1" dirty="0">
                <a:latin typeface="Arial"/>
                <a:cs typeface="Arial"/>
              </a:rPr>
              <a:t>started</a:t>
            </a:r>
            <a:r>
              <a:rPr sz="3750" b="1" spc="-5" dirty="0">
                <a:latin typeface="Arial"/>
                <a:cs typeface="Arial"/>
              </a:rPr>
              <a:t> </a:t>
            </a:r>
            <a:r>
              <a:rPr sz="3750" spc="40" dirty="0">
                <a:latin typeface="Arial MT"/>
                <a:cs typeface="Arial MT"/>
              </a:rPr>
              <a:t>again</a:t>
            </a:r>
            <a:endParaRPr sz="3750">
              <a:latin typeface="Arial MT"/>
              <a:cs typeface="Arial M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4319"/>
            <a:ext cx="17945735" cy="7996555"/>
          </a:xfrm>
          <a:prstGeom prst="rect">
            <a:avLst/>
          </a:prstGeom>
        </p:spPr>
        <p:txBody>
          <a:bodyPr vert="horz" wrap="square" lIns="0" tIns="17780" rIns="0" bIns="0" rtlCol="0">
            <a:spAutoFit/>
          </a:bodyPr>
          <a:lstStyle/>
          <a:p>
            <a:pPr marL="523875" indent="-499109">
              <a:lnSpc>
                <a:spcPct val="100000"/>
              </a:lnSpc>
              <a:spcBef>
                <a:spcPts val="140"/>
              </a:spcBef>
              <a:buSzPct val="75000"/>
              <a:buChar char="•"/>
              <a:tabLst>
                <a:tab pos="523875" algn="l"/>
                <a:tab pos="524510" algn="l"/>
              </a:tabLst>
            </a:pPr>
            <a:r>
              <a:rPr sz="4000" spc="-180" dirty="0">
                <a:latin typeface="Arial MT"/>
                <a:cs typeface="Arial MT"/>
              </a:rPr>
              <a:t>You</a:t>
            </a:r>
            <a:r>
              <a:rPr sz="4000" spc="5" dirty="0">
                <a:latin typeface="Arial MT"/>
                <a:cs typeface="Arial MT"/>
              </a:rPr>
              <a:t> </a:t>
            </a:r>
            <a:r>
              <a:rPr sz="4000" spc="95" dirty="0">
                <a:latin typeface="Arial MT"/>
                <a:cs typeface="Arial MT"/>
              </a:rPr>
              <a:t>can</a:t>
            </a:r>
            <a:r>
              <a:rPr sz="4000" spc="10" dirty="0">
                <a:latin typeface="Arial MT"/>
                <a:cs typeface="Arial MT"/>
              </a:rPr>
              <a:t> </a:t>
            </a:r>
            <a:r>
              <a:rPr sz="4000" spc="75" dirty="0">
                <a:latin typeface="Arial MT"/>
                <a:cs typeface="Arial MT"/>
              </a:rPr>
              <a:t>keep</a:t>
            </a:r>
            <a:r>
              <a:rPr sz="4000" spc="10" dirty="0">
                <a:latin typeface="Arial MT"/>
                <a:cs typeface="Arial MT"/>
              </a:rPr>
              <a:t> </a:t>
            </a:r>
            <a:r>
              <a:rPr sz="4000" spc="15" dirty="0">
                <a:latin typeface="Arial MT"/>
                <a:cs typeface="Arial MT"/>
              </a:rPr>
              <a:t>the</a:t>
            </a:r>
            <a:r>
              <a:rPr sz="4000" spc="10" dirty="0">
                <a:latin typeface="Arial MT"/>
                <a:cs typeface="Arial MT"/>
              </a:rPr>
              <a:t> </a:t>
            </a:r>
            <a:r>
              <a:rPr sz="4000" spc="20" dirty="0">
                <a:latin typeface="Arial MT"/>
                <a:cs typeface="Arial MT"/>
              </a:rPr>
              <a:t>terraform.tfstate</a:t>
            </a:r>
            <a:r>
              <a:rPr sz="4000" spc="10" dirty="0">
                <a:latin typeface="Arial MT"/>
                <a:cs typeface="Arial MT"/>
              </a:rPr>
              <a:t> in </a:t>
            </a:r>
            <a:r>
              <a:rPr sz="4000" b="1" spc="15" dirty="0">
                <a:latin typeface="Arial"/>
                <a:cs typeface="Arial"/>
              </a:rPr>
              <a:t>version</a:t>
            </a:r>
            <a:r>
              <a:rPr sz="4000" b="1" spc="10" dirty="0">
                <a:latin typeface="Arial"/>
                <a:cs typeface="Arial"/>
              </a:rPr>
              <a:t> </a:t>
            </a:r>
            <a:r>
              <a:rPr sz="4000" b="1" spc="15" dirty="0">
                <a:latin typeface="Arial"/>
                <a:cs typeface="Arial"/>
              </a:rPr>
              <a:t>control</a:t>
            </a:r>
            <a:endParaRPr sz="4000">
              <a:latin typeface="Arial"/>
              <a:cs typeface="Arial"/>
            </a:endParaRPr>
          </a:p>
          <a:p>
            <a:pPr>
              <a:lnSpc>
                <a:spcPct val="100000"/>
              </a:lnSpc>
              <a:spcBef>
                <a:spcPts val="5"/>
              </a:spcBef>
              <a:buFont typeface="Arial MT"/>
              <a:buChar char="•"/>
            </a:pPr>
            <a:endParaRPr sz="4200">
              <a:latin typeface="Arial"/>
              <a:cs typeface="Arial"/>
            </a:endParaRPr>
          </a:p>
          <a:p>
            <a:pPr marL="1256665" lvl="1" indent="-499109">
              <a:lnSpc>
                <a:spcPct val="100000"/>
              </a:lnSpc>
              <a:buSzPct val="75000"/>
              <a:buChar char="•"/>
              <a:tabLst>
                <a:tab pos="1256665" algn="l"/>
                <a:tab pos="1257300" algn="l"/>
              </a:tabLst>
            </a:pPr>
            <a:r>
              <a:rPr sz="4000" spc="70" dirty="0">
                <a:latin typeface="Arial MT"/>
                <a:cs typeface="Arial MT"/>
              </a:rPr>
              <a:t>e.g.</a:t>
            </a:r>
            <a:r>
              <a:rPr sz="4000" spc="-30" dirty="0">
                <a:latin typeface="Arial MT"/>
                <a:cs typeface="Arial MT"/>
              </a:rPr>
              <a:t> </a:t>
            </a:r>
            <a:r>
              <a:rPr sz="4000" spc="85" dirty="0">
                <a:latin typeface="Arial MT"/>
                <a:cs typeface="Arial MT"/>
              </a:rPr>
              <a:t>git</a:t>
            </a:r>
            <a:endParaRPr sz="4000">
              <a:latin typeface="Arial MT"/>
              <a:cs typeface="Arial MT"/>
            </a:endParaRPr>
          </a:p>
          <a:p>
            <a:pPr lvl="1">
              <a:lnSpc>
                <a:spcPct val="100000"/>
              </a:lnSpc>
              <a:buFont typeface="Arial MT"/>
              <a:buChar char="•"/>
            </a:pPr>
            <a:endParaRPr sz="4150">
              <a:latin typeface="Arial MT"/>
              <a:cs typeface="Arial MT"/>
            </a:endParaRPr>
          </a:p>
          <a:p>
            <a:pPr marL="523875" marR="325120" indent="-499109">
              <a:lnSpc>
                <a:spcPct val="101299"/>
              </a:lnSpc>
              <a:spcBef>
                <a:spcPts val="5"/>
              </a:spcBef>
              <a:buSzPct val="75000"/>
              <a:buChar char="•"/>
              <a:tabLst>
                <a:tab pos="523875" algn="l"/>
                <a:tab pos="524510" algn="l"/>
              </a:tabLst>
            </a:pPr>
            <a:r>
              <a:rPr sz="4000" spc="10" dirty="0">
                <a:latin typeface="Arial MT"/>
                <a:cs typeface="Arial MT"/>
              </a:rPr>
              <a:t>It </a:t>
            </a:r>
            <a:r>
              <a:rPr sz="4000" spc="60" dirty="0">
                <a:latin typeface="Arial MT"/>
                <a:cs typeface="Arial MT"/>
              </a:rPr>
              <a:t>gives</a:t>
            </a:r>
            <a:r>
              <a:rPr sz="4000" spc="10" dirty="0">
                <a:latin typeface="Arial MT"/>
                <a:cs typeface="Arial MT"/>
              </a:rPr>
              <a:t> </a:t>
            </a:r>
            <a:r>
              <a:rPr sz="4000" spc="20" dirty="0">
                <a:latin typeface="Arial MT"/>
                <a:cs typeface="Arial MT"/>
              </a:rPr>
              <a:t>you</a:t>
            </a:r>
            <a:r>
              <a:rPr sz="4000" spc="5" dirty="0">
                <a:latin typeface="Arial MT"/>
                <a:cs typeface="Arial MT"/>
              </a:rPr>
              <a:t> </a:t>
            </a:r>
            <a:r>
              <a:rPr sz="4000" spc="20" dirty="0">
                <a:latin typeface="Arial MT"/>
                <a:cs typeface="Arial MT"/>
              </a:rPr>
              <a:t>a</a:t>
            </a:r>
            <a:r>
              <a:rPr sz="4000" spc="10" dirty="0">
                <a:latin typeface="Arial MT"/>
                <a:cs typeface="Arial MT"/>
              </a:rPr>
              <a:t> </a:t>
            </a:r>
            <a:r>
              <a:rPr sz="4000" b="1" spc="15" dirty="0">
                <a:latin typeface="Arial"/>
                <a:cs typeface="Arial"/>
              </a:rPr>
              <a:t>history</a:t>
            </a:r>
            <a:r>
              <a:rPr sz="4000" b="1" spc="10" dirty="0">
                <a:latin typeface="Arial"/>
                <a:cs typeface="Arial"/>
              </a:rPr>
              <a:t> </a:t>
            </a:r>
            <a:r>
              <a:rPr sz="4000" spc="15" dirty="0">
                <a:latin typeface="Arial MT"/>
                <a:cs typeface="Arial MT"/>
              </a:rPr>
              <a:t>of</a:t>
            </a:r>
            <a:r>
              <a:rPr sz="4000" spc="10" dirty="0">
                <a:latin typeface="Arial MT"/>
                <a:cs typeface="Arial MT"/>
              </a:rPr>
              <a:t> </a:t>
            </a:r>
            <a:r>
              <a:rPr sz="4000" spc="15" dirty="0">
                <a:latin typeface="Arial MT"/>
                <a:cs typeface="Arial MT"/>
              </a:rPr>
              <a:t>your</a:t>
            </a:r>
            <a:r>
              <a:rPr sz="4000" spc="10" dirty="0">
                <a:latin typeface="Arial MT"/>
                <a:cs typeface="Arial MT"/>
              </a:rPr>
              <a:t> </a:t>
            </a:r>
            <a:r>
              <a:rPr sz="4000" spc="20" dirty="0">
                <a:latin typeface="Arial MT"/>
                <a:cs typeface="Arial MT"/>
              </a:rPr>
              <a:t>terraform.tfstate</a:t>
            </a:r>
            <a:r>
              <a:rPr sz="4000" spc="10" dirty="0">
                <a:latin typeface="Arial MT"/>
                <a:cs typeface="Arial MT"/>
              </a:rPr>
              <a:t> file </a:t>
            </a:r>
            <a:r>
              <a:rPr sz="4000" spc="55" dirty="0">
                <a:latin typeface="Arial MT"/>
                <a:cs typeface="Arial MT"/>
              </a:rPr>
              <a:t>(which</a:t>
            </a:r>
            <a:r>
              <a:rPr sz="4000" spc="10" dirty="0">
                <a:latin typeface="Arial MT"/>
                <a:cs typeface="Arial MT"/>
              </a:rPr>
              <a:t> is </a:t>
            </a:r>
            <a:r>
              <a:rPr sz="4000" spc="15" dirty="0">
                <a:latin typeface="Arial MT"/>
                <a:cs typeface="Arial MT"/>
              </a:rPr>
              <a:t>just</a:t>
            </a:r>
            <a:r>
              <a:rPr sz="4000" spc="10" dirty="0">
                <a:latin typeface="Arial MT"/>
                <a:cs typeface="Arial MT"/>
              </a:rPr>
              <a:t> </a:t>
            </a:r>
            <a:r>
              <a:rPr sz="4000" spc="20" dirty="0">
                <a:latin typeface="Arial MT"/>
                <a:cs typeface="Arial MT"/>
              </a:rPr>
              <a:t>a</a:t>
            </a:r>
            <a:r>
              <a:rPr sz="4000" spc="10" dirty="0">
                <a:latin typeface="Arial MT"/>
                <a:cs typeface="Arial MT"/>
              </a:rPr>
              <a:t> </a:t>
            </a:r>
            <a:r>
              <a:rPr sz="4000" spc="165" dirty="0">
                <a:latin typeface="Arial MT"/>
                <a:cs typeface="Arial MT"/>
              </a:rPr>
              <a:t>big</a:t>
            </a:r>
            <a:r>
              <a:rPr sz="4000" spc="10" dirty="0">
                <a:latin typeface="Arial MT"/>
                <a:cs typeface="Arial MT"/>
              </a:rPr>
              <a:t> </a:t>
            </a:r>
            <a:r>
              <a:rPr sz="4000" spc="-30" dirty="0">
                <a:latin typeface="Arial MT"/>
                <a:cs typeface="Arial MT"/>
              </a:rPr>
              <a:t>JSON </a:t>
            </a:r>
            <a:r>
              <a:rPr sz="4000" spc="-1095" dirty="0">
                <a:latin typeface="Arial MT"/>
                <a:cs typeface="Arial MT"/>
              </a:rPr>
              <a:t> </a:t>
            </a:r>
            <a:r>
              <a:rPr sz="4000" spc="10" dirty="0">
                <a:latin typeface="Arial MT"/>
                <a:cs typeface="Arial MT"/>
              </a:rPr>
              <a:t>file)</a:t>
            </a:r>
            <a:endParaRPr sz="4000">
              <a:latin typeface="Arial MT"/>
              <a:cs typeface="Arial MT"/>
            </a:endParaRPr>
          </a:p>
          <a:p>
            <a:pPr>
              <a:lnSpc>
                <a:spcPct val="100000"/>
              </a:lnSpc>
              <a:spcBef>
                <a:spcPts val="5"/>
              </a:spcBef>
              <a:buFont typeface="Arial MT"/>
              <a:buChar char="•"/>
            </a:pPr>
            <a:endParaRPr sz="4200">
              <a:latin typeface="Arial MT"/>
              <a:cs typeface="Arial MT"/>
            </a:endParaRPr>
          </a:p>
          <a:p>
            <a:pPr marL="523875" indent="-499109">
              <a:lnSpc>
                <a:spcPct val="100000"/>
              </a:lnSpc>
              <a:buSzPct val="75000"/>
              <a:buChar char="•"/>
              <a:tabLst>
                <a:tab pos="523875" algn="l"/>
                <a:tab pos="524510" algn="l"/>
              </a:tabLst>
            </a:pPr>
            <a:r>
              <a:rPr sz="4000" spc="10" dirty="0">
                <a:latin typeface="Arial MT"/>
                <a:cs typeface="Arial MT"/>
              </a:rPr>
              <a:t>It</a:t>
            </a:r>
            <a:r>
              <a:rPr sz="4000" spc="5" dirty="0">
                <a:latin typeface="Arial MT"/>
                <a:cs typeface="Arial MT"/>
              </a:rPr>
              <a:t> </a:t>
            </a:r>
            <a:r>
              <a:rPr sz="4000" spc="15" dirty="0">
                <a:latin typeface="Arial MT"/>
                <a:cs typeface="Arial MT"/>
              </a:rPr>
              <a:t>allows</a:t>
            </a:r>
            <a:r>
              <a:rPr sz="4000" spc="10" dirty="0">
                <a:latin typeface="Arial MT"/>
                <a:cs typeface="Arial MT"/>
              </a:rPr>
              <a:t> </a:t>
            </a:r>
            <a:r>
              <a:rPr sz="4000" spc="20" dirty="0">
                <a:latin typeface="Arial MT"/>
                <a:cs typeface="Arial MT"/>
              </a:rPr>
              <a:t>you</a:t>
            </a:r>
            <a:r>
              <a:rPr sz="4000" spc="10" dirty="0">
                <a:latin typeface="Arial MT"/>
                <a:cs typeface="Arial MT"/>
              </a:rPr>
              <a:t> </a:t>
            </a:r>
            <a:r>
              <a:rPr sz="4000" spc="15" dirty="0">
                <a:latin typeface="Arial MT"/>
                <a:cs typeface="Arial MT"/>
              </a:rPr>
              <a:t>to</a:t>
            </a:r>
            <a:r>
              <a:rPr sz="4000" spc="5" dirty="0">
                <a:latin typeface="Arial MT"/>
                <a:cs typeface="Arial MT"/>
              </a:rPr>
              <a:t> </a:t>
            </a:r>
            <a:r>
              <a:rPr sz="4000" b="1" spc="15" dirty="0">
                <a:latin typeface="Arial"/>
                <a:cs typeface="Arial"/>
              </a:rPr>
              <a:t>collaborate</a:t>
            </a:r>
            <a:r>
              <a:rPr sz="4000" b="1" spc="10" dirty="0">
                <a:latin typeface="Arial"/>
                <a:cs typeface="Arial"/>
              </a:rPr>
              <a:t> </a:t>
            </a:r>
            <a:r>
              <a:rPr sz="4000" spc="15" dirty="0">
                <a:latin typeface="Arial MT"/>
                <a:cs typeface="Arial MT"/>
              </a:rPr>
              <a:t>with</a:t>
            </a:r>
            <a:r>
              <a:rPr sz="4000" spc="10" dirty="0">
                <a:latin typeface="Arial MT"/>
                <a:cs typeface="Arial MT"/>
              </a:rPr>
              <a:t> </a:t>
            </a:r>
            <a:r>
              <a:rPr sz="4000" spc="15" dirty="0">
                <a:latin typeface="Arial MT"/>
                <a:cs typeface="Arial MT"/>
              </a:rPr>
              <a:t>other</a:t>
            </a:r>
            <a:r>
              <a:rPr sz="4000" spc="5" dirty="0">
                <a:latin typeface="Arial MT"/>
                <a:cs typeface="Arial MT"/>
              </a:rPr>
              <a:t> </a:t>
            </a:r>
            <a:r>
              <a:rPr sz="4000" spc="20" dirty="0">
                <a:latin typeface="Arial MT"/>
                <a:cs typeface="Arial MT"/>
              </a:rPr>
              <a:t>team</a:t>
            </a:r>
            <a:r>
              <a:rPr sz="4000" spc="10" dirty="0">
                <a:latin typeface="Arial MT"/>
                <a:cs typeface="Arial MT"/>
              </a:rPr>
              <a:t> </a:t>
            </a:r>
            <a:r>
              <a:rPr sz="4000" spc="55" dirty="0">
                <a:latin typeface="Arial MT"/>
                <a:cs typeface="Arial MT"/>
              </a:rPr>
              <a:t>members</a:t>
            </a:r>
            <a:endParaRPr sz="4000">
              <a:latin typeface="Arial MT"/>
              <a:cs typeface="Arial MT"/>
            </a:endParaRPr>
          </a:p>
          <a:p>
            <a:pPr>
              <a:lnSpc>
                <a:spcPct val="100000"/>
              </a:lnSpc>
              <a:spcBef>
                <a:spcPts val="5"/>
              </a:spcBef>
              <a:buFont typeface="Arial MT"/>
              <a:buChar char="•"/>
            </a:pPr>
            <a:endParaRPr sz="4200">
              <a:latin typeface="Arial MT"/>
              <a:cs typeface="Arial MT"/>
            </a:endParaRPr>
          </a:p>
          <a:p>
            <a:pPr marL="1256665" lvl="1" indent="-499109">
              <a:lnSpc>
                <a:spcPct val="100000"/>
              </a:lnSpc>
              <a:buSzPct val="75000"/>
              <a:buChar char="•"/>
              <a:tabLst>
                <a:tab pos="1256665" algn="l"/>
                <a:tab pos="1257300" algn="l"/>
              </a:tabLst>
            </a:pPr>
            <a:r>
              <a:rPr sz="4000" spc="20" dirty="0">
                <a:latin typeface="Arial MT"/>
                <a:cs typeface="Arial MT"/>
              </a:rPr>
              <a:t>Unfortunately</a:t>
            </a:r>
            <a:r>
              <a:rPr sz="4000" spc="10" dirty="0">
                <a:latin typeface="Arial MT"/>
                <a:cs typeface="Arial MT"/>
              </a:rPr>
              <a:t> </a:t>
            </a:r>
            <a:r>
              <a:rPr sz="4000" spc="20" dirty="0">
                <a:latin typeface="Arial MT"/>
                <a:cs typeface="Arial MT"/>
              </a:rPr>
              <a:t>you</a:t>
            </a:r>
            <a:r>
              <a:rPr sz="4000" spc="15" dirty="0">
                <a:latin typeface="Arial MT"/>
                <a:cs typeface="Arial MT"/>
              </a:rPr>
              <a:t> </a:t>
            </a:r>
            <a:r>
              <a:rPr sz="4000" spc="95" dirty="0">
                <a:latin typeface="Arial MT"/>
                <a:cs typeface="Arial MT"/>
              </a:rPr>
              <a:t>can</a:t>
            </a:r>
            <a:r>
              <a:rPr sz="4000" spc="15" dirty="0">
                <a:latin typeface="Arial MT"/>
                <a:cs typeface="Arial MT"/>
              </a:rPr>
              <a:t> </a:t>
            </a:r>
            <a:r>
              <a:rPr sz="4000" spc="90" dirty="0">
                <a:latin typeface="Arial MT"/>
                <a:cs typeface="Arial MT"/>
              </a:rPr>
              <a:t>get</a:t>
            </a:r>
            <a:r>
              <a:rPr sz="4000" spc="15" dirty="0">
                <a:latin typeface="Arial MT"/>
                <a:cs typeface="Arial MT"/>
              </a:rPr>
              <a:t> </a:t>
            </a:r>
            <a:r>
              <a:rPr sz="4000" spc="65" dirty="0">
                <a:latin typeface="Arial MT"/>
                <a:cs typeface="Arial MT"/>
              </a:rPr>
              <a:t>conflicts</a:t>
            </a:r>
            <a:r>
              <a:rPr sz="4000" spc="15" dirty="0">
                <a:latin typeface="Arial MT"/>
                <a:cs typeface="Arial MT"/>
              </a:rPr>
              <a:t> </a:t>
            </a:r>
            <a:r>
              <a:rPr sz="4000" spc="20" dirty="0">
                <a:latin typeface="Arial MT"/>
                <a:cs typeface="Arial MT"/>
              </a:rPr>
              <a:t>when</a:t>
            </a:r>
            <a:r>
              <a:rPr sz="4000" spc="15" dirty="0">
                <a:latin typeface="Arial MT"/>
                <a:cs typeface="Arial MT"/>
              </a:rPr>
              <a:t> </a:t>
            </a:r>
            <a:r>
              <a:rPr sz="4000" spc="20" dirty="0">
                <a:latin typeface="Arial MT"/>
                <a:cs typeface="Arial MT"/>
              </a:rPr>
              <a:t>2</a:t>
            </a:r>
            <a:r>
              <a:rPr sz="4000" spc="15" dirty="0">
                <a:latin typeface="Arial MT"/>
                <a:cs typeface="Arial MT"/>
              </a:rPr>
              <a:t> </a:t>
            </a:r>
            <a:r>
              <a:rPr sz="4000" spc="90" dirty="0">
                <a:latin typeface="Arial MT"/>
                <a:cs typeface="Arial MT"/>
              </a:rPr>
              <a:t>people</a:t>
            </a:r>
            <a:r>
              <a:rPr sz="4000" spc="10" dirty="0">
                <a:latin typeface="Arial MT"/>
                <a:cs typeface="Arial MT"/>
              </a:rPr>
              <a:t> </a:t>
            </a:r>
            <a:r>
              <a:rPr sz="4000" spc="20" dirty="0">
                <a:latin typeface="Arial MT"/>
                <a:cs typeface="Arial MT"/>
              </a:rPr>
              <a:t>work</a:t>
            </a:r>
            <a:r>
              <a:rPr sz="4000" spc="15" dirty="0">
                <a:latin typeface="Arial MT"/>
                <a:cs typeface="Arial MT"/>
              </a:rPr>
              <a:t> at the </a:t>
            </a:r>
            <a:r>
              <a:rPr sz="4000" spc="20" dirty="0">
                <a:latin typeface="Arial MT"/>
                <a:cs typeface="Arial MT"/>
              </a:rPr>
              <a:t>same</a:t>
            </a:r>
            <a:r>
              <a:rPr sz="4000" spc="15" dirty="0">
                <a:latin typeface="Arial MT"/>
                <a:cs typeface="Arial MT"/>
              </a:rPr>
              <a:t> time</a:t>
            </a:r>
            <a:endParaRPr sz="4000">
              <a:latin typeface="Arial MT"/>
              <a:cs typeface="Arial MT"/>
            </a:endParaRPr>
          </a:p>
          <a:p>
            <a:pPr lvl="1">
              <a:lnSpc>
                <a:spcPct val="100000"/>
              </a:lnSpc>
              <a:spcBef>
                <a:spcPts val="5"/>
              </a:spcBef>
              <a:buFont typeface="Arial MT"/>
              <a:buChar char="•"/>
            </a:pPr>
            <a:endParaRPr sz="4150">
              <a:latin typeface="Arial MT"/>
              <a:cs typeface="Arial MT"/>
            </a:endParaRPr>
          </a:p>
          <a:p>
            <a:pPr marL="523875" marR="1169035" indent="-499109">
              <a:lnSpc>
                <a:spcPct val="101299"/>
              </a:lnSpc>
              <a:buSzPct val="75000"/>
              <a:buChar char="•"/>
              <a:tabLst>
                <a:tab pos="523875" algn="l"/>
                <a:tab pos="524510" algn="l"/>
              </a:tabLst>
            </a:pPr>
            <a:r>
              <a:rPr sz="4000" spc="60" dirty="0">
                <a:latin typeface="Arial MT"/>
                <a:cs typeface="Arial MT"/>
              </a:rPr>
              <a:t>Local</a:t>
            </a:r>
            <a:r>
              <a:rPr sz="4000" spc="10" dirty="0">
                <a:latin typeface="Arial MT"/>
                <a:cs typeface="Arial MT"/>
              </a:rPr>
              <a:t> </a:t>
            </a:r>
            <a:r>
              <a:rPr sz="4000" spc="15" dirty="0">
                <a:latin typeface="Arial MT"/>
                <a:cs typeface="Arial MT"/>
              </a:rPr>
              <a:t>state </a:t>
            </a:r>
            <a:r>
              <a:rPr sz="4000" spc="20" dirty="0">
                <a:latin typeface="Arial MT"/>
                <a:cs typeface="Arial MT"/>
              </a:rPr>
              <a:t>works</a:t>
            </a:r>
            <a:r>
              <a:rPr sz="4000" spc="15" dirty="0">
                <a:latin typeface="Arial MT"/>
                <a:cs typeface="Arial MT"/>
              </a:rPr>
              <a:t> well </a:t>
            </a:r>
            <a:r>
              <a:rPr sz="4000" spc="10" dirty="0">
                <a:latin typeface="Arial MT"/>
                <a:cs typeface="Arial MT"/>
              </a:rPr>
              <a:t>in </a:t>
            </a:r>
            <a:r>
              <a:rPr sz="4000" spc="15" dirty="0">
                <a:latin typeface="Arial MT"/>
                <a:cs typeface="Arial MT"/>
              </a:rPr>
              <a:t>the </a:t>
            </a:r>
            <a:r>
              <a:rPr sz="4000" spc="80" dirty="0">
                <a:latin typeface="Arial MT"/>
                <a:cs typeface="Arial MT"/>
              </a:rPr>
              <a:t>beginning,</a:t>
            </a:r>
            <a:r>
              <a:rPr sz="4000" spc="15" dirty="0">
                <a:latin typeface="Arial MT"/>
                <a:cs typeface="Arial MT"/>
              </a:rPr>
              <a:t> </a:t>
            </a:r>
            <a:r>
              <a:rPr sz="4000" spc="90" dirty="0">
                <a:latin typeface="Arial MT"/>
                <a:cs typeface="Arial MT"/>
              </a:rPr>
              <a:t>but</a:t>
            </a:r>
            <a:r>
              <a:rPr sz="4000" spc="15" dirty="0">
                <a:latin typeface="Arial MT"/>
                <a:cs typeface="Arial MT"/>
              </a:rPr>
              <a:t> </a:t>
            </a:r>
            <a:r>
              <a:rPr sz="4000" spc="20" dirty="0">
                <a:latin typeface="Arial MT"/>
                <a:cs typeface="Arial MT"/>
              </a:rPr>
              <a:t>when</a:t>
            </a:r>
            <a:r>
              <a:rPr sz="4000" spc="15" dirty="0">
                <a:latin typeface="Arial MT"/>
                <a:cs typeface="Arial MT"/>
              </a:rPr>
              <a:t> </a:t>
            </a:r>
            <a:r>
              <a:rPr sz="4000" spc="20" dirty="0">
                <a:latin typeface="Arial MT"/>
                <a:cs typeface="Arial MT"/>
              </a:rPr>
              <a:t>you</a:t>
            </a:r>
            <a:r>
              <a:rPr sz="4000" spc="10" dirty="0">
                <a:latin typeface="Arial MT"/>
                <a:cs typeface="Arial MT"/>
              </a:rPr>
              <a:t> </a:t>
            </a:r>
            <a:r>
              <a:rPr sz="4000" spc="70" dirty="0">
                <a:latin typeface="Arial MT"/>
                <a:cs typeface="Arial MT"/>
              </a:rPr>
              <a:t>project</a:t>
            </a:r>
            <a:r>
              <a:rPr sz="4000" spc="15" dirty="0">
                <a:latin typeface="Arial MT"/>
                <a:cs typeface="Arial MT"/>
              </a:rPr>
              <a:t> </a:t>
            </a:r>
            <a:r>
              <a:rPr sz="4000" spc="85" dirty="0">
                <a:latin typeface="Arial MT"/>
                <a:cs typeface="Arial MT"/>
              </a:rPr>
              <a:t>becomes </a:t>
            </a:r>
            <a:r>
              <a:rPr sz="4000" spc="-1095" dirty="0">
                <a:latin typeface="Arial MT"/>
                <a:cs typeface="Arial MT"/>
              </a:rPr>
              <a:t> </a:t>
            </a:r>
            <a:r>
              <a:rPr sz="4000" spc="55" dirty="0">
                <a:latin typeface="Arial MT"/>
                <a:cs typeface="Arial MT"/>
              </a:rPr>
              <a:t>bigger,</a:t>
            </a:r>
            <a:r>
              <a:rPr sz="4000" spc="10" dirty="0">
                <a:latin typeface="Arial MT"/>
                <a:cs typeface="Arial MT"/>
              </a:rPr>
              <a:t> </a:t>
            </a:r>
            <a:r>
              <a:rPr sz="4000" spc="20" dirty="0">
                <a:latin typeface="Arial MT"/>
                <a:cs typeface="Arial MT"/>
              </a:rPr>
              <a:t>you</a:t>
            </a:r>
            <a:r>
              <a:rPr sz="4000" spc="10" dirty="0">
                <a:latin typeface="Arial MT"/>
                <a:cs typeface="Arial MT"/>
              </a:rPr>
              <a:t> </a:t>
            </a:r>
            <a:r>
              <a:rPr sz="4000" spc="60" dirty="0">
                <a:latin typeface="Arial MT"/>
                <a:cs typeface="Arial MT"/>
              </a:rPr>
              <a:t>might</a:t>
            </a:r>
            <a:r>
              <a:rPr sz="4000" spc="10" dirty="0">
                <a:latin typeface="Arial MT"/>
                <a:cs typeface="Arial MT"/>
              </a:rPr>
              <a:t> </a:t>
            </a:r>
            <a:r>
              <a:rPr sz="4000" spc="20" dirty="0">
                <a:latin typeface="Arial MT"/>
                <a:cs typeface="Arial MT"/>
              </a:rPr>
              <a:t>want</a:t>
            </a:r>
            <a:r>
              <a:rPr sz="4000" spc="10" dirty="0">
                <a:latin typeface="Arial MT"/>
                <a:cs typeface="Arial MT"/>
              </a:rPr>
              <a:t> </a:t>
            </a:r>
            <a:r>
              <a:rPr sz="4000" spc="15" dirty="0">
                <a:latin typeface="Arial MT"/>
                <a:cs typeface="Arial MT"/>
              </a:rPr>
              <a:t>to</a:t>
            </a:r>
            <a:r>
              <a:rPr sz="4000" spc="10" dirty="0">
                <a:latin typeface="Arial MT"/>
                <a:cs typeface="Arial MT"/>
              </a:rPr>
              <a:t> </a:t>
            </a:r>
            <a:r>
              <a:rPr sz="4000" dirty="0">
                <a:latin typeface="Arial MT"/>
                <a:cs typeface="Arial MT"/>
              </a:rPr>
              <a:t>store</a:t>
            </a:r>
            <a:r>
              <a:rPr sz="4000" spc="10" dirty="0">
                <a:latin typeface="Arial MT"/>
                <a:cs typeface="Arial MT"/>
              </a:rPr>
              <a:t> </a:t>
            </a:r>
            <a:r>
              <a:rPr sz="4000" spc="15" dirty="0">
                <a:latin typeface="Arial MT"/>
                <a:cs typeface="Arial MT"/>
              </a:rPr>
              <a:t>your</a:t>
            </a:r>
            <a:r>
              <a:rPr sz="4000" spc="10" dirty="0">
                <a:latin typeface="Arial MT"/>
                <a:cs typeface="Arial MT"/>
              </a:rPr>
              <a:t> </a:t>
            </a:r>
            <a:r>
              <a:rPr sz="4000" spc="15" dirty="0">
                <a:latin typeface="Arial MT"/>
                <a:cs typeface="Arial MT"/>
              </a:rPr>
              <a:t>state</a:t>
            </a:r>
            <a:r>
              <a:rPr sz="4000" spc="10" dirty="0">
                <a:latin typeface="Arial MT"/>
                <a:cs typeface="Arial MT"/>
              </a:rPr>
              <a:t> </a:t>
            </a:r>
            <a:r>
              <a:rPr sz="4000" b="1" spc="20" dirty="0">
                <a:latin typeface="Arial"/>
                <a:cs typeface="Arial"/>
              </a:rPr>
              <a:t>remote</a:t>
            </a:r>
            <a:endParaRPr sz="40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5099665"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The</a:t>
            </a:r>
            <a:r>
              <a:rPr sz="4100" dirty="0">
                <a:latin typeface="Arial MT"/>
                <a:cs typeface="Arial MT"/>
              </a:rPr>
              <a:t> </a:t>
            </a:r>
            <a:r>
              <a:rPr sz="4100" b="1" spc="10" dirty="0">
                <a:latin typeface="Arial"/>
                <a:cs typeface="Arial"/>
              </a:rPr>
              <a:t>terraform</a:t>
            </a:r>
            <a:r>
              <a:rPr sz="4100" b="1" dirty="0">
                <a:latin typeface="Arial"/>
                <a:cs typeface="Arial"/>
              </a:rPr>
              <a:t> </a:t>
            </a:r>
            <a:r>
              <a:rPr sz="4100" b="1" spc="10" dirty="0">
                <a:latin typeface="Arial"/>
                <a:cs typeface="Arial"/>
              </a:rPr>
              <a:t>state</a:t>
            </a:r>
            <a:r>
              <a:rPr sz="4100" b="1" dirty="0">
                <a:latin typeface="Arial"/>
                <a:cs typeface="Arial"/>
              </a:rPr>
              <a:t> </a:t>
            </a:r>
            <a:r>
              <a:rPr sz="4100" spc="85" dirty="0">
                <a:latin typeface="Arial MT"/>
                <a:cs typeface="Arial MT"/>
              </a:rPr>
              <a:t>can</a:t>
            </a:r>
            <a:r>
              <a:rPr sz="4100" dirty="0">
                <a:latin typeface="Arial MT"/>
                <a:cs typeface="Arial MT"/>
              </a:rPr>
              <a:t> </a:t>
            </a:r>
            <a:r>
              <a:rPr sz="4100" spc="125" dirty="0">
                <a:latin typeface="Arial MT"/>
                <a:cs typeface="Arial MT"/>
              </a:rPr>
              <a:t>be</a:t>
            </a:r>
            <a:r>
              <a:rPr sz="4100" dirty="0">
                <a:latin typeface="Arial MT"/>
                <a:cs typeface="Arial MT"/>
              </a:rPr>
              <a:t> </a:t>
            </a:r>
            <a:r>
              <a:rPr sz="4100" spc="55" dirty="0">
                <a:latin typeface="Arial MT"/>
                <a:cs typeface="Arial MT"/>
              </a:rPr>
              <a:t>saved</a:t>
            </a:r>
            <a:r>
              <a:rPr sz="4100" dirty="0">
                <a:latin typeface="Arial MT"/>
                <a:cs typeface="Arial MT"/>
              </a:rPr>
              <a:t> remote, </a:t>
            </a:r>
            <a:r>
              <a:rPr sz="4100" spc="55" dirty="0">
                <a:latin typeface="Arial MT"/>
                <a:cs typeface="Arial MT"/>
              </a:rPr>
              <a:t>using</a:t>
            </a:r>
            <a:r>
              <a:rPr sz="4100" dirty="0">
                <a:latin typeface="Arial MT"/>
                <a:cs typeface="Arial MT"/>
              </a:rPr>
              <a:t> </a:t>
            </a:r>
            <a:r>
              <a:rPr sz="4100" spc="10" dirty="0">
                <a:latin typeface="Arial MT"/>
                <a:cs typeface="Arial MT"/>
              </a:rPr>
              <a:t>the</a:t>
            </a:r>
            <a:r>
              <a:rPr sz="4100" dirty="0">
                <a:latin typeface="Arial MT"/>
                <a:cs typeface="Arial MT"/>
              </a:rPr>
              <a:t> </a:t>
            </a:r>
            <a:r>
              <a:rPr sz="4100" b="1" spc="5" dirty="0">
                <a:latin typeface="Arial"/>
                <a:cs typeface="Arial"/>
              </a:rPr>
              <a:t>backend</a:t>
            </a:r>
            <a:endParaRPr sz="4100">
              <a:latin typeface="Arial"/>
              <a:cs typeface="Arial"/>
            </a:endParaRPr>
          </a:p>
          <a:p>
            <a:pPr marL="534035">
              <a:lnSpc>
                <a:spcPct val="100000"/>
              </a:lnSpc>
              <a:spcBef>
                <a:spcPts val="30"/>
              </a:spcBef>
            </a:pPr>
            <a:r>
              <a:rPr sz="4100" spc="25" dirty="0">
                <a:latin typeface="Arial MT"/>
                <a:cs typeface="Arial MT"/>
              </a:rPr>
              <a:t>functionality</a:t>
            </a:r>
            <a:r>
              <a:rPr sz="4100" spc="-10" dirty="0">
                <a:latin typeface="Arial MT"/>
                <a:cs typeface="Arial MT"/>
              </a:rPr>
              <a:t> </a:t>
            </a:r>
            <a:r>
              <a:rPr sz="4100" spc="5" dirty="0">
                <a:latin typeface="Arial MT"/>
                <a:cs typeface="Arial MT"/>
              </a:rPr>
              <a:t>in</a:t>
            </a:r>
            <a:r>
              <a:rPr sz="4100" spc="-10" dirty="0">
                <a:latin typeface="Arial MT"/>
                <a:cs typeface="Arial MT"/>
              </a:rPr>
              <a:t> </a:t>
            </a:r>
            <a:r>
              <a:rPr sz="4100" spc="15" dirty="0">
                <a:latin typeface="Arial MT"/>
                <a:cs typeface="Arial MT"/>
              </a:rPr>
              <a:t>terraform</a:t>
            </a:r>
            <a:endParaRPr sz="4100">
              <a:latin typeface="Arial MT"/>
              <a:cs typeface="Arial MT"/>
            </a:endParaRPr>
          </a:p>
          <a:p>
            <a:pPr>
              <a:lnSpc>
                <a:spcPct val="100000"/>
              </a:lnSpc>
              <a:spcBef>
                <a:spcPts val="5"/>
              </a:spcBef>
            </a:pPr>
            <a:endParaRPr sz="4250">
              <a:latin typeface="Arial MT"/>
              <a:cs typeface="Arial MT"/>
            </a:endParaRPr>
          </a:p>
          <a:p>
            <a:pPr marL="534035" indent="-509270">
              <a:lnSpc>
                <a:spcPct val="100000"/>
              </a:lnSpc>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40" dirty="0">
                <a:latin typeface="Arial MT"/>
                <a:cs typeface="Arial MT"/>
              </a:rPr>
              <a:t>default</a:t>
            </a:r>
            <a:r>
              <a:rPr sz="4100" spc="10" dirty="0">
                <a:latin typeface="Arial MT"/>
                <a:cs typeface="Arial MT"/>
              </a:rPr>
              <a:t> </a:t>
            </a:r>
            <a:r>
              <a:rPr sz="4100" spc="5" dirty="0">
                <a:latin typeface="Arial MT"/>
                <a:cs typeface="Arial MT"/>
              </a:rPr>
              <a:t>is</a:t>
            </a:r>
            <a:r>
              <a:rPr sz="4100" spc="10" dirty="0">
                <a:latin typeface="Arial MT"/>
                <a:cs typeface="Arial MT"/>
              </a:rPr>
              <a:t> a </a:t>
            </a:r>
            <a:r>
              <a:rPr sz="4100" b="1" spc="10" dirty="0">
                <a:latin typeface="Arial"/>
                <a:cs typeface="Arial"/>
              </a:rPr>
              <a:t>local </a:t>
            </a:r>
            <a:r>
              <a:rPr sz="4100" b="1" spc="5" dirty="0">
                <a:latin typeface="Arial"/>
                <a:cs typeface="Arial"/>
              </a:rPr>
              <a:t>backend</a:t>
            </a:r>
            <a:r>
              <a:rPr sz="4100" b="1" spc="10" dirty="0">
                <a:latin typeface="Arial"/>
                <a:cs typeface="Arial"/>
              </a:rPr>
              <a:t> </a:t>
            </a:r>
            <a:r>
              <a:rPr sz="4100" spc="5" dirty="0">
                <a:latin typeface="Arial MT"/>
                <a:cs typeface="Arial MT"/>
              </a:rPr>
              <a:t>(the</a:t>
            </a:r>
            <a:r>
              <a:rPr sz="4100" spc="10" dirty="0">
                <a:latin typeface="Arial MT"/>
                <a:cs typeface="Arial MT"/>
              </a:rPr>
              <a:t> </a:t>
            </a:r>
            <a:r>
              <a:rPr sz="4100" spc="50" dirty="0">
                <a:latin typeface="Arial MT"/>
                <a:cs typeface="Arial MT"/>
              </a:rPr>
              <a:t>local</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5" dirty="0">
                <a:latin typeface="Arial MT"/>
                <a:cs typeface="Arial MT"/>
              </a:rPr>
              <a:t>state</a:t>
            </a:r>
            <a:r>
              <a:rPr sz="4100" spc="10" dirty="0">
                <a:latin typeface="Arial MT"/>
                <a:cs typeface="Arial MT"/>
              </a:rPr>
              <a:t> </a:t>
            </a:r>
            <a:r>
              <a:rPr sz="4100" spc="5" dirty="0">
                <a:latin typeface="Arial MT"/>
                <a:cs typeface="Arial MT"/>
              </a:rPr>
              <a:t>file)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Other</a:t>
            </a:r>
            <a:r>
              <a:rPr sz="4100" spc="-20" dirty="0">
                <a:latin typeface="Arial MT"/>
                <a:cs typeface="Arial MT"/>
              </a:rPr>
              <a:t> </a:t>
            </a:r>
            <a:r>
              <a:rPr sz="4100" spc="75" dirty="0">
                <a:latin typeface="Arial MT"/>
                <a:cs typeface="Arial MT"/>
              </a:rPr>
              <a:t>backens</a:t>
            </a:r>
            <a:r>
              <a:rPr sz="4100" spc="-15" dirty="0">
                <a:latin typeface="Arial MT"/>
                <a:cs typeface="Arial MT"/>
              </a:rPr>
              <a:t> </a:t>
            </a:r>
            <a:r>
              <a:rPr sz="4100" spc="65" dirty="0">
                <a:latin typeface="Arial MT"/>
                <a:cs typeface="Arial MT"/>
              </a:rPr>
              <a:t>include: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Font typeface="Arial MT"/>
              <a:buChar char="•"/>
              <a:tabLst>
                <a:tab pos="900430" algn="l"/>
                <a:tab pos="901065" algn="l"/>
              </a:tabLst>
            </a:pPr>
            <a:r>
              <a:rPr sz="4100" b="1" spc="10" dirty="0">
                <a:latin typeface="Arial"/>
                <a:cs typeface="Arial"/>
              </a:rPr>
              <a:t>s3</a:t>
            </a:r>
            <a:r>
              <a:rPr sz="4100" b="1" spc="5" dirty="0">
                <a:latin typeface="Arial"/>
                <a:cs typeface="Arial"/>
              </a:rPr>
              <a:t> </a:t>
            </a:r>
            <a:r>
              <a:rPr sz="4100" spc="5" dirty="0">
                <a:latin typeface="Arial MT"/>
                <a:cs typeface="Arial MT"/>
              </a:rPr>
              <a:t>(with</a:t>
            </a:r>
            <a:r>
              <a:rPr sz="4100" spc="10" dirty="0">
                <a:latin typeface="Arial MT"/>
                <a:cs typeface="Arial MT"/>
              </a:rPr>
              <a:t> a</a:t>
            </a:r>
            <a:r>
              <a:rPr sz="4100" spc="5" dirty="0">
                <a:latin typeface="Arial MT"/>
                <a:cs typeface="Arial MT"/>
              </a:rPr>
              <a:t> </a:t>
            </a:r>
            <a:r>
              <a:rPr sz="4100" spc="70" dirty="0">
                <a:latin typeface="Arial MT"/>
                <a:cs typeface="Arial MT"/>
              </a:rPr>
              <a:t>locking</a:t>
            </a:r>
            <a:r>
              <a:rPr sz="4100" spc="10" dirty="0">
                <a:latin typeface="Arial MT"/>
                <a:cs typeface="Arial MT"/>
              </a:rPr>
              <a:t> </a:t>
            </a:r>
            <a:r>
              <a:rPr sz="4100" spc="35" dirty="0">
                <a:latin typeface="Arial MT"/>
                <a:cs typeface="Arial MT"/>
              </a:rPr>
              <a:t>mechanism</a:t>
            </a:r>
            <a:r>
              <a:rPr sz="4100" spc="5" dirty="0">
                <a:latin typeface="Arial MT"/>
                <a:cs typeface="Arial MT"/>
              </a:rPr>
              <a:t> </a:t>
            </a:r>
            <a:r>
              <a:rPr sz="4100" spc="55" dirty="0">
                <a:latin typeface="Arial MT"/>
                <a:cs typeface="Arial MT"/>
              </a:rPr>
              <a:t>using</a:t>
            </a:r>
            <a:r>
              <a:rPr sz="4100" spc="10" dirty="0">
                <a:latin typeface="Arial MT"/>
                <a:cs typeface="Arial MT"/>
              </a:rPr>
              <a:t> </a:t>
            </a:r>
            <a:r>
              <a:rPr sz="4100" spc="35" dirty="0">
                <a:latin typeface="Arial MT"/>
                <a:cs typeface="Arial MT"/>
              </a:rPr>
              <a:t>dynamoDB)</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Font typeface="Arial MT"/>
              <a:buChar char="•"/>
              <a:tabLst>
                <a:tab pos="900430" algn="l"/>
                <a:tab pos="901065" algn="l"/>
              </a:tabLst>
            </a:pPr>
            <a:r>
              <a:rPr sz="4100" b="1" spc="10" dirty="0">
                <a:latin typeface="Arial"/>
                <a:cs typeface="Arial"/>
              </a:rPr>
              <a:t>consul</a:t>
            </a:r>
            <a:r>
              <a:rPr sz="4100" b="1" spc="-15" dirty="0">
                <a:latin typeface="Arial"/>
                <a:cs typeface="Arial"/>
              </a:rPr>
              <a:t> </a:t>
            </a:r>
            <a:r>
              <a:rPr sz="4100" spc="5" dirty="0">
                <a:latin typeface="Arial MT"/>
                <a:cs typeface="Arial MT"/>
              </a:rPr>
              <a:t>(with</a:t>
            </a:r>
            <a:r>
              <a:rPr sz="4100" spc="-10" dirty="0">
                <a:latin typeface="Arial MT"/>
                <a:cs typeface="Arial MT"/>
              </a:rPr>
              <a:t> </a:t>
            </a:r>
            <a:r>
              <a:rPr sz="4100" spc="65" dirty="0">
                <a:latin typeface="Arial MT"/>
                <a:cs typeface="Arial MT"/>
              </a:rPr>
              <a:t>locking)</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Font typeface="Arial MT"/>
              <a:buChar char="•"/>
              <a:tabLst>
                <a:tab pos="900430" algn="l"/>
                <a:tab pos="901065" algn="l"/>
              </a:tabLst>
            </a:pPr>
            <a:r>
              <a:rPr sz="4100" b="1" spc="10" dirty="0">
                <a:latin typeface="Arial"/>
                <a:cs typeface="Arial"/>
              </a:rPr>
              <a:t>terraform </a:t>
            </a:r>
            <a:r>
              <a:rPr sz="4100" b="1" spc="5" dirty="0">
                <a:latin typeface="Arial"/>
                <a:cs typeface="Arial"/>
              </a:rPr>
              <a:t>enterprise</a:t>
            </a:r>
            <a:r>
              <a:rPr sz="4100" b="1" spc="15" dirty="0">
                <a:latin typeface="Arial"/>
                <a:cs typeface="Arial"/>
              </a:rPr>
              <a:t> </a:t>
            </a:r>
            <a:r>
              <a:rPr sz="4100" spc="5" dirty="0">
                <a:latin typeface="Arial MT"/>
                <a:cs typeface="Arial MT"/>
              </a:rPr>
              <a:t>(the</a:t>
            </a:r>
            <a:r>
              <a:rPr sz="4100" spc="15" dirty="0">
                <a:latin typeface="Arial MT"/>
                <a:cs typeface="Arial MT"/>
              </a:rPr>
              <a:t> </a:t>
            </a:r>
            <a:r>
              <a:rPr sz="4100" spc="45" dirty="0">
                <a:latin typeface="Arial MT"/>
                <a:cs typeface="Arial MT"/>
              </a:rPr>
              <a:t>commercial</a:t>
            </a:r>
            <a:r>
              <a:rPr sz="4100" spc="15" dirty="0">
                <a:latin typeface="Arial MT"/>
                <a:cs typeface="Arial MT"/>
              </a:rPr>
              <a:t> </a:t>
            </a:r>
            <a:r>
              <a:rPr sz="4100" spc="5" dirty="0">
                <a:latin typeface="Arial MT"/>
                <a:cs typeface="Arial MT"/>
              </a:rPr>
              <a:t>solution)</a:t>
            </a:r>
            <a:endParaRPr sz="4100">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838420" cy="6906895"/>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5" dirty="0">
                <a:latin typeface="Arial MT"/>
                <a:cs typeface="Arial MT"/>
              </a:rPr>
              <a:t>Using</a:t>
            </a:r>
            <a:r>
              <a:rPr sz="4100" spc="5" dirty="0">
                <a:latin typeface="Arial MT"/>
                <a:cs typeface="Arial MT"/>
              </a:rPr>
              <a:t> </a:t>
            </a:r>
            <a:r>
              <a:rPr sz="4100" spc="10" dirty="0">
                <a:latin typeface="Arial MT"/>
                <a:cs typeface="Arial MT"/>
              </a:rPr>
              <a:t>the</a:t>
            </a:r>
            <a:r>
              <a:rPr sz="4100" spc="5" dirty="0">
                <a:latin typeface="Arial MT"/>
                <a:cs typeface="Arial MT"/>
              </a:rPr>
              <a:t> </a:t>
            </a:r>
            <a:r>
              <a:rPr sz="4100" spc="105" dirty="0">
                <a:latin typeface="Arial MT"/>
                <a:cs typeface="Arial MT"/>
              </a:rPr>
              <a:t>backend</a:t>
            </a:r>
            <a:r>
              <a:rPr sz="4100" spc="10" dirty="0">
                <a:latin typeface="Arial MT"/>
                <a:cs typeface="Arial MT"/>
              </a:rPr>
              <a:t> </a:t>
            </a:r>
            <a:r>
              <a:rPr sz="4100" spc="25" dirty="0">
                <a:latin typeface="Arial MT"/>
                <a:cs typeface="Arial MT"/>
              </a:rPr>
              <a:t>functionality</a:t>
            </a:r>
            <a:r>
              <a:rPr sz="4100" spc="5" dirty="0">
                <a:latin typeface="Arial MT"/>
                <a:cs typeface="Arial MT"/>
              </a:rPr>
              <a:t> </a:t>
            </a:r>
            <a:r>
              <a:rPr sz="4100" spc="10" dirty="0">
                <a:latin typeface="Arial MT"/>
                <a:cs typeface="Arial MT"/>
              </a:rPr>
              <a:t>has </a:t>
            </a:r>
            <a:r>
              <a:rPr sz="4100" spc="30" dirty="0">
                <a:latin typeface="Arial MT"/>
                <a:cs typeface="Arial MT"/>
              </a:rPr>
              <a:t>definitely</a:t>
            </a:r>
            <a:r>
              <a:rPr sz="4100" spc="5" dirty="0">
                <a:latin typeface="Arial MT"/>
                <a:cs typeface="Arial MT"/>
              </a:rPr>
              <a:t> </a:t>
            </a:r>
            <a:r>
              <a:rPr sz="4100" spc="30" dirty="0">
                <a:latin typeface="Arial MT"/>
                <a:cs typeface="Arial MT"/>
              </a:rPr>
              <a:t>benefits:</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900430" marR="1441450" lvl="1" indent="-509270">
              <a:lnSpc>
                <a:spcPct val="100499"/>
              </a:lnSpc>
              <a:spcBef>
                <a:spcPts val="5"/>
              </a:spcBef>
              <a:buSzPct val="75609"/>
              <a:buChar char="•"/>
              <a:tabLst>
                <a:tab pos="900430" algn="l"/>
                <a:tab pos="901065" algn="l"/>
              </a:tabLst>
            </a:pPr>
            <a:r>
              <a:rPr sz="4100" dirty="0">
                <a:latin typeface="Arial MT"/>
                <a:cs typeface="Arial MT"/>
              </a:rPr>
              <a:t>Working</a:t>
            </a:r>
            <a:r>
              <a:rPr sz="4100" spc="10" dirty="0">
                <a:latin typeface="Arial MT"/>
                <a:cs typeface="Arial MT"/>
              </a:rPr>
              <a:t> </a:t>
            </a:r>
            <a:r>
              <a:rPr sz="4100" spc="5" dirty="0">
                <a:latin typeface="Arial MT"/>
                <a:cs typeface="Arial MT"/>
              </a:rPr>
              <a:t>in</a:t>
            </a:r>
            <a:r>
              <a:rPr sz="4100" spc="10" dirty="0">
                <a:latin typeface="Arial MT"/>
                <a:cs typeface="Arial MT"/>
              </a:rPr>
              <a:t> a team: </a:t>
            </a:r>
            <a:r>
              <a:rPr sz="4100" spc="5" dirty="0">
                <a:latin typeface="Arial MT"/>
                <a:cs typeface="Arial MT"/>
              </a:rPr>
              <a:t>it</a:t>
            </a:r>
            <a:r>
              <a:rPr sz="4100" spc="10" dirty="0">
                <a:latin typeface="Arial MT"/>
                <a:cs typeface="Arial MT"/>
              </a:rPr>
              <a:t> </a:t>
            </a:r>
            <a:r>
              <a:rPr sz="4100" spc="5" dirty="0">
                <a:latin typeface="Arial MT"/>
                <a:cs typeface="Arial MT"/>
              </a:rPr>
              <a:t>allows</a:t>
            </a:r>
            <a:r>
              <a:rPr sz="4100" spc="10" dirty="0">
                <a:latin typeface="Arial MT"/>
                <a:cs typeface="Arial MT"/>
              </a:rPr>
              <a:t> </a:t>
            </a:r>
            <a:r>
              <a:rPr sz="4100" spc="5" dirty="0">
                <a:latin typeface="Arial MT"/>
                <a:cs typeface="Arial MT"/>
              </a:rPr>
              <a:t>for</a:t>
            </a:r>
            <a:r>
              <a:rPr sz="4100" spc="10" dirty="0">
                <a:latin typeface="Arial MT"/>
                <a:cs typeface="Arial MT"/>
              </a:rPr>
              <a:t> </a:t>
            </a:r>
            <a:r>
              <a:rPr sz="4100" b="1" spc="5" dirty="0">
                <a:latin typeface="Arial"/>
                <a:cs typeface="Arial"/>
              </a:rPr>
              <a:t>collaboration</a:t>
            </a:r>
            <a:r>
              <a:rPr sz="4100" spc="5" dirty="0">
                <a:latin typeface="Arial MT"/>
                <a:cs typeface="Arial MT"/>
              </a:rPr>
              <a:t>,</a:t>
            </a:r>
            <a:r>
              <a:rPr sz="4100" spc="10" dirty="0">
                <a:latin typeface="Arial MT"/>
                <a:cs typeface="Arial MT"/>
              </a:rPr>
              <a:t> the </a:t>
            </a:r>
            <a:r>
              <a:rPr sz="4100" spc="-5" dirty="0">
                <a:latin typeface="Arial MT"/>
                <a:cs typeface="Arial MT"/>
              </a:rPr>
              <a:t>remote</a:t>
            </a:r>
            <a:r>
              <a:rPr sz="4100" spc="10" dirty="0">
                <a:latin typeface="Arial MT"/>
                <a:cs typeface="Arial MT"/>
              </a:rPr>
              <a:t> </a:t>
            </a:r>
            <a:r>
              <a:rPr sz="4100" spc="5" dirty="0">
                <a:latin typeface="Arial MT"/>
                <a:cs typeface="Arial MT"/>
              </a:rPr>
              <a:t>state</a:t>
            </a:r>
            <a:r>
              <a:rPr sz="4100" spc="10" dirty="0">
                <a:latin typeface="Arial MT"/>
                <a:cs typeface="Arial MT"/>
              </a:rPr>
              <a:t> </a:t>
            </a:r>
            <a:r>
              <a:rPr sz="4100" spc="5" dirty="0">
                <a:latin typeface="Arial MT"/>
                <a:cs typeface="Arial MT"/>
              </a:rPr>
              <a:t>will </a:t>
            </a:r>
            <a:r>
              <a:rPr sz="4100" spc="-1120" dirty="0">
                <a:latin typeface="Arial MT"/>
                <a:cs typeface="Arial MT"/>
              </a:rPr>
              <a:t> </a:t>
            </a:r>
            <a:r>
              <a:rPr sz="4100" spc="10" dirty="0">
                <a:latin typeface="Arial MT"/>
                <a:cs typeface="Arial MT"/>
              </a:rPr>
              <a:t>always</a:t>
            </a:r>
            <a:r>
              <a:rPr sz="4100" dirty="0">
                <a:latin typeface="Arial MT"/>
                <a:cs typeface="Arial MT"/>
              </a:rPr>
              <a:t> </a:t>
            </a:r>
            <a:r>
              <a:rPr sz="4100" spc="125" dirty="0">
                <a:latin typeface="Arial MT"/>
                <a:cs typeface="Arial MT"/>
              </a:rPr>
              <a:t>be</a:t>
            </a:r>
            <a:r>
              <a:rPr sz="4100" spc="5" dirty="0">
                <a:latin typeface="Arial MT"/>
                <a:cs typeface="Arial MT"/>
              </a:rPr>
              <a:t> </a:t>
            </a:r>
            <a:r>
              <a:rPr sz="4100" b="1" spc="10" dirty="0">
                <a:latin typeface="Arial"/>
                <a:cs typeface="Arial"/>
              </a:rPr>
              <a:t>available</a:t>
            </a:r>
            <a:r>
              <a:rPr sz="4100" b="1" spc="5" dirty="0">
                <a:latin typeface="Arial"/>
                <a:cs typeface="Arial"/>
              </a:rPr>
              <a:t> </a:t>
            </a:r>
            <a:r>
              <a:rPr sz="4100" spc="5" dirty="0">
                <a:latin typeface="Arial MT"/>
                <a:cs typeface="Arial MT"/>
              </a:rPr>
              <a:t>for</a:t>
            </a:r>
            <a:r>
              <a:rPr sz="4100" dirty="0">
                <a:latin typeface="Arial MT"/>
                <a:cs typeface="Arial MT"/>
              </a:rPr>
              <a:t> </a:t>
            </a:r>
            <a:r>
              <a:rPr sz="4100" spc="10" dirty="0">
                <a:latin typeface="Arial MT"/>
                <a:cs typeface="Arial MT"/>
              </a:rPr>
              <a:t>the</a:t>
            </a:r>
            <a:r>
              <a:rPr sz="4100" spc="5" dirty="0">
                <a:latin typeface="Arial MT"/>
                <a:cs typeface="Arial MT"/>
              </a:rPr>
              <a:t> </a:t>
            </a:r>
            <a:r>
              <a:rPr sz="4100" spc="10" dirty="0">
                <a:latin typeface="Arial MT"/>
                <a:cs typeface="Arial MT"/>
              </a:rPr>
              <a:t>whole</a:t>
            </a:r>
            <a:r>
              <a:rPr sz="4100" spc="5" dirty="0">
                <a:latin typeface="Arial MT"/>
                <a:cs typeface="Arial MT"/>
              </a:rPr>
              <a:t> </a:t>
            </a:r>
            <a:r>
              <a:rPr sz="4100" spc="10" dirty="0">
                <a:latin typeface="Arial MT"/>
                <a:cs typeface="Arial MT"/>
              </a:rPr>
              <a:t>team</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900430" marR="53975" lvl="1" indent="-509270">
              <a:lnSpc>
                <a:spcPct val="100499"/>
              </a:lnSpc>
              <a:buSzPct val="75609"/>
              <a:buChar char="•"/>
              <a:tabLst>
                <a:tab pos="900430" algn="l"/>
                <a:tab pos="901065" algn="l"/>
              </a:tabLst>
            </a:pPr>
            <a:r>
              <a:rPr sz="4100" spc="-65" dirty="0">
                <a:latin typeface="Arial MT"/>
                <a:cs typeface="Arial MT"/>
              </a:rPr>
              <a:t>The</a:t>
            </a:r>
            <a:r>
              <a:rPr sz="4100" spc="15" dirty="0">
                <a:latin typeface="Arial MT"/>
                <a:cs typeface="Arial MT"/>
              </a:rPr>
              <a:t> </a:t>
            </a:r>
            <a:r>
              <a:rPr sz="4100" spc="5" dirty="0">
                <a:latin typeface="Arial MT"/>
                <a:cs typeface="Arial MT"/>
              </a:rPr>
              <a:t>state</a:t>
            </a:r>
            <a:r>
              <a:rPr sz="4100" spc="15" dirty="0">
                <a:latin typeface="Arial MT"/>
                <a:cs typeface="Arial MT"/>
              </a:rPr>
              <a:t> </a:t>
            </a:r>
            <a:r>
              <a:rPr sz="4100" spc="5" dirty="0">
                <a:latin typeface="Arial MT"/>
                <a:cs typeface="Arial MT"/>
              </a:rPr>
              <a:t>file</a:t>
            </a:r>
            <a:r>
              <a:rPr sz="4100" spc="15" dirty="0">
                <a:latin typeface="Arial MT"/>
                <a:cs typeface="Arial MT"/>
              </a:rPr>
              <a:t> </a:t>
            </a:r>
            <a:r>
              <a:rPr sz="4100" spc="5" dirty="0">
                <a:latin typeface="Arial MT"/>
                <a:cs typeface="Arial MT"/>
              </a:rPr>
              <a:t>is</a:t>
            </a:r>
            <a:r>
              <a:rPr sz="4100" spc="15" dirty="0">
                <a:latin typeface="Arial MT"/>
                <a:cs typeface="Arial MT"/>
              </a:rPr>
              <a:t> </a:t>
            </a:r>
            <a:r>
              <a:rPr sz="4100" spc="10" dirty="0">
                <a:latin typeface="Arial MT"/>
                <a:cs typeface="Arial MT"/>
              </a:rPr>
              <a:t>not</a:t>
            </a:r>
            <a:r>
              <a:rPr sz="4100" spc="15" dirty="0">
                <a:latin typeface="Arial MT"/>
                <a:cs typeface="Arial MT"/>
              </a:rPr>
              <a:t> </a:t>
            </a:r>
            <a:r>
              <a:rPr sz="4100" spc="35" dirty="0">
                <a:latin typeface="Arial MT"/>
                <a:cs typeface="Arial MT"/>
              </a:rPr>
              <a:t>stored</a:t>
            </a:r>
            <a:r>
              <a:rPr sz="4100" spc="15" dirty="0">
                <a:latin typeface="Arial MT"/>
                <a:cs typeface="Arial MT"/>
              </a:rPr>
              <a:t> </a:t>
            </a:r>
            <a:r>
              <a:rPr sz="4100" spc="-15" dirty="0">
                <a:latin typeface="Arial MT"/>
                <a:cs typeface="Arial MT"/>
              </a:rPr>
              <a:t>locally.</a:t>
            </a:r>
            <a:r>
              <a:rPr sz="4100" spc="15" dirty="0">
                <a:latin typeface="Arial MT"/>
                <a:cs typeface="Arial MT"/>
              </a:rPr>
              <a:t> </a:t>
            </a:r>
            <a:r>
              <a:rPr sz="4100" spc="5" dirty="0">
                <a:latin typeface="Arial MT"/>
                <a:cs typeface="Arial MT"/>
              </a:rPr>
              <a:t>Possible</a:t>
            </a:r>
            <a:r>
              <a:rPr sz="4100" spc="15" dirty="0">
                <a:latin typeface="Arial MT"/>
                <a:cs typeface="Arial MT"/>
              </a:rPr>
              <a:t> </a:t>
            </a:r>
            <a:r>
              <a:rPr sz="4100" b="1" spc="5" dirty="0">
                <a:latin typeface="Arial"/>
                <a:cs typeface="Arial"/>
              </a:rPr>
              <a:t>sensitive</a:t>
            </a:r>
            <a:r>
              <a:rPr sz="4100" b="1" spc="15" dirty="0">
                <a:latin typeface="Arial"/>
                <a:cs typeface="Arial"/>
              </a:rPr>
              <a:t> </a:t>
            </a:r>
            <a:r>
              <a:rPr sz="4100" b="1" spc="5" dirty="0">
                <a:latin typeface="Arial"/>
                <a:cs typeface="Arial"/>
              </a:rPr>
              <a:t>information</a:t>
            </a:r>
            <a:r>
              <a:rPr sz="4100" b="1" spc="15" dirty="0">
                <a:latin typeface="Arial"/>
                <a:cs typeface="Arial"/>
              </a:rPr>
              <a:t> </a:t>
            </a:r>
            <a:r>
              <a:rPr sz="4100" spc="5" dirty="0">
                <a:latin typeface="Arial MT"/>
                <a:cs typeface="Arial MT"/>
              </a:rPr>
              <a:t>is</a:t>
            </a:r>
            <a:r>
              <a:rPr sz="4100" spc="15" dirty="0">
                <a:latin typeface="Arial MT"/>
                <a:cs typeface="Arial MT"/>
              </a:rPr>
              <a:t> </a:t>
            </a:r>
            <a:r>
              <a:rPr sz="4100" spc="10" dirty="0">
                <a:latin typeface="Arial MT"/>
                <a:cs typeface="Arial MT"/>
              </a:rPr>
              <a:t>now </a:t>
            </a:r>
            <a:r>
              <a:rPr sz="4100" spc="-1125" dirty="0">
                <a:latin typeface="Arial MT"/>
                <a:cs typeface="Arial MT"/>
              </a:rPr>
              <a:t> </a:t>
            </a:r>
            <a:r>
              <a:rPr sz="4100" spc="5" dirty="0">
                <a:latin typeface="Arial MT"/>
                <a:cs typeface="Arial MT"/>
              </a:rPr>
              <a:t>only</a:t>
            </a:r>
            <a:r>
              <a:rPr sz="4100" dirty="0">
                <a:latin typeface="Arial MT"/>
                <a:cs typeface="Arial MT"/>
              </a:rPr>
              <a:t> </a:t>
            </a:r>
            <a:r>
              <a:rPr sz="4100" spc="35" dirty="0">
                <a:latin typeface="Arial MT"/>
                <a:cs typeface="Arial MT"/>
              </a:rPr>
              <a:t>stored</a:t>
            </a:r>
            <a:r>
              <a:rPr sz="4100" spc="5" dirty="0">
                <a:latin typeface="Arial MT"/>
                <a:cs typeface="Arial MT"/>
              </a:rPr>
              <a:t> in </a:t>
            </a:r>
            <a:r>
              <a:rPr sz="4100" spc="10" dirty="0">
                <a:latin typeface="Arial MT"/>
                <a:cs typeface="Arial MT"/>
              </a:rPr>
              <a:t>the</a:t>
            </a:r>
            <a:r>
              <a:rPr sz="4100" spc="5" dirty="0">
                <a:latin typeface="Arial MT"/>
                <a:cs typeface="Arial MT"/>
              </a:rPr>
              <a:t> </a:t>
            </a:r>
            <a:r>
              <a:rPr sz="4100" spc="-5" dirty="0">
                <a:latin typeface="Arial MT"/>
                <a:cs typeface="Arial MT"/>
              </a:rPr>
              <a:t>remote</a:t>
            </a:r>
            <a:r>
              <a:rPr sz="4100" spc="5" dirty="0">
                <a:latin typeface="Arial MT"/>
                <a:cs typeface="Arial MT"/>
              </a:rPr>
              <a:t> state</a:t>
            </a:r>
            <a:endParaRPr sz="4100">
              <a:latin typeface="Arial MT"/>
              <a:cs typeface="Arial MT"/>
            </a:endParaRPr>
          </a:p>
          <a:p>
            <a:pPr lvl="1">
              <a:lnSpc>
                <a:spcPct val="100000"/>
              </a:lnSpc>
              <a:spcBef>
                <a:spcPts val="40"/>
              </a:spcBef>
              <a:buFont typeface="Arial MT"/>
              <a:buChar char="•"/>
            </a:pPr>
            <a:endParaRPr sz="4200">
              <a:latin typeface="Arial MT"/>
              <a:cs typeface="Arial MT"/>
            </a:endParaRPr>
          </a:p>
          <a:p>
            <a:pPr marL="900430" marR="17780" lvl="1" indent="-509270">
              <a:lnSpc>
                <a:spcPct val="100499"/>
              </a:lnSpc>
              <a:spcBef>
                <a:spcPts val="5"/>
              </a:spcBef>
              <a:buSzPct val="75609"/>
              <a:buChar char="•"/>
              <a:tabLst>
                <a:tab pos="900430" algn="l"/>
                <a:tab pos="901065" algn="l"/>
              </a:tabLst>
            </a:pPr>
            <a:r>
              <a:rPr sz="4100" spc="-45" dirty="0">
                <a:latin typeface="Arial MT"/>
                <a:cs typeface="Arial MT"/>
              </a:rPr>
              <a:t>Some</a:t>
            </a:r>
            <a:r>
              <a:rPr sz="4100" spc="10" dirty="0">
                <a:latin typeface="Arial MT"/>
                <a:cs typeface="Arial MT"/>
              </a:rPr>
              <a:t> </a:t>
            </a:r>
            <a:r>
              <a:rPr sz="4100" spc="95" dirty="0">
                <a:latin typeface="Arial MT"/>
                <a:cs typeface="Arial MT"/>
              </a:rPr>
              <a:t>backends</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45" dirty="0">
                <a:latin typeface="Arial MT"/>
                <a:cs typeface="Arial MT"/>
              </a:rPr>
              <a:t>enable</a:t>
            </a:r>
            <a:r>
              <a:rPr sz="4100" spc="10" dirty="0">
                <a:latin typeface="Arial MT"/>
                <a:cs typeface="Arial MT"/>
              </a:rPr>
              <a:t> </a:t>
            </a:r>
            <a:r>
              <a:rPr sz="4100" b="1" spc="10" dirty="0">
                <a:latin typeface="Arial"/>
                <a:cs typeface="Arial"/>
              </a:rPr>
              <a:t>remote </a:t>
            </a:r>
            <a:r>
              <a:rPr sz="4100" b="1" spc="5" dirty="0">
                <a:latin typeface="Arial"/>
                <a:cs typeface="Arial"/>
              </a:rPr>
              <a:t>operations</a:t>
            </a:r>
            <a:r>
              <a:rPr sz="4100" spc="5" dirty="0">
                <a:latin typeface="Arial MT"/>
                <a:cs typeface="Arial MT"/>
              </a:rPr>
              <a:t>.</a:t>
            </a:r>
            <a:r>
              <a:rPr sz="4100" spc="10" dirty="0">
                <a:latin typeface="Arial MT"/>
                <a:cs typeface="Arial MT"/>
              </a:rPr>
              <a:t> </a:t>
            </a:r>
            <a:r>
              <a:rPr sz="4100" spc="-65" dirty="0">
                <a:latin typeface="Arial MT"/>
                <a:cs typeface="Arial MT"/>
              </a:rPr>
              <a:t>The</a:t>
            </a:r>
            <a:r>
              <a:rPr sz="4100" spc="10" dirty="0">
                <a:latin typeface="Arial MT"/>
                <a:cs typeface="Arial MT"/>
              </a:rPr>
              <a:t> </a:t>
            </a:r>
            <a:r>
              <a:rPr sz="4100" spc="15" dirty="0">
                <a:latin typeface="Arial MT"/>
                <a:cs typeface="Arial MT"/>
              </a:rPr>
              <a:t>terraform</a:t>
            </a:r>
            <a:r>
              <a:rPr sz="4100" spc="10" dirty="0">
                <a:latin typeface="Arial MT"/>
                <a:cs typeface="Arial MT"/>
              </a:rPr>
              <a:t> </a:t>
            </a:r>
            <a:r>
              <a:rPr sz="4100" spc="100" dirty="0">
                <a:latin typeface="Arial MT"/>
                <a:cs typeface="Arial MT"/>
              </a:rPr>
              <a:t>apply</a:t>
            </a:r>
            <a:r>
              <a:rPr sz="4100" spc="10" dirty="0">
                <a:latin typeface="Arial MT"/>
                <a:cs typeface="Arial MT"/>
              </a:rPr>
              <a:t> </a:t>
            </a:r>
            <a:r>
              <a:rPr sz="4100" spc="5" dirty="0">
                <a:latin typeface="Arial MT"/>
                <a:cs typeface="Arial MT"/>
              </a:rPr>
              <a:t>will </a:t>
            </a:r>
            <a:r>
              <a:rPr sz="4100" spc="-1125" dirty="0">
                <a:latin typeface="Arial MT"/>
                <a:cs typeface="Arial MT"/>
              </a:rPr>
              <a:t> </a:t>
            </a:r>
            <a:r>
              <a:rPr sz="4100" spc="10" dirty="0">
                <a:latin typeface="Arial MT"/>
                <a:cs typeface="Arial MT"/>
              </a:rPr>
              <a:t>then run </a:t>
            </a:r>
            <a:r>
              <a:rPr sz="4100" spc="55" dirty="0">
                <a:latin typeface="Arial MT"/>
                <a:cs typeface="Arial MT"/>
              </a:rPr>
              <a:t>completely </a:t>
            </a:r>
            <a:r>
              <a:rPr sz="4100" dirty="0">
                <a:latin typeface="Arial MT"/>
                <a:cs typeface="Arial MT"/>
              </a:rPr>
              <a:t>remote. </a:t>
            </a:r>
            <a:r>
              <a:rPr sz="4100" spc="-35" dirty="0">
                <a:latin typeface="Arial MT"/>
                <a:cs typeface="Arial MT"/>
              </a:rPr>
              <a:t>These </a:t>
            </a:r>
            <a:r>
              <a:rPr sz="4100" spc="-15" dirty="0">
                <a:latin typeface="Arial MT"/>
                <a:cs typeface="Arial MT"/>
              </a:rPr>
              <a:t>are </a:t>
            </a:r>
            <a:r>
              <a:rPr sz="4100" spc="85" dirty="0">
                <a:latin typeface="Arial MT"/>
                <a:cs typeface="Arial MT"/>
              </a:rPr>
              <a:t>called </a:t>
            </a:r>
            <a:r>
              <a:rPr sz="4100" spc="10" dirty="0">
                <a:latin typeface="Arial MT"/>
                <a:cs typeface="Arial MT"/>
              </a:rPr>
              <a:t>the </a:t>
            </a:r>
            <a:r>
              <a:rPr sz="4100" spc="65" dirty="0">
                <a:latin typeface="Arial MT"/>
                <a:cs typeface="Arial MT"/>
              </a:rPr>
              <a:t>enhanced </a:t>
            </a:r>
            <a:r>
              <a:rPr sz="4100" spc="95" dirty="0">
                <a:latin typeface="Arial MT"/>
                <a:cs typeface="Arial MT"/>
              </a:rPr>
              <a:t>backends </a:t>
            </a:r>
            <a:r>
              <a:rPr sz="4100" spc="100" dirty="0">
                <a:latin typeface="Arial MT"/>
                <a:cs typeface="Arial MT"/>
              </a:rPr>
              <a:t> </a:t>
            </a:r>
            <a:r>
              <a:rPr sz="4100" spc="35" dirty="0">
                <a:latin typeface="Arial MT"/>
                <a:cs typeface="Arial MT"/>
              </a:rPr>
              <a:t>(</a:t>
            </a:r>
            <a:r>
              <a:rPr sz="4100" u="heavy" spc="35" dirty="0">
                <a:uFill>
                  <a:solidFill>
                    <a:srgbClr val="000000"/>
                  </a:solidFill>
                </a:uFill>
                <a:latin typeface="Arial MT"/>
                <a:cs typeface="Arial MT"/>
                <a:hlinkClick r:id="rId2"/>
              </a:rPr>
              <a:t>https://ww</a:t>
            </a:r>
            <a:r>
              <a:rPr sz="4100" u="heavy" spc="35" dirty="0">
                <a:uFill>
                  <a:solidFill>
                    <a:srgbClr val="000000"/>
                  </a:solidFill>
                </a:uFill>
                <a:latin typeface="Arial MT"/>
                <a:cs typeface="Arial MT"/>
              </a:rPr>
              <a:t>w</a:t>
            </a:r>
            <a:r>
              <a:rPr sz="4100" u="heavy" spc="35" dirty="0">
                <a:uFill>
                  <a:solidFill>
                    <a:srgbClr val="000000"/>
                  </a:solidFill>
                </a:uFill>
                <a:latin typeface="Arial MT"/>
                <a:cs typeface="Arial MT"/>
                <a:hlinkClick r:id="rId2"/>
              </a:rPr>
              <a:t>.terraform.io/docs/backends/types/index.html</a:t>
            </a:r>
            <a:r>
              <a:rPr sz="4100" spc="35" dirty="0">
                <a:latin typeface="Arial MT"/>
                <a:cs typeface="Arial MT"/>
              </a:rPr>
              <a:t>)</a:t>
            </a:r>
            <a:endParaRPr sz="4100">
              <a:latin typeface="Arial MT"/>
              <a:cs typeface="Arial M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1202035" cy="314706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50" dirty="0">
                <a:latin typeface="Arial MT"/>
                <a:cs typeface="Arial MT"/>
              </a:rPr>
              <a:t>There</a:t>
            </a:r>
            <a:r>
              <a:rPr sz="4100" dirty="0">
                <a:latin typeface="Arial MT"/>
                <a:cs typeface="Arial MT"/>
              </a:rPr>
              <a:t> </a:t>
            </a:r>
            <a:r>
              <a:rPr sz="4100" spc="-15" dirty="0">
                <a:latin typeface="Arial MT"/>
                <a:cs typeface="Arial MT"/>
              </a:rPr>
              <a:t>are</a:t>
            </a:r>
            <a:r>
              <a:rPr sz="4100" spc="5" dirty="0">
                <a:latin typeface="Arial MT"/>
                <a:cs typeface="Arial MT"/>
              </a:rPr>
              <a:t> </a:t>
            </a:r>
            <a:r>
              <a:rPr sz="4100" spc="10" dirty="0">
                <a:latin typeface="Arial MT"/>
                <a:cs typeface="Arial MT"/>
              </a:rPr>
              <a:t>2</a:t>
            </a:r>
            <a:r>
              <a:rPr sz="4100" spc="5" dirty="0">
                <a:latin typeface="Arial MT"/>
                <a:cs typeface="Arial MT"/>
              </a:rPr>
              <a:t> </a:t>
            </a:r>
            <a:r>
              <a:rPr sz="4100" spc="55" dirty="0">
                <a:latin typeface="Arial MT"/>
                <a:cs typeface="Arial MT"/>
              </a:rPr>
              <a:t>steps</a:t>
            </a:r>
            <a:r>
              <a:rPr sz="4100" spc="5" dirty="0">
                <a:latin typeface="Arial MT"/>
                <a:cs typeface="Arial MT"/>
              </a:rPr>
              <a:t> to </a:t>
            </a:r>
            <a:r>
              <a:rPr sz="4100" spc="50" dirty="0">
                <a:latin typeface="Arial MT"/>
                <a:cs typeface="Arial MT"/>
              </a:rPr>
              <a:t>configure</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5" dirty="0">
                <a:latin typeface="Arial MT"/>
                <a:cs typeface="Arial MT"/>
              </a:rPr>
              <a:t>remote</a:t>
            </a:r>
            <a:r>
              <a:rPr sz="4100" spc="5" dirty="0">
                <a:latin typeface="Arial MT"/>
                <a:cs typeface="Arial MT"/>
              </a:rPr>
              <a:t> state: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160" dirty="0">
                <a:latin typeface="Arial MT"/>
                <a:cs typeface="Arial MT"/>
              </a:rPr>
              <a:t>Add</a:t>
            </a:r>
            <a:r>
              <a:rPr sz="4100" dirty="0">
                <a:latin typeface="Arial MT"/>
                <a:cs typeface="Arial MT"/>
              </a:rPr>
              <a:t> </a:t>
            </a:r>
            <a:r>
              <a:rPr sz="4100" spc="10" dirty="0">
                <a:latin typeface="Arial MT"/>
                <a:cs typeface="Arial MT"/>
              </a:rPr>
              <a:t>the</a:t>
            </a:r>
            <a:r>
              <a:rPr sz="4100" dirty="0">
                <a:latin typeface="Arial MT"/>
                <a:cs typeface="Arial MT"/>
              </a:rPr>
              <a:t> </a:t>
            </a:r>
            <a:r>
              <a:rPr sz="4100" spc="105" dirty="0">
                <a:latin typeface="Arial MT"/>
                <a:cs typeface="Arial MT"/>
              </a:rPr>
              <a:t>backend</a:t>
            </a:r>
            <a:r>
              <a:rPr sz="4100" dirty="0">
                <a:latin typeface="Arial MT"/>
                <a:cs typeface="Arial MT"/>
              </a:rPr>
              <a:t> </a:t>
            </a:r>
            <a:r>
              <a:rPr sz="4100" spc="125" dirty="0">
                <a:latin typeface="Arial MT"/>
                <a:cs typeface="Arial MT"/>
              </a:rPr>
              <a:t>code</a:t>
            </a:r>
            <a:r>
              <a:rPr sz="4100" spc="5" dirty="0">
                <a:latin typeface="Arial MT"/>
                <a:cs typeface="Arial MT"/>
              </a:rPr>
              <a:t> to</a:t>
            </a:r>
            <a:r>
              <a:rPr sz="4100" dirty="0">
                <a:latin typeface="Arial MT"/>
                <a:cs typeface="Arial MT"/>
              </a:rPr>
              <a:t> </a:t>
            </a:r>
            <a:r>
              <a:rPr sz="4100" spc="10" dirty="0">
                <a:latin typeface="Arial MT"/>
                <a:cs typeface="Arial MT"/>
              </a:rPr>
              <a:t>a</a:t>
            </a:r>
            <a:r>
              <a:rPr sz="4100" dirty="0">
                <a:latin typeface="Arial MT"/>
                <a:cs typeface="Arial MT"/>
              </a:rPr>
              <a:t> </a:t>
            </a:r>
            <a:r>
              <a:rPr sz="4100" spc="5" dirty="0">
                <a:latin typeface="Arial MT"/>
                <a:cs typeface="Arial MT"/>
              </a:rPr>
              <a:t>.tf file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65" dirty="0">
                <a:latin typeface="Arial MT"/>
                <a:cs typeface="Arial MT"/>
              </a:rPr>
              <a:t>Run</a:t>
            </a:r>
            <a:r>
              <a:rPr sz="4100" spc="-10" dirty="0">
                <a:latin typeface="Arial MT"/>
                <a:cs typeface="Arial MT"/>
              </a:rPr>
              <a:t> </a:t>
            </a:r>
            <a:r>
              <a:rPr sz="4100" spc="10" dirty="0">
                <a:latin typeface="Arial MT"/>
                <a:cs typeface="Arial MT"/>
              </a:rPr>
              <a:t>the</a:t>
            </a:r>
            <a:r>
              <a:rPr sz="4100" spc="-5" dirty="0">
                <a:latin typeface="Arial MT"/>
                <a:cs typeface="Arial MT"/>
              </a:rPr>
              <a:t> </a:t>
            </a:r>
            <a:r>
              <a:rPr sz="4100" spc="5" dirty="0">
                <a:latin typeface="Arial MT"/>
                <a:cs typeface="Arial MT"/>
              </a:rPr>
              <a:t>initialization</a:t>
            </a:r>
            <a:r>
              <a:rPr sz="4100" spc="-5" dirty="0">
                <a:latin typeface="Arial MT"/>
                <a:cs typeface="Arial MT"/>
              </a:rPr>
              <a:t> </a:t>
            </a:r>
            <a:r>
              <a:rPr sz="4100" spc="65" dirty="0">
                <a:latin typeface="Arial MT"/>
                <a:cs typeface="Arial MT"/>
              </a:rPr>
              <a:t>process</a:t>
            </a:r>
            <a:endParaRPr sz="4100">
              <a:latin typeface="Arial MT"/>
              <a:cs typeface="Arial M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40111" y="2055598"/>
            <a:ext cx="17675860" cy="1282065"/>
          </a:xfrm>
          <a:prstGeom prst="rect">
            <a:avLst/>
          </a:prstGeom>
        </p:spPr>
        <p:txBody>
          <a:bodyPr vert="horz" wrap="square" lIns="0" tIns="12065" rIns="0" bIns="0" rtlCol="0">
            <a:spAutoFit/>
          </a:bodyPr>
          <a:lstStyle/>
          <a:p>
            <a:pPr marL="521334" marR="5080" indent="-509270">
              <a:lnSpc>
                <a:spcPct val="100499"/>
              </a:lnSpc>
              <a:spcBef>
                <a:spcPts val="95"/>
              </a:spcBef>
              <a:buSzPct val="75609"/>
              <a:buChar char="•"/>
              <a:tabLst>
                <a:tab pos="521334" algn="l"/>
                <a:tab pos="521970" algn="l"/>
              </a:tabLst>
            </a:pPr>
            <a:r>
              <a:rPr sz="4100" spc="-335" dirty="0">
                <a:latin typeface="Arial MT"/>
                <a:cs typeface="Arial MT"/>
              </a:rPr>
              <a:t>To</a:t>
            </a:r>
            <a:r>
              <a:rPr sz="4100" spc="10" dirty="0">
                <a:latin typeface="Arial MT"/>
                <a:cs typeface="Arial MT"/>
              </a:rPr>
              <a:t> </a:t>
            </a:r>
            <a:r>
              <a:rPr sz="4100" spc="50" dirty="0">
                <a:latin typeface="Arial MT"/>
                <a:cs typeface="Arial MT"/>
              </a:rPr>
              <a:t>configure</a:t>
            </a:r>
            <a:r>
              <a:rPr sz="4100" spc="10" dirty="0">
                <a:latin typeface="Arial MT"/>
                <a:cs typeface="Arial MT"/>
              </a:rPr>
              <a:t> a </a:t>
            </a:r>
            <a:r>
              <a:rPr sz="4100" spc="45" dirty="0">
                <a:latin typeface="Arial MT"/>
                <a:cs typeface="Arial MT"/>
              </a:rPr>
              <a:t>consul</a:t>
            </a:r>
            <a:r>
              <a:rPr sz="4100" spc="10" dirty="0">
                <a:latin typeface="Arial MT"/>
                <a:cs typeface="Arial MT"/>
              </a:rPr>
              <a:t> </a:t>
            </a:r>
            <a:r>
              <a:rPr sz="4100" spc="-5" dirty="0">
                <a:latin typeface="Arial MT"/>
                <a:cs typeface="Arial MT"/>
              </a:rPr>
              <a:t>remote</a:t>
            </a:r>
            <a:r>
              <a:rPr sz="4100" spc="15" dirty="0">
                <a:latin typeface="Arial MT"/>
                <a:cs typeface="Arial MT"/>
              </a:rPr>
              <a:t> </a:t>
            </a:r>
            <a:r>
              <a:rPr sz="4100" spc="-5" dirty="0">
                <a:latin typeface="Arial MT"/>
                <a:cs typeface="Arial MT"/>
              </a:rPr>
              <a:t>store,</a:t>
            </a:r>
            <a:r>
              <a:rPr sz="4100" spc="10" dirty="0">
                <a:latin typeface="Arial MT"/>
                <a:cs typeface="Arial MT"/>
              </a:rPr>
              <a:t> you </a:t>
            </a:r>
            <a:r>
              <a:rPr sz="4100" spc="85" dirty="0">
                <a:latin typeface="Arial MT"/>
                <a:cs typeface="Arial MT"/>
              </a:rPr>
              <a:t>can</a:t>
            </a:r>
            <a:r>
              <a:rPr sz="4100" spc="10" dirty="0">
                <a:latin typeface="Arial MT"/>
                <a:cs typeface="Arial MT"/>
              </a:rPr>
              <a:t> </a:t>
            </a:r>
            <a:r>
              <a:rPr sz="4100" spc="160" dirty="0">
                <a:latin typeface="Arial MT"/>
                <a:cs typeface="Arial MT"/>
              </a:rPr>
              <a:t>add</a:t>
            </a:r>
            <a:r>
              <a:rPr sz="4100" spc="15" dirty="0">
                <a:latin typeface="Arial MT"/>
                <a:cs typeface="Arial MT"/>
              </a:rPr>
              <a:t> </a:t>
            </a:r>
            <a:r>
              <a:rPr sz="4100" spc="10" dirty="0">
                <a:latin typeface="Arial MT"/>
                <a:cs typeface="Arial MT"/>
              </a:rPr>
              <a:t>a </a:t>
            </a:r>
            <a:r>
              <a:rPr sz="4100" spc="5" dirty="0">
                <a:latin typeface="Arial MT"/>
                <a:cs typeface="Arial MT"/>
              </a:rPr>
              <a:t>file</a:t>
            </a:r>
            <a:r>
              <a:rPr sz="4100" spc="10" dirty="0">
                <a:latin typeface="Arial MT"/>
                <a:cs typeface="Arial MT"/>
              </a:rPr>
              <a:t> </a:t>
            </a:r>
            <a:r>
              <a:rPr sz="4100" spc="75" dirty="0">
                <a:latin typeface="Arial MT"/>
                <a:cs typeface="Arial MT"/>
              </a:rPr>
              <a:t>backend.tf</a:t>
            </a:r>
            <a:r>
              <a:rPr sz="4100" spc="10" dirty="0">
                <a:latin typeface="Arial MT"/>
                <a:cs typeface="Arial MT"/>
              </a:rPr>
              <a:t> </a:t>
            </a:r>
            <a:r>
              <a:rPr sz="4100" spc="5" dirty="0">
                <a:latin typeface="Arial MT"/>
                <a:cs typeface="Arial MT"/>
              </a:rPr>
              <a:t>with</a:t>
            </a:r>
            <a:r>
              <a:rPr sz="4100" spc="15" dirty="0">
                <a:latin typeface="Arial MT"/>
                <a:cs typeface="Arial MT"/>
              </a:rPr>
              <a:t> </a:t>
            </a:r>
            <a:r>
              <a:rPr sz="4100" spc="10" dirty="0">
                <a:latin typeface="Arial MT"/>
                <a:cs typeface="Arial MT"/>
              </a:rPr>
              <a:t>the </a:t>
            </a:r>
            <a:r>
              <a:rPr sz="4100" spc="-1125" dirty="0">
                <a:latin typeface="Arial MT"/>
                <a:cs typeface="Arial MT"/>
              </a:rPr>
              <a:t> </a:t>
            </a:r>
            <a:r>
              <a:rPr sz="4100" spc="30" dirty="0">
                <a:latin typeface="Arial MT"/>
                <a:cs typeface="Arial MT"/>
              </a:rPr>
              <a:t>following</a:t>
            </a:r>
            <a:r>
              <a:rPr sz="4100" dirty="0">
                <a:latin typeface="Arial MT"/>
                <a:cs typeface="Arial MT"/>
              </a:rPr>
              <a:t> </a:t>
            </a:r>
            <a:r>
              <a:rPr sz="4100" spc="35" dirty="0">
                <a:latin typeface="Arial MT"/>
                <a:cs typeface="Arial MT"/>
              </a:rPr>
              <a:t>contents:</a:t>
            </a:r>
            <a:endParaRPr sz="4100">
              <a:latin typeface="Arial MT"/>
              <a:cs typeface="Arial MT"/>
            </a:endParaRPr>
          </a:p>
        </p:txBody>
      </p:sp>
      <p:pic>
        <p:nvPicPr>
          <p:cNvPr id="4" name="object 4"/>
          <p:cNvPicPr/>
          <p:nvPr/>
        </p:nvPicPr>
        <p:blipFill>
          <a:blip r:embed="rId2" cstate="print"/>
          <a:stretch>
            <a:fillRect/>
          </a:stretch>
        </p:blipFill>
        <p:spPr>
          <a:xfrm>
            <a:off x="1212765" y="3714470"/>
            <a:ext cx="15600886" cy="3536827"/>
          </a:xfrm>
          <a:prstGeom prst="rect">
            <a:avLst/>
          </a:prstGeom>
        </p:spPr>
      </p:pic>
      <p:sp>
        <p:nvSpPr>
          <p:cNvPr id="5" name="object 5"/>
          <p:cNvSpPr txBox="1"/>
          <p:nvPr/>
        </p:nvSpPr>
        <p:spPr>
          <a:xfrm>
            <a:off x="1259884" y="3740647"/>
            <a:ext cx="15506700" cy="344297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a:lnSpc>
                <a:spcPct val="100000"/>
              </a:lnSpc>
              <a:spcBef>
                <a:spcPts val="55"/>
              </a:spcBef>
            </a:pPr>
            <a:endParaRPr sz="3000">
              <a:latin typeface="Times New Roman"/>
              <a:cs typeface="Times New Roman"/>
            </a:endParaRPr>
          </a:p>
          <a:p>
            <a:pPr marL="408940" marR="12820015" indent="-151765">
              <a:lnSpc>
                <a:spcPts val="2560"/>
              </a:lnSpc>
            </a:pPr>
            <a:r>
              <a:rPr sz="2150" dirty="0">
                <a:latin typeface="Arial MT"/>
                <a:cs typeface="Arial MT"/>
              </a:rPr>
              <a:t>terraform</a:t>
            </a:r>
            <a:r>
              <a:rPr sz="2150" spc="595" dirty="0">
                <a:latin typeface="Arial MT"/>
                <a:cs typeface="Arial MT"/>
              </a:rPr>
              <a:t> </a:t>
            </a:r>
            <a:r>
              <a:rPr sz="2150" spc="-5" dirty="0">
                <a:latin typeface="Arial MT"/>
                <a:cs typeface="Arial MT"/>
              </a:rPr>
              <a:t>{ </a:t>
            </a:r>
            <a:r>
              <a:rPr sz="2150" dirty="0">
                <a:latin typeface="Arial MT"/>
                <a:cs typeface="Arial MT"/>
              </a:rPr>
              <a:t> </a:t>
            </a:r>
            <a:r>
              <a:rPr sz="2150" spc="45" dirty="0">
                <a:latin typeface="Arial MT"/>
                <a:cs typeface="Arial MT"/>
              </a:rPr>
              <a:t>backend</a:t>
            </a:r>
            <a:r>
              <a:rPr sz="2150" spc="-45" dirty="0">
                <a:latin typeface="Arial MT"/>
                <a:cs typeface="Arial MT"/>
              </a:rPr>
              <a:t> </a:t>
            </a:r>
            <a:r>
              <a:rPr sz="2150" spc="-30" dirty="0">
                <a:latin typeface="Arial MT"/>
                <a:cs typeface="Arial MT"/>
              </a:rPr>
              <a:t>"consul"</a:t>
            </a:r>
            <a:r>
              <a:rPr sz="2150" spc="-45" dirty="0">
                <a:latin typeface="Arial MT"/>
                <a:cs typeface="Arial MT"/>
              </a:rPr>
              <a:t> </a:t>
            </a:r>
            <a:r>
              <a:rPr sz="2150" spc="-5" dirty="0">
                <a:latin typeface="Arial MT"/>
                <a:cs typeface="Arial MT"/>
              </a:rPr>
              <a:t>{</a:t>
            </a:r>
            <a:endParaRPr sz="2150">
              <a:latin typeface="Arial MT"/>
              <a:cs typeface="Arial MT"/>
            </a:endParaRPr>
          </a:p>
          <a:p>
            <a:pPr marL="560070">
              <a:lnSpc>
                <a:spcPts val="2460"/>
              </a:lnSpc>
              <a:tabLst>
                <a:tab pos="4320540" algn="l"/>
              </a:tabLst>
            </a:pPr>
            <a:r>
              <a:rPr sz="2150" b="1" spc="-5" dirty="0">
                <a:latin typeface="Arial"/>
                <a:cs typeface="Arial"/>
              </a:rPr>
              <a:t>address</a:t>
            </a:r>
            <a:r>
              <a:rPr sz="2150" b="1" spc="5" dirty="0">
                <a:latin typeface="Arial"/>
                <a:cs typeface="Arial"/>
              </a:rPr>
              <a:t> </a:t>
            </a:r>
            <a:r>
              <a:rPr sz="2150" b="1" spc="-5" dirty="0">
                <a:latin typeface="Arial"/>
                <a:cs typeface="Arial"/>
              </a:rPr>
              <a:t>=</a:t>
            </a:r>
            <a:r>
              <a:rPr sz="2150" b="1" spc="10" dirty="0">
                <a:latin typeface="Arial"/>
                <a:cs typeface="Arial"/>
              </a:rPr>
              <a:t> </a:t>
            </a:r>
            <a:r>
              <a:rPr sz="2150" b="1" spc="-10" dirty="0">
                <a:latin typeface="Arial"/>
                <a:cs typeface="Arial"/>
              </a:rPr>
              <a:t>"demo.consul.io"	</a:t>
            </a:r>
            <a:r>
              <a:rPr sz="2150" spc="-5" dirty="0">
                <a:latin typeface="Arial MT"/>
                <a:cs typeface="Arial MT"/>
              </a:rPr>
              <a:t>#</a:t>
            </a:r>
            <a:r>
              <a:rPr sz="2150" spc="-10" dirty="0">
                <a:latin typeface="Arial MT"/>
                <a:cs typeface="Arial MT"/>
              </a:rPr>
              <a:t> </a:t>
            </a:r>
            <a:r>
              <a:rPr sz="2150" spc="-5" dirty="0">
                <a:latin typeface="Arial MT"/>
                <a:cs typeface="Arial MT"/>
              </a:rPr>
              <a:t>hostname</a:t>
            </a:r>
            <a:r>
              <a:rPr sz="2150" spc="-15" dirty="0">
                <a:latin typeface="Arial MT"/>
                <a:cs typeface="Arial MT"/>
              </a:rPr>
              <a:t> </a:t>
            </a:r>
            <a:r>
              <a:rPr sz="2150" spc="-5" dirty="0">
                <a:latin typeface="Arial MT"/>
                <a:cs typeface="Arial MT"/>
              </a:rPr>
              <a:t>of</a:t>
            </a:r>
            <a:r>
              <a:rPr sz="2150" spc="-15" dirty="0">
                <a:latin typeface="Arial MT"/>
                <a:cs typeface="Arial MT"/>
              </a:rPr>
              <a:t> </a:t>
            </a:r>
            <a:r>
              <a:rPr sz="2150" spc="15" dirty="0">
                <a:latin typeface="Arial MT"/>
                <a:cs typeface="Arial MT"/>
              </a:rPr>
              <a:t>consul</a:t>
            </a:r>
            <a:r>
              <a:rPr sz="2150" spc="-10" dirty="0">
                <a:latin typeface="Arial MT"/>
                <a:cs typeface="Arial MT"/>
              </a:rPr>
              <a:t> </a:t>
            </a:r>
            <a:r>
              <a:rPr sz="2150" spc="10" dirty="0">
                <a:latin typeface="Arial MT"/>
                <a:cs typeface="Arial MT"/>
              </a:rPr>
              <a:t>cluster</a:t>
            </a:r>
            <a:endParaRPr sz="2150">
              <a:latin typeface="Arial MT"/>
              <a:cs typeface="Arial MT"/>
            </a:endParaRPr>
          </a:p>
          <a:p>
            <a:pPr marL="560070">
              <a:lnSpc>
                <a:spcPts val="2555"/>
              </a:lnSpc>
              <a:tabLst>
                <a:tab pos="1407795" algn="l"/>
              </a:tabLst>
            </a:pPr>
            <a:r>
              <a:rPr sz="2150" spc="25" dirty="0">
                <a:latin typeface="Arial MT"/>
                <a:cs typeface="Arial MT"/>
              </a:rPr>
              <a:t>path	</a:t>
            </a:r>
            <a:r>
              <a:rPr sz="2150" spc="155" dirty="0">
                <a:latin typeface="Arial MT"/>
                <a:cs typeface="Arial MT"/>
              </a:rPr>
              <a:t>=</a:t>
            </a:r>
            <a:r>
              <a:rPr sz="2150" spc="-25" dirty="0">
                <a:latin typeface="Arial MT"/>
                <a:cs typeface="Arial MT"/>
              </a:rPr>
              <a:t> </a:t>
            </a:r>
            <a:r>
              <a:rPr sz="2150" spc="-10" dirty="0">
                <a:latin typeface="Arial MT"/>
                <a:cs typeface="Arial MT"/>
              </a:rPr>
              <a:t>"terraform/myproject"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40111" y="2055598"/>
            <a:ext cx="8712200"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5" dirty="0">
                <a:latin typeface="Arial MT"/>
                <a:cs typeface="Arial MT"/>
              </a:rPr>
              <a:t> also</a:t>
            </a:r>
            <a:r>
              <a:rPr sz="4100" spc="10" dirty="0">
                <a:latin typeface="Arial MT"/>
                <a:cs typeface="Arial MT"/>
              </a:rPr>
              <a:t> </a:t>
            </a:r>
            <a:r>
              <a:rPr sz="4100" spc="-10" dirty="0">
                <a:latin typeface="Arial MT"/>
                <a:cs typeface="Arial MT"/>
              </a:rPr>
              <a:t>store</a:t>
            </a:r>
            <a:r>
              <a:rPr sz="4100" spc="5" dirty="0">
                <a:latin typeface="Arial MT"/>
                <a:cs typeface="Arial MT"/>
              </a:rPr>
              <a:t> </a:t>
            </a:r>
            <a:r>
              <a:rPr sz="4100" spc="10" dirty="0">
                <a:latin typeface="Arial MT"/>
                <a:cs typeface="Arial MT"/>
              </a:rPr>
              <a:t>your</a:t>
            </a:r>
            <a:r>
              <a:rPr sz="4100" spc="5" dirty="0">
                <a:latin typeface="Arial MT"/>
                <a:cs typeface="Arial MT"/>
              </a:rPr>
              <a:t> state</a:t>
            </a:r>
            <a:r>
              <a:rPr sz="4100" spc="10" dirty="0">
                <a:latin typeface="Arial MT"/>
                <a:cs typeface="Arial MT"/>
              </a:rPr>
              <a:t> </a:t>
            </a:r>
            <a:r>
              <a:rPr sz="4100" spc="5" dirty="0">
                <a:latin typeface="Arial MT"/>
                <a:cs typeface="Arial MT"/>
              </a:rPr>
              <a:t>in </a:t>
            </a:r>
            <a:r>
              <a:rPr sz="4100" spc="-70" dirty="0">
                <a:latin typeface="Arial MT"/>
                <a:cs typeface="Arial MT"/>
              </a:rPr>
              <a:t>S3:</a:t>
            </a:r>
            <a:endParaRPr sz="4100">
              <a:latin typeface="Arial MT"/>
              <a:cs typeface="Arial MT"/>
            </a:endParaRPr>
          </a:p>
        </p:txBody>
      </p:sp>
      <p:pic>
        <p:nvPicPr>
          <p:cNvPr id="4" name="object 4"/>
          <p:cNvPicPr/>
          <p:nvPr/>
        </p:nvPicPr>
        <p:blipFill>
          <a:blip r:embed="rId2" cstate="print"/>
          <a:stretch>
            <a:fillRect/>
          </a:stretch>
        </p:blipFill>
        <p:spPr>
          <a:xfrm>
            <a:off x="1187005" y="7777074"/>
            <a:ext cx="15600886" cy="2333562"/>
          </a:xfrm>
          <a:prstGeom prst="rect">
            <a:avLst/>
          </a:prstGeom>
        </p:spPr>
      </p:pic>
      <p:sp>
        <p:nvSpPr>
          <p:cNvPr id="5" name="object 5"/>
          <p:cNvSpPr txBox="1"/>
          <p:nvPr/>
        </p:nvSpPr>
        <p:spPr>
          <a:xfrm>
            <a:off x="1234124" y="7803251"/>
            <a:ext cx="15506700" cy="2239645"/>
          </a:xfrm>
          <a:prstGeom prst="rect">
            <a:avLst/>
          </a:prstGeom>
          <a:solidFill>
            <a:srgbClr val="DCDEE0"/>
          </a:solidFill>
          <a:ln w="10470">
            <a:solidFill>
              <a:srgbClr val="A6AAA9"/>
            </a:solidFill>
          </a:ln>
        </p:spPr>
        <p:txBody>
          <a:bodyPr vert="horz" wrap="square" lIns="0" tIns="6985" rIns="0" bIns="0" rtlCol="0">
            <a:spAutoFit/>
          </a:bodyPr>
          <a:lstStyle/>
          <a:p>
            <a:pPr>
              <a:lnSpc>
                <a:spcPct val="100000"/>
              </a:lnSpc>
              <a:spcBef>
                <a:spcPts val="55"/>
              </a:spcBef>
            </a:pPr>
            <a:endParaRPr sz="2000">
              <a:latin typeface="Times New Roman"/>
              <a:cs typeface="Times New Roman"/>
            </a:endParaRPr>
          </a:p>
          <a:p>
            <a:pPr marL="257810">
              <a:lnSpc>
                <a:spcPts val="2570"/>
              </a:lnSpc>
            </a:pPr>
            <a:r>
              <a:rPr sz="2150" spc="-5" dirty="0">
                <a:latin typeface="Arial MT"/>
                <a:cs typeface="Arial MT"/>
              </a:rPr>
              <a:t>$</a:t>
            </a:r>
            <a:r>
              <a:rPr sz="2150" spc="-25" dirty="0">
                <a:latin typeface="Arial MT"/>
                <a:cs typeface="Arial MT"/>
              </a:rPr>
              <a:t> </a:t>
            </a:r>
            <a:r>
              <a:rPr sz="2150" spc="-5" dirty="0">
                <a:latin typeface="Arial MT"/>
                <a:cs typeface="Arial MT"/>
              </a:rPr>
              <a:t>aws</a:t>
            </a:r>
            <a:r>
              <a:rPr sz="2150" spc="-25" dirty="0">
                <a:latin typeface="Arial MT"/>
                <a:cs typeface="Arial MT"/>
              </a:rPr>
              <a:t> </a:t>
            </a:r>
            <a:r>
              <a:rPr sz="2150" spc="15" dirty="0">
                <a:latin typeface="Arial MT"/>
                <a:cs typeface="Arial MT"/>
              </a:rPr>
              <a:t>configure</a:t>
            </a:r>
            <a:endParaRPr sz="2150">
              <a:latin typeface="Arial MT"/>
              <a:cs typeface="Arial MT"/>
            </a:endParaRPr>
          </a:p>
          <a:p>
            <a:pPr marL="257810">
              <a:lnSpc>
                <a:spcPts val="2555"/>
              </a:lnSpc>
            </a:pPr>
            <a:r>
              <a:rPr sz="2150" spc="-114" dirty="0">
                <a:latin typeface="Arial MT"/>
                <a:cs typeface="Arial MT"/>
              </a:rPr>
              <a:t>AWS</a:t>
            </a:r>
            <a:r>
              <a:rPr sz="2150" spc="-15" dirty="0">
                <a:latin typeface="Arial MT"/>
                <a:cs typeface="Arial MT"/>
              </a:rPr>
              <a:t> </a:t>
            </a:r>
            <a:r>
              <a:rPr sz="2150" spc="35" dirty="0">
                <a:latin typeface="Arial MT"/>
                <a:cs typeface="Arial MT"/>
              </a:rPr>
              <a:t>Access</a:t>
            </a:r>
            <a:r>
              <a:rPr sz="2150" spc="-15" dirty="0">
                <a:latin typeface="Arial MT"/>
                <a:cs typeface="Arial MT"/>
              </a:rPr>
              <a:t> </a:t>
            </a:r>
            <a:r>
              <a:rPr sz="2150" spc="-5" dirty="0">
                <a:latin typeface="Arial MT"/>
                <a:cs typeface="Arial MT"/>
              </a:rPr>
              <a:t>Key</a:t>
            </a:r>
            <a:r>
              <a:rPr sz="2150" spc="-15" dirty="0">
                <a:latin typeface="Arial MT"/>
                <a:cs typeface="Arial MT"/>
              </a:rPr>
              <a:t> </a:t>
            </a:r>
            <a:r>
              <a:rPr sz="2150" spc="-5" dirty="0">
                <a:latin typeface="Arial MT"/>
                <a:cs typeface="Arial MT"/>
              </a:rPr>
              <a:t>ID</a:t>
            </a:r>
            <a:r>
              <a:rPr sz="2150" spc="-15" dirty="0">
                <a:latin typeface="Arial MT"/>
                <a:cs typeface="Arial MT"/>
              </a:rPr>
              <a:t> </a:t>
            </a:r>
            <a:r>
              <a:rPr sz="2150" spc="75" dirty="0">
                <a:latin typeface="Arial MT"/>
                <a:cs typeface="Arial MT"/>
              </a:rPr>
              <a:t>[]:</a:t>
            </a:r>
            <a:r>
              <a:rPr sz="2150" spc="-15" dirty="0">
                <a:latin typeface="Arial MT"/>
                <a:cs typeface="Arial MT"/>
              </a:rPr>
              <a:t> </a:t>
            </a:r>
            <a:r>
              <a:rPr sz="2150" spc="-50" dirty="0">
                <a:latin typeface="Arial MT"/>
                <a:cs typeface="Arial MT"/>
              </a:rPr>
              <a:t>AWS-key</a:t>
            </a:r>
            <a:endParaRPr sz="2150">
              <a:latin typeface="Arial MT"/>
              <a:cs typeface="Arial MT"/>
            </a:endParaRPr>
          </a:p>
          <a:p>
            <a:pPr marL="257810" marR="9839325">
              <a:lnSpc>
                <a:spcPts val="2560"/>
              </a:lnSpc>
              <a:spcBef>
                <a:spcPts val="90"/>
              </a:spcBef>
            </a:pPr>
            <a:r>
              <a:rPr sz="2150" spc="-114" dirty="0">
                <a:latin typeface="Arial MT"/>
                <a:cs typeface="Arial MT"/>
              </a:rPr>
              <a:t>AWS</a:t>
            </a:r>
            <a:r>
              <a:rPr sz="2150" spc="-15" dirty="0">
                <a:latin typeface="Arial MT"/>
                <a:cs typeface="Arial MT"/>
              </a:rPr>
              <a:t> </a:t>
            </a:r>
            <a:r>
              <a:rPr sz="2150" spc="-10" dirty="0">
                <a:latin typeface="Arial MT"/>
                <a:cs typeface="Arial MT"/>
              </a:rPr>
              <a:t>Secret </a:t>
            </a:r>
            <a:r>
              <a:rPr sz="2150" spc="35" dirty="0">
                <a:latin typeface="Arial MT"/>
                <a:cs typeface="Arial MT"/>
              </a:rPr>
              <a:t>Access</a:t>
            </a:r>
            <a:r>
              <a:rPr sz="2150" spc="-15" dirty="0">
                <a:latin typeface="Arial MT"/>
                <a:cs typeface="Arial MT"/>
              </a:rPr>
              <a:t> </a:t>
            </a:r>
            <a:r>
              <a:rPr sz="2150" spc="-5" dirty="0">
                <a:latin typeface="Arial MT"/>
                <a:cs typeface="Arial MT"/>
              </a:rPr>
              <a:t>Key</a:t>
            </a:r>
            <a:r>
              <a:rPr sz="2150" spc="-10" dirty="0">
                <a:latin typeface="Arial MT"/>
                <a:cs typeface="Arial MT"/>
              </a:rPr>
              <a:t> </a:t>
            </a:r>
            <a:r>
              <a:rPr sz="2150" spc="75" dirty="0">
                <a:latin typeface="Arial MT"/>
                <a:cs typeface="Arial MT"/>
              </a:rPr>
              <a:t>[]:</a:t>
            </a:r>
            <a:r>
              <a:rPr sz="2150" spc="-10" dirty="0">
                <a:latin typeface="Arial MT"/>
                <a:cs typeface="Arial MT"/>
              </a:rPr>
              <a:t> </a:t>
            </a:r>
            <a:r>
              <a:rPr sz="2150" spc="-40" dirty="0">
                <a:latin typeface="Arial MT"/>
                <a:cs typeface="Arial MT"/>
              </a:rPr>
              <a:t>AWS_secret_key </a:t>
            </a:r>
            <a:r>
              <a:rPr sz="2150" spc="-585" dirty="0">
                <a:latin typeface="Arial MT"/>
                <a:cs typeface="Arial MT"/>
              </a:rPr>
              <a:t> </a:t>
            </a:r>
            <a:r>
              <a:rPr sz="2150" spc="-5" dirty="0">
                <a:latin typeface="Arial MT"/>
                <a:cs typeface="Arial MT"/>
              </a:rPr>
              <a:t>Default</a:t>
            </a:r>
            <a:r>
              <a:rPr sz="2150" spc="-10" dirty="0">
                <a:latin typeface="Arial MT"/>
                <a:cs typeface="Arial MT"/>
              </a:rPr>
              <a:t> </a:t>
            </a:r>
            <a:r>
              <a:rPr sz="2150" spc="5" dirty="0">
                <a:latin typeface="Arial MT"/>
                <a:cs typeface="Arial MT"/>
              </a:rPr>
              <a:t>region</a:t>
            </a:r>
            <a:r>
              <a:rPr sz="2150" spc="-5" dirty="0">
                <a:latin typeface="Arial MT"/>
                <a:cs typeface="Arial MT"/>
              </a:rPr>
              <a:t> name </a:t>
            </a:r>
            <a:r>
              <a:rPr sz="2150" spc="75" dirty="0">
                <a:latin typeface="Arial MT"/>
                <a:cs typeface="Arial MT"/>
              </a:rPr>
              <a:t>[]:</a:t>
            </a:r>
            <a:r>
              <a:rPr sz="2150" spc="-10" dirty="0">
                <a:latin typeface="Arial MT"/>
                <a:cs typeface="Arial MT"/>
              </a:rPr>
              <a:t> </a:t>
            </a:r>
            <a:r>
              <a:rPr sz="2150" spc="-5" dirty="0">
                <a:latin typeface="Arial MT"/>
                <a:cs typeface="Arial MT"/>
              </a:rPr>
              <a:t>eu-west-1</a:t>
            </a:r>
            <a:endParaRPr sz="2150">
              <a:latin typeface="Arial MT"/>
              <a:cs typeface="Arial MT"/>
            </a:endParaRPr>
          </a:p>
          <a:p>
            <a:pPr marL="257810">
              <a:lnSpc>
                <a:spcPts val="2470"/>
              </a:lnSpc>
            </a:pPr>
            <a:r>
              <a:rPr sz="2150" spc="-5" dirty="0">
                <a:latin typeface="Arial MT"/>
                <a:cs typeface="Arial MT"/>
              </a:rPr>
              <a:t>Default</a:t>
            </a:r>
            <a:r>
              <a:rPr sz="2150" spc="-20" dirty="0">
                <a:latin typeface="Arial MT"/>
                <a:cs typeface="Arial MT"/>
              </a:rPr>
              <a:t> </a:t>
            </a:r>
            <a:r>
              <a:rPr sz="2150" spc="15" dirty="0">
                <a:latin typeface="Arial MT"/>
                <a:cs typeface="Arial MT"/>
              </a:rPr>
              <a:t>output</a:t>
            </a:r>
            <a:r>
              <a:rPr sz="2150" spc="-20" dirty="0">
                <a:latin typeface="Arial MT"/>
                <a:cs typeface="Arial MT"/>
              </a:rPr>
              <a:t> </a:t>
            </a:r>
            <a:r>
              <a:rPr sz="2150" dirty="0">
                <a:latin typeface="Arial MT"/>
                <a:cs typeface="Arial MT"/>
              </a:rPr>
              <a:t>format</a:t>
            </a:r>
            <a:r>
              <a:rPr sz="2150" spc="-15" dirty="0">
                <a:latin typeface="Arial MT"/>
                <a:cs typeface="Arial MT"/>
              </a:rPr>
              <a:t> </a:t>
            </a:r>
            <a:r>
              <a:rPr sz="2150" spc="30" dirty="0">
                <a:latin typeface="Arial MT"/>
                <a:cs typeface="Arial MT"/>
              </a:rPr>
              <a:t>[None]:</a:t>
            </a:r>
            <a:endParaRPr sz="2150">
              <a:latin typeface="Arial MT"/>
              <a:cs typeface="Arial MT"/>
            </a:endParaRPr>
          </a:p>
        </p:txBody>
      </p:sp>
      <p:pic>
        <p:nvPicPr>
          <p:cNvPr id="6" name="object 6"/>
          <p:cNvPicPr/>
          <p:nvPr/>
        </p:nvPicPr>
        <p:blipFill>
          <a:blip r:embed="rId3" cstate="print"/>
          <a:stretch>
            <a:fillRect/>
          </a:stretch>
        </p:blipFill>
        <p:spPr>
          <a:xfrm>
            <a:off x="1187005" y="2995839"/>
            <a:ext cx="15600886" cy="2960529"/>
          </a:xfrm>
          <a:prstGeom prst="rect">
            <a:avLst/>
          </a:prstGeom>
        </p:spPr>
      </p:pic>
      <p:sp>
        <p:nvSpPr>
          <p:cNvPr id="7" name="object 7"/>
          <p:cNvSpPr txBox="1"/>
          <p:nvPr/>
        </p:nvSpPr>
        <p:spPr>
          <a:xfrm>
            <a:off x="1234124" y="3022016"/>
            <a:ext cx="15506700" cy="2866390"/>
          </a:xfrm>
          <a:prstGeom prst="rect">
            <a:avLst/>
          </a:prstGeom>
          <a:solidFill>
            <a:srgbClr val="DCDEE0"/>
          </a:solidFill>
          <a:ln w="10470">
            <a:solidFill>
              <a:srgbClr val="A6AAA9"/>
            </a:solidFill>
          </a:ln>
        </p:spPr>
        <p:txBody>
          <a:bodyPr vert="horz" wrap="square" lIns="0" tIns="1905" rIns="0" bIns="0" rtlCol="0">
            <a:spAutoFit/>
          </a:bodyPr>
          <a:lstStyle/>
          <a:p>
            <a:pPr>
              <a:lnSpc>
                <a:spcPct val="100000"/>
              </a:lnSpc>
              <a:spcBef>
                <a:spcPts val="15"/>
              </a:spcBef>
            </a:pPr>
            <a:endParaRPr sz="2050">
              <a:latin typeface="Times New Roman"/>
              <a:cs typeface="Times New Roman"/>
            </a:endParaRPr>
          </a:p>
          <a:p>
            <a:pPr marL="408940" marR="13334365" indent="-151765">
              <a:lnSpc>
                <a:spcPts val="2560"/>
              </a:lnSpc>
            </a:pPr>
            <a:r>
              <a:rPr sz="2150" dirty="0">
                <a:latin typeface="Arial MT"/>
                <a:cs typeface="Arial MT"/>
              </a:rPr>
              <a:t>terraform </a:t>
            </a:r>
            <a:r>
              <a:rPr sz="2150" spc="-5" dirty="0">
                <a:latin typeface="Arial MT"/>
                <a:cs typeface="Arial MT"/>
              </a:rPr>
              <a:t>{ </a:t>
            </a:r>
            <a:r>
              <a:rPr sz="2150" dirty="0">
                <a:latin typeface="Arial MT"/>
                <a:cs typeface="Arial MT"/>
              </a:rPr>
              <a:t> </a:t>
            </a:r>
            <a:r>
              <a:rPr sz="2150" spc="45" dirty="0">
                <a:latin typeface="Arial MT"/>
                <a:cs typeface="Arial MT"/>
              </a:rPr>
              <a:t>backend</a:t>
            </a:r>
            <a:r>
              <a:rPr sz="2150" spc="-40" dirty="0">
                <a:latin typeface="Arial MT"/>
                <a:cs typeface="Arial MT"/>
              </a:rPr>
              <a:t> </a:t>
            </a:r>
            <a:r>
              <a:rPr sz="2150" spc="-90" dirty="0">
                <a:latin typeface="Arial MT"/>
                <a:cs typeface="Arial MT"/>
              </a:rPr>
              <a:t>"s3"</a:t>
            </a:r>
            <a:r>
              <a:rPr sz="2150" spc="-35" dirty="0">
                <a:latin typeface="Arial MT"/>
                <a:cs typeface="Arial MT"/>
              </a:rPr>
              <a:t> </a:t>
            </a:r>
            <a:r>
              <a:rPr sz="2150" spc="-5" dirty="0">
                <a:latin typeface="Arial MT"/>
                <a:cs typeface="Arial MT"/>
              </a:rPr>
              <a:t>{</a:t>
            </a:r>
            <a:endParaRPr sz="2150">
              <a:latin typeface="Arial MT"/>
              <a:cs typeface="Arial MT"/>
            </a:endParaRPr>
          </a:p>
          <a:p>
            <a:pPr marL="560070">
              <a:lnSpc>
                <a:spcPts val="2460"/>
              </a:lnSpc>
            </a:pPr>
            <a:r>
              <a:rPr sz="2150" spc="35" dirty="0">
                <a:latin typeface="Arial MT"/>
                <a:cs typeface="Arial MT"/>
              </a:rPr>
              <a:t>bucket</a:t>
            </a:r>
            <a:r>
              <a:rPr sz="2150" spc="-25" dirty="0">
                <a:latin typeface="Arial MT"/>
                <a:cs typeface="Arial MT"/>
              </a:rPr>
              <a:t> </a:t>
            </a:r>
            <a:r>
              <a:rPr sz="2150" spc="155" dirty="0">
                <a:latin typeface="Arial MT"/>
                <a:cs typeface="Arial MT"/>
              </a:rPr>
              <a:t>=</a:t>
            </a:r>
            <a:r>
              <a:rPr sz="2150" spc="-25" dirty="0">
                <a:latin typeface="Arial MT"/>
                <a:cs typeface="Arial MT"/>
              </a:rPr>
              <a:t> </a:t>
            </a:r>
            <a:r>
              <a:rPr sz="2150" spc="-15" dirty="0">
                <a:latin typeface="Arial MT"/>
                <a:cs typeface="Arial MT"/>
              </a:rPr>
              <a:t>"mybucket"</a:t>
            </a:r>
            <a:endParaRPr sz="2150">
              <a:latin typeface="Arial MT"/>
              <a:cs typeface="Arial MT"/>
            </a:endParaRPr>
          </a:p>
          <a:p>
            <a:pPr marL="560070" marR="11414760">
              <a:lnSpc>
                <a:spcPts val="2560"/>
              </a:lnSpc>
              <a:spcBef>
                <a:spcPts val="90"/>
              </a:spcBef>
              <a:tabLst>
                <a:tab pos="1286510" algn="l"/>
              </a:tabLst>
            </a:pPr>
            <a:r>
              <a:rPr sz="2150" spc="-5" dirty="0">
                <a:latin typeface="Arial MT"/>
                <a:cs typeface="Arial MT"/>
              </a:rPr>
              <a:t>key	</a:t>
            </a:r>
            <a:r>
              <a:rPr sz="2150" spc="155" dirty="0">
                <a:latin typeface="Arial MT"/>
                <a:cs typeface="Arial MT"/>
              </a:rPr>
              <a:t>=</a:t>
            </a:r>
            <a:r>
              <a:rPr sz="2150" spc="-50" dirty="0">
                <a:latin typeface="Arial MT"/>
                <a:cs typeface="Arial MT"/>
              </a:rPr>
              <a:t> </a:t>
            </a:r>
            <a:r>
              <a:rPr sz="2150" spc="-10" dirty="0">
                <a:latin typeface="Arial MT"/>
                <a:cs typeface="Arial MT"/>
              </a:rPr>
              <a:t>"terraform/myproject" </a:t>
            </a:r>
            <a:r>
              <a:rPr sz="2150" spc="-580" dirty="0">
                <a:latin typeface="Arial MT"/>
                <a:cs typeface="Arial MT"/>
              </a:rPr>
              <a:t> </a:t>
            </a: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10" dirty="0">
                <a:latin typeface="Arial MT"/>
                <a:cs typeface="Arial MT"/>
              </a:rPr>
              <a:t> </a:t>
            </a:r>
            <a:r>
              <a:rPr sz="2150" spc="-35" dirty="0">
                <a:latin typeface="Arial MT"/>
                <a:cs typeface="Arial MT"/>
              </a:rPr>
              <a:t>"eu-west-1"</a:t>
            </a:r>
            <a:endParaRPr sz="2150">
              <a:latin typeface="Arial MT"/>
              <a:cs typeface="Arial MT"/>
            </a:endParaRPr>
          </a:p>
          <a:p>
            <a:pPr marL="408940">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8" name="object 8"/>
          <p:cNvSpPr txBox="1"/>
          <p:nvPr/>
        </p:nvSpPr>
        <p:spPr>
          <a:xfrm>
            <a:off x="840111" y="6910524"/>
            <a:ext cx="222250" cy="497205"/>
          </a:xfrm>
          <a:prstGeom prst="rect">
            <a:avLst/>
          </a:prstGeom>
        </p:spPr>
        <p:txBody>
          <a:bodyPr vert="horz" wrap="square" lIns="0" tIns="11430" rIns="0" bIns="0" rtlCol="0">
            <a:spAutoFit/>
          </a:bodyPr>
          <a:lstStyle/>
          <a:p>
            <a:pPr marL="12700">
              <a:lnSpc>
                <a:spcPct val="100000"/>
              </a:lnSpc>
              <a:spcBef>
                <a:spcPts val="90"/>
              </a:spcBef>
            </a:pPr>
            <a:r>
              <a:rPr sz="3100" spc="459" dirty="0">
                <a:latin typeface="Arial MT"/>
                <a:cs typeface="Arial MT"/>
              </a:rPr>
              <a:t>•</a:t>
            </a:r>
            <a:endParaRPr sz="3100">
              <a:latin typeface="Arial MT"/>
              <a:cs typeface="Arial MT"/>
            </a:endParaRPr>
          </a:p>
        </p:txBody>
      </p:sp>
      <p:sp>
        <p:nvSpPr>
          <p:cNvPr id="9" name="object 9"/>
          <p:cNvSpPr txBox="1"/>
          <p:nvPr/>
        </p:nvSpPr>
        <p:spPr>
          <a:xfrm>
            <a:off x="1349113" y="6822832"/>
            <a:ext cx="17310735" cy="654050"/>
          </a:xfrm>
          <a:prstGeom prst="rect">
            <a:avLst/>
          </a:prstGeom>
        </p:spPr>
        <p:txBody>
          <a:bodyPr vert="horz" wrap="square" lIns="0" tIns="15240" rIns="0" bIns="0" rtlCol="0">
            <a:spAutoFit/>
          </a:bodyPr>
          <a:lstStyle/>
          <a:p>
            <a:pPr marL="12700">
              <a:lnSpc>
                <a:spcPct val="100000"/>
              </a:lnSpc>
              <a:spcBef>
                <a:spcPts val="120"/>
              </a:spcBef>
            </a:pPr>
            <a:r>
              <a:rPr sz="4100" spc="-45" dirty="0">
                <a:latin typeface="Arial MT"/>
                <a:cs typeface="Arial MT"/>
              </a:rPr>
              <a:t>When</a:t>
            </a:r>
            <a:r>
              <a:rPr sz="4100" spc="5" dirty="0">
                <a:latin typeface="Arial MT"/>
                <a:cs typeface="Arial MT"/>
              </a:rPr>
              <a:t> </a:t>
            </a:r>
            <a:r>
              <a:rPr sz="4100" spc="55" dirty="0">
                <a:latin typeface="Arial MT"/>
                <a:cs typeface="Arial MT"/>
              </a:rPr>
              <a:t>using</a:t>
            </a:r>
            <a:r>
              <a:rPr sz="4100" spc="10" dirty="0">
                <a:latin typeface="Arial MT"/>
                <a:cs typeface="Arial MT"/>
              </a:rPr>
              <a:t> an </a:t>
            </a:r>
            <a:r>
              <a:rPr sz="4100" spc="-105" dirty="0">
                <a:latin typeface="Arial MT"/>
                <a:cs typeface="Arial MT"/>
              </a:rPr>
              <a:t>S3</a:t>
            </a:r>
            <a:r>
              <a:rPr sz="4100" spc="10" dirty="0">
                <a:latin typeface="Arial MT"/>
                <a:cs typeface="Arial MT"/>
              </a:rPr>
              <a:t> </a:t>
            </a:r>
            <a:r>
              <a:rPr sz="4100" spc="-5" dirty="0">
                <a:latin typeface="Arial MT"/>
                <a:cs typeface="Arial MT"/>
              </a:rPr>
              <a:t>remote</a:t>
            </a:r>
            <a:r>
              <a:rPr sz="4100" spc="10" dirty="0">
                <a:latin typeface="Arial MT"/>
                <a:cs typeface="Arial MT"/>
              </a:rPr>
              <a:t> </a:t>
            </a:r>
            <a:r>
              <a:rPr sz="4100" spc="5" dirty="0">
                <a:latin typeface="Arial MT"/>
                <a:cs typeface="Arial MT"/>
              </a:rPr>
              <a:t>state,</a:t>
            </a:r>
            <a:r>
              <a:rPr sz="4100" spc="10" dirty="0">
                <a:latin typeface="Arial MT"/>
                <a:cs typeface="Arial MT"/>
              </a:rPr>
              <a:t> </a:t>
            </a:r>
            <a:r>
              <a:rPr sz="4100" spc="-75" dirty="0">
                <a:latin typeface="Arial MT"/>
                <a:cs typeface="Arial MT"/>
              </a:rPr>
              <a:t>it’s</a:t>
            </a:r>
            <a:r>
              <a:rPr sz="4100" spc="10" dirty="0">
                <a:latin typeface="Arial MT"/>
                <a:cs typeface="Arial MT"/>
              </a:rPr>
              <a:t> </a:t>
            </a:r>
            <a:r>
              <a:rPr sz="4100" spc="65" dirty="0">
                <a:latin typeface="Arial MT"/>
                <a:cs typeface="Arial MT"/>
              </a:rPr>
              <a:t>best</a:t>
            </a:r>
            <a:r>
              <a:rPr sz="4100" spc="5" dirty="0">
                <a:latin typeface="Arial MT"/>
                <a:cs typeface="Arial MT"/>
              </a:rPr>
              <a:t> to</a:t>
            </a:r>
            <a:r>
              <a:rPr sz="4100" spc="10" dirty="0">
                <a:latin typeface="Arial MT"/>
                <a:cs typeface="Arial MT"/>
              </a:rPr>
              <a:t> </a:t>
            </a:r>
            <a:r>
              <a:rPr sz="4100" spc="50" dirty="0">
                <a:latin typeface="Arial MT"/>
                <a:cs typeface="Arial MT"/>
              </a:rPr>
              <a:t>configure</a:t>
            </a:r>
            <a:r>
              <a:rPr sz="4100" spc="10" dirty="0">
                <a:latin typeface="Arial MT"/>
                <a:cs typeface="Arial MT"/>
              </a:rPr>
              <a:t> the </a:t>
            </a:r>
            <a:r>
              <a:rPr sz="4100" spc="-190" dirty="0">
                <a:latin typeface="Arial MT"/>
                <a:cs typeface="Arial MT"/>
              </a:rPr>
              <a:t>AWS</a:t>
            </a:r>
            <a:r>
              <a:rPr sz="4100" spc="10" dirty="0">
                <a:latin typeface="Arial MT"/>
                <a:cs typeface="Arial MT"/>
              </a:rPr>
              <a:t> </a:t>
            </a:r>
            <a:r>
              <a:rPr sz="4100" spc="40" dirty="0">
                <a:latin typeface="Arial MT"/>
                <a:cs typeface="Arial MT"/>
              </a:rPr>
              <a:t>credentials:</a:t>
            </a:r>
            <a:endParaRPr sz="4100">
              <a:latin typeface="Arial MT"/>
              <a:cs typeface="Arial M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40111" y="2055598"/>
            <a:ext cx="6158865"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0" dirty="0">
                <a:latin typeface="Arial MT"/>
                <a:cs typeface="Arial MT"/>
              </a:rPr>
              <a:t>Next</a:t>
            </a:r>
            <a:r>
              <a:rPr sz="4100" spc="-15" dirty="0">
                <a:latin typeface="Arial MT"/>
                <a:cs typeface="Arial MT"/>
              </a:rPr>
              <a:t> </a:t>
            </a:r>
            <a:r>
              <a:rPr sz="4100" spc="55" dirty="0">
                <a:latin typeface="Arial MT"/>
                <a:cs typeface="Arial MT"/>
              </a:rPr>
              <a:t>step,</a:t>
            </a:r>
            <a:r>
              <a:rPr sz="4100" spc="-15" dirty="0">
                <a:latin typeface="Arial MT"/>
                <a:cs typeface="Arial MT"/>
              </a:rPr>
              <a:t> </a:t>
            </a:r>
            <a:r>
              <a:rPr sz="4100" spc="15" dirty="0">
                <a:latin typeface="Arial MT"/>
                <a:cs typeface="Arial MT"/>
              </a:rPr>
              <a:t>terraform</a:t>
            </a:r>
            <a:r>
              <a:rPr sz="4100" spc="-15" dirty="0">
                <a:latin typeface="Arial MT"/>
                <a:cs typeface="Arial MT"/>
              </a:rPr>
              <a:t> </a:t>
            </a:r>
            <a:r>
              <a:rPr sz="4100" spc="5" dirty="0">
                <a:latin typeface="Arial MT"/>
                <a:cs typeface="Arial MT"/>
              </a:rPr>
              <a:t>init:</a:t>
            </a:r>
            <a:endParaRPr sz="4100">
              <a:latin typeface="Arial MT"/>
              <a:cs typeface="Arial MT"/>
            </a:endParaRPr>
          </a:p>
        </p:txBody>
      </p:sp>
      <p:pic>
        <p:nvPicPr>
          <p:cNvPr id="4" name="object 4"/>
          <p:cNvPicPr/>
          <p:nvPr/>
        </p:nvPicPr>
        <p:blipFill>
          <a:blip r:embed="rId2" cstate="print"/>
          <a:stretch>
            <a:fillRect/>
          </a:stretch>
        </p:blipFill>
        <p:spPr>
          <a:xfrm>
            <a:off x="1187005" y="2995838"/>
            <a:ext cx="15600886" cy="7410848"/>
          </a:xfrm>
          <a:prstGeom prst="rect">
            <a:avLst/>
          </a:prstGeom>
        </p:spPr>
      </p:pic>
      <p:sp>
        <p:nvSpPr>
          <p:cNvPr id="5" name="object 5"/>
          <p:cNvSpPr txBox="1"/>
          <p:nvPr/>
        </p:nvSpPr>
        <p:spPr>
          <a:xfrm>
            <a:off x="1234124" y="3022016"/>
            <a:ext cx="15506700" cy="7317105"/>
          </a:xfrm>
          <a:prstGeom prst="rect">
            <a:avLst/>
          </a:prstGeom>
          <a:solidFill>
            <a:srgbClr val="DCDEE0"/>
          </a:solidFill>
          <a:ln w="10470">
            <a:solidFill>
              <a:srgbClr val="A6AAA9"/>
            </a:solidFill>
          </a:ln>
        </p:spPr>
        <p:txBody>
          <a:bodyPr vert="horz" wrap="square" lIns="0" tIns="635" rIns="0" bIns="0" rtlCol="0">
            <a:spAutoFit/>
          </a:bodyPr>
          <a:lstStyle/>
          <a:p>
            <a:pPr>
              <a:lnSpc>
                <a:spcPct val="100000"/>
              </a:lnSpc>
              <a:spcBef>
                <a:spcPts val="5"/>
              </a:spcBef>
            </a:pPr>
            <a:endParaRPr sz="1700">
              <a:latin typeface="Times New Roman"/>
              <a:cs typeface="Times New Roman"/>
            </a:endParaRPr>
          </a:p>
          <a:p>
            <a:pPr marL="257810" marR="12199620">
              <a:lnSpc>
                <a:spcPts val="2560"/>
              </a:lnSpc>
            </a:pPr>
            <a:r>
              <a:rPr sz="2150" spc="-5" dirty="0">
                <a:latin typeface="Arial MT"/>
                <a:cs typeface="Arial MT"/>
              </a:rPr>
              <a:t>$</a:t>
            </a:r>
            <a:r>
              <a:rPr sz="2150" dirty="0">
                <a:latin typeface="Arial MT"/>
                <a:cs typeface="Arial MT"/>
              </a:rPr>
              <a:t> terraform</a:t>
            </a:r>
            <a:r>
              <a:rPr sz="2150" spc="595" dirty="0">
                <a:latin typeface="Arial MT"/>
                <a:cs typeface="Arial MT"/>
              </a:rPr>
              <a:t> </a:t>
            </a:r>
            <a:r>
              <a:rPr sz="2150" spc="-5" dirty="0">
                <a:latin typeface="Arial MT"/>
                <a:cs typeface="Arial MT"/>
              </a:rPr>
              <a:t>init </a:t>
            </a:r>
            <a:r>
              <a:rPr sz="2150" dirty="0">
                <a:latin typeface="Arial MT"/>
                <a:cs typeface="Arial MT"/>
              </a:rPr>
              <a:t> </a:t>
            </a:r>
            <a:r>
              <a:rPr sz="2150" spc="5" dirty="0">
                <a:latin typeface="Arial MT"/>
                <a:cs typeface="Arial MT"/>
              </a:rPr>
              <a:t>Initializing</a:t>
            </a:r>
            <a:r>
              <a:rPr sz="2150" spc="-25" dirty="0">
                <a:latin typeface="Arial MT"/>
                <a:cs typeface="Arial MT"/>
              </a:rPr>
              <a:t> </a:t>
            </a:r>
            <a:r>
              <a:rPr sz="2150" spc="-5" dirty="0">
                <a:latin typeface="Arial MT"/>
                <a:cs typeface="Arial MT"/>
              </a:rPr>
              <a:t>the</a:t>
            </a:r>
            <a:r>
              <a:rPr sz="2150" spc="-25" dirty="0">
                <a:latin typeface="Arial MT"/>
                <a:cs typeface="Arial MT"/>
              </a:rPr>
              <a:t> </a:t>
            </a:r>
            <a:r>
              <a:rPr sz="2150" spc="30" dirty="0">
                <a:latin typeface="Arial MT"/>
                <a:cs typeface="Arial MT"/>
              </a:rPr>
              <a:t>backend... </a:t>
            </a:r>
            <a:r>
              <a:rPr sz="2150" spc="-585" dirty="0">
                <a:latin typeface="Arial MT"/>
                <a:cs typeface="Arial MT"/>
              </a:rPr>
              <a:t> </a:t>
            </a:r>
            <a:r>
              <a:rPr sz="2150" spc="5" dirty="0">
                <a:latin typeface="Arial MT"/>
                <a:cs typeface="Arial MT"/>
              </a:rPr>
              <a:t>region</a:t>
            </a:r>
            <a:endParaRPr sz="2150">
              <a:latin typeface="Arial MT"/>
              <a:cs typeface="Arial MT"/>
            </a:endParaRPr>
          </a:p>
          <a:p>
            <a:pPr marL="408940">
              <a:lnSpc>
                <a:spcPts val="2465"/>
              </a:lnSpc>
            </a:pPr>
            <a:r>
              <a:rPr sz="2150" spc="-45" dirty="0">
                <a:latin typeface="Arial MT"/>
                <a:cs typeface="Arial MT"/>
              </a:rPr>
              <a:t>The</a:t>
            </a:r>
            <a:r>
              <a:rPr sz="2150" spc="-15" dirty="0">
                <a:latin typeface="Arial MT"/>
                <a:cs typeface="Arial MT"/>
              </a:rPr>
              <a:t> </a:t>
            </a:r>
            <a:r>
              <a:rPr sz="2150" spc="5" dirty="0">
                <a:latin typeface="Arial MT"/>
                <a:cs typeface="Arial MT"/>
              </a:rPr>
              <a:t>region</a:t>
            </a:r>
            <a:r>
              <a:rPr sz="2150" spc="-10" dirty="0">
                <a:latin typeface="Arial MT"/>
                <a:cs typeface="Arial MT"/>
              </a:rPr>
              <a:t> </a:t>
            </a:r>
            <a:r>
              <a:rPr sz="2150" spc="-5" dirty="0">
                <a:latin typeface="Arial MT"/>
                <a:cs typeface="Arial MT"/>
              </a:rPr>
              <a:t>of</a:t>
            </a:r>
            <a:r>
              <a:rPr sz="2150" spc="-15" dirty="0">
                <a:latin typeface="Arial MT"/>
                <a:cs typeface="Arial MT"/>
              </a:rPr>
              <a:t> </a:t>
            </a:r>
            <a:r>
              <a:rPr sz="2150" spc="-5" dirty="0">
                <a:latin typeface="Arial MT"/>
                <a:cs typeface="Arial MT"/>
              </a:rPr>
              <a:t>the</a:t>
            </a:r>
            <a:r>
              <a:rPr sz="2150" spc="-10" dirty="0">
                <a:latin typeface="Arial MT"/>
                <a:cs typeface="Arial MT"/>
              </a:rPr>
              <a:t> </a:t>
            </a:r>
            <a:r>
              <a:rPr sz="2150" spc="-65" dirty="0">
                <a:latin typeface="Arial MT"/>
                <a:cs typeface="Arial MT"/>
              </a:rPr>
              <a:t>S3</a:t>
            </a:r>
            <a:r>
              <a:rPr sz="2150" spc="-15" dirty="0">
                <a:latin typeface="Arial MT"/>
                <a:cs typeface="Arial MT"/>
              </a:rPr>
              <a:t> </a:t>
            </a:r>
            <a:r>
              <a:rPr sz="2150" spc="30" dirty="0">
                <a:latin typeface="Arial MT"/>
                <a:cs typeface="Arial MT"/>
              </a:rPr>
              <a:t>bucket.</a:t>
            </a:r>
            <a:endParaRPr sz="2150">
              <a:latin typeface="Arial MT"/>
              <a:cs typeface="Arial MT"/>
            </a:endParaRPr>
          </a:p>
          <a:p>
            <a:pPr>
              <a:lnSpc>
                <a:spcPct val="100000"/>
              </a:lnSpc>
            </a:pPr>
            <a:endParaRPr sz="2200">
              <a:latin typeface="Arial MT"/>
              <a:cs typeface="Arial MT"/>
            </a:endParaRPr>
          </a:p>
          <a:p>
            <a:pPr marL="408940">
              <a:lnSpc>
                <a:spcPct val="100000"/>
              </a:lnSpc>
              <a:spcBef>
                <a:spcPts val="5"/>
              </a:spcBef>
            </a:pPr>
            <a:r>
              <a:rPr sz="2150" spc="-30" dirty="0">
                <a:latin typeface="Arial MT"/>
                <a:cs typeface="Arial MT"/>
              </a:rPr>
              <a:t>Enter</a:t>
            </a:r>
            <a:r>
              <a:rPr sz="2150" spc="-20" dirty="0">
                <a:latin typeface="Arial MT"/>
                <a:cs typeface="Arial MT"/>
              </a:rPr>
              <a:t> </a:t>
            </a:r>
            <a:r>
              <a:rPr sz="2150" spc="-5" dirty="0">
                <a:latin typeface="Arial MT"/>
                <a:cs typeface="Arial MT"/>
              </a:rPr>
              <a:t>a</a:t>
            </a:r>
            <a:r>
              <a:rPr sz="2150" spc="-20" dirty="0">
                <a:latin typeface="Arial MT"/>
                <a:cs typeface="Arial MT"/>
              </a:rPr>
              <a:t> </a:t>
            </a:r>
            <a:r>
              <a:rPr sz="2150" spc="-5" dirty="0">
                <a:latin typeface="Arial MT"/>
                <a:cs typeface="Arial MT"/>
              </a:rPr>
              <a:t>value:</a:t>
            </a:r>
            <a:r>
              <a:rPr sz="2150" spc="-20" dirty="0">
                <a:latin typeface="Arial MT"/>
                <a:cs typeface="Arial MT"/>
              </a:rPr>
              <a:t> </a:t>
            </a:r>
            <a:r>
              <a:rPr sz="2150" spc="-5" dirty="0">
                <a:latin typeface="Arial MT"/>
                <a:cs typeface="Arial MT"/>
              </a:rPr>
              <a:t>eu-west-1</a:t>
            </a:r>
            <a:endParaRPr sz="2150">
              <a:latin typeface="Arial MT"/>
              <a:cs typeface="Arial MT"/>
            </a:endParaRPr>
          </a:p>
          <a:p>
            <a:pPr>
              <a:lnSpc>
                <a:spcPct val="100000"/>
              </a:lnSpc>
            </a:pPr>
            <a:endParaRPr sz="2100">
              <a:latin typeface="Arial MT"/>
              <a:cs typeface="Arial MT"/>
            </a:endParaRPr>
          </a:p>
          <a:p>
            <a:pPr>
              <a:lnSpc>
                <a:spcPct val="100000"/>
              </a:lnSpc>
            </a:pPr>
            <a:endParaRPr sz="2100">
              <a:latin typeface="Arial MT"/>
              <a:cs typeface="Arial MT"/>
            </a:endParaRPr>
          </a:p>
          <a:p>
            <a:pPr>
              <a:lnSpc>
                <a:spcPct val="100000"/>
              </a:lnSpc>
              <a:spcBef>
                <a:spcPts val="40"/>
              </a:spcBef>
            </a:pPr>
            <a:endParaRPr sz="2500">
              <a:latin typeface="Arial MT"/>
              <a:cs typeface="Arial MT"/>
            </a:endParaRPr>
          </a:p>
          <a:p>
            <a:pPr marL="257810" marR="6753225">
              <a:lnSpc>
                <a:spcPts val="2560"/>
              </a:lnSpc>
            </a:pPr>
            <a:r>
              <a:rPr sz="2150" spc="5" dirty="0">
                <a:latin typeface="Arial MT"/>
                <a:cs typeface="Arial MT"/>
              </a:rPr>
              <a:t>Successfully </a:t>
            </a:r>
            <a:r>
              <a:rPr sz="2150" spc="25" dirty="0">
                <a:latin typeface="Arial MT"/>
                <a:cs typeface="Arial MT"/>
              </a:rPr>
              <a:t>configured </a:t>
            </a:r>
            <a:r>
              <a:rPr sz="2150" spc="-5" dirty="0">
                <a:latin typeface="Arial MT"/>
                <a:cs typeface="Arial MT"/>
              </a:rPr>
              <a:t>the </a:t>
            </a:r>
            <a:r>
              <a:rPr sz="2150" spc="45" dirty="0">
                <a:latin typeface="Arial MT"/>
                <a:cs typeface="Arial MT"/>
              </a:rPr>
              <a:t>backend </a:t>
            </a:r>
            <a:r>
              <a:rPr sz="2150" spc="-45" dirty="0">
                <a:latin typeface="Arial MT"/>
                <a:cs typeface="Arial MT"/>
              </a:rPr>
              <a:t>"s3"! </a:t>
            </a:r>
            <a:r>
              <a:rPr sz="2150" spc="-40" dirty="0">
                <a:latin typeface="Arial MT"/>
                <a:cs typeface="Arial MT"/>
              </a:rPr>
              <a:t>Terraform </a:t>
            </a:r>
            <a:r>
              <a:rPr sz="2150" spc="-5" dirty="0">
                <a:latin typeface="Arial MT"/>
                <a:cs typeface="Arial MT"/>
              </a:rPr>
              <a:t>will </a:t>
            </a:r>
            <a:r>
              <a:rPr sz="2150" spc="5" dirty="0">
                <a:latin typeface="Arial MT"/>
                <a:cs typeface="Arial MT"/>
              </a:rPr>
              <a:t>automatically </a:t>
            </a:r>
            <a:r>
              <a:rPr sz="2150" spc="-585" dirty="0">
                <a:latin typeface="Arial MT"/>
                <a:cs typeface="Arial MT"/>
              </a:rPr>
              <a:t> </a:t>
            </a:r>
            <a:r>
              <a:rPr sz="2150" spc="-5" dirty="0">
                <a:latin typeface="Arial MT"/>
                <a:cs typeface="Arial MT"/>
              </a:rPr>
              <a:t>use</a:t>
            </a:r>
            <a:r>
              <a:rPr sz="2150" spc="-10" dirty="0">
                <a:latin typeface="Arial MT"/>
                <a:cs typeface="Arial MT"/>
              </a:rPr>
              <a:t> </a:t>
            </a:r>
            <a:r>
              <a:rPr sz="2150" spc="-5" dirty="0">
                <a:latin typeface="Arial MT"/>
                <a:cs typeface="Arial MT"/>
              </a:rPr>
              <a:t>this </a:t>
            </a:r>
            <a:r>
              <a:rPr sz="2150" spc="45" dirty="0">
                <a:latin typeface="Arial MT"/>
                <a:cs typeface="Arial MT"/>
              </a:rPr>
              <a:t>backend</a:t>
            </a:r>
            <a:r>
              <a:rPr sz="2150" spc="-5" dirty="0">
                <a:latin typeface="Arial MT"/>
                <a:cs typeface="Arial MT"/>
              </a:rPr>
              <a:t> unless the</a:t>
            </a:r>
            <a:r>
              <a:rPr sz="2150" spc="-10" dirty="0">
                <a:latin typeface="Arial MT"/>
                <a:cs typeface="Arial MT"/>
              </a:rPr>
              <a:t> </a:t>
            </a:r>
            <a:r>
              <a:rPr sz="2150" spc="45" dirty="0">
                <a:latin typeface="Arial MT"/>
                <a:cs typeface="Arial MT"/>
              </a:rPr>
              <a:t>backend</a:t>
            </a:r>
            <a:r>
              <a:rPr sz="2150" spc="-5" dirty="0">
                <a:latin typeface="Arial MT"/>
                <a:cs typeface="Arial MT"/>
              </a:rPr>
              <a:t> </a:t>
            </a:r>
            <a:r>
              <a:rPr sz="2150" spc="15" dirty="0">
                <a:latin typeface="Arial MT"/>
                <a:cs typeface="Arial MT"/>
              </a:rPr>
              <a:t>configuration</a:t>
            </a:r>
            <a:r>
              <a:rPr sz="2150" spc="-5" dirty="0">
                <a:latin typeface="Arial MT"/>
                <a:cs typeface="Arial MT"/>
              </a:rPr>
              <a:t> </a:t>
            </a:r>
            <a:r>
              <a:rPr sz="2150" spc="25" dirty="0">
                <a:latin typeface="Arial MT"/>
                <a:cs typeface="Arial MT"/>
              </a:rPr>
              <a:t>changes.</a:t>
            </a:r>
            <a:endParaRPr sz="2150">
              <a:latin typeface="Arial MT"/>
              <a:cs typeface="Arial MT"/>
            </a:endParaRPr>
          </a:p>
          <a:p>
            <a:pPr>
              <a:lnSpc>
                <a:spcPct val="100000"/>
              </a:lnSpc>
              <a:spcBef>
                <a:spcPts val="30"/>
              </a:spcBef>
            </a:pPr>
            <a:endParaRPr sz="2100">
              <a:latin typeface="Arial MT"/>
              <a:cs typeface="Arial MT"/>
            </a:endParaRPr>
          </a:p>
          <a:p>
            <a:pPr marL="257810">
              <a:lnSpc>
                <a:spcPct val="100000"/>
              </a:lnSpc>
            </a:pPr>
            <a:r>
              <a:rPr sz="2150" spc="-40" dirty="0">
                <a:latin typeface="Arial MT"/>
                <a:cs typeface="Arial MT"/>
              </a:rPr>
              <a:t>Terraform</a:t>
            </a:r>
            <a:r>
              <a:rPr sz="2150" spc="-15" dirty="0">
                <a:latin typeface="Arial MT"/>
                <a:cs typeface="Arial MT"/>
              </a:rPr>
              <a:t> </a:t>
            </a:r>
            <a:r>
              <a:rPr sz="2150" spc="-5" dirty="0">
                <a:latin typeface="Arial MT"/>
                <a:cs typeface="Arial MT"/>
              </a:rPr>
              <a:t>has</a:t>
            </a:r>
            <a:r>
              <a:rPr sz="2150" spc="-10" dirty="0">
                <a:latin typeface="Arial MT"/>
                <a:cs typeface="Arial MT"/>
              </a:rPr>
              <a:t> </a:t>
            </a:r>
            <a:r>
              <a:rPr sz="2150" spc="25" dirty="0">
                <a:latin typeface="Arial MT"/>
                <a:cs typeface="Arial MT"/>
              </a:rPr>
              <a:t>been</a:t>
            </a:r>
            <a:r>
              <a:rPr sz="2150" spc="-10" dirty="0">
                <a:latin typeface="Arial MT"/>
                <a:cs typeface="Arial MT"/>
              </a:rPr>
              <a:t> </a:t>
            </a:r>
            <a:r>
              <a:rPr sz="2150" spc="15" dirty="0">
                <a:latin typeface="Arial MT"/>
                <a:cs typeface="Arial MT"/>
              </a:rPr>
              <a:t>successfully</a:t>
            </a:r>
            <a:r>
              <a:rPr sz="2150" spc="-15" dirty="0">
                <a:latin typeface="Arial MT"/>
                <a:cs typeface="Arial MT"/>
              </a:rPr>
              <a:t> </a:t>
            </a:r>
            <a:r>
              <a:rPr sz="2150" spc="15" dirty="0">
                <a:latin typeface="Arial MT"/>
                <a:cs typeface="Arial MT"/>
              </a:rPr>
              <a:t>initialized!</a:t>
            </a:r>
            <a:endParaRPr sz="2150">
              <a:latin typeface="Arial MT"/>
              <a:cs typeface="Arial MT"/>
            </a:endParaRPr>
          </a:p>
          <a:p>
            <a:pPr>
              <a:lnSpc>
                <a:spcPct val="100000"/>
              </a:lnSpc>
              <a:spcBef>
                <a:spcPts val="45"/>
              </a:spcBef>
            </a:pPr>
            <a:endParaRPr sz="2250">
              <a:latin typeface="Arial MT"/>
              <a:cs typeface="Arial MT"/>
            </a:endParaRPr>
          </a:p>
          <a:p>
            <a:pPr marL="257810" marR="5775325" algn="just">
              <a:lnSpc>
                <a:spcPts val="2560"/>
              </a:lnSpc>
            </a:pPr>
            <a:r>
              <a:rPr sz="2150" spc="-114" dirty="0">
                <a:latin typeface="Arial MT"/>
                <a:cs typeface="Arial MT"/>
              </a:rPr>
              <a:t>You </a:t>
            </a:r>
            <a:r>
              <a:rPr sz="2150" spc="-5" dirty="0">
                <a:latin typeface="Arial MT"/>
                <a:cs typeface="Arial MT"/>
              </a:rPr>
              <a:t>may now </a:t>
            </a:r>
            <a:r>
              <a:rPr sz="2150" spc="40" dirty="0">
                <a:latin typeface="Arial MT"/>
                <a:cs typeface="Arial MT"/>
              </a:rPr>
              <a:t>begin </a:t>
            </a:r>
            <a:r>
              <a:rPr sz="2150" spc="10" dirty="0">
                <a:latin typeface="Arial MT"/>
                <a:cs typeface="Arial MT"/>
              </a:rPr>
              <a:t>working </a:t>
            </a:r>
            <a:r>
              <a:rPr sz="2150" spc="-5" dirty="0">
                <a:latin typeface="Arial MT"/>
                <a:cs typeface="Arial MT"/>
              </a:rPr>
              <a:t>with </a:t>
            </a:r>
            <a:r>
              <a:rPr sz="2150" spc="-40" dirty="0">
                <a:latin typeface="Arial MT"/>
                <a:cs typeface="Arial MT"/>
              </a:rPr>
              <a:t>Terraform. </a:t>
            </a:r>
            <a:r>
              <a:rPr sz="2150" spc="-100" dirty="0">
                <a:latin typeface="Arial MT"/>
                <a:cs typeface="Arial MT"/>
              </a:rPr>
              <a:t>Try </a:t>
            </a:r>
            <a:r>
              <a:rPr sz="2150" spc="10" dirty="0">
                <a:latin typeface="Arial MT"/>
                <a:cs typeface="Arial MT"/>
              </a:rPr>
              <a:t>running </a:t>
            </a:r>
            <a:r>
              <a:rPr sz="2150" spc="-20" dirty="0">
                <a:latin typeface="Arial MT"/>
                <a:cs typeface="Arial MT"/>
              </a:rPr>
              <a:t>"terraform </a:t>
            </a:r>
            <a:r>
              <a:rPr sz="2150" spc="-15" dirty="0">
                <a:latin typeface="Arial MT"/>
                <a:cs typeface="Arial MT"/>
              </a:rPr>
              <a:t>plan" </a:t>
            </a:r>
            <a:r>
              <a:rPr sz="2150" spc="-5" dirty="0">
                <a:latin typeface="Arial MT"/>
                <a:cs typeface="Arial MT"/>
              </a:rPr>
              <a:t>to see </a:t>
            </a:r>
            <a:r>
              <a:rPr sz="2150" spc="-585" dirty="0">
                <a:latin typeface="Arial MT"/>
                <a:cs typeface="Arial MT"/>
              </a:rPr>
              <a:t> </a:t>
            </a:r>
            <a:r>
              <a:rPr sz="2150" spc="-5" dirty="0">
                <a:latin typeface="Arial MT"/>
                <a:cs typeface="Arial MT"/>
              </a:rPr>
              <a:t>any </a:t>
            </a:r>
            <a:r>
              <a:rPr sz="2150" spc="30" dirty="0">
                <a:latin typeface="Arial MT"/>
                <a:cs typeface="Arial MT"/>
              </a:rPr>
              <a:t>changes </a:t>
            </a:r>
            <a:r>
              <a:rPr sz="2150" spc="-5" dirty="0">
                <a:latin typeface="Arial MT"/>
                <a:cs typeface="Arial MT"/>
              </a:rPr>
              <a:t>that </a:t>
            </a:r>
            <a:r>
              <a:rPr sz="2150" spc="-20" dirty="0">
                <a:latin typeface="Arial MT"/>
                <a:cs typeface="Arial MT"/>
              </a:rPr>
              <a:t>are </a:t>
            </a:r>
            <a:r>
              <a:rPr sz="2150" spc="15" dirty="0">
                <a:latin typeface="Arial MT"/>
                <a:cs typeface="Arial MT"/>
              </a:rPr>
              <a:t>required </a:t>
            </a:r>
            <a:r>
              <a:rPr sz="2150" spc="-5" dirty="0">
                <a:latin typeface="Arial MT"/>
                <a:cs typeface="Arial MT"/>
              </a:rPr>
              <a:t>for your </a:t>
            </a:r>
            <a:r>
              <a:rPr sz="2150" dirty="0">
                <a:latin typeface="Arial MT"/>
                <a:cs typeface="Arial MT"/>
              </a:rPr>
              <a:t>infrastructure. </a:t>
            </a:r>
            <a:r>
              <a:rPr sz="2150" spc="-5" dirty="0">
                <a:latin typeface="Arial MT"/>
                <a:cs typeface="Arial MT"/>
              </a:rPr>
              <a:t>All </a:t>
            </a:r>
            <a:r>
              <a:rPr sz="2150" spc="-40" dirty="0">
                <a:latin typeface="Arial MT"/>
                <a:cs typeface="Arial MT"/>
              </a:rPr>
              <a:t>Terraform </a:t>
            </a:r>
            <a:r>
              <a:rPr sz="2150" spc="25" dirty="0">
                <a:latin typeface="Arial MT"/>
                <a:cs typeface="Arial MT"/>
              </a:rPr>
              <a:t>commands </a:t>
            </a:r>
            <a:r>
              <a:rPr sz="2150" spc="-585" dirty="0">
                <a:latin typeface="Arial MT"/>
                <a:cs typeface="Arial MT"/>
              </a:rPr>
              <a:t> </a:t>
            </a:r>
            <a:r>
              <a:rPr sz="2150" spc="15" dirty="0">
                <a:latin typeface="Arial MT"/>
                <a:cs typeface="Arial MT"/>
              </a:rPr>
              <a:t>should</a:t>
            </a:r>
            <a:r>
              <a:rPr sz="2150" spc="-10" dirty="0">
                <a:latin typeface="Arial MT"/>
                <a:cs typeface="Arial MT"/>
              </a:rPr>
              <a:t> </a:t>
            </a:r>
            <a:r>
              <a:rPr sz="2150" spc="-5" dirty="0">
                <a:latin typeface="Arial MT"/>
                <a:cs typeface="Arial MT"/>
              </a:rPr>
              <a:t>now work.</a:t>
            </a:r>
            <a:endParaRPr sz="2150">
              <a:latin typeface="Arial MT"/>
              <a:cs typeface="Arial MT"/>
            </a:endParaRPr>
          </a:p>
          <a:p>
            <a:pPr>
              <a:lnSpc>
                <a:spcPct val="100000"/>
              </a:lnSpc>
              <a:spcBef>
                <a:spcPts val="15"/>
              </a:spcBef>
            </a:pPr>
            <a:endParaRPr sz="2200">
              <a:latin typeface="Arial MT"/>
              <a:cs typeface="Arial MT"/>
            </a:endParaRPr>
          </a:p>
          <a:p>
            <a:pPr marL="257810" marR="6263640">
              <a:lnSpc>
                <a:spcPts val="2560"/>
              </a:lnSpc>
            </a:pPr>
            <a:r>
              <a:rPr sz="2150" spc="-5" dirty="0">
                <a:latin typeface="Arial MT"/>
                <a:cs typeface="Arial MT"/>
              </a:rPr>
              <a:t>If you</a:t>
            </a:r>
            <a:r>
              <a:rPr sz="2150" dirty="0">
                <a:latin typeface="Arial MT"/>
                <a:cs typeface="Arial MT"/>
              </a:rPr>
              <a:t> </a:t>
            </a:r>
            <a:r>
              <a:rPr sz="2150" spc="-5" dirty="0">
                <a:latin typeface="Arial MT"/>
                <a:cs typeface="Arial MT"/>
              </a:rPr>
              <a:t>ever set</a:t>
            </a:r>
            <a:r>
              <a:rPr sz="2150" dirty="0">
                <a:latin typeface="Arial MT"/>
                <a:cs typeface="Arial MT"/>
              </a:rPr>
              <a:t> </a:t>
            </a:r>
            <a:r>
              <a:rPr sz="2150" spc="-5" dirty="0">
                <a:latin typeface="Arial MT"/>
                <a:cs typeface="Arial MT"/>
              </a:rPr>
              <a:t>or</a:t>
            </a:r>
            <a:r>
              <a:rPr sz="2150" dirty="0">
                <a:latin typeface="Arial MT"/>
                <a:cs typeface="Arial MT"/>
              </a:rPr>
              <a:t> </a:t>
            </a:r>
            <a:r>
              <a:rPr sz="2150" spc="35" dirty="0">
                <a:latin typeface="Arial MT"/>
                <a:cs typeface="Arial MT"/>
              </a:rPr>
              <a:t>change</a:t>
            </a:r>
            <a:r>
              <a:rPr sz="2150" spc="-5" dirty="0">
                <a:latin typeface="Arial MT"/>
                <a:cs typeface="Arial MT"/>
              </a:rPr>
              <a:t> </a:t>
            </a:r>
            <a:r>
              <a:rPr sz="2150" spc="10" dirty="0">
                <a:latin typeface="Arial MT"/>
                <a:cs typeface="Arial MT"/>
              </a:rPr>
              <a:t>modules</a:t>
            </a:r>
            <a:r>
              <a:rPr sz="2150" dirty="0">
                <a:latin typeface="Arial MT"/>
                <a:cs typeface="Arial MT"/>
              </a:rPr>
              <a:t> </a:t>
            </a:r>
            <a:r>
              <a:rPr sz="2150" spc="-5" dirty="0">
                <a:latin typeface="Arial MT"/>
                <a:cs typeface="Arial MT"/>
              </a:rPr>
              <a:t>or</a:t>
            </a:r>
            <a:r>
              <a:rPr sz="2150" dirty="0">
                <a:latin typeface="Arial MT"/>
                <a:cs typeface="Arial MT"/>
              </a:rPr>
              <a:t> </a:t>
            </a:r>
            <a:r>
              <a:rPr sz="2150" spc="45" dirty="0">
                <a:latin typeface="Arial MT"/>
                <a:cs typeface="Arial MT"/>
              </a:rPr>
              <a:t>backend</a:t>
            </a:r>
            <a:r>
              <a:rPr sz="2150" spc="-5" dirty="0">
                <a:latin typeface="Arial MT"/>
                <a:cs typeface="Arial MT"/>
              </a:rPr>
              <a:t> </a:t>
            </a:r>
            <a:r>
              <a:rPr sz="2150" spc="15" dirty="0">
                <a:latin typeface="Arial MT"/>
                <a:cs typeface="Arial MT"/>
              </a:rPr>
              <a:t>configuration</a:t>
            </a:r>
            <a:r>
              <a:rPr sz="2150" dirty="0">
                <a:latin typeface="Arial MT"/>
                <a:cs typeface="Arial MT"/>
              </a:rPr>
              <a:t> </a:t>
            </a:r>
            <a:r>
              <a:rPr sz="2150" spc="-5" dirty="0">
                <a:latin typeface="Arial MT"/>
                <a:cs typeface="Arial MT"/>
              </a:rPr>
              <a:t>for </a:t>
            </a:r>
            <a:r>
              <a:rPr sz="2150" spc="-40" dirty="0">
                <a:latin typeface="Arial MT"/>
                <a:cs typeface="Arial MT"/>
              </a:rPr>
              <a:t>Terraform, </a:t>
            </a:r>
            <a:r>
              <a:rPr sz="2150" spc="-580" dirty="0">
                <a:latin typeface="Arial MT"/>
                <a:cs typeface="Arial MT"/>
              </a:rPr>
              <a:t> </a:t>
            </a:r>
            <a:r>
              <a:rPr sz="2150" spc="-15" dirty="0">
                <a:latin typeface="Arial MT"/>
                <a:cs typeface="Arial MT"/>
              </a:rPr>
              <a:t>rerun</a:t>
            </a:r>
            <a:r>
              <a:rPr sz="2150" dirty="0">
                <a:latin typeface="Arial MT"/>
                <a:cs typeface="Arial MT"/>
              </a:rPr>
              <a:t> </a:t>
            </a:r>
            <a:r>
              <a:rPr sz="2150" spc="-5" dirty="0">
                <a:latin typeface="Arial MT"/>
                <a:cs typeface="Arial MT"/>
              </a:rPr>
              <a:t>this</a:t>
            </a:r>
            <a:r>
              <a:rPr sz="2150" dirty="0">
                <a:latin typeface="Arial MT"/>
                <a:cs typeface="Arial MT"/>
              </a:rPr>
              <a:t> </a:t>
            </a:r>
            <a:r>
              <a:rPr sz="2150" spc="25" dirty="0">
                <a:latin typeface="Arial MT"/>
                <a:cs typeface="Arial MT"/>
              </a:rPr>
              <a:t>command</a:t>
            </a:r>
            <a:r>
              <a:rPr sz="2150" spc="5" dirty="0">
                <a:latin typeface="Arial MT"/>
                <a:cs typeface="Arial MT"/>
              </a:rPr>
              <a:t> </a:t>
            </a:r>
            <a:r>
              <a:rPr sz="2150" spc="-5" dirty="0">
                <a:latin typeface="Arial MT"/>
                <a:cs typeface="Arial MT"/>
              </a:rPr>
              <a:t>to</a:t>
            </a:r>
            <a:r>
              <a:rPr sz="2150" dirty="0">
                <a:latin typeface="Arial MT"/>
                <a:cs typeface="Arial MT"/>
              </a:rPr>
              <a:t> </a:t>
            </a:r>
            <a:r>
              <a:rPr sz="2150" spc="-10" dirty="0">
                <a:latin typeface="Arial MT"/>
                <a:cs typeface="Arial MT"/>
              </a:rPr>
              <a:t>reinitialize</a:t>
            </a:r>
            <a:r>
              <a:rPr sz="2150" spc="5" dirty="0">
                <a:latin typeface="Arial MT"/>
                <a:cs typeface="Arial MT"/>
              </a:rPr>
              <a:t> </a:t>
            </a:r>
            <a:r>
              <a:rPr sz="2150" spc="-5" dirty="0">
                <a:latin typeface="Arial MT"/>
                <a:cs typeface="Arial MT"/>
              </a:rPr>
              <a:t>your</a:t>
            </a:r>
            <a:r>
              <a:rPr sz="2150" dirty="0">
                <a:latin typeface="Arial MT"/>
                <a:cs typeface="Arial MT"/>
              </a:rPr>
              <a:t> </a:t>
            </a:r>
            <a:r>
              <a:rPr sz="2150" spc="-10" dirty="0">
                <a:latin typeface="Arial MT"/>
                <a:cs typeface="Arial MT"/>
              </a:rPr>
              <a:t>environment.</a:t>
            </a:r>
            <a:r>
              <a:rPr sz="2150" spc="5" dirty="0">
                <a:latin typeface="Arial MT"/>
                <a:cs typeface="Arial MT"/>
              </a:rPr>
              <a:t> </a:t>
            </a:r>
            <a:r>
              <a:rPr sz="2150" spc="-5" dirty="0">
                <a:latin typeface="Arial MT"/>
                <a:cs typeface="Arial MT"/>
              </a:rPr>
              <a:t>If</a:t>
            </a:r>
            <a:r>
              <a:rPr sz="2150" dirty="0">
                <a:latin typeface="Arial MT"/>
                <a:cs typeface="Arial MT"/>
              </a:rPr>
              <a:t> </a:t>
            </a:r>
            <a:r>
              <a:rPr sz="2150" spc="-5" dirty="0">
                <a:latin typeface="Arial MT"/>
                <a:cs typeface="Arial MT"/>
              </a:rPr>
              <a:t>you</a:t>
            </a:r>
            <a:r>
              <a:rPr sz="2150" spc="5" dirty="0">
                <a:latin typeface="Arial MT"/>
                <a:cs typeface="Arial MT"/>
              </a:rPr>
              <a:t> </a:t>
            </a:r>
            <a:r>
              <a:rPr sz="2150" spc="10" dirty="0">
                <a:latin typeface="Arial MT"/>
                <a:cs typeface="Arial MT"/>
              </a:rPr>
              <a:t>forget,</a:t>
            </a:r>
            <a:r>
              <a:rPr sz="2150" dirty="0">
                <a:latin typeface="Arial MT"/>
                <a:cs typeface="Arial MT"/>
              </a:rPr>
              <a:t> </a:t>
            </a:r>
            <a:r>
              <a:rPr sz="2150" spc="-5" dirty="0">
                <a:latin typeface="Arial MT"/>
                <a:cs typeface="Arial MT"/>
              </a:rPr>
              <a:t>other </a:t>
            </a:r>
            <a:r>
              <a:rPr sz="2150" dirty="0">
                <a:latin typeface="Arial MT"/>
                <a:cs typeface="Arial MT"/>
              </a:rPr>
              <a:t> </a:t>
            </a:r>
            <a:r>
              <a:rPr sz="2150" spc="25" dirty="0">
                <a:latin typeface="Arial MT"/>
                <a:cs typeface="Arial MT"/>
              </a:rPr>
              <a:t>commands</a:t>
            </a:r>
            <a:r>
              <a:rPr sz="2150" spc="-5" dirty="0">
                <a:latin typeface="Arial MT"/>
                <a:cs typeface="Arial MT"/>
              </a:rPr>
              <a:t> will </a:t>
            </a:r>
            <a:r>
              <a:rPr sz="2150" spc="35" dirty="0">
                <a:latin typeface="Arial MT"/>
                <a:cs typeface="Arial MT"/>
              </a:rPr>
              <a:t>detect</a:t>
            </a:r>
            <a:r>
              <a:rPr sz="2150" spc="-5" dirty="0">
                <a:latin typeface="Arial MT"/>
                <a:cs typeface="Arial MT"/>
              </a:rPr>
              <a:t> it </a:t>
            </a:r>
            <a:r>
              <a:rPr sz="2150" spc="35" dirty="0">
                <a:latin typeface="Arial MT"/>
                <a:cs typeface="Arial MT"/>
              </a:rPr>
              <a:t>and</a:t>
            </a:r>
            <a:r>
              <a:rPr sz="2150" spc="-5" dirty="0">
                <a:latin typeface="Arial MT"/>
                <a:cs typeface="Arial MT"/>
              </a:rPr>
              <a:t> </a:t>
            </a:r>
            <a:r>
              <a:rPr sz="2150" spc="5" dirty="0">
                <a:latin typeface="Arial MT"/>
                <a:cs typeface="Arial MT"/>
              </a:rPr>
              <a:t>remind</a:t>
            </a:r>
            <a:r>
              <a:rPr sz="2150" spc="-5" dirty="0">
                <a:latin typeface="Arial MT"/>
                <a:cs typeface="Arial MT"/>
              </a:rPr>
              <a:t> you to </a:t>
            </a:r>
            <a:r>
              <a:rPr sz="2150" spc="55" dirty="0">
                <a:latin typeface="Arial MT"/>
                <a:cs typeface="Arial MT"/>
              </a:rPr>
              <a:t>do</a:t>
            </a:r>
            <a:r>
              <a:rPr sz="2150" spc="-5" dirty="0">
                <a:latin typeface="Arial MT"/>
                <a:cs typeface="Arial MT"/>
              </a:rPr>
              <a:t> so if </a:t>
            </a:r>
            <a:r>
              <a:rPr sz="2150" spc="-10" dirty="0">
                <a:latin typeface="Arial MT"/>
                <a:cs typeface="Arial MT"/>
              </a:rPr>
              <a:t>necessary.</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781270" cy="7525384"/>
          </a:xfrm>
          <a:prstGeom prst="rect">
            <a:avLst/>
          </a:prstGeom>
        </p:spPr>
        <p:txBody>
          <a:bodyPr vert="horz" wrap="square" lIns="0" tIns="12065" rIns="0" bIns="0" rtlCol="0">
            <a:spAutoFit/>
          </a:bodyPr>
          <a:lstStyle/>
          <a:p>
            <a:pPr marL="534035" marR="692785" indent="-509270">
              <a:lnSpc>
                <a:spcPct val="100499"/>
              </a:lnSpc>
              <a:spcBef>
                <a:spcPts val="95"/>
              </a:spcBef>
              <a:buSzPct val="75609"/>
              <a:buChar char="•"/>
              <a:tabLst>
                <a:tab pos="534035" algn="l"/>
                <a:tab pos="534670" algn="l"/>
              </a:tabLst>
            </a:pPr>
            <a:r>
              <a:rPr sz="4100" spc="55" dirty="0">
                <a:latin typeface="Arial MT"/>
                <a:cs typeface="Arial MT"/>
              </a:rPr>
              <a:t>Using</a:t>
            </a:r>
            <a:r>
              <a:rPr sz="4100" spc="10" dirty="0">
                <a:latin typeface="Arial MT"/>
                <a:cs typeface="Arial MT"/>
              </a:rPr>
              <a:t> a </a:t>
            </a:r>
            <a:r>
              <a:rPr sz="4100" b="1" spc="10" dirty="0">
                <a:latin typeface="Arial"/>
                <a:cs typeface="Arial"/>
              </a:rPr>
              <a:t>remote </a:t>
            </a:r>
            <a:r>
              <a:rPr sz="4100" spc="-10" dirty="0">
                <a:latin typeface="Arial MT"/>
                <a:cs typeface="Arial MT"/>
              </a:rPr>
              <a:t>store</a:t>
            </a:r>
            <a:r>
              <a:rPr sz="4100" spc="10" dirty="0">
                <a:latin typeface="Arial MT"/>
                <a:cs typeface="Arial MT"/>
              </a:rPr>
              <a:t> </a:t>
            </a:r>
            <a:r>
              <a:rPr sz="4100" spc="5" dirty="0">
                <a:latin typeface="Arial MT"/>
                <a:cs typeface="Arial MT"/>
              </a:rPr>
              <a:t>for</a:t>
            </a:r>
            <a:r>
              <a:rPr sz="4100" spc="10" dirty="0">
                <a:latin typeface="Arial MT"/>
                <a:cs typeface="Arial MT"/>
              </a:rPr>
              <a:t> the </a:t>
            </a:r>
            <a:r>
              <a:rPr sz="4100" spc="15" dirty="0">
                <a:latin typeface="Arial MT"/>
                <a:cs typeface="Arial MT"/>
              </a:rPr>
              <a:t>terraform</a:t>
            </a:r>
            <a:r>
              <a:rPr sz="4100" spc="10" dirty="0">
                <a:latin typeface="Arial MT"/>
                <a:cs typeface="Arial MT"/>
              </a:rPr>
              <a:t> </a:t>
            </a:r>
            <a:r>
              <a:rPr sz="4100" spc="5" dirty="0">
                <a:latin typeface="Arial MT"/>
                <a:cs typeface="Arial MT"/>
              </a:rPr>
              <a:t>state</a:t>
            </a:r>
            <a:r>
              <a:rPr sz="4100" spc="10" dirty="0">
                <a:latin typeface="Arial MT"/>
                <a:cs typeface="Arial MT"/>
              </a:rPr>
              <a:t> </a:t>
            </a:r>
            <a:r>
              <a:rPr sz="4100" spc="5" dirty="0">
                <a:latin typeface="Arial MT"/>
                <a:cs typeface="Arial MT"/>
              </a:rPr>
              <a:t>will</a:t>
            </a:r>
            <a:r>
              <a:rPr sz="4100" spc="10" dirty="0">
                <a:latin typeface="Arial MT"/>
                <a:cs typeface="Arial MT"/>
              </a:rPr>
              <a:t> </a:t>
            </a:r>
            <a:r>
              <a:rPr sz="4100" spc="-5" dirty="0">
                <a:latin typeface="Arial MT"/>
                <a:cs typeface="Arial MT"/>
              </a:rPr>
              <a:t>ensure</a:t>
            </a:r>
            <a:r>
              <a:rPr sz="4100" spc="10" dirty="0">
                <a:latin typeface="Arial MT"/>
                <a:cs typeface="Arial MT"/>
              </a:rPr>
              <a:t> </a:t>
            </a:r>
            <a:r>
              <a:rPr sz="4100" spc="5" dirty="0">
                <a:latin typeface="Arial MT"/>
                <a:cs typeface="Arial MT"/>
              </a:rPr>
              <a:t>that</a:t>
            </a:r>
            <a:r>
              <a:rPr sz="4100" spc="10" dirty="0">
                <a:latin typeface="Arial MT"/>
                <a:cs typeface="Arial MT"/>
              </a:rPr>
              <a:t> you always </a:t>
            </a:r>
            <a:r>
              <a:rPr sz="4100" spc="-1125" dirty="0">
                <a:latin typeface="Arial MT"/>
                <a:cs typeface="Arial MT"/>
              </a:rPr>
              <a:t> </a:t>
            </a:r>
            <a:r>
              <a:rPr sz="4100" spc="10" dirty="0">
                <a:latin typeface="Arial MT"/>
                <a:cs typeface="Arial MT"/>
              </a:rPr>
              <a:t>have</a:t>
            </a:r>
            <a:r>
              <a:rPr sz="4100" spc="5" dirty="0">
                <a:latin typeface="Arial MT"/>
                <a:cs typeface="Arial MT"/>
              </a:rPr>
              <a:t> </a:t>
            </a:r>
            <a:r>
              <a:rPr sz="4100" spc="10" dirty="0">
                <a:latin typeface="Arial MT"/>
                <a:cs typeface="Arial MT"/>
              </a:rPr>
              <a:t>the</a:t>
            </a:r>
            <a:r>
              <a:rPr sz="4100" dirty="0">
                <a:latin typeface="Arial MT"/>
                <a:cs typeface="Arial MT"/>
              </a:rPr>
              <a:t> </a:t>
            </a:r>
            <a:r>
              <a:rPr sz="4100" b="1" spc="5" dirty="0">
                <a:latin typeface="Arial"/>
                <a:cs typeface="Arial"/>
              </a:rPr>
              <a:t>latest version </a:t>
            </a:r>
            <a:r>
              <a:rPr sz="4100" spc="5" dirty="0">
                <a:latin typeface="Arial MT"/>
                <a:cs typeface="Arial MT"/>
              </a:rPr>
              <a:t>of </a:t>
            </a:r>
            <a:r>
              <a:rPr sz="4100" spc="10" dirty="0">
                <a:latin typeface="Arial MT"/>
                <a:cs typeface="Arial MT"/>
              </a:rPr>
              <a:t>the</a:t>
            </a:r>
            <a:r>
              <a:rPr sz="4100" spc="5" dirty="0">
                <a:latin typeface="Arial MT"/>
                <a:cs typeface="Arial MT"/>
              </a:rPr>
              <a:t> state</a:t>
            </a:r>
            <a:endParaRPr sz="4100">
              <a:latin typeface="Arial MT"/>
              <a:cs typeface="Arial MT"/>
            </a:endParaRPr>
          </a:p>
          <a:p>
            <a:pPr>
              <a:lnSpc>
                <a:spcPct val="100000"/>
              </a:lnSpc>
              <a:spcBef>
                <a:spcPts val="45"/>
              </a:spcBef>
              <a:buFont typeface="Arial MT"/>
              <a:buChar char="•"/>
            </a:pPr>
            <a:endParaRPr sz="4200">
              <a:latin typeface="Arial MT"/>
              <a:cs typeface="Arial MT"/>
            </a:endParaRPr>
          </a:p>
          <a:p>
            <a:pPr marL="534035" marR="1372235" indent="-509270">
              <a:lnSpc>
                <a:spcPct val="100499"/>
              </a:lnSpc>
              <a:buSzPct val="75609"/>
              <a:buChar char="•"/>
              <a:tabLst>
                <a:tab pos="534035" algn="l"/>
                <a:tab pos="534670" algn="l"/>
              </a:tabLst>
            </a:pPr>
            <a:r>
              <a:rPr sz="4100" spc="5" dirty="0">
                <a:latin typeface="Arial MT"/>
                <a:cs typeface="Arial MT"/>
              </a:rPr>
              <a:t>It</a:t>
            </a:r>
            <a:r>
              <a:rPr sz="4100" spc="10" dirty="0">
                <a:latin typeface="Arial MT"/>
                <a:cs typeface="Arial MT"/>
              </a:rPr>
              <a:t> </a:t>
            </a:r>
            <a:r>
              <a:rPr sz="4100" spc="45" dirty="0">
                <a:latin typeface="Arial MT"/>
                <a:cs typeface="Arial MT"/>
              </a:rPr>
              <a:t>avoids</a:t>
            </a:r>
            <a:r>
              <a:rPr sz="4100" spc="10" dirty="0">
                <a:latin typeface="Arial MT"/>
                <a:cs typeface="Arial MT"/>
              </a:rPr>
              <a:t> </a:t>
            </a:r>
            <a:r>
              <a:rPr sz="4100" spc="45" dirty="0">
                <a:latin typeface="Arial MT"/>
                <a:cs typeface="Arial MT"/>
              </a:rPr>
              <a:t>having</a:t>
            </a:r>
            <a:r>
              <a:rPr sz="4100" spc="10" dirty="0">
                <a:latin typeface="Arial MT"/>
                <a:cs typeface="Arial MT"/>
              </a:rPr>
              <a:t> </a:t>
            </a:r>
            <a:r>
              <a:rPr sz="4100" spc="5" dirty="0">
                <a:latin typeface="Arial MT"/>
                <a:cs typeface="Arial MT"/>
              </a:rPr>
              <a:t>to</a:t>
            </a:r>
            <a:r>
              <a:rPr sz="4100" spc="15" dirty="0">
                <a:latin typeface="Arial MT"/>
                <a:cs typeface="Arial MT"/>
              </a:rPr>
              <a:t> </a:t>
            </a:r>
            <a:r>
              <a:rPr sz="4100" b="1" spc="10" dirty="0">
                <a:latin typeface="Arial"/>
                <a:cs typeface="Arial"/>
              </a:rPr>
              <a:t>commit </a:t>
            </a:r>
            <a:r>
              <a:rPr sz="4100" spc="85" dirty="0">
                <a:latin typeface="Arial MT"/>
                <a:cs typeface="Arial MT"/>
              </a:rPr>
              <a:t>and</a:t>
            </a:r>
            <a:r>
              <a:rPr sz="4100" spc="10" dirty="0">
                <a:latin typeface="Arial MT"/>
                <a:cs typeface="Arial MT"/>
              </a:rPr>
              <a:t> </a:t>
            </a:r>
            <a:r>
              <a:rPr sz="4100" b="1" spc="5" dirty="0">
                <a:latin typeface="Arial"/>
                <a:cs typeface="Arial"/>
              </a:rPr>
              <a:t>push</a:t>
            </a:r>
            <a:r>
              <a:rPr sz="4100" b="1" spc="15" dirty="0">
                <a:latin typeface="Arial"/>
                <a:cs typeface="Arial"/>
              </a:rPr>
              <a:t> </a:t>
            </a:r>
            <a:r>
              <a:rPr sz="4100" spc="10" dirty="0">
                <a:latin typeface="Arial MT"/>
                <a:cs typeface="Arial MT"/>
              </a:rPr>
              <a:t>the terraform.tfstate </a:t>
            </a:r>
            <a:r>
              <a:rPr sz="4100" spc="5" dirty="0">
                <a:latin typeface="Arial MT"/>
                <a:cs typeface="Arial MT"/>
              </a:rPr>
              <a:t>to</a:t>
            </a:r>
            <a:r>
              <a:rPr sz="4100" spc="10" dirty="0">
                <a:latin typeface="Arial MT"/>
                <a:cs typeface="Arial MT"/>
              </a:rPr>
              <a:t> version </a:t>
            </a:r>
            <a:r>
              <a:rPr sz="4100" spc="-1120" dirty="0">
                <a:latin typeface="Arial MT"/>
                <a:cs typeface="Arial MT"/>
              </a:rPr>
              <a:t> </a:t>
            </a:r>
            <a:r>
              <a:rPr sz="4100" spc="30" dirty="0">
                <a:latin typeface="Arial MT"/>
                <a:cs typeface="Arial MT"/>
              </a:rPr>
              <a:t>control</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60" dirty="0">
                <a:latin typeface="Arial MT"/>
                <a:cs typeface="Arial MT"/>
              </a:rPr>
              <a:t>Terraform</a:t>
            </a:r>
            <a:r>
              <a:rPr sz="4100" dirty="0">
                <a:latin typeface="Arial MT"/>
                <a:cs typeface="Arial MT"/>
              </a:rPr>
              <a:t> </a:t>
            </a:r>
            <a:r>
              <a:rPr sz="4100" spc="-5" dirty="0">
                <a:latin typeface="Arial MT"/>
                <a:cs typeface="Arial MT"/>
              </a:rPr>
              <a:t>remote</a:t>
            </a:r>
            <a:r>
              <a:rPr sz="4100" spc="5" dirty="0">
                <a:latin typeface="Arial MT"/>
                <a:cs typeface="Arial MT"/>
              </a:rPr>
              <a:t> </a:t>
            </a:r>
            <a:r>
              <a:rPr sz="4100" spc="-5" dirty="0">
                <a:latin typeface="Arial MT"/>
                <a:cs typeface="Arial MT"/>
              </a:rPr>
              <a:t>stores</a:t>
            </a:r>
            <a:r>
              <a:rPr sz="4100" spc="5" dirty="0">
                <a:latin typeface="Arial MT"/>
                <a:cs typeface="Arial MT"/>
              </a:rPr>
              <a:t> </a:t>
            </a:r>
            <a:r>
              <a:rPr sz="4100" spc="35" dirty="0">
                <a:latin typeface="Arial MT"/>
                <a:cs typeface="Arial MT"/>
              </a:rPr>
              <a:t>don’t</a:t>
            </a:r>
            <a:r>
              <a:rPr sz="4100" spc="5" dirty="0">
                <a:latin typeface="Arial MT"/>
                <a:cs typeface="Arial MT"/>
              </a:rPr>
              <a:t> </a:t>
            </a:r>
            <a:r>
              <a:rPr sz="4100" spc="10" dirty="0">
                <a:latin typeface="Arial MT"/>
                <a:cs typeface="Arial MT"/>
              </a:rPr>
              <a:t>always</a:t>
            </a:r>
            <a:r>
              <a:rPr sz="4100" spc="5" dirty="0">
                <a:latin typeface="Arial MT"/>
                <a:cs typeface="Arial MT"/>
              </a:rPr>
              <a:t> </a:t>
            </a:r>
            <a:r>
              <a:rPr sz="4100" spc="85" dirty="0">
                <a:latin typeface="Arial MT"/>
                <a:cs typeface="Arial MT"/>
              </a:rPr>
              <a:t>support</a:t>
            </a:r>
            <a:r>
              <a:rPr sz="4100" spc="5" dirty="0">
                <a:latin typeface="Arial MT"/>
                <a:cs typeface="Arial MT"/>
              </a:rPr>
              <a:t> </a:t>
            </a:r>
            <a:r>
              <a:rPr sz="4100" b="1" spc="5" dirty="0">
                <a:latin typeface="Arial"/>
                <a:cs typeface="Arial"/>
              </a:rPr>
              <a:t>locking</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7780" lvl="1" indent="-509270">
              <a:lnSpc>
                <a:spcPct val="100499"/>
              </a:lnSpc>
              <a:buSzPct val="75609"/>
              <a:buChar char="•"/>
              <a:tabLst>
                <a:tab pos="1266825" algn="l"/>
                <a:tab pos="1267460" algn="l"/>
              </a:tabLst>
            </a:pPr>
            <a:r>
              <a:rPr sz="4100" spc="-65" dirty="0">
                <a:latin typeface="Arial MT"/>
                <a:cs typeface="Arial MT"/>
              </a:rPr>
              <a:t>The </a:t>
            </a:r>
            <a:r>
              <a:rPr sz="4100" spc="45" dirty="0">
                <a:latin typeface="Arial MT"/>
                <a:cs typeface="Arial MT"/>
              </a:rPr>
              <a:t>documentation </a:t>
            </a:r>
            <a:r>
              <a:rPr sz="4100" spc="10" dirty="0">
                <a:latin typeface="Arial MT"/>
                <a:cs typeface="Arial MT"/>
              </a:rPr>
              <a:t>always mentions </a:t>
            </a:r>
            <a:r>
              <a:rPr sz="4100" spc="5" dirty="0">
                <a:latin typeface="Arial MT"/>
                <a:cs typeface="Arial MT"/>
              </a:rPr>
              <a:t>if </a:t>
            </a:r>
            <a:r>
              <a:rPr sz="4100" spc="70" dirty="0">
                <a:latin typeface="Arial MT"/>
                <a:cs typeface="Arial MT"/>
              </a:rPr>
              <a:t>locking </a:t>
            </a:r>
            <a:r>
              <a:rPr sz="4100" spc="5" dirty="0">
                <a:latin typeface="Arial MT"/>
                <a:cs typeface="Arial MT"/>
              </a:rPr>
              <a:t>is </a:t>
            </a:r>
            <a:r>
              <a:rPr sz="4100" spc="30" dirty="0">
                <a:latin typeface="Arial MT"/>
                <a:cs typeface="Arial MT"/>
              </a:rPr>
              <a:t>available </a:t>
            </a:r>
            <a:r>
              <a:rPr sz="4100" spc="5" dirty="0">
                <a:latin typeface="Arial MT"/>
                <a:cs typeface="Arial MT"/>
              </a:rPr>
              <a:t>for </a:t>
            </a:r>
            <a:r>
              <a:rPr sz="4100" spc="10" dirty="0">
                <a:latin typeface="Arial MT"/>
                <a:cs typeface="Arial MT"/>
              </a:rPr>
              <a:t>a </a:t>
            </a:r>
            <a:r>
              <a:rPr sz="4100" spc="-5" dirty="0">
                <a:latin typeface="Arial MT"/>
                <a:cs typeface="Arial MT"/>
              </a:rPr>
              <a:t>remote </a:t>
            </a:r>
            <a:r>
              <a:rPr sz="4100" spc="-1130" dirty="0">
                <a:latin typeface="Arial MT"/>
                <a:cs typeface="Arial MT"/>
              </a:rPr>
              <a:t> </a:t>
            </a:r>
            <a:r>
              <a:rPr sz="4100" spc="-10" dirty="0">
                <a:latin typeface="Arial MT"/>
                <a:cs typeface="Arial MT"/>
              </a:rPr>
              <a:t>store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105" dirty="0">
                <a:latin typeface="Arial MT"/>
                <a:cs typeface="Arial MT"/>
              </a:rPr>
              <a:t>S3</a:t>
            </a:r>
            <a:r>
              <a:rPr sz="4100" spc="-10" dirty="0">
                <a:latin typeface="Arial MT"/>
                <a:cs typeface="Arial MT"/>
              </a:rPr>
              <a:t> </a:t>
            </a:r>
            <a:r>
              <a:rPr sz="4100" spc="85" dirty="0">
                <a:latin typeface="Arial MT"/>
                <a:cs typeface="Arial MT"/>
              </a:rPr>
              <a:t>and</a:t>
            </a:r>
            <a:r>
              <a:rPr sz="4100" spc="-5" dirty="0">
                <a:latin typeface="Arial MT"/>
                <a:cs typeface="Arial MT"/>
              </a:rPr>
              <a:t> </a:t>
            </a:r>
            <a:r>
              <a:rPr sz="4100" spc="45" dirty="0">
                <a:latin typeface="Arial MT"/>
                <a:cs typeface="Arial MT"/>
              </a:rPr>
              <a:t>consul</a:t>
            </a:r>
            <a:r>
              <a:rPr sz="4100" spc="-10" dirty="0">
                <a:latin typeface="Arial MT"/>
                <a:cs typeface="Arial MT"/>
              </a:rPr>
              <a:t> </a:t>
            </a:r>
            <a:r>
              <a:rPr sz="4100" spc="85" dirty="0">
                <a:latin typeface="Arial MT"/>
                <a:cs typeface="Arial MT"/>
              </a:rPr>
              <a:t>support</a:t>
            </a:r>
            <a:r>
              <a:rPr sz="4100" spc="-5" dirty="0">
                <a:latin typeface="Arial MT"/>
                <a:cs typeface="Arial MT"/>
              </a:rPr>
              <a:t> </a:t>
            </a:r>
            <a:r>
              <a:rPr sz="4100" spc="5" dirty="0">
                <a:latin typeface="Arial MT"/>
                <a:cs typeface="Arial MT"/>
              </a:rPr>
              <a:t>it</a:t>
            </a:r>
            <a:endParaRPr sz="41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9CDF9-E9AB-4B3F-A093-16DCF200ADCE}"/>
              </a:ext>
            </a:extLst>
          </p:cNvPr>
          <p:cNvPicPr>
            <a:picLocks noChangeAspect="1"/>
          </p:cNvPicPr>
          <p:nvPr/>
        </p:nvPicPr>
        <p:blipFill rotWithShape="1">
          <a:blip r:embed="rId2"/>
          <a:srcRect l="3750" r="12500" b="7778"/>
          <a:stretch/>
        </p:blipFill>
        <p:spPr>
          <a:xfrm>
            <a:off x="984250" y="777874"/>
            <a:ext cx="15925800" cy="9864489"/>
          </a:xfrm>
          <a:prstGeom prst="rect">
            <a:avLst/>
          </a:prstGeom>
        </p:spPr>
      </p:pic>
    </p:spTree>
    <p:extLst>
      <p:ext uri="{BB962C8B-B14F-4D97-AF65-F5344CB8AC3E}">
        <p14:creationId xmlns:p14="http://schemas.microsoft.com/office/powerpoint/2010/main" val="23355202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4999355" cy="1433195"/>
          </a:xfrm>
          <a:prstGeom prst="rect">
            <a:avLst/>
          </a:prstGeom>
        </p:spPr>
        <p:txBody>
          <a:bodyPr vert="horz" wrap="square" lIns="0" tIns="17145" rIns="0" bIns="0" rtlCol="0">
            <a:spAutoFit/>
          </a:bodyPr>
          <a:lstStyle/>
          <a:p>
            <a:pPr marL="12700">
              <a:lnSpc>
                <a:spcPct val="100000"/>
              </a:lnSpc>
              <a:spcBef>
                <a:spcPts val="135"/>
              </a:spcBef>
            </a:pPr>
            <a:r>
              <a:rPr spc="-140" dirty="0"/>
              <a:t>Terraform</a:t>
            </a:r>
          </a:p>
        </p:txBody>
      </p:sp>
      <p:sp>
        <p:nvSpPr>
          <p:cNvPr id="3" name="object 3"/>
          <p:cNvSpPr txBox="1"/>
          <p:nvPr/>
        </p:nvSpPr>
        <p:spPr>
          <a:xfrm>
            <a:off x="840111" y="2055598"/>
            <a:ext cx="16219169" cy="654050"/>
          </a:xfrm>
          <a:prstGeom prst="rect">
            <a:avLst/>
          </a:prstGeom>
        </p:spPr>
        <p:txBody>
          <a:bodyPr vert="horz" wrap="square" lIns="0" tIns="15240" rIns="0" bIns="0" rtlCol="0">
            <a:spAutoFit/>
          </a:bodyPr>
          <a:lstStyle/>
          <a:p>
            <a:pPr marL="521334" indent="-509270">
              <a:lnSpc>
                <a:spcPct val="100000"/>
              </a:lnSpc>
              <a:spcBef>
                <a:spcPts val="120"/>
              </a:spcBef>
              <a:buSzPct val="75609"/>
              <a:buChar char="•"/>
              <a:tabLst>
                <a:tab pos="521334" algn="l"/>
                <a:tab pos="521970" algn="l"/>
              </a:tabLst>
            </a:pPr>
            <a:r>
              <a:rPr sz="4100" spc="-195" dirty="0">
                <a:latin typeface="Arial MT"/>
                <a:cs typeface="Arial MT"/>
              </a:rPr>
              <a:t>You</a:t>
            </a:r>
            <a:r>
              <a:rPr sz="4100" spc="10" dirty="0">
                <a:latin typeface="Arial MT"/>
                <a:cs typeface="Arial MT"/>
              </a:rPr>
              <a:t> </a:t>
            </a:r>
            <a:r>
              <a:rPr sz="4100" spc="85" dirty="0">
                <a:latin typeface="Arial MT"/>
                <a:cs typeface="Arial MT"/>
              </a:rPr>
              <a:t>can</a:t>
            </a:r>
            <a:r>
              <a:rPr sz="4100" spc="10" dirty="0">
                <a:latin typeface="Arial MT"/>
                <a:cs typeface="Arial MT"/>
              </a:rPr>
              <a:t> </a:t>
            </a:r>
            <a:r>
              <a:rPr sz="4100" spc="5" dirty="0">
                <a:latin typeface="Arial MT"/>
                <a:cs typeface="Arial MT"/>
              </a:rPr>
              <a:t>also</a:t>
            </a:r>
            <a:r>
              <a:rPr sz="4100" spc="10" dirty="0">
                <a:latin typeface="Arial MT"/>
                <a:cs typeface="Arial MT"/>
              </a:rPr>
              <a:t> </a:t>
            </a:r>
            <a:r>
              <a:rPr sz="4100" spc="75" dirty="0">
                <a:latin typeface="Arial MT"/>
                <a:cs typeface="Arial MT"/>
              </a:rPr>
              <a:t>specify</a:t>
            </a:r>
            <a:r>
              <a:rPr sz="4100" spc="10" dirty="0">
                <a:latin typeface="Arial MT"/>
                <a:cs typeface="Arial MT"/>
              </a:rPr>
              <a:t> a </a:t>
            </a:r>
            <a:r>
              <a:rPr sz="4100" spc="20" dirty="0">
                <a:latin typeface="Arial MT"/>
                <a:cs typeface="Arial MT"/>
              </a:rPr>
              <a:t>(read-only)</a:t>
            </a:r>
            <a:r>
              <a:rPr sz="4100" spc="10" dirty="0">
                <a:latin typeface="Arial MT"/>
                <a:cs typeface="Arial MT"/>
              </a:rPr>
              <a:t> </a:t>
            </a:r>
            <a:r>
              <a:rPr sz="4100" spc="-5" dirty="0">
                <a:latin typeface="Arial MT"/>
                <a:cs typeface="Arial MT"/>
              </a:rPr>
              <a:t>remote</a:t>
            </a:r>
            <a:r>
              <a:rPr sz="4100" spc="10" dirty="0">
                <a:latin typeface="Arial MT"/>
                <a:cs typeface="Arial MT"/>
              </a:rPr>
              <a:t> </a:t>
            </a:r>
            <a:r>
              <a:rPr sz="4100" spc="-10" dirty="0">
                <a:latin typeface="Arial MT"/>
                <a:cs typeface="Arial MT"/>
              </a:rPr>
              <a:t>store</a:t>
            </a:r>
            <a:r>
              <a:rPr sz="4100" spc="10" dirty="0">
                <a:latin typeface="Arial MT"/>
                <a:cs typeface="Arial MT"/>
              </a:rPr>
              <a:t> </a:t>
            </a:r>
            <a:r>
              <a:rPr sz="4100" spc="55" dirty="0">
                <a:latin typeface="Arial MT"/>
                <a:cs typeface="Arial MT"/>
              </a:rPr>
              <a:t>directly</a:t>
            </a:r>
            <a:r>
              <a:rPr sz="4100" spc="10" dirty="0">
                <a:latin typeface="Arial MT"/>
                <a:cs typeface="Arial MT"/>
              </a:rPr>
              <a:t> </a:t>
            </a:r>
            <a:r>
              <a:rPr sz="4100" spc="5" dirty="0">
                <a:latin typeface="Arial MT"/>
                <a:cs typeface="Arial MT"/>
              </a:rPr>
              <a:t>in</a:t>
            </a:r>
            <a:r>
              <a:rPr sz="4100" spc="10" dirty="0">
                <a:latin typeface="Arial MT"/>
                <a:cs typeface="Arial MT"/>
              </a:rPr>
              <a:t> the </a:t>
            </a:r>
            <a:r>
              <a:rPr sz="4100" spc="5" dirty="0">
                <a:latin typeface="Arial MT"/>
                <a:cs typeface="Arial MT"/>
              </a:rPr>
              <a:t>.tf</a:t>
            </a:r>
            <a:r>
              <a:rPr sz="4100" spc="10" dirty="0">
                <a:latin typeface="Arial MT"/>
                <a:cs typeface="Arial MT"/>
              </a:rPr>
              <a:t> </a:t>
            </a:r>
            <a:r>
              <a:rPr sz="4100" spc="5" dirty="0">
                <a:latin typeface="Arial MT"/>
                <a:cs typeface="Arial MT"/>
              </a:rPr>
              <a:t>file</a:t>
            </a:r>
            <a:endParaRPr sz="4100">
              <a:latin typeface="Arial MT"/>
              <a:cs typeface="Arial MT"/>
            </a:endParaRPr>
          </a:p>
        </p:txBody>
      </p:sp>
      <p:pic>
        <p:nvPicPr>
          <p:cNvPr id="4" name="object 4"/>
          <p:cNvPicPr/>
          <p:nvPr/>
        </p:nvPicPr>
        <p:blipFill>
          <a:blip r:embed="rId2" cstate="print"/>
          <a:stretch>
            <a:fillRect/>
          </a:stretch>
        </p:blipFill>
        <p:spPr>
          <a:xfrm>
            <a:off x="1263250" y="3071993"/>
            <a:ext cx="15600886" cy="4421886"/>
          </a:xfrm>
          <a:prstGeom prst="rect">
            <a:avLst/>
          </a:prstGeom>
        </p:spPr>
      </p:pic>
      <p:sp>
        <p:nvSpPr>
          <p:cNvPr id="5" name="object 5"/>
          <p:cNvSpPr txBox="1"/>
          <p:nvPr/>
        </p:nvSpPr>
        <p:spPr>
          <a:xfrm>
            <a:off x="1310369" y="3098170"/>
            <a:ext cx="15506700" cy="4328160"/>
          </a:xfrm>
          <a:prstGeom prst="rect">
            <a:avLst/>
          </a:prstGeom>
          <a:solidFill>
            <a:srgbClr val="DCDEE0"/>
          </a:solidFill>
          <a:ln w="10470">
            <a:solidFill>
              <a:srgbClr val="A6AAA9"/>
            </a:solidFill>
          </a:ln>
        </p:spPr>
        <p:txBody>
          <a:bodyPr vert="horz" wrap="square" lIns="0" tIns="0" rIns="0" bIns="0" rtlCol="0">
            <a:spAutoFit/>
          </a:bodyPr>
          <a:lstStyle/>
          <a:p>
            <a:pPr>
              <a:lnSpc>
                <a:spcPct val="100000"/>
              </a:lnSpc>
            </a:pPr>
            <a:endParaRPr sz="2100">
              <a:latin typeface="Times New Roman"/>
              <a:cs typeface="Times New Roman"/>
            </a:endParaRPr>
          </a:p>
          <a:p>
            <a:pPr marL="560070" marR="10097135" indent="-302895">
              <a:lnSpc>
                <a:spcPts val="2560"/>
              </a:lnSpc>
              <a:spcBef>
                <a:spcPts val="1855"/>
              </a:spcBef>
            </a:pPr>
            <a:r>
              <a:rPr sz="2150" spc="25" dirty="0">
                <a:latin typeface="Arial MT"/>
                <a:cs typeface="Arial MT"/>
              </a:rPr>
              <a:t>data</a:t>
            </a:r>
            <a:r>
              <a:rPr sz="2150" spc="-5" dirty="0">
                <a:latin typeface="Arial MT"/>
                <a:cs typeface="Arial MT"/>
              </a:rPr>
              <a:t> </a:t>
            </a:r>
            <a:r>
              <a:rPr sz="2150" spc="-30" dirty="0">
                <a:latin typeface="Arial MT"/>
                <a:cs typeface="Arial MT"/>
              </a:rPr>
              <a:t>"terraform_remote_state"</a:t>
            </a:r>
            <a:r>
              <a:rPr sz="2150" spc="-5" dirty="0">
                <a:latin typeface="Arial MT"/>
                <a:cs typeface="Arial MT"/>
              </a:rPr>
              <a:t> </a:t>
            </a:r>
            <a:r>
              <a:rPr sz="2150" spc="-35" dirty="0">
                <a:latin typeface="Arial MT"/>
                <a:cs typeface="Arial MT"/>
              </a:rPr>
              <a:t>"aws-state"</a:t>
            </a:r>
            <a:r>
              <a:rPr sz="2150" spc="-5" dirty="0">
                <a:latin typeface="Arial MT"/>
                <a:cs typeface="Arial MT"/>
              </a:rPr>
              <a:t> { </a:t>
            </a:r>
            <a:r>
              <a:rPr sz="2150" spc="-585" dirty="0">
                <a:latin typeface="Arial MT"/>
                <a:cs typeface="Arial MT"/>
              </a:rPr>
              <a:t> </a:t>
            </a:r>
            <a:r>
              <a:rPr sz="2150" spc="45" dirty="0">
                <a:latin typeface="Arial MT"/>
                <a:cs typeface="Arial MT"/>
              </a:rPr>
              <a:t>backend</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90" dirty="0">
                <a:latin typeface="Arial MT"/>
                <a:cs typeface="Arial MT"/>
              </a:rPr>
              <a:t>"s3"</a:t>
            </a:r>
            <a:endParaRPr sz="2150">
              <a:latin typeface="Arial MT"/>
              <a:cs typeface="Arial MT"/>
            </a:endParaRPr>
          </a:p>
          <a:p>
            <a:pPr marL="560070">
              <a:lnSpc>
                <a:spcPts val="2460"/>
              </a:lnSpc>
            </a:pPr>
            <a:r>
              <a:rPr sz="2150" spc="35" dirty="0">
                <a:latin typeface="Arial MT"/>
                <a:cs typeface="Arial MT"/>
              </a:rPr>
              <a:t>config</a:t>
            </a:r>
            <a:r>
              <a:rPr sz="2150" spc="-50" dirty="0">
                <a:latin typeface="Arial MT"/>
                <a:cs typeface="Arial MT"/>
              </a:rPr>
              <a:t> </a:t>
            </a:r>
            <a:r>
              <a:rPr sz="2150" spc="-5" dirty="0">
                <a:latin typeface="Arial MT"/>
                <a:cs typeface="Arial MT"/>
              </a:rPr>
              <a:t>{</a:t>
            </a:r>
            <a:endParaRPr sz="2150">
              <a:latin typeface="Arial MT"/>
              <a:cs typeface="Arial MT"/>
            </a:endParaRPr>
          </a:p>
          <a:p>
            <a:pPr marL="862965" marR="11530965">
              <a:lnSpc>
                <a:spcPts val="2560"/>
              </a:lnSpc>
              <a:spcBef>
                <a:spcPts val="90"/>
              </a:spcBef>
            </a:pPr>
            <a:r>
              <a:rPr sz="2150" spc="35" dirty="0">
                <a:latin typeface="Arial MT"/>
                <a:cs typeface="Arial MT"/>
              </a:rPr>
              <a:t>bucket</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25" dirty="0">
                <a:latin typeface="Arial MT"/>
                <a:cs typeface="Arial MT"/>
              </a:rPr>
              <a:t>"terraform-state" </a:t>
            </a:r>
            <a:r>
              <a:rPr sz="2150" spc="-585" dirty="0">
                <a:latin typeface="Arial MT"/>
                <a:cs typeface="Arial MT"/>
              </a:rPr>
              <a:t> </a:t>
            </a:r>
            <a:r>
              <a:rPr sz="2150" spc="-5" dirty="0">
                <a:latin typeface="Arial MT"/>
                <a:cs typeface="Arial MT"/>
              </a:rPr>
              <a:t>key</a:t>
            </a:r>
            <a:r>
              <a:rPr sz="2150" spc="-15" dirty="0">
                <a:latin typeface="Arial MT"/>
                <a:cs typeface="Arial MT"/>
              </a:rPr>
              <a:t> </a:t>
            </a:r>
            <a:r>
              <a:rPr sz="2150" spc="155" dirty="0">
                <a:latin typeface="Arial MT"/>
                <a:cs typeface="Arial MT"/>
              </a:rPr>
              <a:t>=</a:t>
            </a:r>
            <a:r>
              <a:rPr sz="2150" spc="-15" dirty="0">
                <a:latin typeface="Arial MT"/>
                <a:cs typeface="Arial MT"/>
              </a:rPr>
              <a:t> </a:t>
            </a:r>
            <a:r>
              <a:rPr sz="2150" spc="-20" dirty="0">
                <a:latin typeface="Arial MT"/>
                <a:cs typeface="Arial MT"/>
              </a:rPr>
              <a:t>"terraform.tfstate"</a:t>
            </a:r>
            <a:endParaRPr sz="2150">
              <a:latin typeface="Arial MT"/>
              <a:cs typeface="Arial MT"/>
            </a:endParaRPr>
          </a:p>
          <a:p>
            <a:pPr marL="862965">
              <a:lnSpc>
                <a:spcPts val="2460"/>
              </a:lnSpc>
            </a:pPr>
            <a:r>
              <a:rPr sz="2150" spc="5" dirty="0">
                <a:latin typeface="Arial MT"/>
                <a:cs typeface="Arial MT"/>
              </a:rPr>
              <a:t>access_key</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80" dirty="0">
                <a:latin typeface="Arial MT"/>
                <a:cs typeface="Arial MT"/>
              </a:rPr>
              <a:t>"${var.AWS_ACCESS_KEY}"</a:t>
            </a:r>
            <a:endParaRPr sz="2150">
              <a:latin typeface="Arial MT"/>
              <a:cs typeface="Arial MT"/>
            </a:endParaRPr>
          </a:p>
          <a:p>
            <a:pPr marL="862965" marR="9685020">
              <a:lnSpc>
                <a:spcPts val="2560"/>
              </a:lnSpc>
              <a:spcBef>
                <a:spcPts val="90"/>
              </a:spcBef>
            </a:pPr>
            <a:r>
              <a:rPr sz="2150" spc="-10" dirty="0">
                <a:latin typeface="Arial MT"/>
                <a:cs typeface="Arial MT"/>
              </a:rPr>
              <a:t>secret_key </a:t>
            </a:r>
            <a:r>
              <a:rPr sz="2150" spc="155" dirty="0">
                <a:latin typeface="Arial MT"/>
                <a:cs typeface="Arial MT"/>
              </a:rPr>
              <a:t>=</a:t>
            </a:r>
            <a:r>
              <a:rPr sz="2150" spc="-10" dirty="0">
                <a:latin typeface="Arial MT"/>
                <a:cs typeface="Arial MT"/>
              </a:rPr>
              <a:t> </a:t>
            </a:r>
            <a:r>
              <a:rPr sz="2150" spc="-90" dirty="0">
                <a:latin typeface="Arial MT"/>
                <a:cs typeface="Arial MT"/>
              </a:rPr>
              <a:t>"${var.AWS_SECRET_KEY}" </a:t>
            </a:r>
            <a:r>
              <a:rPr sz="2150" spc="-585" dirty="0">
                <a:latin typeface="Arial MT"/>
                <a:cs typeface="Arial MT"/>
              </a:rPr>
              <a:t> </a:t>
            </a:r>
            <a:r>
              <a:rPr sz="2150" spc="5" dirty="0">
                <a:latin typeface="Arial MT"/>
                <a:cs typeface="Arial MT"/>
              </a:rPr>
              <a:t>region</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70" dirty="0">
                <a:latin typeface="Arial MT"/>
                <a:cs typeface="Arial MT"/>
              </a:rPr>
              <a:t>"${var.AWS_REGION}"</a:t>
            </a:r>
            <a:endParaRPr sz="2150">
              <a:latin typeface="Arial MT"/>
              <a:cs typeface="Arial MT"/>
            </a:endParaRPr>
          </a:p>
          <a:p>
            <a:pPr marL="484505">
              <a:lnSpc>
                <a:spcPts val="2460"/>
              </a:lnSpc>
            </a:pPr>
            <a:r>
              <a:rPr sz="2150" spc="-5" dirty="0">
                <a:latin typeface="Arial MT"/>
                <a:cs typeface="Arial MT"/>
              </a:rPr>
              <a:t>}</a:t>
            </a:r>
            <a:endParaRPr sz="2150">
              <a:latin typeface="Arial MT"/>
              <a:cs typeface="Arial MT"/>
            </a:endParaRPr>
          </a:p>
          <a:p>
            <a:pPr marL="257810">
              <a:lnSpc>
                <a:spcPts val="2570"/>
              </a:lnSpc>
            </a:pPr>
            <a:r>
              <a:rPr sz="2150" spc="-5" dirty="0">
                <a:latin typeface="Arial MT"/>
                <a:cs typeface="Arial MT"/>
              </a:rPr>
              <a:t>}</a:t>
            </a:r>
            <a:endParaRPr sz="2150">
              <a:latin typeface="Arial MT"/>
              <a:cs typeface="Arial MT"/>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6" name="object 6"/>
          <p:cNvSpPr txBox="1"/>
          <p:nvPr/>
        </p:nvSpPr>
        <p:spPr>
          <a:xfrm>
            <a:off x="1258475" y="7630900"/>
            <a:ext cx="12042140" cy="2639695"/>
          </a:xfrm>
          <a:prstGeom prst="rect">
            <a:avLst/>
          </a:prstGeom>
        </p:spPr>
        <p:txBody>
          <a:bodyPr vert="horz" wrap="square" lIns="0" tIns="13970" rIns="0" bIns="0" rtlCol="0">
            <a:spAutoFit/>
          </a:bodyPr>
          <a:lstStyle/>
          <a:p>
            <a:pPr marL="478155" indent="-427990">
              <a:lnSpc>
                <a:spcPct val="100000"/>
              </a:lnSpc>
              <a:spcBef>
                <a:spcPts val="110"/>
              </a:spcBef>
              <a:buSzPct val="75362"/>
              <a:buChar char="•"/>
              <a:tabLst>
                <a:tab pos="478155" algn="l"/>
                <a:tab pos="478790" algn="l"/>
              </a:tabLst>
            </a:pPr>
            <a:r>
              <a:rPr sz="3450" spc="-45" dirty="0">
                <a:latin typeface="Arial MT"/>
                <a:cs typeface="Arial MT"/>
              </a:rPr>
              <a:t>This</a:t>
            </a:r>
            <a:r>
              <a:rPr sz="3450" spc="-5" dirty="0">
                <a:latin typeface="Arial MT"/>
                <a:cs typeface="Arial MT"/>
              </a:rPr>
              <a:t> </a:t>
            </a:r>
            <a:r>
              <a:rPr sz="3450" dirty="0">
                <a:latin typeface="Arial MT"/>
                <a:cs typeface="Arial MT"/>
              </a:rPr>
              <a:t>is </a:t>
            </a:r>
            <a:r>
              <a:rPr sz="3450" spc="5" dirty="0">
                <a:latin typeface="Arial MT"/>
                <a:cs typeface="Arial MT"/>
              </a:rPr>
              <a:t>only</a:t>
            </a:r>
            <a:r>
              <a:rPr sz="3450" dirty="0">
                <a:latin typeface="Arial MT"/>
                <a:cs typeface="Arial MT"/>
              </a:rPr>
              <a:t> </a:t>
            </a:r>
            <a:r>
              <a:rPr sz="3450" spc="5" dirty="0">
                <a:latin typeface="Arial MT"/>
                <a:cs typeface="Arial MT"/>
              </a:rPr>
              <a:t>useful</a:t>
            </a:r>
            <a:r>
              <a:rPr sz="3450" spc="-5" dirty="0">
                <a:latin typeface="Arial MT"/>
                <a:cs typeface="Arial MT"/>
              </a:rPr>
              <a:t> </a:t>
            </a:r>
            <a:r>
              <a:rPr sz="3450" spc="5" dirty="0">
                <a:latin typeface="Arial MT"/>
                <a:cs typeface="Arial MT"/>
              </a:rPr>
              <a:t>as</a:t>
            </a:r>
            <a:r>
              <a:rPr sz="3450" dirty="0">
                <a:latin typeface="Arial MT"/>
                <a:cs typeface="Arial MT"/>
              </a:rPr>
              <a:t> </a:t>
            </a:r>
            <a:r>
              <a:rPr sz="3450" spc="5" dirty="0">
                <a:latin typeface="Arial MT"/>
                <a:cs typeface="Arial MT"/>
              </a:rPr>
              <a:t>a</a:t>
            </a:r>
            <a:r>
              <a:rPr sz="3450" dirty="0">
                <a:latin typeface="Arial MT"/>
                <a:cs typeface="Arial MT"/>
              </a:rPr>
              <a:t> </a:t>
            </a:r>
            <a:r>
              <a:rPr sz="3450" spc="35" dirty="0">
                <a:latin typeface="Arial MT"/>
                <a:cs typeface="Arial MT"/>
              </a:rPr>
              <a:t>read</a:t>
            </a:r>
            <a:r>
              <a:rPr sz="3450" spc="-5" dirty="0">
                <a:latin typeface="Arial MT"/>
                <a:cs typeface="Arial MT"/>
              </a:rPr>
              <a:t> </a:t>
            </a:r>
            <a:r>
              <a:rPr sz="3450" spc="5" dirty="0">
                <a:latin typeface="Arial MT"/>
                <a:cs typeface="Arial MT"/>
              </a:rPr>
              <a:t>only</a:t>
            </a:r>
            <a:r>
              <a:rPr sz="3450" dirty="0">
                <a:latin typeface="Arial MT"/>
                <a:cs typeface="Arial MT"/>
              </a:rPr>
              <a:t> </a:t>
            </a:r>
            <a:r>
              <a:rPr sz="3450" spc="50" dirty="0">
                <a:latin typeface="Arial MT"/>
                <a:cs typeface="Arial MT"/>
              </a:rPr>
              <a:t>feed</a:t>
            </a:r>
            <a:r>
              <a:rPr sz="3450" dirty="0">
                <a:latin typeface="Arial MT"/>
                <a:cs typeface="Arial MT"/>
              </a:rPr>
              <a:t> </a:t>
            </a:r>
            <a:r>
              <a:rPr sz="3450" spc="-10" dirty="0">
                <a:latin typeface="Arial MT"/>
                <a:cs typeface="Arial MT"/>
              </a:rPr>
              <a:t>from</a:t>
            </a:r>
            <a:r>
              <a:rPr sz="3450" spc="-5" dirty="0">
                <a:latin typeface="Arial MT"/>
                <a:cs typeface="Arial MT"/>
              </a:rPr>
              <a:t> </a:t>
            </a:r>
            <a:r>
              <a:rPr sz="3450" spc="5" dirty="0">
                <a:latin typeface="Arial MT"/>
                <a:cs typeface="Arial MT"/>
              </a:rPr>
              <a:t>your</a:t>
            </a:r>
            <a:r>
              <a:rPr sz="3450" dirty="0">
                <a:latin typeface="Arial MT"/>
                <a:cs typeface="Arial MT"/>
              </a:rPr>
              <a:t> </a:t>
            </a:r>
            <a:r>
              <a:rPr sz="3450" spc="-5" dirty="0">
                <a:latin typeface="Arial MT"/>
                <a:cs typeface="Arial MT"/>
              </a:rPr>
              <a:t>remote</a:t>
            </a:r>
            <a:r>
              <a:rPr sz="3450" dirty="0">
                <a:latin typeface="Arial MT"/>
                <a:cs typeface="Arial MT"/>
              </a:rPr>
              <a:t> file</a:t>
            </a:r>
            <a:endParaRPr sz="3450">
              <a:latin typeface="Arial MT"/>
              <a:cs typeface="Arial MT"/>
            </a:endParaRPr>
          </a:p>
          <a:p>
            <a:pPr>
              <a:lnSpc>
                <a:spcPct val="100000"/>
              </a:lnSpc>
              <a:spcBef>
                <a:spcPts val="50"/>
              </a:spcBef>
              <a:buFont typeface="Arial MT"/>
              <a:buChar char="•"/>
            </a:pPr>
            <a:endParaRPr sz="3500">
              <a:latin typeface="Arial MT"/>
              <a:cs typeface="Arial MT"/>
            </a:endParaRPr>
          </a:p>
          <a:p>
            <a:pPr marL="478155" indent="-427990">
              <a:lnSpc>
                <a:spcPct val="100000"/>
              </a:lnSpc>
              <a:buSzPct val="75362"/>
              <a:buChar char="•"/>
              <a:tabLst>
                <a:tab pos="478155" algn="l"/>
                <a:tab pos="478790" algn="l"/>
              </a:tabLst>
            </a:pPr>
            <a:r>
              <a:rPr sz="3450" spc="-65" dirty="0">
                <a:latin typeface="Arial MT"/>
                <a:cs typeface="Arial MT"/>
              </a:rPr>
              <a:t>It’s</a:t>
            </a:r>
            <a:r>
              <a:rPr sz="3450" dirty="0">
                <a:latin typeface="Arial MT"/>
                <a:cs typeface="Arial MT"/>
              </a:rPr>
              <a:t> </a:t>
            </a:r>
            <a:r>
              <a:rPr sz="3450" spc="5" dirty="0">
                <a:latin typeface="Arial MT"/>
                <a:cs typeface="Arial MT"/>
              </a:rPr>
              <a:t>a </a:t>
            </a:r>
            <a:r>
              <a:rPr sz="3450" spc="35" dirty="0">
                <a:latin typeface="Arial MT"/>
                <a:cs typeface="Arial MT"/>
              </a:rPr>
              <a:t>datasource</a:t>
            </a:r>
            <a:r>
              <a:rPr sz="3450" spc="5" dirty="0">
                <a:latin typeface="Arial MT"/>
                <a:cs typeface="Arial MT"/>
              </a:rPr>
              <a:t> </a:t>
            </a:r>
            <a:r>
              <a:rPr sz="3450" spc="35" dirty="0">
                <a:latin typeface="Arial MT"/>
                <a:cs typeface="Arial MT"/>
              </a:rPr>
              <a:t>(which</a:t>
            </a:r>
            <a:r>
              <a:rPr sz="3450" spc="5" dirty="0">
                <a:latin typeface="Arial MT"/>
                <a:cs typeface="Arial MT"/>
              </a:rPr>
              <a:t> </a:t>
            </a:r>
            <a:r>
              <a:rPr sz="3450" dirty="0">
                <a:latin typeface="Arial MT"/>
                <a:cs typeface="Arial MT"/>
              </a:rPr>
              <a:t>I’ll</a:t>
            </a:r>
            <a:r>
              <a:rPr sz="3450" spc="5" dirty="0">
                <a:latin typeface="Arial MT"/>
                <a:cs typeface="Arial MT"/>
              </a:rPr>
              <a:t> </a:t>
            </a:r>
            <a:r>
              <a:rPr sz="3450" spc="40" dirty="0">
                <a:latin typeface="Arial MT"/>
                <a:cs typeface="Arial MT"/>
              </a:rPr>
              <a:t>cover</a:t>
            </a:r>
            <a:r>
              <a:rPr sz="3450" spc="5" dirty="0">
                <a:latin typeface="Arial MT"/>
                <a:cs typeface="Arial MT"/>
              </a:rPr>
              <a:t> </a:t>
            </a:r>
            <a:r>
              <a:rPr sz="3450" dirty="0">
                <a:latin typeface="Arial MT"/>
                <a:cs typeface="Arial MT"/>
              </a:rPr>
              <a:t>later)</a:t>
            </a:r>
            <a:endParaRPr sz="3450">
              <a:latin typeface="Arial MT"/>
              <a:cs typeface="Arial MT"/>
            </a:endParaRPr>
          </a:p>
          <a:p>
            <a:pPr>
              <a:lnSpc>
                <a:spcPct val="100000"/>
              </a:lnSpc>
              <a:spcBef>
                <a:spcPts val="45"/>
              </a:spcBef>
              <a:buFont typeface="Arial MT"/>
              <a:buChar char="•"/>
            </a:pPr>
            <a:endParaRPr sz="3500">
              <a:latin typeface="Arial MT"/>
              <a:cs typeface="Arial MT"/>
            </a:endParaRPr>
          </a:p>
          <a:p>
            <a:pPr marL="478155" indent="-427990">
              <a:lnSpc>
                <a:spcPct val="100000"/>
              </a:lnSpc>
              <a:spcBef>
                <a:spcPts val="5"/>
              </a:spcBef>
              <a:buSzPct val="75362"/>
              <a:buChar char="•"/>
              <a:tabLst>
                <a:tab pos="478155" algn="l"/>
                <a:tab pos="478790" algn="l"/>
              </a:tabLst>
            </a:pPr>
            <a:r>
              <a:rPr sz="3450" spc="5" dirty="0">
                <a:latin typeface="Arial MT"/>
                <a:cs typeface="Arial MT"/>
              </a:rPr>
              <a:t>Useful</a:t>
            </a:r>
            <a:r>
              <a:rPr sz="3450" spc="-10" dirty="0">
                <a:latin typeface="Arial MT"/>
                <a:cs typeface="Arial MT"/>
              </a:rPr>
              <a:t> </a:t>
            </a:r>
            <a:r>
              <a:rPr sz="3450" spc="5" dirty="0">
                <a:latin typeface="Arial MT"/>
                <a:cs typeface="Arial MT"/>
              </a:rPr>
              <a:t>to</a:t>
            </a:r>
            <a:r>
              <a:rPr sz="3450" spc="-10" dirty="0">
                <a:latin typeface="Arial MT"/>
                <a:cs typeface="Arial MT"/>
              </a:rPr>
              <a:t> </a:t>
            </a:r>
            <a:r>
              <a:rPr sz="3450" spc="25" dirty="0">
                <a:latin typeface="Arial MT"/>
                <a:cs typeface="Arial MT"/>
              </a:rPr>
              <a:t>generate</a:t>
            </a:r>
            <a:r>
              <a:rPr sz="3450" spc="-5" dirty="0">
                <a:latin typeface="Arial MT"/>
                <a:cs typeface="Arial MT"/>
              </a:rPr>
              <a:t> </a:t>
            </a:r>
            <a:r>
              <a:rPr sz="3450" spc="30" dirty="0">
                <a:latin typeface="Arial MT"/>
                <a:cs typeface="Arial MT"/>
              </a:rPr>
              <a:t>outputs</a:t>
            </a:r>
            <a:endParaRPr sz="3450">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201295">
              <a:lnSpc>
                <a:spcPct val="100000"/>
              </a:lnSpc>
              <a:spcBef>
                <a:spcPts val="135"/>
              </a:spcBef>
            </a:pPr>
            <a:r>
              <a:rPr spc="20" dirty="0"/>
              <a:t>Demo</a:t>
            </a:r>
          </a:p>
        </p:txBody>
      </p:sp>
      <p:sp>
        <p:nvSpPr>
          <p:cNvPr id="3" name="object 3"/>
          <p:cNvSpPr txBox="1"/>
          <p:nvPr/>
        </p:nvSpPr>
        <p:spPr>
          <a:xfrm>
            <a:off x="7692447" y="6086317"/>
            <a:ext cx="4719320" cy="578485"/>
          </a:xfrm>
          <a:prstGeom prst="rect">
            <a:avLst/>
          </a:prstGeom>
        </p:spPr>
        <p:txBody>
          <a:bodyPr vert="horz" wrap="square" lIns="0" tIns="15875" rIns="0" bIns="0" rtlCol="0">
            <a:spAutoFit/>
          </a:bodyPr>
          <a:lstStyle/>
          <a:p>
            <a:pPr marL="12700">
              <a:lnSpc>
                <a:spcPct val="100000"/>
              </a:lnSpc>
              <a:spcBef>
                <a:spcPts val="125"/>
              </a:spcBef>
            </a:pPr>
            <a:r>
              <a:rPr sz="3600" spc="-50" dirty="0">
                <a:latin typeface="Arial MT"/>
                <a:cs typeface="Arial MT"/>
              </a:rPr>
              <a:t>Terraform</a:t>
            </a:r>
            <a:r>
              <a:rPr sz="3600" spc="-15" dirty="0">
                <a:latin typeface="Arial MT"/>
                <a:cs typeface="Arial MT"/>
              </a:rPr>
              <a:t> </a:t>
            </a:r>
            <a:r>
              <a:rPr sz="3600" spc="10" dirty="0">
                <a:latin typeface="Arial MT"/>
                <a:cs typeface="Arial MT"/>
              </a:rPr>
              <a:t>state</a:t>
            </a:r>
            <a:r>
              <a:rPr sz="3600" spc="-10" dirty="0">
                <a:latin typeface="Arial MT"/>
                <a:cs typeface="Arial MT"/>
              </a:rPr>
              <a:t> </a:t>
            </a:r>
            <a:r>
              <a:rPr sz="3600" spc="10" dirty="0">
                <a:latin typeface="Arial MT"/>
                <a:cs typeface="Arial MT"/>
              </a:rPr>
              <a:t>with</a:t>
            </a:r>
            <a:r>
              <a:rPr sz="3600" spc="-10" dirty="0">
                <a:latin typeface="Arial MT"/>
                <a:cs typeface="Arial MT"/>
              </a:rPr>
              <a:t> </a:t>
            </a:r>
            <a:r>
              <a:rPr sz="3600" spc="-85" dirty="0">
                <a:latin typeface="Arial MT"/>
                <a:cs typeface="Arial MT"/>
              </a:rPr>
              <a:t>S3</a:t>
            </a:r>
            <a:endParaRPr sz="3600">
              <a:latin typeface="Arial MT"/>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0013" y="4212926"/>
            <a:ext cx="6652895" cy="1433195"/>
          </a:xfrm>
          <a:prstGeom prst="rect">
            <a:avLst/>
          </a:prstGeom>
        </p:spPr>
        <p:txBody>
          <a:bodyPr vert="horz" wrap="square" lIns="0" tIns="17145" rIns="0" bIns="0" rtlCol="0">
            <a:spAutoFit/>
          </a:bodyPr>
          <a:lstStyle/>
          <a:p>
            <a:pPr marL="12700">
              <a:lnSpc>
                <a:spcPct val="100000"/>
              </a:lnSpc>
              <a:spcBef>
                <a:spcPts val="135"/>
              </a:spcBef>
            </a:pPr>
            <a:r>
              <a:rPr spc="45" dirty="0"/>
              <a:t>Datasources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652895" cy="1433195"/>
          </a:xfrm>
          <a:prstGeom prst="rect">
            <a:avLst/>
          </a:prstGeom>
        </p:spPr>
        <p:txBody>
          <a:bodyPr vert="horz" wrap="square" lIns="0" tIns="17145" rIns="0" bIns="0" rtlCol="0">
            <a:spAutoFit/>
          </a:bodyPr>
          <a:lstStyle/>
          <a:p>
            <a:pPr marL="12700">
              <a:lnSpc>
                <a:spcPct val="100000"/>
              </a:lnSpc>
              <a:spcBef>
                <a:spcPts val="135"/>
              </a:spcBef>
            </a:pPr>
            <a:r>
              <a:rPr spc="45" dirty="0"/>
              <a:t>Datasources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200880" cy="8134350"/>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For</a:t>
            </a:r>
            <a:r>
              <a:rPr sz="4100" spc="5" dirty="0">
                <a:latin typeface="Arial MT"/>
                <a:cs typeface="Arial MT"/>
              </a:rPr>
              <a:t> </a:t>
            </a:r>
            <a:r>
              <a:rPr sz="4100" spc="50" dirty="0">
                <a:latin typeface="Arial MT"/>
                <a:cs typeface="Arial MT"/>
              </a:rPr>
              <a:t>certain</a:t>
            </a:r>
            <a:r>
              <a:rPr sz="4100" spc="5" dirty="0">
                <a:latin typeface="Arial MT"/>
                <a:cs typeface="Arial MT"/>
              </a:rPr>
              <a:t> </a:t>
            </a:r>
            <a:r>
              <a:rPr sz="4100" spc="50" dirty="0">
                <a:latin typeface="Arial MT"/>
                <a:cs typeface="Arial MT"/>
              </a:rPr>
              <a:t>providers</a:t>
            </a:r>
            <a:r>
              <a:rPr sz="4100" spc="5" dirty="0">
                <a:latin typeface="Arial MT"/>
                <a:cs typeface="Arial MT"/>
              </a:rPr>
              <a:t> (like </a:t>
            </a:r>
            <a:r>
              <a:rPr sz="4100" spc="-110" dirty="0">
                <a:latin typeface="Arial MT"/>
                <a:cs typeface="Arial MT"/>
              </a:rPr>
              <a:t>AWS),</a:t>
            </a:r>
            <a:r>
              <a:rPr sz="4100" spc="5" dirty="0">
                <a:latin typeface="Arial MT"/>
                <a:cs typeface="Arial MT"/>
              </a:rPr>
              <a:t> </a:t>
            </a:r>
            <a:r>
              <a:rPr sz="4100" spc="15" dirty="0">
                <a:latin typeface="Arial MT"/>
                <a:cs typeface="Arial MT"/>
              </a:rPr>
              <a:t>terraform</a:t>
            </a:r>
            <a:r>
              <a:rPr sz="4100" spc="5" dirty="0">
                <a:latin typeface="Arial MT"/>
                <a:cs typeface="Arial MT"/>
              </a:rPr>
              <a:t> </a:t>
            </a:r>
            <a:r>
              <a:rPr sz="4100" spc="55" dirty="0">
                <a:latin typeface="Arial MT"/>
                <a:cs typeface="Arial MT"/>
              </a:rPr>
              <a:t>provides</a:t>
            </a:r>
            <a:r>
              <a:rPr sz="4100" spc="5" dirty="0">
                <a:latin typeface="Arial MT"/>
                <a:cs typeface="Arial MT"/>
              </a:rPr>
              <a:t> </a:t>
            </a:r>
            <a:r>
              <a:rPr sz="4100" spc="45" dirty="0">
                <a:latin typeface="Arial MT"/>
                <a:cs typeface="Arial MT"/>
              </a:rPr>
              <a:t>datasources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25" dirty="0">
                <a:latin typeface="Arial MT"/>
                <a:cs typeface="Arial MT"/>
              </a:rPr>
              <a:t>Datasources</a:t>
            </a:r>
            <a:r>
              <a:rPr sz="4100" dirty="0">
                <a:latin typeface="Arial MT"/>
                <a:cs typeface="Arial MT"/>
              </a:rPr>
              <a:t> </a:t>
            </a:r>
            <a:r>
              <a:rPr sz="4100" spc="60" dirty="0">
                <a:latin typeface="Arial MT"/>
                <a:cs typeface="Arial MT"/>
              </a:rPr>
              <a:t>provide</a:t>
            </a:r>
            <a:r>
              <a:rPr sz="4100" dirty="0">
                <a:latin typeface="Arial MT"/>
                <a:cs typeface="Arial MT"/>
              </a:rPr>
              <a:t> </a:t>
            </a:r>
            <a:r>
              <a:rPr sz="4100" spc="10" dirty="0">
                <a:latin typeface="Arial MT"/>
                <a:cs typeface="Arial MT"/>
              </a:rPr>
              <a:t>you</a:t>
            </a:r>
            <a:r>
              <a:rPr sz="4100" spc="5" dirty="0">
                <a:latin typeface="Arial MT"/>
                <a:cs typeface="Arial MT"/>
              </a:rPr>
              <a:t> with</a:t>
            </a:r>
            <a:r>
              <a:rPr sz="4100" dirty="0">
                <a:latin typeface="Arial MT"/>
                <a:cs typeface="Arial MT"/>
              </a:rPr>
              <a:t> </a:t>
            </a:r>
            <a:r>
              <a:rPr sz="4100" spc="75" dirty="0">
                <a:latin typeface="Arial MT"/>
                <a:cs typeface="Arial MT"/>
              </a:rPr>
              <a:t>dynamic</a:t>
            </a:r>
            <a:r>
              <a:rPr sz="4100" dirty="0">
                <a:latin typeface="Arial MT"/>
                <a:cs typeface="Arial MT"/>
              </a:rPr>
              <a:t> </a:t>
            </a:r>
            <a:r>
              <a:rPr sz="4100" spc="15" dirty="0">
                <a:latin typeface="Arial MT"/>
                <a:cs typeface="Arial MT"/>
              </a:rPr>
              <a:t>information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15" dirty="0">
                <a:latin typeface="Arial MT"/>
                <a:cs typeface="Arial MT"/>
              </a:rPr>
              <a:t>A</a:t>
            </a:r>
            <a:r>
              <a:rPr sz="4100" spc="5" dirty="0">
                <a:latin typeface="Arial MT"/>
                <a:cs typeface="Arial MT"/>
              </a:rPr>
              <a:t> lot</a:t>
            </a:r>
            <a:r>
              <a:rPr sz="4100" spc="10" dirty="0">
                <a:latin typeface="Arial MT"/>
                <a:cs typeface="Arial MT"/>
              </a:rPr>
              <a:t> </a:t>
            </a:r>
            <a:r>
              <a:rPr sz="4100" spc="5" dirty="0">
                <a:latin typeface="Arial MT"/>
                <a:cs typeface="Arial MT"/>
              </a:rPr>
              <a:t>of</a:t>
            </a:r>
            <a:r>
              <a:rPr sz="4100" spc="10" dirty="0">
                <a:latin typeface="Arial MT"/>
                <a:cs typeface="Arial MT"/>
              </a:rPr>
              <a:t> </a:t>
            </a:r>
            <a:r>
              <a:rPr sz="4100" spc="65" dirty="0">
                <a:latin typeface="Arial MT"/>
                <a:cs typeface="Arial MT"/>
              </a:rPr>
              <a:t>data</a:t>
            </a:r>
            <a:r>
              <a:rPr sz="4100" spc="10" dirty="0">
                <a:latin typeface="Arial MT"/>
                <a:cs typeface="Arial MT"/>
              </a:rPr>
              <a:t> </a:t>
            </a:r>
            <a:r>
              <a:rPr sz="4100" spc="5" dirty="0">
                <a:latin typeface="Arial MT"/>
                <a:cs typeface="Arial MT"/>
              </a:rPr>
              <a:t>is</a:t>
            </a:r>
            <a:r>
              <a:rPr sz="4100" spc="10" dirty="0">
                <a:latin typeface="Arial MT"/>
                <a:cs typeface="Arial MT"/>
              </a:rPr>
              <a:t> </a:t>
            </a:r>
            <a:r>
              <a:rPr sz="4100" spc="30" dirty="0">
                <a:latin typeface="Arial MT"/>
                <a:cs typeface="Arial MT"/>
              </a:rPr>
              <a:t>available</a:t>
            </a:r>
            <a:r>
              <a:rPr sz="4100" spc="10" dirty="0">
                <a:latin typeface="Arial MT"/>
                <a:cs typeface="Arial MT"/>
              </a:rPr>
              <a:t> </a:t>
            </a:r>
            <a:r>
              <a:rPr sz="4100" spc="120" dirty="0">
                <a:latin typeface="Arial MT"/>
                <a:cs typeface="Arial MT"/>
              </a:rPr>
              <a:t>by</a:t>
            </a:r>
            <a:r>
              <a:rPr sz="4100" spc="10" dirty="0">
                <a:latin typeface="Arial MT"/>
                <a:cs typeface="Arial MT"/>
              </a:rPr>
              <a:t> </a:t>
            </a:r>
            <a:r>
              <a:rPr sz="4100" spc="-190" dirty="0">
                <a:latin typeface="Arial MT"/>
                <a:cs typeface="Arial MT"/>
              </a:rPr>
              <a:t>AWS</a:t>
            </a:r>
            <a:r>
              <a:rPr sz="4100" spc="10" dirty="0">
                <a:latin typeface="Arial MT"/>
                <a:cs typeface="Arial MT"/>
              </a:rPr>
              <a:t> </a:t>
            </a:r>
            <a:r>
              <a:rPr sz="4100" spc="5" dirty="0">
                <a:latin typeface="Arial MT"/>
                <a:cs typeface="Arial MT"/>
              </a:rPr>
              <a:t>in</a:t>
            </a:r>
            <a:r>
              <a:rPr sz="4100" spc="10" dirty="0">
                <a:latin typeface="Arial MT"/>
                <a:cs typeface="Arial MT"/>
              </a:rPr>
              <a:t> a</a:t>
            </a:r>
            <a:r>
              <a:rPr sz="4100" spc="5" dirty="0">
                <a:latin typeface="Arial MT"/>
                <a:cs typeface="Arial MT"/>
              </a:rPr>
              <a:t> </a:t>
            </a:r>
            <a:r>
              <a:rPr sz="4100" spc="45" dirty="0">
                <a:latin typeface="Arial MT"/>
                <a:cs typeface="Arial MT"/>
              </a:rPr>
              <a:t>structured</a:t>
            </a:r>
            <a:r>
              <a:rPr sz="4100" spc="10" dirty="0">
                <a:latin typeface="Arial MT"/>
                <a:cs typeface="Arial MT"/>
              </a:rPr>
              <a:t> </a:t>
            </a:r>
            <a:r>
              <a:rPr sz="4100" spc="20" dirty="0">
                <a:latin typeface="Arial MT"/>
                <a:cs typeface="Arial MT"/>
              </a:rPr>
              <a:t>format</a:t>
            </a:r>
            <a:r>
              <a:rPr sz="4100" spc="10" dirty="0">
                <a:latin typeface="Arial MT"/>
                <a:cs typeface="Arial MT"/>
              </a:rPr>
              <a:t> </a:t>
            </a:r>
            <a:r>
              <a:rPr sz="4100" spc="55" dirty="0">
                <a:latin typeface="Arial MT"/>
                <a:cs typeface="Arial MT"/>
              </a:rPr>
              <a:t>using</a:t>
            </a:r>
            <a:r>
              <a:rPr sz="4100" spc="10" dirty="0">
                <a:latin typeface="Arial MT"/>
                <a:cs typeface="Arial MT"/>
              </a:rPr>
              <a:t> </a:t>
            </a:r>
            <a:r>
              <a:rPr sz="4100" spc="5" dirty="0">
                <a:latin typeface="Arial MT"/>
                <a:cs typeface="Arial MT"/>
              </a:rPr>
              <a:t>their</a:t>
            </a:r>
            <a:r>
              <a:rPr sz="4100" spc="10" dirty="0">
                <a:latin typeface="Arial MT"/>
                <a:cs typeface="Arial MT"/>
              </a:rPr>
              <a:t> </a:t>
            </a:r>
            <a:r>
              <a:rPr sz="4100" spc="-65" dirty="0">
                <a:latin typeface="Arial MT"/>
                <a:cs typeface="Arial MT"/>
              </a:rPr>
              <a:t>API</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900430" lvl="1" indent="-509270">
              <a:lnSpc>
                <a:spcPct val="100000"/>
              </a:lnSpc>
              <a:buSzPct val="75609"/>
              <a:buChar char="•"/>
              <a:tabLst>
                <a:tab pos="900430" algn="l"/>
                <a:tab pos="901065" algn="l"/>
              </a:tabLst>
            </a:pPr>
            <a:r>
              <a:rPr sz="4100" spc="-60" dirty="0">
                <a:latin typeface="Arial MT"/>
                <a:cs typeface="Arial MT"/>
              </a:rPr>
              <a:t>Terraform</a:t>
            </a:r>
            <a:r>
              <a:rPr sz="4100" spc="5" dirty="0">
                <a:latin typeface="Arial MT"/>
                <a:cs typeface="Arial MT"/>
              </a:rPr>
              <a:t> also</a:t>
            </a:r>
            <a:r>
              <a:rPr sz="4100" spc="10" dirty="0">
                <a:latin typeface="Arial MT"/>
                <a:cs typeface="Arial MT"/>
              </a:rPr>
              <a:t> </a:t>
            </a:r>
            <a:r>
              <a:rPr sz="4100" spc="40" dirty="0">
                <a:latin typeface="Arial MT"/>
                <a:cs typeface="Arial MT"/>
              </a:rPr>
              <a:t>exposes</a:t>
            </a:r>
            <a:r>
              <a:rPr sz="4100" spc="10" dirty="0">
                <a:latin typeface="Arial MT"/>
                <a:cs typeface="Arial MT"/>
              </a:rPr>
              <a:t> </a:t>
            </a:r>
            <a:r>
              <a:rPr sz="4100" spc="5" dirty="0">
                <a:latin typeface="Arial MT"/>
                <a:cs typeface="Arial MT"/>
              </a:rPr>
              <a:t>this </a:t>
            </a:r>
            <a:r>
              <a:rPr sz="4100" spc="15" dirty="0">
                <a:latin typeface="Arial MT"/>
                <a:cs typeface="Arial MT"/>
              </a:rPr>
              <a:t>information</a:t>
            </a:r>
            <a:r>
              <a:rPr sz="4100" spc="10" dirty="0">
                <a:latin typeface="Arial MT"/>
                <a:cs typeface="Arial MT"/>
              </a:rPr>
              <a:t> </a:t>
            </a:r>
            <a:r>
              <a:rPr sz="4100" spc="55" dirty="0">
                <a:latin typeface="Arial MT"/>
                <a:cs typeface="Arial MT"/>
              </a:rPr>
              <a:t>using</a:t>
            </a:r>
            <a:r>
              <a:rPr sz="4100" spc="10" dirty="0">
                <a:latin typeface="Arial MT"/>
                <a:cs typeface="Arial MT"/>
              </a:rPr>
              <a:t> </a:t>
            </a:r>
            <a:r>
              <a:rPr sz="4100" spc="65" dirty="0">
                <a:latin typeface="Arial MT"/>
                <a:cs typeface="Arial MT"/>
              </a:rPr>
              <a:t>data</a:t>
            </a:r>
            <a:r>
              <a:rPr sz="4100" spc="5" dirty="0">
                <a:latin typeface="Arial MT"/>
                <a:cs typeface="Arial MT"/>
              </a:rPr>
              <a:t> </a:t>
            </a:r>
            <a:r>
              <a:rPr sz="4100" spc="30" dirty="0">
                <a:latin typeface="Arial MT"/>
                <a:cs typeface="Arial MT"/>
              </a:rPr>
              <a:t>sources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10" dirty="0">
                <a:latin typeface="Arial MT"/>
                <a:cs typeface="Arial MT"/>
              </a:rPr>
              <a:t>Examples: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spcBef>
                <a:spcPts val="5"/>
              </a:spcBef>
              <a:buSzPct val="75609"/>
              <a:buChar char="•"/>
              <a:tabLst>
                <a:tab pos="1266825" algn="l"/>
                <a:tab pos="1267460" algn="l"/>
              </a:tabLst>
            </a:pPr>
            <a:r>
              <a:rPr sz="4100" spc="5" dirty="0">
                <a:latin typeface="Arial MT"/>
                <a:cs typeface="Arial MT"/>
              </a:rPr>
              <a:t>List</a:t>
            </a:r>
            <a:r>
              <a:rPr sz="4100" spc="-20" dirty="0">
                <a:latin typeface="Arial MT"/>
                <a:cs typeface="Arial MT"/>
              </a:rPr>
              <a:t> </a:t>
            </a:r>
            <a:r>
              <a:rPr sz="4100" spc="5" dirty="0">
                <a:latin typeface="Arial MT"/>
                <a:cs typeface="Arial MT"/>
              </a:rPr>
              <a:t>of</a:t>
            </a:r>
            <a:r>
              <a:rPr sz="4100" spc="-15" dirty="0">
                <a:latin typeface="Arial MT"/>
                <a:cs typeface="Arial MT"/>
              </a:rPr>
              <a:t> </a:t>
            </a:r>
            <a:r>
              <a:rPr sz="4100" spc="10" dirty="0">
                <a:latin typeface="Arial MT"/>
                <a:cs typeface="Arial MT"/>
              </a:rPr>
              <a:t>AMIs</a:t>
            </a:r>
            <a:endParaRPr sz="4100">
              <a:latin typeface="Arial MT"/>
              <a:cs typeface="Arial MT"/>
            </a:endParaRPr>
          </a:p>
          <a:p>
            <a:pPr lvl="1">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5" dirty="0">
                <a:latin typeface="Arial MT"/>
                <a:cs typeface="Arial MT"/>
              </a:rPr>
              <a:t>List</a:t>
            </a:r>
            <a:r>
              <a:rPr sz="4100" spc="-5" dirty="0">
                <a:latin typeface="Arial MT"/>
                <a:cs typeface="Arial MT"/>
              </a:rPr>
              <a:t> </a:t>
            </a:r>
            <a:r>
              <a:rPr sz="4100" spc="5" dirty="0">
                <a:latin typeface="Arial MT"/>
                <a:cs typeface="Arial MT"/>
              </a:rPr>
              <a:t>of</a:t>
            </a:r>
            <a:r>
              <a:rPr sz="4100" spc="-5" dirty="0">
                <a:latin typeface="Arial MT"/>
                <a:cs typeface="Arial MT"/>
              </a:rPr>
              <a:t> </a:t>
            </a:r>
            <a:r>
              <a:rPr sz="4100" spc="25" dirty="0">
                <a:latin typeface="Arial MT"/>
                <a:cs typeface="Arial MT"/>
              </a:rPr>
              <a:t>availability</a:t>
            </a:r>
            <a:r>
              <a:rPr sz="4100" spc="-5" dirty="0">
                <a:latin typeface="Arial MT"/>
                <a:cs typeface="Arial MT"/>
              </a:rPr>
              <a:t> </a:t>
            </a:r>
            <a:r>
              <a:rPr sz="4100" spc="10" dirty="0">
                <a:latin typeface="Arial MT"/>
                <a:cs typeface="Arial MT"/>
              </a:rPr>
              <a:t>Zones</a:t>
            </a:r>
            <a:endParaRPr sz="4100">
              <a:latin typeface="Arial MT"/>
              <a:cs typeface="Arial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652895" cy="1433195"/>
          </a:xfrm>
          <a:prstGeom prst="rect">
            <a:avLst/>
          </a:prstGeom>
        </p:spPr>
        <p:txBody>
          <a:bodyPr vert="horz" wrap="square" lIns="0" tIns="17145" rIns="0" bIns="0" rtlCol="0">
            <a:spAutoFit/>
          </a:bodyPr>
          <a:lstStyle/>
          <a:p>
            <a:pPr marL="12700">
              <a:lnSpc>
                <a:spcPct val="100000"/>
              </a:lnSpc>
              <a:spcBef>
                <a:spcPts val="135"/>
              </a:spcBef>
            </a:pPr>
            <a:r>
              <a:rPr spc="45" dirty="0"/>
              <a:t>Datasources</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7937480" cy="8143875"/>
          </a:xfrm>
          <a:prstGeom prst="rect">
            <a:avLst/>
          </a:prstGeom>
        </p:spPr>
        <p:txBody>
          <a:bodyPr vert="horz" wrap="square" lIns="0" tIns="12065" rIns="0" bIns="0" rtlCol="0">
            <a:spAutoFit/>
          </a:bodyPr>
          <a:lstStyle/>
          <a:p>
            <a:pPr marL="534035" marR="23495" indent="-509270">
              <a:lnSpc>
                <a:spcPct val="100499"/>
              </a:lnSpc>
              <a:spcBef>
                <a:spcPts val="95"/>
              </a:spcBef>
              <a:buSzPct val="75609"/>
              <a:buChar char="•"/>
              <a:tabLst>
                <a:tab pos="534035" algn="l"/>
                <a:tab pos="534670" algn="l"/>
              </a:tabLst>
            </a:pPr>
            <a:r>
              <a:rPr sz="4100" spc="10" dirty="0">
                <a:latin typeface="Arial MT"/>
                <a:cs typeface="Arial MT"/>
              </a:rPr>
              <a:t>Another</a:t>
            </a:r>
            <a:r>
              <a:rPr sz="4100" spc="5" dirty="0">
                <a:latin typeface="Arial MT"/>
                <a:cs typeface="Arial MT"/>
              </a:rPr>
              <a:t> </a:t>
            </a:r>
            <a:r>
              <a:rPr sz="4100" spc="40" dirty="0">
                <a:latin typeface="Arial MT"/>
                <a:cs typeface="Arial MT"/>
              </a:rPr>
              <a:t>great</a:t>
            </a:r>
            <a:r>
              <a:rPr sz="4100" spc="10" dirty="0">
                <a:latin typeface="Arial MT"/>
                <a:cs typeface="Arial MT"/>
              </a:rPr>
              <a:t> </a:t>
            </a:r>
            <a:r>
              <a:rPr sz="4100" spc="40" dirty="0">
                <a:latin typeface="Arial MT"/>
                <a:cs typeface="Arial MT"/>
              </a:rPr>
              <a:t>example</a:t>
            </a:r>
            <a:r>
              <a:rPr sz="4100" spc="10" dirty="0">
                <a:latin typeface="Arial MT"/>
                <a:cs typeface="Arial MT"/>
              </a:rPr>
              <a:t> </a:t>
            </a:r>
            <a:r>
              <a:rPr sz="4100" spc="5" dirty="0">
                <a:latin typeface="Arial MT"/>
                <a:cs typeface="Arial MT"/>
              </a:rPr>
              <a:t>is</a:t>
            </a:r>
            <a:r>
              <a:rPr sz="4100" spc="10" dirty="0">
                <a:latin typeface="Arial MT"/>
                <a:cs typeface="Arial MT"/>
              </a:rPr>
              <a:t> the </a:t>
            </a:r>
            <a:r>
              <a:rPr sz="4100" spc="45" dirty="0">
                <a:latin typeface="Arial MT"/>
                <a:cs typeface="Arial MT"/>
              </a:rPr>
              <a:t>datasource</a:t>
            </a:r>
            <a:r>
              <a:rPr sz="4100" spc="5" dirty="0">
                <a:latin typeface="Arial MT"/>
                <a:cs typeface="Arial MT"/>
              </a:rPr>
              <a:t> that</a:t>
            </a:r>
            <a:r>
              <a:rPr sz="4100" spc="10" dirty="0">
                <a:latin typeface="Arial MT"/>
                <a:cs typeface="Arial MT"/>
              </a:rPr>
              <a:t> </a:t>
            </a:r>
            <a:r>
              <a:rPr sz="4100" spc="55" dirty="0">
                <a:latin typeface="Arial MT"/>
                <a:cs typeface="Arial MT"/>
              </a:rPr>
              <a:t>gives</a:t>
            </a:r>
            <a:r>
              <a:rPr sz="4100" spc="10" dirty="0">
                <a:latin typeface="Arial MT"/>
                <a:cs typeface="Arial MT"/>
              </a:rPr>
              <a:t> you </a:t>
            </a:r>
            <a:r>
              <a:rPr sz="4100" spc="5" dirty="0">
                <a:latin typeface="Arial MT"/>
                <a:cs typeface="Arial MT"/>
              </a:rPr>
              <a:t>all</a:t>
            </a:r>
            <a:r>
              <a:rPr sz="4100" spc="10" dirty="0">
                <a:latin typeface="Arial MT"/>
                <a:cs typeface="Arial MT"/>
              </a:rPr>
              <a:t> </a:t>
            </a:r>
            <a:r>
              <a:rPr sz="4100" spc="-105" dirty="0">
                <a:latin typeface="Arial MT"/>
                <a:cs typeface="Arial MT"/>
              </a:rPr>
              <a:t>IP</a:t>
            </a:r>
            <a:r>
              <a:rPr sz="4100" spc="5" dirty="0">
                <a:latin typeface="Arial MT"/>
                <a:cs typeface="Arial MT"/>
              </a:rPr>
              <a:t> </a:t>
            </a:r>
            <a:r>
              <a:rPr sz="4100" spc="50" dirty="0">
                <a:latin typeface="Arial MT"/>
                <a:cs typeface="Arial MT"/>
              </a:rPr>
              <a:t>addresses</a:t>
            </a:r>
            <a:r>
              <a:rPr sz="4100" spc="10" dirty="0">
                <a:latin typeface="Arial MT"/>
                <a:cs typeface="Arial MT"/>
              </a:rPr>
              <a:t> </a:t>
            </a:r>
            <a:r>
              <a:rPr sz="4100" spc="5" dirty="0">
                <a:latin typeface="Arial MT"/>
                <a:cs typeface="Arial MT"/>
              </a:rPr>
              <a:t>in </a:t>
            </a:r>
            <a:r>
              <a:rPr sz="4100" spc="-1125" dirty="0">
                <a:latin typeface="Arial MT"/>
                <a:cs typeface="Arial MT"/>
              </a:rPr>
              <a:t> </a:t>
            </a:r>
            <a:r>
              <a:rPr sz="4100" spc="10" dirty="0">
                <a:latin typeface="Arial MT"/>
                <a:cs typeface="Arial MT"/>
              </a:rPr>
              <a:t>use</a:t>
            </a:r>
            <a:r>
              <a:rPr sz="4100" dirty="0">
                <a:latin typeface="Arial MT"/>
                <a:cs typeface="Arial MT"/>
              </a:rPr>
              <a:t> </a:t>
            </a:r>
            <a:r>
              <a:rPr sz="4100" spc="120" dirty="0">
                <a:latin typeface="Arial MT"/>
                <a:cs typeface="Arial MT"/>
              </a:rPr>
              <a:t>by</a:t>
            </a:r>
            <a:r>
              <a:rPr sz="4100" spc="5" dirty="0">
                <a:latin typeface="Arial MT"/>
                <a:cs typeface="Arial MT"/>
              </a:rPr>
              <a:t> </a:t>
            </a:r>
            <a:r>
              <a:rPr sz="4100" spc="-190" dirty="0">
                <a:latin typeface="Arial MT"/>
                <a:cs typeface="Arial MT"/>
              </a:rPr>
              <a:t>AWS</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0" dirty="0">
                <a:latin typeface="Arial MT"/>
                <a:cs typeface="Arial MT"/>
              </a:rPr>
              <a:t>This</a:t>
            </a:r>
            <a:r>
              <a:rPr sz="4100" dirty="0">
                <a:latin typeface="Arial MT"/>
                <a:cs typeface="Arial MT"/>
              </a:rPr>
              <a:t> </a:t>
            </a:r>
            <a:r>
              <a:rPr sz="4100" spc="5" dirty="0">
                <a:latin typeface="Arial MT"/>
                <a:cs typeface="Arial MT"/>
              </a:rPr>
              <a:t>is </a:t>
            </a:r>
            <a:r>
              <a:rPr sz="4100" spc="40" dirty="0">
                <a:latin typeface="Arial MT"/>
                <a:cs typeface="Arial MT"/>
              </a:rPr>
              <a:t>great</a:t>
            </a:r>
            <a:r>
              <a:rPr sz="4100" spc="5" dirty="0">
                <a:latin typeface="Arial MT"/>
                <a:cs typeface="Arial MT"/>
              </a:rPr>
              <a:t> if </a:t>
            </a:r>
            <a:r>
              <a:rPr sz="4100" spc="10" dirty="0">
                <a:latin typeface="Arial MT"/>
                <a:cs typeface="Arial MT"/>
              </a:rPr>
              <a:t>you</a:t>
            </a:r>
            <a:r>
              <a:rPr sz="4100" dirty="0">
                <a:latin typeface="Arial MT"/>
                <a:cs typeface="Arial MT"/>
              </a:rPr>
              <a:t> </a:t>
            </a:r>
            <a:r>
              <a:rPr sz="4100" spc="10" dirty="0">
                <a:latin typeface="Arial MT"/>
                <a:cs typeface="Arial MT"/>
              </a:rPr>
              <a:t>want</a:t>
            </a:r>
            <a:r>
              <a:rPr sz="4100" spc="5" dirty="0">
                <a:latin typeface="Arial MT"/>
                <a:cs typeface="Arial MT"/>
              </a:rPr>
              <a:t> to filter </a:t>
            </a:r>
            <a:r>
              <a:rPr sz="4100" spc="30" dirty="0">
                <a:latin typeface="Arial MT"/>
                <a:cs typeface="Arial MT"/>
              </a:rPr>
              <a:t>traffic</a:t>
            </a:r>
            <a:r>
              <a:rPr sz="4100" spc="5" dirty="0">
                <a:latin typeface="Arial MT"/>
                <a:cs typeface="Arial MT"/>
              </a:rPr>
              <a:t> </a:t>
            </a:r>
            <a:r>
              <a:rPr sz="4100" spc="100" dirty="0">
                <a:latin typeface="Arial MT"/>
                <a:cs typeface="Arial MT"/>
              </a:rPr>
              <a:t>based</a:t>
            </a:r>
            <a:r>
              <a:rPr sz="4100" dirty="0">
                <a:latin typeface="Arial MT"/>
                <a:cs typeface="Arial MT"/>
              </a:rPr>
              <a:t> </a:t>
            </a:r>
            <a:r>
              <a:rPr sz="4100" spc="10" dirty="0">
                <a:latin typeface="Arial MT"/>
                <a:cs typeface="Arial MT"/>
              </a:rPr>
              <a:t>on</a:t>
            </a:r>
            <a:r>
              <a:rPr sz="4100" spc="5" dirty="0">
                <a:latin typeface="Arial MT"/>
                <a:cs typeface="Arial MT"/>
              </a:rPr>
              <a:t> </a:t>
            </a:r>
            <a:r>
              <a:rPr sz="4100" spc="10" dirty="0">
                <a:latin typeface="Arial MT"/>
                <a:cs typeface="Arial MT"/>
              </a:rPr>
              <a:t>an</a:t>
            </a:r>
            <a:r>
              <a:rPr sz="4100" spc="5" dirty="0">
                <a:latin typeface="Arial MT"/>
                <a:cs typeface="Arial MT"/>
              </a:rPr>
              <a:t> </a:t>
            </a:r>
            <a:r>
              <a:rPr sz="4100" spc="-190" dirty="0">
                <a:latin typeface="Arial MT"/>
                <a:cs typeface="Arial MT"/>
              </a:rPr>
              <a:t>AWS</a:t>
            </a:r>
            <a:r>
              <a:rPr sz="4100" spc="5" dirty="0">
                <a:latin typeface="Arial MT"/>
                <a:cs typeface="Arial MT"/>
              </a:rPr>
              <a:t> </a:t>
            </a:r>
            <a:r>
              <a:rPr sz="4100" spc="35" dirty="0">
                <a:latin typeface="Arial MT"/>
                <a:cs typeface="Arial MT"/>
              </a:rPr>
              <a:t>region</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e.g.</a:t>
            </a:r>
            <a:r>
              <a:rPr sz="4100" dirty="0">
                <a:latin typeface="Arial MT"/>
                <a:cs typeface="Arial MT"/>
              </a:rPr>
              <a:t> </a:t>
            </a:r>
            <a:r>
              <a:rPr sz="4100" spc="5" dirty="0">
                <a:latin typeface="Arial MT"/>
                <a:cs typeface="Arial MT"/>
              </a:rPr>
              <a:t>allow all </a:t>
            </a:r>
            <a:r>
              <a:rPr sz="4100" spc="30" dirty="0">
                <a:latin typeface="Arial MT"/>
                <a:cs typeface="Arial MT"/>
              </a:rPr>
              <a:t>traffic</a:t>
            </a:r>
            <a:r>
              <a:rPr sz="4100" spc="5" dirty="0">
                <a:latin typeface="Arial MT"/>
                <a:cs typeface="Arial MT"/>
              </a:rPr>
              <a:t> </a:t>
            </a:r>
            <a:r>
              <a:rPr sz="4100" spc="-10" dirty="0">
                <a:latin typeface="Arial MT"/>
                <a:cs typeface="Arial MT"/>
              </a:rPr>
              <a:t>from</a:t>
            </a:r>
            <a:r>
              <a:rPr sz="4100" spc="5" dirty="0">
                <a:latin typeface="Arial MT"/>
                <a:cs typeface="Arial MT"/>
              </a:rPr>
              <a:t> </a:t>
            </a:r>
            <a:r>
              <a:rPr sz="4100" spc="10" dirty="0">
                <a:latin typeface="Arial MT"/>
                <a:cs typeface="Arial MT"/>
              </a:rPr>
              <a:t>amazon</a:t>
            </a:r>
            <a:r>
              <a:rPr sz="4100" spc="5" dirty="0">
                <a:latin typeface="Arial MT"/>
                <a:cs typeface="Arial MT"/>
              </a:rPr>
              <a:t> </a:t>
            </a:r>
            <a:r>
              <a:rPr sz="4100" spc="35" dirty="0">
                <a:latin typeface="Arial MT"/>
                <a:cs typeface="Arial MT"/>
              </a:rPr>
              <a:t>instances</a:t>
            </a:r>
            <a:r>
              <a:rPr sz="4100" spc="5" dirty="0">
                <a:latin typeface="Arial MT"/>
                <a:cs typeface="Arial MT"/>
              </a:rPr>
              <a:t> in </a:t>
            </a:r>
            <a:r>
              <a:rPr sz="4100" spc="-5" dirty="0">
                <a:latin typeface="Arial MT"/>
                <a:cs typeface="Arial MT"/>
              </a:rPr>
              <a:t>Europe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Filtering </a:t>
            </a:r>
            <a:r>
              <a:rPr sz="4100" spc="30" dirty="0">
                <a:latin typeface="Arial MT"/>
                <a:cs typeface="Arial MT"/>
              </a:rPr>
              <a:t>traffic</a:t>
            </a:r>
            <a:r>
              <a:rPr sz="4100" spc="10" dirty="0">
                <a:latin typeface="Arial MT"/>
                <a:cs typeface="Arial MT"/>
              </a:rPr>
              <a:t> </a:t>
            </a:r>
            <a:r>
              <a:rPr sz="4100" spc="5" dirty="0">
                <a:latin typeface="Arial MT"/>
                <a:cs typeface="Arial MT"/>
              </a:rPr>
              <a:t>in</a:t>
            </a:r>
            <a:r>
              <a:rPr sz="4100" spc="10" dirty="0">
                <a:latin typeface="Arial MT"/>
                <a:cs typeface="Arial MT"/>
              </a:rPr>
              <a:t> </a:t>
            </a:r>
            <a:r>
              <a:rPr sz="4100" spc="-190" dirty="0">
                <a:latin typeface="Arial MT"/>
                <a:cs typeface="Arial MT"/>
              </a:rPr>
              <a:t>AWS</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65" dirty="0">
                <a:latin typeface="Arial MT"/>
                <a:cs typeface="Arial MT"/>
              </a:rPr>
              <a:t>done</a:t>
            </a:r>
            <a:r>
              <a:rPr sz="4100" spc="10" dirty="0">
                <a:latin typeface="Arial MT"/>
                <a:cs typeface="Arial MT"/>
              </a:rPr>
              <a:t> </a:t>
            </a:r>
            <a:r>
              <a:rPr sz="4100" spc="55" dirty="0">
                <a:latin typeface="Arial MT"/>
                <a:cs typeface="Arial MT"/>
              </a:rPr>
              <a:t>using</a:t>
            </a:r>
            <a:r>
              <a:rPr sz="4100" spc="5" dirty="0">
                <a:latin typeface="Arial MT"/>
                <a:cs typeface="Arial MT"/>
              </a:rPr>
              <a:t> </a:t>
            </a:r>
            <a:r>
              <a:rPr sz="4100" b="1" spc="5" dirty="0">
                <a:latin typeface="Arial"/>
                <a:cs typeface="Arial"/>
              </a:rPr>
              <a:t>security</a:t>
            </a:r>
            <a:r>
              <a:rPr sz="4100" b="1" spc="10" dirty="0">
                <a:latin typeface="Arial"/>
                <a:cs typeface="Arial"/>
              </a:rPr>
              <a:t> </a:t>
            </a:r>
            <a:r>
              <a:rPr sz="4100" b="1" spc="5" dirty="0">
                <a:latin typeface="Arial"/>
                <a:cs typeface="Arial"/>
              </a:rPr>
              <a:t>groups</a:t>
            </a:r>
            <a:endParaRPr sz="4100">
              <a:latin typeface="Arial"/>
              <a:cs typeface="Arial"/>
            </a:endParaRPr>
          </a:p>
          <a:p>
            <a:pPr>
              <a:lnSpc>
                <a:spcPct val="100000"/>
              </a:lnSpc>
              <a:spcBef>
                <a:spcPts val="40"/>
              </a:spcBef>
              <a:buFont typeface="Arial MT"/>
              <a:buChar char="•"/>
            </a:pPr>
            <a:endParaRPr sz="4200">
              <a:latin typeface="Arial"/>
              <a:cs typeface="Arial"/>
            </a:endParaRPr>
          </a:p>
          <a:p>
            <a:pPr marL="1266825" marR="17780" lvl="1" indent="-509270">
              <a:lnSpc>
                <a:spcPct val="100499"/>
              </a:lnSpc>
              <a:buSzPct val="75609"/>
              <a:buChar char="•"/>
              <a:tabLst>
                <a:tab pos="1266825" algn="l"/>
                <a:tab pos="1267460" algn="l"/>
              </a:tabLst>
            </a:pPr>
            <a:r>
              <a:rPr sz="4100" spc="65" dirty="0">
                <a:latin typeface="Arial MT"/>
                <a:cs typeface="Arial MT"/>
              </a:rPr>
              <a:t>Incoming</a:t>
            </a:r>
            <a:r>
              <a:rPr sz="4100" spc="5" dirty="0">
                <a:latin typeface="Arial MT"/>
                <a:cs typeface="Arial MT"/>
              </a:rPr>
              <a:t> </a:t>
            </a:r>
            <a:r>
              <a:rPr sz="4100" spc="85" dirty="0">
                <a:latin typeface="Arial MT"/>
                <a:cs typeface="Arial MT"/>
              </a:rPr>
              <a:t>and</a:t>
            </a:r>
            <a:r>
              <a:rPr sz="4100" spc="10" dirty="0">
                <a:latin typeface="Arial MT"/>
                <a:cs typeface="Arial MT"/>
              </a:rPr>
              <a:t> </a:t>
            </a:r>
            <a:r>
              <a:rPr sz="4100" spc="65" dirty="0">
                <a:latin typeface="Arial MT"/>
                <a:cs typeface="Arial MT"/>
              </a:rPr>
              <a:t>outgoing</a:t>
            </a:r>
            <a:r>
              <a:rPr sz="4100" spc="5" dirty="0">
                <a:latin typeface="Arial MT"/>
                <a:cs typeface="Arial MT"/>
              </a:rPr>
              <a:t> </a:t>
            </a:r>
            <a:r>
              <a:rPr sz="4100" spc="30" dirty="0">
                <a:latin typeface="Arial MT"/>
                <a:cs typeface="Arial MT"/>
              </a:rPr>
              <a:t>traffic</a:t>
            </a:r>
            <a:r>
              <a:rPr sz="4100" spc="10" dirty="0">
                <a:latin typeface="Arial MT"/>
                <a:cs typeface="Arial MT"/>
              </a:rPr>
              <a:t> </a:t>
            </a:r>
            <a:r>
              <a:rPr sz="4100" spc="85" dirty="0">
                <a:latin typeface="Arial MT"/>
                <a:cs typeface="Arial MT"/>
              </a:rPr>
              <a:t>can</a:t>
            </a:r>
            <a:r>
              <a:rPr sz="4100" spc="5" dirty="0">
                <a:latin typeface="Arial MT"/>
                <a:cs typeface="Arial MT"/>
              </a:rPr>
              <a:t> </a:t>
            </a:r>
            <a:r>
              <a:rPr sz="4100" spc="125" dirty="0">
                <a:latin typeface="Arial MT"/>
                <a:cs typeface="Arial MT"/>
              </a:rPr>
              <a:t>be</a:t>
            </a:r>
            <a:r>
              <a:rPr sz="4100" spc="10" dirty="0">
                <a:latin typeface="Arial MT"/>
                <a:cs typeface="Arial MT"/>
              </a:rPr>
              <a:t> </a:t>
            </a:r>
            <a:r>
              <a:rPr sz="4100" spc="25" dirty="0">
                <a:latin typeface="Arial MT"/>
                <a:cs typeface="Arial MT"/>
              </a:rPr>
              <a:t>filtered</a:t>
            </a:r>
            <a:r>
              <a:rPr sz="4100" spc="5" dirty="0">
                <a:latin typeface="Arial MT"/>
                <a:cs typeface="Arial MT"/>
              </a:rPr>
              <a:t> </a:t>
            </a:r>
            <a:r>
              <a:rPr sz="4100" spc="120" dirty="0">
                <a:latin typeface="Arial MT"/>
                <a:cs typeface="Arial MT"/>
              </a:rPr>
              <a:t>by</a:t>
            </a:r>
            <a:r>
              <a:rPr sz="4100" spc="10" dirty="0">
                <a:latin typeface="Arial MT"/>
                <a:cs typeface="Arial MT"/>
              </a:rPr>
              <a:t> </a:t>
            </a:r>
            <a:r>
              <a:rPr sz="4100" spc="50" dirty="0">
                <a:latin typeface="Arial MT"/>
                <a:cs typeface="Arial MT"/>
              </a:rPr>
              <a:t>protocol,</a:t>
            </a:r>
            <a:r>
              <a:rPr sz="4100" spc="10" dirty="0">
                <a:latin typeface="Arial MT"/>
                <a:cs typeface="Arial MT"/>
              </a:rPr>
              <a:t> </a:t>
            </a:r>
            <a:r>
              <a:rPr sz="4100" spc="-105" dirty="0">
                <a:latin typeface="Arial MT"/>
                <a:cs typeface="Arial MT"/>
              </a:rPr>
              <a:t>IP</a:t>
            </a:r>
            <a:r>
              <a:rPr sz="4100" spc="5" dirty="0">
                <a:latin typeface="Arial MT"/>
                <a:cs typeface="Arial MT"/>
              </a:rPr>
              <a:t> </a:t>
            </a:r>
            <a:r>
              <a:rPr sz="4100" spc="45" dirty="0">
                <a:latin typeface="Arial MT"/>
                <a:cs typeface="Arial MT"/>
              </a:rPr>
              <a:t>range,</a:t>
            </a:r>
            <a:r>
              <a:rPr sz="4100" spc="10" dirty="0">
                <a:latin typeface="Arial MT"/>
                <a:cs typeface="Arial MT"/>
              </a:rPr>
              <a:t> </a:t>
            </a:r>
            <a:r>
              <a:rPr sz="4100" spc="85" dirty="0">
                <a:latin typeface="Arial MT"/>
                <a:cs typeface="Arial MT"/>
              </a:rPr>
              <a:t>and </a:t>
            </a:r>
            <a:r>
              <a:rPr sz="4100" spc="-1125" dirty="0">
                <a:latin typeface="Arial MT"/>
                <a:cs typeface="Arial MT"/>
              </a:rPr>
              <a:t> </a:t>
            </a:r>
            <a:r>
              <a:rPr sz="4100" spc="80" dirty="0">
                <a:latin typeface="Arial MT"/>
                <a:cs typeface="Arial MT"/>
              </a:rPr>
              <a:t>port</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25" dirty="0">
                <a:latin typeface="Arial MT"/>
                <a:cs typeface="Arial MT"/>
              </a:rPr>
              <a:t>Similar</a:t>
            </a:r>
            <a:r>
              <a:rPr sz="4100" spc="5" dirty="0">
                <a:latin typeface="Arial MT"/>
                <a:cs typeface="Arial MT"/>
              </a:rPr>
              <a:t> to </a:t>
            </a:r>
            <a:r>
              <a:rPr sz="4100" spc="65" dirty="0">
                <a:latin typeface="Arial MT"/>
                <a:cs typeface="Arial MT"/>
              </a:rPr>
              <a:t>iptables</a:t>
            </a:r>
            <a:r>
              <a:rPr sz="4100" spc="5" dirty="0">
                <a:latin typeface="Arial MT"/>
                <a:cs typeface="Arial MT"/>
              </a:rPr>
              <a:t> (linux) or </a:t>
            </a:r>
            <a:r>
              <a:rPr sz="4100" spc="10" dirty="0">
                <a:latin typeface="Arial MT"/>
                <a:cs typeface="Arial MT"/>
              </a:rPr>
              <a:t>a</a:t>
            </a:r>
            <a:r>
              <a:rPr sz="4100" spc="5" dirty="0">
                <a:latin typeface="Arial MT"/>
                <a:cs typeface="Arial MT"/>
              </a:rPr>
              <a:t> </a:t>
            </a:r>
            <a:r>
              <a:rPr sz="4100" spc="-5" dirty="0">
                <a:latin typeface="Arial MT"/>
                <a:cs typeface="Arial MT"/>
              </a:rPr>
              <a:t>firewall</a:t>
            </a:r>
            <a:r>
              <a:rPr sz="4100" spc="5" dirty="0">
                <a:latin typeface="Arial MT"/>
                <a:cs typeface="Arial MT"/>
              </a:rPr>
              <a:t> </a:t>
            </a:r>
            <a:r>
              <a:rPr sz="4100" spc="85" dirty="0">
                <a:latin typeface="Arial MT"/>
                <a:cs typeface="Arial MT"/>
              </a:rPr>
              <a:t>appliance</a:t>
            </a:r>
            <a:endParaRPr sz="4100">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6652895" cy="1433195"/>
          </a:xfrm>
          <a:prstGeom prst="rect">
            <a:avLst/>
          </a:prstGeom>
        </p:spPr>
        <p:txBody>
          <a:bodyPr vert="horz" wrap="square" lIns="0" tIns="17145" rIns="0" bIns="0" rtlCol="0">
            <a:spAutoFit/>
          </a:bodyPr>
          <a:lstStyle/>
          <a:p>
            <a:pPr marL="12700">
              <a:lnSpc>
                <a:spcPct val="100000"/>
              </a:lnSpc>
              <a:spcBef>
                <a:spcPts val="135"/>
              </a:spcBef>
            </a:pPr>
            <a:r>
              <a:rPr spc="45" dirty="0"/>
              <a:t>Datasources</a:t>
            </a:r>
          </a:p>
        </p:txBody>
      </p:sp>
      <p:pic>
        <p:nvPicPr>
          <p:cNvPr id="3" name="object 3"/>
          <p:cNvPicPr/>
          <p:nvPr/>
        </p:nvPicPr>
        <p:blipFill>
          <a:blip r:embed="rId2" cstate="print"/>
          <a:stretch>
            <a:fillRect/>
          </a:stretch>
        </p:blipFill>
        <p:spPr>
          <a:xfrm>
            <a:off x="1835409" y="2532889"/>
            <a:ext cx="15600886" cy="7096232"/>
          </a:xfrm>
          <a:prstGeom prst="rect">
            <a:avLst/>
          </a:prstGeom>
        </p:spPr>
      </p:pic>
      <p:sp>
        <p:nvSpPr>
          <p:cNvPr id="4" name="object 4"/>
          <p:cNvSpPr txBox="1"/>
          <p:nvPr/>
        </p:nvSpPr>
        <p:spPr>
          <a:xfrm>
            <a:off x="1882528" y="2559066"/>
            <a:ext cx="15506700" cy="7002145"/>
          </a:xfrm>
          <a:prstGeom prst="rect">
            <a:avLst/>
          </a:prstGeom>
          <a:solidFill>
            <a:srgbClr val="DCDEE0"/>
          </a:solidFill>
          <a:ln w="10470">
            <a:solidFill>
              <a:srgbClr val="A6AAA9"/>
            </a:solidFill>
          </a:ln>
        </p:spPr>
        <p:txBody>
          <a:bodyPr vert="horz" wrap="square" lIns="0" tIns="3810" rIns="0" bIns="0" rtlCol="0">
            <a:spAutoFit/>
          </a:bodyPr>
          <a:lstStyle/>
          <a:p>
            <a:pPr>
              <a:lnSpc>
                <a:spcPct val="100000"/>
              </a:lnSpc>
              <a:spcBef>
                <a:spcPts val="30"/>
              </a:spcBef>
            </a:pPr>
            <a:endParaRPr sz="1750">
              <a:latin typeface="Times New Roman"/>
              <a:cs typeface="Times New Roman"/>
            </a:endParaRPr>
          </a:p>
          <a:p>
            <a:pPr marL="408940" marR="10406380" indent="-151765">
              <a:lnSpc>
                <a:spcPts val="2560"/>
              </a:lnSpc>
            </a:pPr>
            <a:r>
              <a:rPr sz="2150" spc="25" dirty="0">
                <a:latin typeface="Arial MT"/>
                <a:cs typeface="Arial MT"/>
              </a:rPr>
              <a:t>data</a:t>
            </a:r>
            <a:r>
              <a:rPr sz="2150" spc="-5" dirty="0">
                <a:latin typeface="Arial MT"/>
                <a:cs typeface="Arial MT"/>
              </a:rPr>
              <a:t> </a:t>
            </a:r>
            <a:r>
              <a:rPr sz="2150" spc="-30" dirty="0">
                <a:latin typeface="Arial MT"/>
                <a:cs typeface="Arial MT"/>
              </a:rPr>
              <a:t>"aws_ip_ranges"</a:t>
            </a:r>
            <a:r>
              <a:rPr sz="2150" dirty="0">
                <a:latin typeface="Arial MT"/>
                <a:cs typeface="Arial MT"/>
              </a:rPr>
              <a:t> </a:t>
            </a:r>
            <a:r>
              <a:rPr sz="2150" spc="-25" dirty="0">
                <a:latin typeface="Arial MT"/>
                <a:cs typeface="Arial MT"/>
              </a:rPr>
              <a:t>"european_ec2"</a:t>
            </a:r>
            <a:r>
              <a:rPr sz="2150" dirty="0">
                <a:latin typeface="Arial MT"/>
                <a:cs typeface="Arial MT"/>
              </a:rPr>
              <a:t> </a:t>
            </a:r>
            <a:r>
              <a:rPr sz="2150" spc="-5" dirty="0">
                <a:latin typeface="Arial MT"/>
                <a:cs typeface="Arial MT"/>
              </a:rPr>
              <a:t>{ </a:t>
            </a:r>
            <a:r>
              <a:rPr sz="2150" dirty="0">
                <a:latin typeface="Arial MT"/>
                <a:cs typeface="Arial MT"/>
              </a:rPr>
              <a:t> </a:t>
            </a:r>
            <a:r>
              <a:rPr sz="2150" spc="5" dirty="0">
                <a:latin typeface="Arial MT"/>
                <a:cs typeface="Arial MT"/>
              </a:rPr>
              <a:t>regions</a:t>
            </a:r>
            <a:r>
              <a:rPr sz="2150" spc="-5" dirty="0">
                <a:latin typeface="Arial MT"/>
                <a:cs typeface="Arial MT"/>
              </a:rPr>
              <a:t> </a:t>
            </a:r>
            <a:r>
              <a:rPr sz="2150" spc="155" dirty="0">
                <a:latin typeface="Arial MT"/>
                <a:cs typeface="Arial MT"/>
              </a:rPr>
              <a:t>=</a:t>
            </a:r>
            <a:r>
              <a:rPr sz="2150" spc="-5" dirty="0">
                <a:latin typeface="Arial MT"/>
                <a:cs typeface="Arial MT"/>
              </a:rPr>
              <a:t> </a:t>
            </a:r>
            <a:r>
              <a:rPr sz="2150" spc="114" dirty="0">
                <a:latin typeface="Arial MT"/>
                <a:cs typeface="Arial MT"/>
              </a:rPr>
              <a:t>[</a:t>
            </a:r>
            <a:r>
              <a:rPr sz="2150" dirty="0">
                <a:latin typeface="Arial MT"/>
                <a:cs typeface="Arial MT"/>
              </a:rPr>
              <a:t> </a:t>
            </a:r>
            <a:r>
              <a:rPr sz="2150" spc="-35" dirty="0">
                <a:latin typeface="Arial MT"/>
                <a:cs typeface="Arial MT"/>
              </a:rPr>
              <a:t>"eu-west-1",</a:t>
            </a:r>
            <a:r>
              <a:rPr sz="2150" spc="-5" dirty="0">
                <a:latin typeface="Arial MT"/>
                <a:cs typeface="Arial MT"/>
              </a:rPr>
              <a:t> </a:t>
            </a:r>
            <a:r>
              <a:rPr sz="2150" spc="-20" dirty="0">
                <a:latin typeface="Arial MT"/>
                <a:cs typeface="Arial MT"/>
              </a:rPr>
              <a:t>"eu-central-1"</a:t>
            </a:r>
            <a:r>
              <a:rPr sz="2150" dirty="0">
                <a:latin typeface="Arial MT"/>
                <a:cs typeface="Arial MT"/>
              </a:rPr>
              <a:t> </a:t>
            </a:r>
            <a:r>
              <a:rPr sz="2150" spc="114" dirty="0">
                <a:latin typeface="Arial MT"/>
                <a:cs typeface="Arial MT"/>
              </a:rPr>
              <a:t>] </a:t>
            </a:r>
            <a:r>
              <a:rPr sz="2150" spc="-585" dirty="0">
                <a:latin typeface="Arial MT"/>
                <a:cs typeface="Arial MT"/>
              </a:rPr>
              <a:t> </a:t>
            </a:r>
            <a:r>
              <a:rPr sz="2150" spc="10" dirty="0">
                <a:latin typeface="Arial MT"/>
                <a:cs typeface="Arial MT"/>
              </a:rPr>
              <a:t>services</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114" dirty="0">
                <a:latin typeface="Arial MT"/>
                <a:cs typeface="Arial MT"/>
              </a:rPr>
              <a:t>[</a:t>
            </a:r>
            <a:r>
              <a:rPr sz="2150" spc="-5" dirty="0">
                <a:latin typeface="Arial MT"/>
                <a:cs typeface="Arial MT"/>
              </a:rPr>
              <a:t> </a:t>
            </a:r>
            <a:r>
              <a:rPr sz="2150" spc="-50" dirty="0">
                <a:latin typeface="Arial MT"/>
                <a:cs typeface="Arial MT"/>
              </a:rPr>
              <a:t>"ec2"</a:t>
            </a:r>
            <a:r>
              <a:rPr sz="2150" spc="-10" dirty="0">
                <a:latin typeface="Arial MT"/>
                <a:cs typeface="Arial MT"/>
              </a:rPr>
              <a:t> </a:t>
            </a:r>
            <a:r>
              <a:rPr sz="2150" spc="114" dirty="0">
                <a:latin typeface="Arial MT"/>
                <a:cs typeface="Arial MT"/>
              </a:rPr>
              <a:t>]</a:t>
            </a:r>
            <a:endParaRPr sz="2150">
              <a:latin typeface="Arial MT"/>
              <a:cs typeface="Arial MT"/>
            </a:endParaRPr>
          </a:p>
          <a:p>
            <a:pPr marL="257810">
              <a:lnSpc>
                <a:spcPts val="2465"/>
              </a:lnSpc>
            </a:pPr>
            <a:r>
              <a:rPr sz="2150" spc="-5" dirty="0">
                <a:latin typeface="Arial MT"/>
                <a:cs typeface="Arial MT"/>
              </a:rPr>
              <a:t>}</a:t>
            </a:r>
            <a:endParaRPr sz="2150">
              <a:latin typeface="Arial MT"/>
              <a:cs typeface="Arial MT"/>
            </a:endParaRPr>
          </a:p>
          <a:p>
            <a:pPr>
              <a:lnSpc>
                <a:spcPct val="100000"/>
              </a:lnSpc>
              <a:spcBef>
                <a:spcPts val="45"/>
              </a:spcBef>
            </a:pPr>
            <a:endParaRPr sz="2250">
              <a:latin typeface="Arial MT"/>
              <a:cs typeface="Arial MT"/>
            </a:endParaRPr>
          </a:p>
          <a:p>
            <a:pPr marL="333375" marR="9592310" indent="-76200">
              <a:lnSpc>
                <a:spcPts val="2560"/>
              </a:lnSpc>
              <a:spcBef>
                <a:spcPts val="5"/>
              </a:spcBef>
            </a:pPr>
            <a:r>
              <a:rPr sz="2150" dirty="0">
                <a:latin typeface="Arial MT"/>
                <a:cs typeface="Arial MT"/>
              </a:rPr>
              <a:t>resource</a:t>
            </a:r>
            <a:r>
              <a:rPr sz="2150" spc="-10" dirty="0">
                <a:latin typeface="Arial MT"/>
                <a:cs typeface="Arial MT"/>
              </a:rPr>
              <a:t> </a:t>
            </a:r>
            <a:r>
              <a:rPr sz="2150" spc="-20" dirty="0">
                <a:latin typeface="Arial MT"/>
                <a:cs typeface="Arial MT"/>
              </a:rPr>
              <a:t>"aws_security_group"</a:t>
            </a:r>
            <a:r>
              <a:rPr sz="2150" spc="-5" dirty="0">
                <a:latin typeface="Arial MT"/>
                <a:cs typeface="Arial MT"/>
              </a:rPr>
              <a:t> </a:t>
            </a:r>
            <a:r>
              <a:rPr sz="2150" spc="-35" dirty="0">
                <a:latin typeface="Arial MT"/>
                <a:cs typeface="Arial MT"/>
              </a:rPr>
              <a:t>"from_europe"</a:t>
            </a:r>
            <a:r>
              <a:rPr sz="2150" spc="-5" dirty="0">
                <a:latin typeface="Arial MT"/>
                <a:cs typeface="Arial MT"/>
              </a:rPr>
              <a:t> { </a:t>
            </a:r>
            <a:r>
              <a:rPr sz="2150" spc="-585" dirty="0">
                <a:latin typeface="Arial MT"/>
                <a:cs typeface="Arial MT"/>
              </a:rPr>
              <a:t> </a:t>
            </a:r>
            <a:r>
              <a:rPr sz="2150" spc="-5" dirty="0">
                <a:latin typeface="Arial MT"/>
                <a:cs typeface="Arial MT"/>
              </a:rPr>
              <a:t>name</a:t>
            </a:r>
            <a:r>
              <a:rPr sz="2150" spc="-10" dirty="0">
                <a:latin typeface="Arial MT"/>
                <a:cs typeface="Arial MT"/>
              </a:rPr>
              <a:t> </a:t>
            </a:r>
            <a:r>
              <a:rPr sz="2150" spc="155" dirty="0">
                <a:latin typeface="Arial MT"/>
                <a:cs typeface="Arial MT"/>
              </a:rPr>
              <a:t>=</a:t>
            </a:r>
            <a:r>
              <a:rPr sz="2150" spc="-5" dirty="0">
                <a:latin typeface="Arial MT"/>
                <a:cs typeface="Arial MT"/>
              </a:rPr>
              <a:t> </a:t>
            </a:r>
            <a:r>
              <a:rPr sz="2150" spc="-35" dirty="0">
                <a:latin typeface="Arial MT"/>
                <a:cs typeface="Arial MT"/>
              </a:rPr>
              <a:t>"from_europe"</a:t>
            </a:r>
            <a:endParaRPr sz="2150">
              <a:latin typeface="Arial MT"/>
              <a:cs typeface="Arial MT"/>
            </a:endParaRPr>
          </a:p>
          <a:p>
            <a:pPr>
              <a:lnSpc>
                <a:spcPct val="100000"/>
              </a:lnSpc>
              <a:spcBef>
                <a:spcPts val="15"/>
              </a:spcBef>
            </a:pPr>
            <a:endParaRPr sz="2200">
              <a:latin typeface="Arial MT"/>
              <a:cs typeface="Arial MT"/>
            </a:endParaRPr>
          </a:p>
          <a:p>
            <a:pPr marL="560070" marR="12837160" indent="-151765">
              <a:lnSpc>
                <a:spcPts val="2560"/>
              </a:lnSpc>
            </a:pPr>
            <a:r>
              <a:rPr sz="2150" spc="5" dirty="0">
                <a:latin typeface="Arial MT"/>
                <a:cs typeface="Arial MT"/>
              </a:rPr>
              <a:t>ingress  </a:t>
            </a:r>
            <a:r>
              <a:rPr sz="2150" spc="-5" dirty="0">
                <a:latin typeface="Arial MT"/>
                <a:cs typeface="Arial MT"/>
              </a:rPr>
              <a:t>{ </a:t>
            </a:r>
            <a:r>
              <a:rPr sz="2150" dirty="0">
                <a:latin typeface="Arial MT"/>
                <a:cs typeface="Arial MT"/>
              </a:rPr>
              <a:t> </a:t>
            </a:r>
            <a:r>
              <a:rPr sz="2150" spc="-5" dirty="0">
                <a:latin typeface="Arial MT"/>
                <a:cs typeface="Arial MT"/>
              </a:rPr>
              <a:t>from_port</a:t>
            </a:r>
            <a:r>
              <a:rPr sz="2150" spc="-45" dirty="0">
                <a:latin typeface="Arial MT"/>
                <a:cs typeface="Arial MT"/>
              </a:rPr>
              <a:t> </a:t>
            </a:r>
            <a:r>
              <a:rPr sz="2150" spc="155" dirty="0">
                <a:latin typeface="Arial MT"/>
                <a:cs typeface="Arial MT"/>
              </a:rPr>
              <a:t>=</a:t>
            </a:r>
            <a:r>
              <a:rPr sz="2150" spc="-45" dirty="0">
                <a:latin typeface="Arial MT"/>
                <a:cs typeface="Arial MT"/>
              </a:rPr>
              <a:t> </a:t>
            </a:r>
            <a:r>
              <a:rPr sz="2150" spc="-70" dirty="0">
                <a:latin typeface="Arial MT"/>
                <a:cs typeface="Arial MT"/>
              </a:rPr>
              <a:t>"443"</a:t>
            </a:r>
            <a:endParaRPr sz="2150">
              <a:latin typeface="Arial MT"/>
              <a:cs typeface="Arial MT"/>
            </a:endParaRPr>
          </a:p>
          <a:p>
            <a:pPr marL="560070">
              <a:lnSpc>
                <a:spcPts val="2460"/>
              </a:lnSpc>
            </a:pPr>
            <a:r>
              <a:rPr sz="2150" dirty="0">
                <a:latin typeface="Arial MT"/>
                <a:cs typeface="Arial MT"/>
              </a:rPr>
              <a:t>to_port</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70" dirty="0">
                <a:latin typeface="Arial MT"/>
                <a:cs typeface="Arial MT"/>
              </a:rPr>
              <a:t>"443"</a:t>
            </a:r>
            <a:endParaRPr sz="2150">
              <a:latin typeface="Arial MT"/>
              <a:cs typeface="Arial MT"/>
            </a:endParaRPr>
          </a:p>
          <a:p>
            <a:pPr marL="560070">
              <a:lnSpc>
                <a:spcPts val="2555"/>
              </a:lnSpc>
            </a:pPr>
            <a:r>
              <a:rPr sz="2150" spc="20" dirty="0">
                <a:latin typeface="Arial MT"/>
                <a:cs typeface="Arial MT"/>
              </a:rPr>
              <a:t>protocol</a:t>
            </a:r>
            <a:r>
              <a:rPr sz="2150" spc="-25" dirty="0">
                <a:latin typeface="Arial MT"/>
                <a:cs typeface="Arial MT"/>
              </a:rPr>
              <a:t> </a:t>
            </a:r>
            <a:r>
              <a:rPr sz="2150" spc="155" dirty="0">
                <a:latin typeface="Arial MT"/>
                <a:cs typeface="Arial MT"/>
              </a:rPr>
              <a:t>=</a:t>
            </a:r>
            <a:r>
              <a:rPr sz="2150" spc="-25" dirty="0">
                <a:latin typeface="Arial MT"/>
                <a:cs typeface="Arial MT"/>
              </a:rPr>
              <a:t> "tcp"</a:t>
            </a:r>
            <a:endParaRPr sz="2150">
              <a:latin typeface="Arial MT"/>
              <a:cs typeface="Arial MT"/>
            </a:endParaRPr>
          </a:p>
          <a:p>
            <a:pPr marL="560070">
              <a:lnSpc>
                <a:spcPts val="2555"/>
              </a:lnSpc>
            </a:pPr>
            <a:r>
              <a:rPr sz="2150" spc="25" dirty="0">
                <a:latin typeface="Arial MT"/>
                <a:cs typeface="Arial MT"/>
              </a:rPr>
              <a:t>cidr_blocks</a:t>
            </a:r>
            <a:r>
              <a:rPr sz="2150" spc="-5" dirty="0">
                <a:latin typeface="Arial MT"/>
                <a:cs typeface="Arial MT"/>
              </a:rPr>
              <a:t> </a:t>
            </a:r>
            <a:r>
              <a:rPr sz="2150" spc="155" dirty="0">
                <a:latin typeface="Arial MT"/>
                <a:cs typeface="Arial MT"/>
              </a:rPr>
              <a:t>=</a:t>
            </a:r>
            <a:r>
              <a:rPr sz="2150" dirty="0">
                <a:latin typeface="Arial MT"/>
                <a:cs typeface="Arial MT"/>
              </a:rPr>
              <a:t> </a:t>
            </a:r>
            <a:r>
              <a:rPr sz="2150" spc="114" dirty="0">
                <a:latin typeface="Arial MT"/>
                <a:cs typeface="Arial MT"/>
              </a:rPr>
              <a:t>[</a:t>
            </a:r>
            <a:r>
              <a:rPr sz="2150" spc="-5" dirty="0">
                <a:latin typeface="Arial MT"/>
                <a:cs typeface="Arial MT"/>
              </a:rPr>
              <a:t> </a:t>
            </a:r>
            <a:r>
              <a:rPr sz="2150" dirty="0">
                <a:latin typeface="Arial MT"/>
                <a:cs typeface="Arial MT"/>
              </a:rPr>
              <a:t>"${data.aws_ip_ranges.european_ec2.cidr_blocks}" </a:t>
            </a:r>
            <a:r>
              <a:rPr sz="2150" spc="114" dirty="0">
                <a:latin typeface="Arial MT"/>
                <a:cs typeface="Arial MT"/>
              </a:rPr>
              <a:t>]</a:t>
            </a:r>
            <a:endParaRPr sz="2150">
              <a:latin typeface="Arial MT"/>
              <a:cs typeface="Arial MT"/>
            </a:endParaRPr>
          </a:p>
          <a:p>
            <a:pPr marL="408940">
              <a:lnSpc>
                <a:spcPts val="2555"/>
              </a:lnSpc>
            </a:pPr>
            <a:r>
              <a:rPr sz="2150" spc="-5" dirty="0">
                <a:latin typeface="Arial MT"/>
                <a:cs typeface="Arial MT"/>
              </a:rPr>
              <a:t>}</a:t>
            </a:r>
            <a:endParaRPr sz="2150">
              <a:latin typeface="Arial MT"/>
              <a:cs typeface="Arial MT"/>
            </a:endParaRPr>
          </a:p>
          <a:p>
            <a:pPr marL="408940">
              <a:lnSpc>
                <a:spcPts val="2555"/>
              </a:lnSpc>
            </a:pPr>
            <a:r>
              <a:rPr sz="2150" spc="25" dirty="0">
                <a:latin typeface="Arial MT"/>
                <a:cs typeface="Arial MT"/>
              </a:rPr>
              <a:t>tags</a:t>
            </a:r>
            <a:r>
              <a:rPr sz="2150" spc="-50" dirty="0">
                <a:latin typeface="Arial MT"/>
                <a:cs typeface="Arial MT"/>
              </a:rPr>
              <a:t> </a:t>
            </a:r>
            <a:r>
              <a:rPr sz="2150" spc="-5" dirty="0">
                <a:latin typeface="Arial MT"/>
                <a:cs typeface="Arial MT"/>
              </a:rPr>
              <a:t>{</a:t>
            </a:r>
            <a:endParaRPr sz="2150">
              <a:latin typeface="Arial MT"/>
              <a:cs typeface="Arial MT"/>
            </a:endParaRPr>
          </a:p>
          <a:p>
            <a:pPr marL="560070" marR="6935470">
              <a:lnSpc>
                <a:spcPts val="2560"/>
              </a:lnSpc>
              <a:spcBef>
                <a:spcPts val="90"/>
              </a:spcBef>
            </a:pPr>
            <a:r>
              <a:rPr sz="2150" spc="-10" dirty="0">
                <a:latin typeface="Arial MT"/>
                <a:cs typeface="Arial MT"/>
              </a:rPr>
              <a:t>CreateDate</a:t>
            </a:r>
            <a:r>
              <a:rPr sz="2150" spc="-30" dirty="0">
                <a:latin typeface="Arial MT"/>
                <a:cs typeface="Arial MT"/>
              </a:rPr>
              <a:t> </a:t>
            </a:r>
            <a:r>
              <a:rPr sz="2150" spc="155" dirty="0">
                <a:latin typeface="Arial MT"/>
                <a:cs typeface="Arial MT"/>
              </a:rPr>
              <a:t>=</a:t>
            </a:r>
            <a:r>
              <a:rPr sz="2150" spc="-30" dirty="0">
                <a:latin typeface="Arial MT"/>
                <a:cs typeface="Arial MT"/>
              </a:rPr>
              <a:t> </a:t>
            </a:r>
            <a:r>
              <a:rPr sz="2150" spc="-5" dirty="0">
                <a:latin typeface="Arial MT"/>
                <a:cs typeface="Arial MT"/>
              </a:rPr>
              <a:t>"${data.aws_ip_ranges.european_ec2.create_date}" </a:t>
            </a:r>
            <a:r>
              <a:rPr sz="2150" spc="-585" dirty="0">
                <a:latin typeface="Arial MT"/>
                <a:cs typeface="Arial MT"/>
              </a:rPr>
              <a:t> </a:t>
            </a:r>
            <a:r>
              <a:rPr sz="2150" spc="-45" dirty="0">
                <a:latin typeface="Arial MT"/>
                <a:cs typeface="Arial MT"/>
              </a:rPr>
              <a:t>SyncToken</a:t>
            </a:r>
            <a:r>
              <a:rPr sz="2150" spc="15" dirty="0">
                <a:latin typeface="Arial MT"/>
                <a:cs typeface="Arial MT"/>
              </a:rPr>
              <a:t> </a:t>
            </a:r>
            <a:r>
              <a:rPr sz="2150" spc="155" dirty="0">
                <a:latin typeface="Arial MT"/>
                <a:cs typeface="Arial MT"/>
              </a:rPr>
              <a:t>=</a:t>
            </a:r>
            <a:r>
              <a:rPr sz="2150" spc="20" dirty="0">
                <a:latin typeface="Arial MT"/>
                <a:cs typeface="Arial MT"/>
              </a:rPr>
              <a:t> </a:t>
            </a:r>
            <a:r>
              <a:rPr sz="2150" spc="-10" dirty="0">
                <a:latin typeface="Arial MT"/>
                <a:cs typeface="Arial MT"/>
              </a:rPr>
              <a:t>"${data.aws_ip_ranges.european_ec2.sync_token}"</a:t>
            </a:r>
            <a:endParaRPr sz="2150">
              <a:latin typeface="Arial MT"/>
              <a:cs typeface="Arial MT"/>
            </a:endParaRPr>
          </a:p>
          <a:p>
            <a:pPr marL="408940">
              <a:lnSpc>
                <a:spcPts val="2470"/>
              </a:lnSpc>
            </a:pPr>
            <a:r>
              <a:rPr sz="2150" spc="-5" dirty="0">
                <a:latin typeface="Arial MT"/>
                <a:cs typeface="Arial MT"/>
              </a:rPr>
              <a:t>}</a:t>
            </a:r>
            <a:endParaRPr sz="2150">
              <a:latin typeface="Arial MT"/>
              <a:cs typeface="Arial MT"/>
            </a:endParaRPr>
          </a:p>
          <a:p>
            <a:pPr>
              <a:lnSpc>
                <a:spcPct val="100000"/>
              </a:lnSpc>
            </a:pPr>
            <a:endParaRPr sz="2200">
              <a:latin typeface="Arial MT"/>
              <a:cs typeface="Arial MT"/>
            </a:endParaRPr>
          </a:p>
          <a:p>
            <a:pPr marL="257810">
              <a:lnSpc>
                <a:spcPct val="100000"/>
              </a:lnSpc>
              <a:spcBef>
                <a:spcPts val="5"/>
              </a:spcBef>
            </a:pPr>
            <a:r>
              <a:rPr sz="2150" spc="-5" dirty="0">
                <a:latin typeface="Arial MT"/>
                <a:cs typeface="Arial MT"/>
              </a:rPr>
              <a:t>}</a:t>
            </a:r>
            <a:endParaRPr sz="215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5" name="object 5"/>
          <p:cNvSpPr txBox="1"/>
          <p:nvPr/>
        </p:nvSpPr>
        <p:spPr>
          <a:xfrm>
            <a:off x="10991865" y="9681971"/>
            <a:ext cx="6400165" cy="252095"/>
          </a:xfrm>
          <a:prstGeom prst="rect">
            <a:avLst/>
          </a:prstGeom>
        </p:spPr>
        <p:txBody>
          <a:bodyPr vert="horz" wrap="square" lIns="0" tIns="17145" rIns="0" bIns="0" rtlCol="0">
            <a:spAutoFit/>
          </a:bodyPr>
          <a:lstStyle/>
          <a:p>
            <a:pPr marL="12700">
              <a:lnSpc>
                <a:spcPct val="100000"/>
              </a:lnSpc>
              <a:spcBef>
                <a:spcPts val="135"/>
              </a:spcBef>
            </a:pPr>
            <a:r>
              <a:rPr sz="1450" spc="15" dirty="0">
                <a:latin typeface="Arial MT"/>
                <a:cs typeface="Arial MT"/>
              </a:rPr>
              <a:t>Example</a:t>
            </a:r>
            <a:r>
              <a:rPr sz="1450" spc="65" dirty="0">
                <a:latin typeface="Arial MT"/>
                <a:cs typeface="Arial MT"/>
              </a:rPr>
              <a:t> </a:t>
            </a:r>
            <a:r>
              <a:rPr sz="1450" spc="5" dirty="0">
                <a:latin typeface="Arial MT"/>
                <a:cs typeface="Arial MT"/>
              </a:rPr>
              <a:t>from</a:t>
            </a:r>
            <a:r>
              <a:rPr sz="1450" spc="65" dirty="0">
                <a:latin typeface="Arial MT"/>
                <a:cs typeface="Arial MT"/>
              </a:rPr>
              <a:t> </a:t>
            </a:r>
            <a:r>
              <a:rPr sz="1450" u="sng" spc="20" dirty="0">
                <a:uFill>
                  <a:solidFill>
                    <a:srgbClr val="000000"/>
                  </a:solidFill>
                </a:uFill>
                <a:latin typeface="Arial MT"/>
                <a:cs typeface="Arial MT"/>
                <a:hlinkClick r:id="rId3"/>
              </a:rPr>
              <a:t>https://www.terraform.io/docs/providers/aws/d/ip_ranges.html</a:t>
            </a:r>
            <a:endParaRPr sz="1450">
              <a:latin typeface="Arial MT"/>
              <a:cs typeface="Arial M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3978" y="4212926"/>
            <a:ext cx="3153410" cy="1433195"/>
          </a:xfrm>
          <a:prstGeom prst="rect">
            <a:avLst/>
          </a:prstGeom>
        </p:spPr>
        <p:txBody>
          <a:bodyPr vert="horz" wrap="square" lIns="0" tIns="17145" rIns="0" bIns="0" rtlCol="0">
            <a:spAutoFit/>
          </a:bodyPr>
          <a:lstStyle/>
          <a:p>
            <a:pPr marL="12700">
              <a:lnSpc>
                <a:spcPct val="100000"/>
              </a:lnSpc>
              <a:spcBef>
                <a:spcPts val="135"/>
              </a:spcBef>
            </a:pPr>
            <a:r>
              <a:rPr sz="9200" spc="20" dirty="0">
                <a:latin typeface="Arial MT"/>
                <a:cs typeface="Arial MT"/>
              </a:rPr>
              <a:t>Demo</a:t>
            </a:r>
            <a:endParaRPr sz="9200">
              <a:latin typeface="Arial MT"/>
              <a:cs typeface="Arial MT"/>
            </a:endParaRPr>
          </a:p>
        </p:txBody>
      </p:sp>
      <p:sp>
        <p:nvSpPr>
          <p:cNvPr id="3" name="object 3"/>
          <p:cNvSpPr txBox="1"/>
          <p:nvPr/>
        </p:nvSpPr>
        <p:spPr>
          <a:xfrm>
            <a:off x="8737588" y="6086317"/>
            <a:ext cx="2629535" cy="578485"/>
          </a:xfrm>
          <a:prstGeom prst="rect">
            <a:avLst/>
          </a:prstGeom>
        </p:spPr>
        <p:txBody>
          <a:bodyPr vert="horz" wrap="square" lIns="0" tIns="15875" rIns="0" bIns="0" rtlCol="0">
            <a:spAutoFit/>
          </a:bodyPr>
          <a:lstStyle/>
          <a:p>
            <a:pPr marL="12700">
              <a:lnSpc>
                <a:spcPct val="100000"/>
              </a:lnSpc>
              <a:spcBef>
                <a:spcPts val="125"/>
              </a:spcBef>
            </a:pPr>
            <a:r>
              <a:rPr sz="3600" spc="10" dirty="0">
                <a:latin typeface="Arial MT"/>
                <a:cs typeface="Arial MT"/>
              </a:rPr>
              <a:t>Datasou</a:t>
            </a:r>
            <a:r>
              <a:rPr sz="3600" spc="-65" dirty="0">
                <a:latin typeface="Arial MT"/>
                <a:cs typeface="Arial MT"/>
              </a:rPr>
              <a:t>r</a:t>
            </a:r>
            <a:r>
              <a:rPr sz="3600" spc="80" dirty="0">
                <a:latin typeface="Arial MT"/>
                <a:cs typeface="Arial MT"/>
              </a:rPr>
              <a:t>ces</a:t>
            </a:r>
            <a:endParaRPr sz="3600">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19762" y="4212926"/>
            <a:ext cx="9453245" cy="1433195"/>
          </a:xfrm>
          <a:prstGeom prst="rect">
            <a:avLst/>
          </a:prstGeom>
        </p:spPr>
        <p:txBody>
          <a:bodyPr vert="horz" wrap="square" lIns="0" tIns="17145" rIns="0" bIns="0" rtlCol="0">
            <a:spAutoFit/>
          </a:bodyPr>
          <a:lstStyle/>
          <a:p>
            <a:pPr marL="12700">
              <a:lnSpc>
                <a:spcPct val="100000"/>
              </a:lnSpc>
              <a:spcBef>
                <a:spcPts val="135"/>
              </a:spcBef>
            </a:pPr>
            <a:r>
              <a:rPr spc="-114" dirty="0"/>
              <a:t>Template</a:t>
            </a:r>
            <a:r>
              <a:rPr spc="-55" dirty="0"/>
              <a:t> </a:t>
            </a:r>
            <a:r>
              <a:rPr spc="120" dirty="0"/>
              <a:t>provider</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453245" cy="1433195"/>
          </a:xfrm>
          <a:prstGeom prst="rect">
            <a:avLst/>
          </a:prstGeom>
        </p:spPr>
        <p:txBody>
          <a:bodyPr vert="horz" wrap="square" lIns="0" tIns="17145" rIns="0" bIns="0" rtlCol="0">
            <a:spAutoFit/>
          </a:bodyPr>
          <a:lstStyle/>
          <a:p>
            <a:pPr marL="12700">
              <a:lnSpc>
                <a:spcPct val="100000"/>
              </a:lnSpc>
              <a:spcBef>
                <a:spcPts val="135"/>
              </a:spcBef>
            </a:pPr>
            <a:r>
              <a:rPr spc="-114" dirty="0"/>
              <a:t>Template</a:t>
            </a:r>
            <a:r>
              <a:rPr spc="-55" dirty="0"/>
              <a:t> </a:t>
            </a:r>
            <a:r>
              <a:rPr spc="120" dirty="0"/>
              <a:t>provider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12"/>
            <a:ext cx="17647920" cy="7515859"/>
          </a:xfrm>
          <a:prstGeom prst="rect">
            <a:avLst/>
          </a:prstGeom>
        </p:spPr>
        <p:txBody>
          <a:bodyPr vert="horz" wrap="square" lIns="0" tIns="15240" rIns="0" bIns="0" rtlCol="0">
            <a:spAutoFit/>
          </a:bodyPr>
          <a:lstStyle/>
          <a:p>
            <a:pPr marL="534035" indent="-509270">
              <a:lnSpc>
                <a:spcPct val="100000"/>
              </a:lnSpc>
              <a:spcBef>
                <a:spcPts val="120"/>
              </a:spcBef>
              <a:buSzPct val="75609"/>
              <a:buChar char="•"/>
              <a:tabLst>
                <a:tab pos="534035" algn="l"/>
                <a:tab pos="534670" algn="l"/>
              </a:tabLst>
            </a:pPr>
            <a:r>
              <a:rPr sz="4100" spc="-65" dirty="0">
                <a:latin typeface="Arial MT"/>
                <a:cs typeface="Arial MT"/>
              </a:rPr>
              <a:t>The</a:t>
            </a:r>
            <a:r>
              <a:rPr sz="4100" spc="10" dirty="0">
                <a:latin typeface="Arial MT"/>
                <a:cs typeface="Arial MT"/>
              </a:rPr>
              <a:t> </a:t>
            </a:r>
            <a:r>
              <a:rPr sz="4100" spc="35" dirty="0">
                <a:latin typeface="Arial MT"/>
                <a:cs typeface="Arial MT"/>
              </a:rPr>
              <a:t>template</a:t>
            </a:r>
            <a:r>
              <a:rPr sz="4100" spc="10" dirty="0">
                <a:latin typeface="Arial MT"/>
                <a:cs typeface="Arial MT"/>
              </a:rPr>
              <a:t> </a:t>
            </a:r>
            <a:r>
              <a:rPr sz="4100" spc="55" dirty="0">
                <a:latin typeface="Arial MT"/>
                <a:cs typeface="Arial MT"/>
              </a:rPr>
              <a:t>provider</a:t>
            </a:r>
            <a:r>
              <a:rPr sz="4100" spc="15" dirty="0">
                <a:latin typeface="Arial MT"/>
                <a:cs typeface="Arial MT"/>
              </a:rPr>
              <a:t> </a:t>
            </a:r>
            <a:r>
              <a:rPr sz="4100" spc="85" dirty="0">
                <a:latin typeface="Arial MT"/>
                <a:cs typeface="Arial MT"/>
              </a:rPr>
              <a:t>can</a:t>
            </a:r>
            <a:r>
              <a:rPr sz="4100" spc="10" dirty="0">
                <a:latin typeface="Arial MT"/>
                <a:cs typeface="Arial MT"/>
              </a:rPr>
              <a:t> </a:t>
            </a:r>
            <a:r>
              <a:rPr sz="4100" spc="65" dirty="0">
                <a:latin typeface="Arial MT"/>
                <a:cs typeface="Arial MT"/>
              </a:rPr>
              <a:t>help</a:t>
            </a:r>
            <a:r>
              <a:rPr sz="4100" spc="10" dirty="0">
                <a:latin typeface="Arial MT"/>
                <a:cs typeface="Arial MT"/>
              </a:rPr>
              <a:t> </a:t>
            </a:r>
            <a:r>
              <a:rPr sz="4100" spc="55" dirty="0">
                <a:latin typeface="Arial MT"/>
                <a:cs typeface="Arial MT"/>
              </a:rPr>
              <a:t>creating</a:t>
            </a:r>
            <a:r>
              <a:rPr sz="4100" spc="15" dirty="0">
                <a:latin typeface="Arial MT"/>
                <a:cs typeface="Arial MT"/>
              </a:rPr>
              <a:t> </a:t>
            </a:r>
            <a:r>
              <a:rPr sz="4100" b="1" spc="10" dirty="0">
                <a:latin typeface="Arial"/>
                <a:cs typeface="Arial"/>
              </a:rPr>
              <a:t>customized </a:t>
            </a:r>
            <a:r>
              <a:rPr sz="4100" b="1" spc="5" dirty="0">
                <a:latin typeface="Arial"/>
                <a:cs typeface="Arial"/>
              </a:rPr>
              <a:t>configuration</a:t>
            </a:r>
            <a:r>
              <a:rPr sz="4100" b="1" spc="10" dirty="0">
                <a:latin typeface="Arial"/>
                <a:cs typeface="Arial"/>
              </a:rPr>
              <a:t> </a:t>
            </a:r>
            <a:r>
              <a:rPr sz="4100" b="1" spc="5" dirty="0">
                <a:latin typeface="Arial"/>
                <a:cs typeface="Arial"/>
              </a:rPr>
              <a:t>files</a:t>
            </a:r>
            <a:endParaRPr sz="4100">
              <a:latin typeface="Arial"/>
              <a:cs typeface="Arial"/>
            </a:endParaRPr>
          </a:p>
          <a:p>
            <a:pPr>
              <a:lnSpc>
                <a:spcPct val="100000"/>
              </a:lnSpc>
              <a:spcBef>
                <a:spcPts val="40"/>
              </a:spcBef>
              <a:buFont typeface="Arial MT"/>
              <a:buChar char="•"/>
            </a:pPr>
            <a:endParaRPr sz="4200">
              <a:latin typeface="Arial"/>
              <a:cs typeface="Arial"/>
            </a:endParaRPr>
          </a:p>
          <a:p>
            <a:pPr marL="534035" marR="820419" indent="-509270">
              <a:lnSpc>
                <a:spcPct val="100499"/>
              </a:lnSpc>
              <a:spcBef>
                <a:spcPts val="5"/>
              </a:spcBef>
              <a:buSzPct val="75609"/>
              <a:buChar char="•"/>
              <a:tabLst>
                <a:tab pos="534035" algn="l"/>
                <a:tab pos="534670" algn="l"/>
              </a:tabLst>
            </a:pPr>
            <a:r>
              <a:rPr sz="4100" spc="-195" dirty="0">
                <a:latin typeface="Arial MT"/>
                <a:cs typeface="Arial MT"/>
              </a:rPr>
              <a:t>You</a:t>
            </a:r>
            <a:r>
              <a:rPr sz="4100" spc="5" dirty="0">
                <a:latin typeface="Arial MT"/>
                <a:cs typeface="Arial MT"/>
              </a:rPr>
              <a:t> </a:t>
            </a:r>
            <a:r>
              <a:rPr sz="4100" spc="85" dirty="0">
                <a:latin typeface="Arial MT"/>
                <a:cs typeface="Arial MT"/>
              </a:rPr>
              <a:t>can</a:t>
            </a:r>
            <a:r>
              <a:rPr sz="4100" spc="10" dirty="0">
                <a:latin typeface="Arial MT"/>
                <a:cs typeface="Arial MT"/>
              </a:rPr>
              <a:t> </a:t>
            </a:r>
            <a:r>
              <a:rPr sz="4100" spc="95" dirty="0">
                <a:latin typeface="Arial MT"/>
                <a:cs typeface="Arial MT"/>
              </a:rPr>
              <a:t>build</a:t>
            </a:r>
            <a:r>
              <a:rPr sz="4100" spc="10" dirty="0">
                <a:latin typeface="Arial MT"/>
                <a:cs typeface="Arial MT"/>
              </a:rPr>
              <a:t> </a:t>
            </a:r>
            <a:r>
              <a:rPr sz="4100" b="1" spc="10" dirty="0">
                <a:latin typeface="Arial"/>
                <a:cs typeface="Arial"/>
              </a:rPr>
              <a:t>templates based on </a:t>
            </a:r>
            <a:r>
              <a:rPr sz="4100" b="1" spc="5" dirty="0">
                <a:latin typeface="Arial"/>
                <a:cs typeface="Arial"/>
              </a:rPr>
              <a:t>variables</a:t>
            </a:r>
            <a:r>
              <a:rPr sz="4100" b="1" spc="10" dirty="0">
                <a:latin typeface="Arial"/>
                <a:cs typeface="Arial"/>
              </a:rPr>
              <a:t> </a:t>
            </a:r>
            <a:r>
              <a:rPr sz="4100" spc="-10" dirty="0">
                <a:latin typeface="Arial MT"/>
                <a:cs typeface="Arial MT"/>
              </a:rPr>
              <a:t>from</a:t>
            </a:r>
            <a:r>
              <a:rPr sz="4100" spc="10" dirty="0">
                <a:latin typeface="Arial MT"/>
                <a:cs typeface="Arial MT"/>
              </a:rPr>
              <a:t> </a:t>
            </a:r>
            <a:r>
              <a:rPr sz="4100" spc="15" dirty="0">
                <a:latin typeface="Arial MT"/>
                <a:cs typeface="Arial MT"/>
              </a:rPr>
              <a:t>terraform</a:t>
            </a:r>
            <a:r>
              <a:rPr sz="4100" spc="5" dirty="0">
                <a:latin typeface="Arial MT"/>
                <a:cs typeface="Arial MT"/>
              </a:rPr>
              <a:t> </a:t>
            </a:r>
            <a:r>
              <a:rPr sz="4100" spc="20" dirty="0">
                <a:latin typeface="Arial MT"/>
                <a:cs typeface="Arial MT"/>
              </a:rPr>
              <a:t>resource </a:t>
            </a:r>
            <a:r>
              <a:rPr sz="4100" spc="-1120" dirty="0">
                <a:latin typeface="Arial MT"/>
                <a:cs typeface="Arial MT"/>
              </a:rPr>
              <a:t> </a:t>
            </a:r>
            <a:r>
              <a:rPr sz="4100" spc="30" dirty="0">
                <a:latin typeface="Arial MT"/>
                <a:cs typeface="Arial MT"/>
              </a:rPr>
              <a:t>attributes</a:t>
            </a:r>
            <a:r>
              <a:rPr sz="4100" dirty="0">
                <a:latin typeface="Arial MT"/>
                <a:cs typeface="Arial MT"/>
              </a:rPr>
              <a:t> </a:t>
            </a:r>
            <a:r>
              <a:rPr sz="4100" spc="50" dirty="0">
                <a:latin typeface="Arial MT"/>
                <a:cs typeface="Arial MT"/>
              </a:rPr>
              <a:t>(e.g.</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120" dirty="0">
                <a:latin typeface="Arial MT"/>
                <a:cs typeface="Arial MT"/>
              </a:rPr>
              <a:t>public</a:t>
            </a:r>
            <a:r>
              <a:rPr sz="4100" spc="5" dirty="0">
                <a:latin typeface="Arial MT"/>
                <a:cs typeface="Arial MT"/>
              </a:rPr>
              <a:t> </a:t>
            </a:r>
            <a:r>
              <a:rPr sz="4100" spc="-105" dirty="0">
                <a:latin typeface="Arial MT"/>
                <a:cs typeface="Arial MT"/>
              </a:rPr>
              <a:t>IP</a:t>
            </a:r>
            <a:r>
              <a:rPr sz="4100" spc="5" dirty="0">
                <a:latin typeface="Arial MT"/>
                <a:cs typeface="Arial MT"/>
              </a:rPr>
              <a:t> </a:t>
            </a:r>
            <a:r>
              <a:rPr sz="4100" spc="55" dirty="0">
                <a:latin typeface="Arial MT"/>
                <a:cs typeface="Arial MT"/>
              </a:rPr>
              <a:t>address)</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spcBef>
                <a:spcPts val="5"/>
              </a:spcBef>
              <a:buSzPct val="75609"/>
              <a:buChar char="•"/>
              <a:tabLst>
                <a:tab pos="534035" algn="l"/>
                <a:tab pos="534670" algn="l"/>
              </a:tabLst>
            </a:pPr>
            <a:r>
              <a:rPr sz="4100" spc="-65" dirty="0">
                <a:latin typeface="Arial MT"/>
                <a:cs typeface="Arial MT"/>
              </a:rPr>
              <a:t>The</a:t>
            </a:r>
            <a:r>
              <a:rPr sz="4100" spc="5" dirty="0">
                <a:latin typeface="Arial MT"/>
                <a:cs typeface="Arial MT"/>
              </a:rPr>
              <a:t> </a:t>
            </a:r>
            <a:r>
              <a:rPr sz="4100" spc="-5" dirty="0">
                <a:latin typeface="Arial MT"/>
                <a:cs typeface="Arial MT"/>
              </a:rPr>
              <a:t>result</a:t>
            </a:r>
            <a:r>
              <a:rPr sz="4100" spc="5" dirty="0">
                <a:latin typeface="Arial MT"/>
                <a:cs typeface="Arial MT"/>
              </a:rPr>
              <a:t> is</a:t>
            </a:r>
            <a:r>
              <a:rPr sz="4100" spc="10" dirty="0">
                <a:latin typeface="Arial MT"/>
                <a:cs typeface="Arial MT"/>
              </a:rPr>
              <a:t> a</a:t>
            </a:r>
            <a:r>
              <a:rPr sz="4100" spc="5" dirty="0">
                <a:latin typeface="Arial MT"/>
                <a:cs typeface="Arial MT"/>
              </a:rPr>
              <a:t> </a:t>
            </a:r>
            <a:r>
              <a:rPr sz="4100" spc="45" dirty="0">
                <a:latin typeface="Arial MT"/>
                <a:cs typeface="Arial MT"/>
              </a:rPr>
              <a:t>string</a:t>
            </a:r>
            <a:r>
              <a:rPr sz="4100" spc="10" dirty="0">
                <a:latin typeface="Arial MT"/>
                <a:cs typeface="Arial MT"/>
              </a:rPr>
              <a:t> </a:t>
            </a:r>
            <a:r>
              <a:rPr sz="4100" spc="5" dirty="0">
                <a:latin typeface="Arial MT"/>
                <a:cs typeface="Arial MT"/>
              </a:rPr>
              <a:t>that </a:t>
            </a:r>
            <a:r>
              <a:rPr sz="4100" spc="85" dirty="0">
                <a:latin typeface="Arial MT"/>
                <a:cs typeface="Arial MT"/>
              </a:rPr>
              <a:t>can</a:t>
            </a:r>
            <a:r>
              <a:rPr sz="4100" spc="1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used</a:t>
            </a:r>
            <a:r>
              <a:rPr sz="4100" spc="10" dirty="0">
                <a:latin typeface="Arial MT"/>
                <a:cs typeface="Arial MT"/>
              </a:rPr>
              <a:t> as</a:t>
            </a:r>
            <a:r>
              <a:rPr sz="4100" spc="5" dirty="0">
                <a:latin typeface="Arial MT"/>
                <a:cs typeface="Arial MT"/>
              </a:rPr>
              <a:t> </a:t>
            </a:r>
            <a:r>
              <a:rPr sz="4100" spc="10" dirty="0">
                <a:latin typeface="Arial MT"/>
                <a:cs typeface="Arial MT"/>
              </a:rPr>
              <a:t>a</a:t>
            </a:r>
            <a:r>
              <a:rPr sz="4100" spc="5" dirty="0">
                <a:latin typeface="Arial MT"/>
                <a:cs typeface="Arial MT"/>
              </a:rPr>
              <a:t> </a:t>
            </a:r>
            <a:r>
              <a:rPr sz="4100" spc="35" dirty="0">
                <a:latin typeface="Arial MT"/>
                <a:cs typeface="Arial MT"/>
              </a:rPr>
              <a:t>variable</a:t>
            </a:r>
            <a:r>
              <a:rPr sz="4100" spc="10" dirty="0">
                <a:latin typeface="Arial MT"/>
                <a:cs typeface="Arial MT"/>
              </a:rPr>
              <a:t> </a:t>
            </a:r>
            <a:r>
              <a:rPr sz="4100" spc="5" dirty="0">
                <a:latin typeface="Arial MT"/>
                <a:cs typeface="Arial MT"/>
              </a:rPr>
              <a:t>in </a:t>
            </a:r>
            <a:r>
              <a:rPr sz="4100" spc="15" dirty="0">
                <a:latin typeface="Arial MT"/>
                <a:cs typeface="Arial MT"/>
              </a:rPr>
              <a:t>terraform</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The</a:t>
            </a:r>
            <a:r>
              <a:rPr sz="4100" dirty="0">
                <a:latin typeface="Arial MT"/>
                <a:cs typeface="Arial MT"/>
              </a:rPr>
              <a:t> </a:t>
            </a:r>
            <a:r>
              <a:rPr sz="4100" spc="45" dirty="0">
                <a:latin typeface="Arial MT"/>
                <a:cs typeface="Arial MT"/>
              </a:rPr>
              <a:t>string</a:t>
            </a:r>
            <a:r>
              <a:rPr sz="4100" dirty="0">
                <a:latin typeface="Arial MT"/>
                <a:cs typeface="Arial MT"/>
              </a:rPr>
              <a:t> </a:t>
            </a:r>
            <a:r>
              <a:rPr sz="4100" spc="35" dirty="0">
                <a:latin typeface="Arial MT"/>
                <a:cs typeface="Arial MT"/>
              </a:rPr>
              <a:t>contains</a:t>
            </a:r>
            <a:r>
              <a:rPr sz="4100" dirty="0">
                <a:latin typeface="Arial MT"/>
                <a:cs typeface="Arial MT"/>
              </a:rPr>
              <a:t> </a:t>
            </a:r>
            <a:r>
              <a:rPr sz="4100" spc="10" dirty="0">
                <a:latin typeface="Arial MT"/>
                <a:cs typeface="Arial MT"/>
              </a:rPr>
              <a:t>a</a:t>
            </a:r>
            <a:r>
              <a:rPr sz="4100" spc="5" dirty="0">
                <a:latin typeface="Arial MT"/>
                <a:cs typeface="Arial MT"/>
              </a:rPr>
              <a:t> </a:t>
            </a:r>
            <a:r>
              <a:rPr sz="4100" spc="35" dirty="0">
                <a:latin typeface="Arial MT"/>
                <a:cs typeface="Arial MT"/>
              </a:rPr>
              <a:t>template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1266825" lvl="1" indent="-509270">
              <a:lnSpc>
                <a:spcPct val="100000"/>
              </a:lnSpc>
              <a:buSzPct val="75609"/>
              <a:buChar char="•"/>
              <a:tabLst>
                <a:tab pos="1266825" algn="l"/>
                <a:tab pos="1267460" algn="l"/>
              </a:tabLst>
            </a:pPr>
            <a:r>
              <a:rPr sz="4100" spc="65" dirty="0">
                <a:latin typeface="Arial MT"/>
                <a:cs typeface="Arial MT"/>
              </a:rPr>
              <a:t>e.g.</a:t>
            </a:r>
            <a:r>
              <a:rPr sz="4100" spc="-5" dirty="0">
                <a:latin typeface="Arial MT"/>
                <a:cs typeface="Arial MT"/>
              </a:rPr>
              <a:t> </a:t>
            </a:r>
            <a:r>
              <a:rPr sz="4100" spc="10" dirty="0">
                <a:latin typeface="Arial MT"/>
                <a:cs typeface="Arial MT"/>
              </a:rPr>
              <a:t>a</a:t>
            </a:r>
            <a:r>
              <a:rPr sz="4100" dirty="0">
                <a:latin typeface="Arial MT"/>
                <a:cs typeface="Arial MT"/>
              </a:rPr>
              <a:t> </a:t>
            </a:r>
            <a:r>
              <a:rPr sz="4100" spc="40" dirty="0">
                <a:latin typeface="Arial MT"/>
                <a:cs typeface="Arial MT"/>
              </a:rPr>
              <a:t>configuration</a:t>
            </a:r>
            <a:r>
              <a:rPr sz="4100" dirty="0">
                <a:latin typeface="Arial MT"/>
                <a:cs typeface="Arial MT"/>
              </a:rPr>
              <a:t> </a:t>
            </a:r>
            <a:r>
              <a:rPr sz="4100" spc="5" dirty="0">
                <a:latin typeface="Arial MT"/>
                <a:cs typeface="Arial MT"/>
              </a:rPr>
              <a:t>file</a:t>
            </a:r>
            <a:endParaRPr sz="4100">
              <a:latin typeface="Arial MT"/>
              <a:cs typeface="Arial MT"/>
            </a:endParaRPr>
          </a:p>
          <a:p>
            <a:pPr lvl="1">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10" dirty="0">
                <a:latin typeface="Arial MT"/>
                <a:cs typeface="Arial MT"/>
              </a:rPr>
              <a:t>Can</a:t>
            </a:r>
            <a:r>
              <a:rPr sz="4100" dirty="0">
                <a:latin typeface="Arial MT"/>
                <a:cs typeface="Arial MT"/>
              </a:rPr>
              <a:t> </a:t>
            </a:r>
            <a:r>
              <a:rPr sz="4100" spc="125" dirty="0">
                <a:latin typeface="Arial MT"/>
                <a:cs typeface="Arial MT"/>
              </a:rPr>
              <a:t>be</a:t>
            </a:r>
            <a:r>
              <a:rPr sz="4100" spc="5" dirty="0">
                <a:latin typeface="Arial MT"/>
                <a:cs typeface="Arial MT"/>
              </a:rPr>
              <a:t> </a:t>
            </a:r>
            <a:r>
              <a:rPr sz="4100" spc="65" dirty="0">
                <a:latin typeface="Arial MT"/>
                <a:cs typeface="Arial MT"/>
              </a:rPr>
              <a:t>used</a:t>
            </a:r>
            <a:r>
              <a:rPr sz="4100" dirty="0">
                <a:latin typeface="Arial MT"/>
                <a:cs typeface="Arial MT"/>
              </a:rPr>
              <a:t> </a:t>
            </a:r>
            <a:r>
              <a:rPr sz="4100" spc="5" dirty="0">
                <a:latin typeface="Arial MT"/>
                <a:cs typeface="Arial MT"/>
              </a:rPr>
              <a:t>to </a:t>
            </a:r>
            <a:r>
              <a:rPr sz="4100" spc="35" dirty="0">
                <a:latin typeface="Arial MT"/>
                <a:cs typeface="Arial MT"/>
              </a:rPr>
              <a:t>create</a:t>
            </a:r>
            <a:r>
              <a:rPr sz="4100" dirty="0">
                <a:latin typeface="Arial MT"/>
                <a:cs typeface="Arial MT"/>
              </a:rPr>
              <a:t> </a:t>
            </a:r>
            <a:r>
              <a:rPr sz="4100" spc="75" dirty="0">
                <a:latin typeface="Arial MT"/>
                <a:cs typeface="Arial MT"/>
              </a:rPr>
              <a:t>generic</a:t>
            </a:r>
            <a:r>
              <a:rPr sz="4100" spc="5" dirty="0">
                <a:latin typeface="Arial MT"/>
                <a:cs typeface="Arial MT"/>
              </a:rPr>
              <a:t> </a:t>
            </a:r>
            <a:r>
              <a:rPr sz="4100" spc="35" dirty="0">
                <a:latin typeface="Arial MT"/>
                <a:cs typeface="Arial MT"/>
              </a:rPr>
              <a:t>templates</a:t>
            </a:r>
            <a:r>
              <a:rPr sz="4100" dirty="0">
                <a:latin typeface="Arial MT"/>
                <a:cs typeface="Arial MT"/>
              </a:rPr>
              <a:t> </a:t>
            </a:r>
            <a:r>
              <a:rPr sz="4100" spc="5" dirty="0">
                <a:latin typeface="Arial MT"/>
                <a:cs typeface="Arial MT"/>
              </a:rPr>
              <a:t>or </a:t>
            </a:r>
            <a:r>
              <a:rPr sz="4100" spc="100" dirty="0">
                <a:latin typeface="Arial MT"/>
                <a:cs typeface="Arial MT"/>
              </a:rPr>
              <a:t>cloud</a:t>
            </a:r>
            <a:r>
              <a:rPr sz="4100" dirty="0">
                <a:latin typeface="Arial MT"/>
                <a:cs typeface="Arial MT"/>
              </a:rPr>
              <a:t> </a:t>
            </a:r>
            <a:r>
              <a:rPr sz="4100" spc="5" dirty="0">
                <a:latin typeface="Arial MT"/>
                <a:cs typeface="Arial MT"/>
              </a:rPr>
              <a:t>init </a:t>
            </a:r>
            <a:r>
              <a:rPr sz="4100" spc="75" dirty="0">
                <a:latin typeface="Arial MT"/>
                <a:cs typeface="Arial MT"/>
              </a:rPr>
              <a:t>configs</a:t>
            </a:r>
            <a:endParaRPr sz="4100">
              <a:latin typeface="Arial MT"/>
              <a:cs typeface="Aria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8238" y="178904"/>
            <a:ext cx="9453245" cy="1433195"/>
          </a:xfrm>
          <a:prstGeom prst="rect">
            <a:avLst/>
          </a:prstGeom>
        </p:spPr>
        <p:txBody>
          <a:bodyPr vert="horz" wrap="square" lIns="0" tIns="17145" rIns="0" bIns="0" rtlCol="0">
            <a:spAutoFit/>
          </a:bodyPr>
          <a:lstStyle/>
          <a:p>
            <a:pPr marL="12700">
              <a:lnSpc>
                <a:spcPct val="100000"/>
              </a:lnSpc>
              <a:spcBef>
                <a:spcPts val="135"/>
              </a:spcBef>
            </a:pPr>
            <a:r>
              <a:rPr spc="-114" dirty="0"/>
              <a:t>Template</a:t>
            </a:r>
            <a:r>
              <a:rPr spc="-55" dirty="0"/>
              <a:t> </a:t>
            </a:r>
            <a:r>
              <a:rPr spc="120" dirty="0"/>
              <a:t>provider</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855"/>
              </a:lnSpc>
            </a:pPr>
            <a:r>
              <a:rPr spc="10" dirty="0"/>
              <a:t>Learn</a:t>
            </a:r>
            <a:r>
              <a:rPr spc="-5" dirty="0"/>
              <a:t> </a:t>
            </a:r>
            <a:r>
              <a:rPr spc="20" dirty="0"/>
              <a:t>DevOps:</a:t>
            </a:r>
            <a:r>
              <a:rPr dirty="0"/>
              <a:t> </a:t>
            </a:r>
            <a:r>
              <a:rPr spc="-25" dirty="0"/>
              <a:t>Terraform</a:t>
            </a:r>
            <a:r>
              <a:rPr spc="-5" dirty="0"/>
              <a:t> </a:t>
            </a:r>
            <a:r>
              <a:rPr dirty="0"/>
              <a:t>- </a:t>
            </a:r>
            <a:r>
              <a:rPr spc="15" dirty="0"/>
              <a:t>Edward</a:t>
            </a:r>
            <a:r>
              <a:rPr spc="-5" dirty="0"/>
              <a:t> </a:t>
            </a:r>
            <a:r>
              <a:rPr spc="-20" dirty="0"/>
              <a:t>Viaene</a:t>
            </a:r>
          </a:p>
        </p:txBody>
      </p:sp>
      <p:sp>
        <p:nvSpPr>
          <p:cNvPr id="3" name="object 3"/>
          <p:cNvSpPr txBox="1"/>
          <p:nvPr/>
        </p:nvSpPr>
        <p:spPr>
          <a:xfrm>
            <a:off x="844239" y="2071903"/>
            <a:ext cx="16749394" cy="5650230"/>
          </a:xfrm>
          <a:prstGeom prst="rect">
            <a:avLst/>
          </a:prstGeom>
        </p:spPr>
        <p:txBody>
          <a:bodyPr vert="horz" wrap="square" lIns="0" tIns="12065" rIns="0" bIns="0" rtlCol="0">
            <a:spAutoFit/>
          </a:bodyPr>
          <a:lstStyle/>
          <a:p>
            <a:pPr marL="534035" marR="17780" indent="-509270">
              <a:lnSpc>
                <a:spcPct val="100499"/>
              </a:lnSpc>
              <a:spcBef>
                <a:spcPts val="95"/>
              </a:spcBef>
              <a:buSzPct val="75609"/>
              <a:buChar char="•"/>
              <a:tabLst>
                <a:tab pos="534035" algn="l"/>
                <a:tab pos="534670" algn="l"/>
              </a:tabLst>
            </a:pPr>
            <a:r>
              <a:rPr sz="4100" spc="5" dirty="0">
                <a:latin typeface="Arial MT"/>
                <a:cs typeface="Arial MT"/>
              </a:rPr>
              <a:t>In </a:t>
            </a:r>
            <a:r>
              <a:rPr sz="4100" spc="-140" dirty="0">
                <a:latin typeface="Arial MT"/>
                <a:cs typeface="Arial MT"/>
              </a:rPr>
              <a:t>AWS,</a:t>
            </a:r>
            <a:r>
              <a:rPr sz="4100" spc="5" dirty="0">
                <a:latin typeface="Arial MT"/>
                <a:cs typeface="Arial MT"/>
              </a:rPr>
              <a:t> </a:t>
            </a:r>
            <a:r>
              <a:rPr sz="4100" spc="10" dirty="0">
                <a:latin typeface="Arial MT"/>
                <a:cs typeface="Arial MT"/>
              </a:rPr>
              <a:t>you </a:t>
            </a:r>
            <a:r>
              <a:rPr sz="4100" spc="85" dirty="0">
                <a:latin typeface="Arial MT"/>
                <a:cs typeface="Arial MT"/>
              </a:rPr>
              <a:t>can</a:t>
            </a:r>
            <a:r>
              <a:rPr sz="4100" spc="5" dirty="0">
                <a:latin typeface="Arial MT"/>
                <a:cs typeface="Arial MT"/>
              </a:rPr>
              <a:t> </a:t>
            </a:r>
            <a:r>
              <a:rPr sz="4100" spc="65" dirty="0">
                <a:latin typeface="Arial MT"/>
                <a:cs typeface="Arial MT"/>
              </a:rPr>
              <a:t>pass</a:t>
            </a:r>
            <a:r>
              <a:rPr sz="4100" spc="10" dirty="0">
                <a:latin typeface="Arial MT"/>
                <a:cs typeface="Arial MT"/>
              </a:rPr>
              <a:t> </a:t>
            </a:r>
            <a:r>
              <a:rPr sz="4100" spc="70" dirty="0">
                <a:latin typeface="Arial MT"/>
                <a:cs typeface="Arial MT"/>
              </a:rPr>
              <a:t>commands</a:t>
            </a:r>
            <a:r>
              <a:rPr sz="4100" spc="5" dirty="0">
                <a:latin typeface="Arial MT"/>
                <a:cs typeface="Arial MT"/>
              </a:rPr>
              <a:t> that</a:t>
            </a:r>
            <a:r>
              <a:rPr sz="4100" spc="10" dirty="0">
                <a:latin typeface="Arial MT"/>
                <a:cs typeface="Arial MT"/>
              </a:rPr>
              <a:t> </a:t>
            </a:r>
            <a:r>
              <a:rPr sz="4100" spc="65" dirty="0">
                <a:latin typeface="Arial MT"/>
                <a:cs typeface="Arial MT"/>
              </a:rPr>
              <a:t>need</a:t>
            </a:r>
            <a:r>
              <a:rPr sz="4100" spc="5" dirty="0">
                <a:latin typeface="Arial MT"/>
                <a:cs typeface="Arial MT"/>
              </a:rPr>
              <a:t> to </a:t>
            </a:r>
            <a:r>
              <a:rPr sz="4100" spc="125" dirty="0">
                <a:latin typeface="Arial MT"/>
                <a:cs typeface="Arial MT"/>
              </a:rPr>
              <a:t>be</a:t>
            </a:r>
            <a:r>
              <a:rPr sz="4100" spc="10" dirty="0">
                <a:latin typeface="Arial MT"/>
                <a:cs typeface="Arial MT"/>
              </a:rPr>
              <a:t> </a:t>
            </a:r>
            <a:r>
              <a:rPr sz="4100" spc="65" dirty="0">
                <a:latin typeface="Arial MT"/>
                <a:cs typeface="Arial MT"/>
              </a:rPr>
              <a:t>executed</a:t>
            </a:r>
            <a:r>
              <a:rPr sz="4100" spc="5" dirty="0">
                <a:latin typeface="Arial MT"/>
                <a:cs typeface="Arial MT"/>
              </a:rPr>
              <a:t> </a:t>
            </a:r>
            <a:r>
              <a:rPr sz="4100" spc="10" dirty="0">
                <a:latin typeface="Arial MT"/>
                <a:cs typeface="Arial MT"/>
              </a:rPr>
              <a:t>when the </a:t>
            </a:r>
            <a:r>
              <a:rPr sz="4100" spc="-1125" dirty="0">
                <a:latin typeface="Arial MT"/>
                <a:cs typeface="Arial MT"/>
              </a:rPr>
              <a:t> </a:t>
            </a:r>
            <a:r>
              <a:rPr sz="4100" spc="35" dirty="0">
                <a:latin typeface="Arial MT"/>
                <a:cs typeface="Arial MT"/>
              </a:rPr>
              <a:t>instance</a:t>
            </a:r>
            <a:r>
              <a:rPr sz="4100" dirty="0">
                <a:latin typeface="Arial MT"/>
                <a:cs typeface="Arial MT"/>
              </a:rPr>
              <a:t> </a:t>
            </a:r>
            <a:r>
              <a:rPr sz="4100" spc="20" dirty="0">
                <a:latin typeface="Arial MT"/>
                <a:cs typeface="Arial MT"/>
              </a:rPr>
              <a:t>starts</a:t>
            </a:r>
            <a:r>
              <a:rPr sz="4100" spc="5" dirty="0">
                <a:latin typeface="Arial MT"/>
                <a:cs typeface="Arial MT"/>
              </a:rPr>
              <a:t> for </a:t>
            </a:r>
            <a:r>
              <a:rPr sz="4100" spc="10" dirty="0">
                <a:latin typeface="Arial MT"/>
                <a:cs typeface="Arial MT"/>
              </a:rPr>
              <a:t>the</a:t>
            </a:r>
            <a:r>
              <a:rPr sz="4100" spc="5" dirty="0">
                <a:latin typeface="Arial MT"/>
                <a:cs typeface="Arial MT"/>
              </a:rPr>
              <a:t> first </a:t>
            </a:r>
            <a:r>
              <a:rPr sz="4100" spc="10" dirty="0">
                <a:latin typeface="Arial MT"/>
                <a:cs typeface="Arial MT"/>
              </a:rPr>
              <a:t>time</a:t>
            </a:r>
            <a:endParaRPr sz="4100">
              <a:latin typeface="Arial MT"/>
              <a:cs typeface="Arial MT"/>
            </a:endParaRPr>
          </a:p>
          <a:p>
            <a:pPr>
              <a:lnSpc>
                <a:spcPct val="100000"/>
              </a:lnSpc>
              <a:spcBef>
                <a:spcPts val="10"/>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5" dirty="0">
                <a:latin typeface="Arial MT"/>
                <a:cs typeface="Arial MT"/>
              </a:rPr>
              <a:t>In</a:t>
            </a:r>
            <a:r>
              <a:rPr sz="4100" spc="-5" dirty="0">
                <a:latin typeface="Arial MT"/>
                <a:cs typeface="Arial MT"/>
              </a:rPr>
              <a:t> </a:t>
            </a:r>
            <a:r>
              <a:rPr sz="4100" spc="-190" dirty="0">
                <a:latin typeface="Arial MT"/>
                <a:cs typeface="Arial MT"/>
              </a:rPr>
              <a:t>AWS</a:t>
            </a:r>
            <a:r>
              <a:rPr sz="4100" dirty="0">
                <a:latin typeface="Arial MT"/>
                <a:cs typeface="Arial MT"/>
              </a:rPr>
              <a:t> </a:t>
            </a:r>
            <a:r>
              <a:rPr sz="4100" spc="5" dirty="0">
                <a:latin typeface="Arial MT"/>
                <a:cs typeface="Arial MT"/>
              </a:rPr>
              <a:t>this</a:t>
            </a:r>
            <a:r>
              <a:rPr sz="4100" dirty="0">
                <a:latin typeface="Arial MT"/>
                <a:cs typeface="Arial MT"/>
              </a:rPr>
              <a:t> </a:t>
            </a:r>
            <a:r>
              <a:rPr sz="4100" spc="5" dirty="0">
                <a:latin typeface="Arial MT"/>
                <a:cs typeface="Arial MT"/>
              </a:rPr>
              <a:t>is</a:t>
            </a:r>
            <a:r>
              <a:rPr sz="4100" spc="-5" dirty="0">
                <a:latin typeface="Arial MT"/>
                <a:cs typeface="Arial MT"/>
              </a:rPr>
              <a:t> </a:t>
            </a:r>
            <a:r>
              <a:rPr sz="4100" spc="85" dirty="0">
                <a:latin typeface="Arial MT"/>
                <a:cs typeface="Arial MT"/>
              </a:rPr>
              <a:t>called</a:t>
            </a:r>
            <a:r>
              <a:rPr sz="4100" dirty="0">
                <a:latin typeface="Arial MT"/>
                <a:cs typeface="Arial MT"/>
              </a:rPr>
              <a:t> </a:t>
            </a:r>
            <a:r>
              <a:rPr sz="4100" spc="-50" dirty="0">
                <a:latin typeface="Arial MT"/>
                <a:cs typeface="Arial MT"/>
              </a:rPr>
              <a:t>"user-data"</a:t>
            </a:r>
            <a:endParaRPr sz="4100">
              <a:latin typeface="Arial MT"/>
              <a:cs typeface="Arial MT"/>
            </a:endParaRPr>
          </a:p>
          <a:p>
            <a:pPr>
              <a:lnSpc>
                <a:spcPct val="100000"/>
              </a:lnSpc>
              <a:spcBef>
                <a:spcPts val="40"/>
              </a:spcBef>
              <a:buFont typeface="Arial MT"/>
              <a:buChar char="•"/>
            </a:pPr>
            <a:endParaRPr sz="4200">
              <a:latin typeface="Arial MT"/>
              <a:cs typeface="Arial MT"/>
            </a:endParaRPr>
          </a:p>
          <a:p>
            <a:pPr marL="534035" marR="833119" indent="-509270">
              <a:lnSpc>
                <a:spcPct val="100499"/>
              </a:lnSpc>
              <a:spcBef>
                <a:spcPts val="5"/>
              </a:spcBef>
              <a:buSzPct val="75609"/>
              <a:buChar char="•"/>
              <a:tabLst>
                <a:tab pos="534035" algn="l"/>
                <a:tab pos="534670" algn="l"/>
              </a:tabLst>
            </a:pPr>
            <a:r>
              <a:rPr sz="4100" spc="5" dirty="0">
                <a:latin typeface="Arial MT"/>
                <a:cs typeface="Arial MT"/>
              </a:rPr>
              <a:t>If </a:t>
            </a:r>
            <a:r>
              <a:rPr sz="4100" spc="10" dirty="0">
                <a:latin typeface="Arial MT"/>
                <a:cs typeface="Arial MT"/>
              </a:rPr>
              <a:t>you want </a:t>
            </a:r>
            <a:r>
              <a:rPr sz="4100" spc="5" dirty="0">
                <a:latin typeface="Arial MT"/>
                <a:cs typeface="Arial MT"/>
              </a:rPr>
              <a:t>to</a:t>
            </a:r>
            <a:r>
              <a:rPr sz="4100" spc="10" dirty="0">
                <a:latin typeface="Arial MT"/>
                <a:cs typeface="Arial MT"/>
              </a:rPr>
              <a:t> </a:t>
            </a:r>
            <a:r>
              <a:rPr sz="4100" spc="65" dirty="0">
                <a:latin typeface="Arial MT"/>
                <a:cs typeface="Arial MT"/>
              </a:rPr>
              <a:t>pass</a:t>
            </a:r>
            <a:r>
              <a:rPr sz="4100" spc="10" dirty="0">
                <a:latin typeface="Arial MT"/>
                <a:cs typeface="Arial MT"/>
              </a:rPr>
              <a:t> </a:t>
            </a:r>
            <a:r>
              <a:rPr sz="4100" spc="5" dirty="0">
                <a:latin typeface="Arial MT"/>
                <a:cs typeface="Arial MT"/>
              </a:rPr>
              <a:t>user-data</a:t>
            </a:r>
            <a:r>
              <a:rPr sz="4100" spc="10" dirty="0">
                <a:latin typeface="Arial MT"/>
                <a:cs typeface="Arial MT"/>
              </a:rPr>
              <a:t> </a:t>
            </a:r>
            <a:r>
              <a:rPr sz="4100" spc="5" dirty="0">
                <a:latin typeface="Arial MT"/>
                <a:cs typeface="Arial MT"/>
              </a:rPr>
              <a:t>that </a:t>
            </a:r>
            <a:r>
              <a:rPr sz="4100" spc="105" dirty="0">
                <a:latin typeface="Arial MT"/>
                <a:cs typeface="Arial MT"/>
              </a:rPr>
              <a:t>depends</a:t>
            </a:r>
            <a:r>
              <a:rPr sz="4100" spc="10" dirty="0">
                <a:latin typeface="Arial MT"/>
                <a:cs typeface="Arial MT"/>
              </a:rPr>
              <a:t> on other </a:t>
            </a:r>
            <a:r>
              <a:rPr sz="4100" spc="15" dirty="0">
                <a:latin typeface="Arial MT"/>
                <a:cs typeface="Arial MT"/>
              </a:rPr>
              <a:t>information</a:t>
            </a:r>
            <a:r>
              <a:rPr sz="4100" spc="10" dirty="0">
                <a:latin typeface="Arial MT"/>
                <a:cs typeface="Arial MT"/>
              </a:rPr>
              <a:t> </a:t>
            </a:r>
            <a:r>
              <a:rPr sz="4100" spc="5" dirty="0">
                <a:latin typeface="Arial MT"/>
                <a:cs typeface="Arial MT"/>
              </a:rPr>
              <a:t>in </a:t>
            </a:r>
            <a:r>
              <a:rPr sz="4100" spc="-1125" dirty="0">
                <a:latin typeface="Arial MT"/>
                <a:cs typeface="Arial MT"/>
              </a:rPr>
              <a:t> </a:t>
            </a:r>
            <a:r>
              <a:rPr sz="4100" spc="15" dirty="0">
                <a:latin typeface="Arial MT"/>
                <a:cs typeface="Arial MT"/>
              </a:rPr>
              <a:t>terraform</a:t>
            </a:r>
            <a:r>
              <a:rPr sz="4100" spc="10" dirty="0">
                <a:latin typeface="Arial MT"/>
                <a:cs typeface="Arial MT"/>
              </a:rPr>
              <a:t> </a:t>
            </a:r>
            <a:r>
              <a:rPr sz="4100" spc="50" dirty="0">
                <a:latin typeface="Arial MT"/>
                <a:cs typeface="Arial MT"/>
              </a:rPr>
              <a:t>(e.g.</a:t>
            </a:r>
            <a:r>
              <a:rPr sz="4100" spc="10" dirty="0">
                <a:latin typeface="Arial MT"/>
                <a:cs typeface="Arial MT"/>
              </a:rPr>
              <a:t> </a:t>
            </a:r>
            <a:r>
              <a:rPr sz="4100" spc="-105" dirty="0">
                <a:latin typeface="Arial MT"/>
                <a:cs typeface="Arial MT"/>
              </a:rPr>
              <a:t>IP</a:t>
            </a:r>
            <a:r>
              <a:rPr sz="4100" spc="10" dirty="0">
                <a:latin typeface="Arial MT"/>
                <a:cs typeface="Arial MT"/>
              </a:rPr>
              <a:t> </a:t>
            </a:r>
            <a:r>
              <a:rPr sz="4100" spc="40" dirty="0">
                <a:latin typeface="Arial MT"/>
                <a:cs typeface="Arial MT"/>
              </a:rPr>
              <a:t>addresses),</a:t>
            </a:r>
            <a:r>
              <a:rPr sz="4100" spc="10" dirty="0">
                <a:latin typeface="Arial MT"/>
                <a:cs typeface="Arial MT"/>
              </a:rPr>
              <a:t> you</a:t>
            </a:r>
            <a:r>
              <a:rPr sz="4100" spc="15" dirty="0">
                <a:latin typeface="Arial MT"/>
                <a:cs typeface="Arial MT"/>
              </a:rPr>
              <a:t> </a:t>
            </a:r>
            <a:r>
              <a:rPr sz="4100" spc="85" dirty="0">
                <a:latin typeface="Arial MT"/>
                <a:cs typeface="Arial MT"/>
              </a:rPr>
              <a:t>can</a:t>
            </a:r>
            <a:r>
              <a:rPr sz="4100" spc="10" dirty="0">
                <a:latin typeface="Arial MT"/>
                <a:cs typeface="Arial MT"/>
              </a:rPr>
              <a:t> use the </a:t>
            </a:r>
            <a:r>
              <a:rPr sz="4100" spc="55" dirty="0">
                <a:latin typeface="Arial MT"/>
                <a:cs typeface="Arial MT"/>
              </a:rPr>
              <a:t>provider</a:t>
            </a:r>
            <a:r>
              <a:rPr sz="4100" spc="10" dirty="0">
                <a:latin typeface="Arial MT"/>
                <a:cs typeface="Arial MT"/>
              </a:rPr>
              <a:t> </a:t>
            </a:r>
            <a:r>
              <a:rPr sz="4100" spc="35" dirty="0">
                <a:latin typeface="Arial MT"/>
                <a:cs typeface="Arial MT"/>
              </a:rPr>
              <a:t>template</a:t>
            </a:r>
            <a:endParaRPr sz="4100">
              <a:latin typeface="Arial MT"/>
              <a:cs typeface="Arial MT"/>
            </a:endParaRPr>
          </a:p>
          <a:p>
            <a:pPr>
              <a:lnSpc>
                <a:spcPct val="100000"/>
              </a:lnSpc>
              <a:spcBef>
                <a:spcPts val="5"/>
              </a:spcBef>
              <a:buFont typeface="Arial MT"/>
              <a:buChar char="•"/>
            </a:pPr>
            <a:endParaRPr sz="4250">
              <a:latin typeface="Arial MT"/>
              <a:cs typeface="Arial MT"/>
            </a:endParaRPr>
          </a:p>
          <a:p>
            <a:pPr marL="534035" indent="-509270">
              <a:lnSpc>
                <a:spcPct val="100000"/>
              </a:lnSpc>
              <a:buSzPct val="75609"/>
              <a:buChar char="•"/>
              <a:tabLst>
                <a:tab pos="534035" algn="l"/>
                <a:tab pos="534670" algn="l"/>
              </a:tabLst>
            </a:pPr>
            <a:r>
              <a:rPr sz="4100" spc="-80" dirty="0">
                <a:latin typeface="Arial MT"/>
                <a:cs typeface="Arial MT"/>
              </a:rPr>
              <a:t>There’s</a:t>
            </a:r>
            <a:r>
              <a:rPr sz="4100" spc="10" dirty="0">
                <a:latin typeface="Arial MT"/>
                <a:cs typeface="Arial MT"/>
              </a:rPr>
              <a:t> a </a:t>
            </a:r>
            <a:r>
              <a:rPr sz="4100" spc="35" dirty="0">
                <a:latin typeface="Arial MT"/>
                <a:cs typeface="Arial MT"/>
              </a:rPr>
              <a:t>separate</a:t>
            </a:r>
            <a:r>
              <a:rPr sz="4100" spc="10" dirty="0">
                <a:latin typeface="Arial MT"/>
                <a:cs typeface="Arial MT"/>
              </a:rPr>
              <a:t> </a:t>
            </a:r>
            <a:r>
              <a:rPr sz="4100" spc="40" dirty="0">
                <a:latin typeface="Arial MT"/>
                <a:cs typeface="Arial MT"/>
              </a:rPr>
              <a:t>section</a:t>
            </a:r>
            <a:r>
              <a:rPr sz="4100" spc="15" dirty="0">
                <a:latin typeface="Arial MT"/>
                <a:cs typeface="Arial MT"/>
              </a:rPr>
              <a:t> </a:t>
            </a:r>
            <a:r>
              <a:rPr sz="4100" spc="10" dirty="0">
                <a:latin typeface="Arial MT"/>
                <a:cs typeface="Arial MT"/>
              </a:rPr>
              <a:t>on </a:t>
            </a:r>
            <a:r>
              <a:rPr sz="4100" spc="25" dirty="0">
                <a:latin typeface="Arial MT"/>
                <a:cs typeface="Arial MT"/>
              </a:rPr>
              <a:t>userdata</a:t>
            </a:r>
            <a:r>
              <a:rPr sz="4100" spc="10" dirty="0">
                <a:latin typeface="Arial MT"/>
                <a:cs typeface="Arial MT"/>
              </a:rPr>
              <a:t> </a:t>
            </a:r>
            <a:r>
              <a:rPr sz="4100" spc="5" dirty="0">
                <a:latin typeface="Arial MT"/>
                <a:cs typeface="Arial MT"/>
              </a:rPr>
              <a:t>in</a:t>
            </a:r>
            <a:r>
              <a:rPr sz="4100" spc="15" dirty="0">
                <a:latin typeface="Arial MT"/>
                <a:cs typeface="Arial MT"/>
              </a:rPr>
              <a:t> </a:t>
            </a:r>
            <a:r>
              <a:rPr sz="4100" spc="5" dirty="0">
                <a:latin typeface="Arial MT"/>
                <a:cs typeface="Arial MT"/>
              </a:rPr>
              <a:t>this</a:t>
            </a:r>
            <a:r>
              <a:rPr sz="4100" spc="10" dirty="0">
                <a:latin typeface="Arial MT"/>
                <a:cs typeface="Arial MT"/>
              </a:rPr>
              <a:t> </a:t>
            </a:r>
            <a:r>
              <a:rPr sz="4100" spc="45" dirty="0">
                <a:latin typeface="Arial MT"/>
                <a:cs typeface="Arial MT"/>
              </a:rPr>
              <a:t>course</a:t>
            </a:r>
            <a:endParaRPr sz="410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TotalTime>
  <Words>26060</Words>
  <Application>Microsoft Office PowerPoint</Application>
  <PresentationFormat>Custom</PresentationFormat>
  <Paragraphs>4177</Paragraphs>
  <Slides>415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415</vt:i4>
      </vt:variant>
    </vt:vector>
  </HeadingPairs>
  <TitlesOfParts>
    <vt:vector size="421" baseType="lpstr">
      <vt:lpstr>Arial</vt:lpstr>
      <vt:lpstr>Arial MT</vt:lpstr>
      <vt:lpstr>Calibri</vt:lpstr>
      <vt:lpstr>Courier New</vt:lpstr>
      <vt:lpstr>Times New Roman</vt:lpstr>
      <vt:lpstr>Office Theme</vt:lpstr>
      <vt:lpstr>Terraform</vt:lpstr>
      <vt:lpstr>Course Content</vt:lpstr>
      <vt:lpstr>Course Content</vt:lpstr>
      <vt:lpstr>Course Content</vt:lpstr>
      <vt:lpstr>Course Content</vt:lpstr>
      <vt:lpstr>Course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Terraform</vt:lpstr>
      <vt:lpstr>What is Terraform</vt:lpstr>
      <vt:lpstr>Terraform</vt:lpstr>
      <vt:lpstr>Terraform</vt:lpstr>
      <vt:lpstr>Demo</vt:lpstr>
      <vt:lpstr>PowerPoint Presentation</vt:lpstr>
      <vt:lpstr>PowerPoint Presentation</vt:lpstr>
      <vt:lpstr>PowerPoint Presentation</vt:lpstr>
      <vt:lpstr>PowerPoint Presentation</vt:lpstr>
      <vt:lpstr>PowerPoint Presentation</vt:lpstr>
      <vt:lpstr>Demo</vt:lpstr>
      <vt:lpstr>Demo</vt:lpstr>
      <vt:lpstr>PowerPoint Presentation</vt:lpstr>
      <vt:lpstr>PowerPoint Presentation</vt:lpstr>
      <vt:lpstr>Terraform</vt:lpstr>
      <vt:lpstr>Terraform</vt:lpstr>
      <vt:lpstr>Terraform</vt:lpstr>
      <vt:lpstr>Terraform</vt:lpstr>
      <vt:lpstr>Terraform</vt:lpstr>
      <vt:lpstr>PowerPoint Presentation</vt:lpstr>
      <vt:lpstr>Variables in terraform</vt:lpstr>
      <vt:lpstr>Terraform</vt:lpstr>
      <vt:lpstr>Terraform</vt:lpstr>
      <vt:lpstr>Terraform</vt:lpstr>
      <vt:lpstr>Terraform</vt:lpstr>
      <vt:lpstr>Demo</vt:lpstr>
      <vt:lpstr>Terraform Variable Types</vt:lpstr>
      <vt:lpstr>Terraform Variable Types</vt:lpstr>
      <vt:lpstr>Terraform Variable Types</vt:lpstr>
      <vt:lpstr>Terraform Variable Types</vt:lpstr>
      <vt:lpstr>Terraform Variable Types</vt:lpstr>
      <vt:lpstr>Terraform Variable Types</vt:lpstr>
      <vt:lpstr>Terraform Variable Types</vt:lpstr>
      <vt:lpstr>Terraform Variable Types</vt:lpstr>
      <vt:lpstr>Terraform Variable Types</vt:lpstr>
      <vt:lpstr>Provisioning software</vt:lpstr>
      <vt:lpstr>Terraform</vt:lpstr>
      <vt:lpstr>Terraform</vt:lpstr>
      <vt:lpstr>File uploads</vt:lpstr>
      <vt:lpstr>File uploads</vt:lpstr>
      <vt:lpstr>File uploads</vt:lpstr>
      <vt:lpstr>Terraform</vt:lpstr>
      <vt:lpstr>PowerPoint Presentation</vt:lpstr>
      <vt:lpstr>PowerPoint Presentation</vt:lpstr>
      <vt:lpstr>Output</vt:lpstr>
      <vt:lpstr>Terraform</vt:lpstr>
      <vt:lpstr>Terraform</vt:lpstr>
      <vt:lpstr>Terraform</vt:lpstr>
      <vt:lpstr>PowerPoint Presentation</vt:lpstr>
      <vt:lpstr>Terraform state</vt:lpstr>
      <vt:lpstr>Terraform</vt:lpstr>
      <vt:lpstr>Terraform</vt:lpstr>
      <vt:lpstr>Terraform</vt:lpstr>
      <vt:lpstr>Terraform</vt:lpstr>
      <vt:lpstr>Terraform</vt:lpstr>
      <vt:lpstr>Terraform</vt:lpstr>
      <vt:lpstr>Terraform</vt:lpstr>
      <vt:lpstr>Terraform</vt:lpstr>
      <vt:lpstr>Terraform</vt:lpstr>
      <vt:lpstr>Terraform</vt:lpstr>
      <vt:lpstr>Demo</vt:lpstr>
      <vt:lpstr>Datasources</vt:lpstr>
      <vt:lpstr>Datasources</vt:lpstr>
      <vt:lpstr>Datasources</vt:lpstr>
      <vt:lpstr>Datasources</vt:lpstr>
      <vt:lpstr>PowerPoint Presentation</vt:lpstr>
      <vt:lpstr>Template provider</vt:lpstr>
      <vt:lpstr>Template provider</vt:lpstr>
      <vt:lpstr>Template provider</vt:lpstr>
      <vt:lpstr>Template provider</vt:lpstr>
      <vt:lpstr>Template provider</vt:lpstr>
      <vt:lpstr>Other providers</vt:lpstr>
      <vt:lpstr>Other providers</vt:lpstr>
      <vt:lpstr>Other providers</vt:lpstr>
      <vt:lpstr>Other providers</vt:lpstr>
      <vt:lpstr>Other providers</vt:lpstr>
      <vt:lpstr>Modules</vt:lpstr>
      <vt:lpstr>Modules</vt:lpstr>
      <vt:lpstr>Modules</vt:lpstr>
      <vt:lpstr>Modules</vt:lpstr>
      <vt:lpstr>Modules</vt:lpstr>
      <vt:lpstr>Modules</vt:lpstr>
      <vt:lpstr>PowerPoint Presentation</vt:lpstr>
      <vt:lpstr>Terraform Command Overview</vt:lpstr>
      <vt:lpstr>Terraform Command Overview</vt:lpstr>
      <vt:lpstr>Terraform Command Overview</vt:lpstr>
      <vt:lpstr>Terraform Command Overview</vt:lpstr>
      <vt:lpstr>Terraform Command Overview</vt:lpstr>
      <vt:lpstr>PowerPoint Presentation</vt:lpstr>
      <vt:lpstr>Terraform with AWS</vt:lpstr>
      <vt:lpstr>Creating a VPC</vt:lpstr>
      <vt:lpstr>Creating the VPC</vt:lpstr>
      <vt:lpstr>Creating the VPC</vt:lpstr>
      <vt:lpstr>Creating the VPC</vt:lpstr>
      <vt:lpstr>Private Subnets</vt:lpstr>
      <vt:lpstr>Subnet masks</vt:lpstr>
      <vt:lpstr>Creating the VPC</vt:lpstr>
      <vt:lpstr>Creating the VPC</vt:lpstr>
      <vt:lpstr>Creating the VPC</vt:lpstr>
      <vt:lpstr>VPC demo</vt:lpstr>
      <vt:lpstr>PowerPoint Presentation</vt:lpstr>
      <vt:lpstr>EC2 instance</vt:lpstr>
      <vt:lpstr>EC2 instance</vt:lpstr>
      <vt:lpstr>EC2 instance</vt:lpstr>
      <vt:lpstr>EC2 instance</vt:lpstr>
      <vt:lpstr>EC2 instance</vt:lpstr>
      <vt:lpstr>AWS Instance demo</vt:lpstr>
      <vt:lpstr>PowerPoint Presentation</vt:lpstr>
      <vt:lpstr>EC2 instance</vt:lpstr>
      <vt:lpstr>EC2 instance</vt:lpstr>
      <vt:lpstr>EC2 instance</vt:lpstr>
      <vt:lpstr>EC2 instance</vt:lpstr>
      <vt:lpstr>EBS demo</vt:lpstr>
      <vt:lpstr>Userdata</vt:lpstr>
      <vt:lpstr>Userdata</vt:lpstr>
      <vt:lpstr>Userdata</vt:lpstr>
      <vt:lpstr>Userdata</vt:lpstr>
      <vt:lpstr>Userdata</vt:lpstr>
      <vt:lpstr>Userdata</vt:lpstr>
      <vt:lpstr>Userdata</vt:lpstr>
      <vt:lpstr>Demo</vt:lpstr>
      <vt:lpstr>PowerPoint Presentation</vt:lpstr>
      <vt:lpstr>Static private IPs</vt:lpstr>
      <vt:lpstr>EIP</vt:lpstr>
      <vt:lpstr>Route53</vt:lpstr>
      <vt:lpstr>Route53</vt:lpstr>
      <vt:lpstr>Demo</vt:lpstr>
      <vt:lpstr>Relational databases</vt:lpstr>
      <vt:lpstr>RDS</vt:lpstr>
      <vt:lpstr>RDS</vt:lpstr>
      <vt:lpstr>RDS</vt:lpstr>
      <vt:lpstr>PowerPoint Presentation</vt:lpstr>
      <vt:lpstr>RDS</vt:lpstr>
      <vt:lpstr>PowerPoint Presentation</vt:lpstr>
      <vt:lpstr>PowerPoint Presentation</vt:lpstr>
      <vt:lpstr>PowerPoint Presentation</vt:lpstr>
      <vt:lpstr>PowerPoint Presentation</vt:lpstr>
      <vt:lpstr>IAM</vt:lpstr>
      <vt:lpstr>IAM</vt:lpstr>
      <vt:lpstr>IAM roles</vt:lpstr>
      <vt:lpstr>IAM roles</vt:lpstr>
      <vt:lpstr>IAM roles</vt:lpstr>
      <vt:lpstr>IAM roles</vt:lpstr>
      <vt:lpstr>IAM</vt:lpstr>
      <vt:lpstr>PowerPoint Presentation</vt:lpstr>
      <vt:lpstr>PowerPoint Presentation</vt:lpstr>
      <vt:lpstr>Demo</vt:lpstr>
      <vt:lpstr>IAM Roles</vt:lpstr>
      <vt:lpstr>PowerPoint Presentation</vt:lpstr>
      <vt:lpstr>PowerPoint Presentation</vt:lpstr>
      <vt:lpstr>IAM</vt:lpstr>
      <vt:lpstr>PowerPoint Presentation</vt:lpstr>
      <vt:lpstr>Demo</vt:lpstr>
      <vt:lpstr>PowerPoint Presentation</vt:lpstr>
      <vt:lpstr>Autoscaling</vt:lpstr>
      <vt:lpstr>Autoscaling</vt:lpstr>
      <vt:lpstr>Autoscaling</vt:lpstr>
      <vt:lpstr>Autoscaling</vt:lpstr>
      <vt:lpstr>Autoscaling</vt:lpstr>
      <vt:lpstr>Autoscaling</vt:lpstr>
      <vt:lpstr>Demo</vt:lpstr>
      <vt:lpstr>PowerPoint Presentation</vt:lpstr>
      <vt:lpstr>Load Balancer</vt:lpstr>
      <vt:lpstr>Load Balancer</vt:lpstr>
      <vt:lpstr>Load Balancer</vt:lpstr>
      <vt:lpstr>Classic Load Balancer</vt:lpstr>
      <vt:lpstr>ELB + autoscaling</vt:lpstr>
      <vt:lpstr>Demo</vt:lpstr>
      <vt:lpstr>PowerPoint Presentation</vt:lpstr>
      <vt:lpstr>Application Load Balancer</vt:lpstr>
      <vt:lpstr>Application Load Balancer</vt:lpstr>
      <vt:lpstr>Application Load Balancer</vt:lpstr>
      <vt:lpstr>Application Load Balancer</vt:lpstr>
      <vt:lpstr>Elastic Beanstalk</vt:lpstr>
      <vt:lpstr>Elastic Beanstalk</vt:lpstr>
      <vt:lpstr>Elastic Beanstalk</vt:lpstr>
      <vt:lpstr>Elastic Beanstalk</vt:lpstr>
      <vt:lpstr>Elastic Beanstalk</vt:lpstr>
      <vt:lpstr>Demo</vt:lpstr>
      <vt:lpstr>PowerPoint Presentation</vt:lpstr>
      <vt:lpstr>Interpolation</vt:lpstr>
      <vt:lpstr>Interpolation: variables</vt:lpstr>
      <vt:lpstr>Interpolation: various</vt:lpstr>
      <vt:lpstr>Interpolation</vt:lpstr>
      <vt:lpstr>PowerPoint Presentation</vt:lpstr>
      <vt:lpstr>Conditionals</vt:lpstr>
      <vt:lpstr>Conditionals</vt:lpstr>
      <vt:lpstr>Demo</vt:lpstr>
      <vt:lpstr>PowerPoint Presentation</vt:lpstr>
      <vt:lpstr>Functions</vt:lpstr>
      <vt:lpstr>Terraform functions</vt:lpstr>
      <vt:lpstr>Terraform functions</vt:lpstr>
      <vt:lpstr>Terraform functions</vt:lpstr>
      <vt:lpstr>Terraform functions</vt:lpstr>
      <vt:lpstr>Terraform functions</vt:lpstr>
      <vt:lpstr>Demo</vt:lpstr>
      <vt:lpstr>PowerPoint Presentation</vt:lpstr>
      <vt:lpstr>Project Structure</vt:lpstr>
      <vt:lpstr>Project Structure</vt:lpstr>
      <vt:lpstr>Demo</vt:lpstr>
      <vt:lpstr>"for" and "for each" loops</vt:lpstr>
      <vt:lpstr>Terraform loops</vt:lpstr>
      <vt:lpstr>Terraform loops</vt:lpstr>
      <vt:lpstr>Terraform loops</vt:lpstr>
      <vt:lpstr>Terraform loops</vt:lpstr>
      <vt:lpstr>Demo</vt:lpstr>
      <vt:lpstr>PowerPoint Presentation</vt:lpstr>
      <vt:lpstr>Packer</vt:lpstr>
      <vt:lpstr>Packer</vt:lpstr>
      <vt:lpstr>PowerPoint Presentation</vt:lpstr>
      <vt:lpstr>Terraform with Packer</vt:lpstr>
      <vt:lpstr>Packer</vt:lpstr>
      <vt:lpstr>Packer</vt:lpstr>
      <vt:lpstr>PowerPoint Presentation</vt:lpstr>
      <vt:lpstr>PowerPoint Presentation</vt:lpstr>
      <vt:lpstr>PowerPoint Presentation</vt:lpstr>
      <vt:lpstr>DevOps using terraform</vt:lpstr>
      <vt:lpstr>DevOps using terraform</vt:lpstr>
      <vt:lpstr>PowerPoint Presentation</vt:lpstr>
      <vt:lpstr>PowerPoint Presentation</vt:lpstr>
      <vt:lpstr>PowerPoint Presentation</vt:lpstr>
      <vt:lpstr>} Container</vt:lpstr>
      <vt:lpstr>PowerPoint Presentation</vt:lpstr>
      <vt:lpstr>Building Docker images</vt:lpstr>
      <vt:lpstr>Running Docker</vt:lpstr>
      <vt:lpstr>PowerPoint Presentation</vt:lpstr>
      <vt:lpstr>Dockerfile</vt:lpstr>
      <vt:lpstr>Dockerfile</vt:lpstr>
      <vt:lpstr>Dockerfile</vt:lpstr>
      <vt:lpstr>Dockerfile</vt:lpstr>
      <vt:lpstr>Demo</vt:lpstr>
      <vt:lpstr>PowerPoint Presentation</vt:lpstr>
      <vt:lpstr>ECS</vt:lpstr>
      <vt:lpstr>ECS</vt:lpstr>
      <vt:lpstr>PowerPoint Presentation</vt:lpstr>
      <vt:lpstr>ECS - Roles</vt:lpstr>
      <vt:lpstr>ECS - Task definition</vt:lpstr>
      <vt:lpstr>ECS - Services definition</vt:lpstr>
      <vt:lpstr>ECS - Services definition</vt:lpstr>
      <vt:lpstr>ECS - Services definition</vt:lpstr>
      <vt:lpstr>Demo</vt:lpstr>
      <vt:lpstr>Demo</vt:lpstr>
      <vt:lpstr>PowerPoint Presentation</vt:lpstr>
      <vt:lpstr>New Features</vt:lpstr>
      <vt:lpstr>v0.8.0</vt:lpstr>
      <vt:lpstr>Terraform console</vt:lpstr>
      <vt:lpstr>Version requirement</vt:lpstr>
      <vt:lpstr>Conditional values</vt:lpstr>
      <vt:lpstr>Improvements to import</vt:lpstr>
      <vt:lpstr>depends_on</vt:lpstr>
      <vt:lpstr>Module Development</vt:lpstr>
      <vt:lpstr>Terraform modules</vt:lpstr>
      <vt:lpstr>Terraform modules</vt:lpstr>
      <vt:lpstr>Terraform modules</vt:lpstr>
      <vt:lpstr>ECS &amp; ALB module</vt:lpstr>
      <vt:lpstr>Demo</vt:lpstr>
      <vt:lpstr>PowerPoint Presentation</vt:lpstr>
      <vt:lpstr>AWS EKS</vt:lpstr>
      <vt:lpstr>AWS EKS</vt:lpstr>
      <vt:lpstr>AWS EKS vs ECS</vt:lpstr>
      <vt:lpstr>AWS EKS</vt:lpstr>
      <vt:lpstr>Demo</vt:lpstr>
      <vt:lpstr>PowerPoint Presentation</vt:lpstr>
      <vt:lpstr>AWS CodePipeline</vt:lpstr>
      <vt:lpstr>AWS CodePipeline</vt:lpstr>
      <vt:lpstr>PowerPoint Presentation</vt:lpstr>
      <vt:lpstr>PowerPoint Presentation</vt:lpstr>
      <vt:lpstr>PowerPoint Presentation</vt:lpstr>
      <vt:lpstr>Advanced Module Development</vt:lpstr>
      <vt:lpstr>Advanced Module Development</vt:lpstr>
      <vt:lpstr>Advanced Module Development</vt:lpstr>
      <vt:lpstr>Advanced Module Development</vt:lpstr>
      <vt:lpstr>Advanced Module Development</vt:lpstr>
      <vt:lpstr>Advanced Module Development</vt:lpstr>
      <vt:lpstr>The difference between count &amp; for_each</vt:lpstr>
      <vt:lpstr>Advanced Module Development</vt:lpstr>
      <vt:lpstr>Demo</vt:lpstr>
      <vt:lpstr>Demo</vt:lpstr>
      <vt:lpstr>PowerPoint Presentation</vt:lpstr>
      <vt:lpstr>Lockfile</vt:lpstr>
      <vt:lpstr>Lockfile</vt:lpstr>
      <vt:lpstr>Lockfile</vt:lpstr>
      <vt:lpstr>State manipulation</vt:lpstr>
      <vt:lpstr>State manipulation</vt:lpstr>
      <vt:lpstr>State manipulation</vt:lpstr>
      <vt:lpstr>Demo</vt:lpstr>
      <vt:lpstr>PowerPoint Presentation</vt:lpstr>
      <vt:lpstr>PowerPoint Presentation</vt:lpstr>
      <vt:lpstr>Advantaged of IaC</vt:lpstr>
      <vt:lpstr>Advantaged of Terraform</vt:lpstr>
      <vt:lpstr>HashiCorp Infrastructure Automation Certification</vt:lpstr>
      <vt:lpstr>Understand terraform basics</vt:lpstr>
      <vt:lpstr>Understanding terraform basics</vt:lpstr>
      <vt:lpstr>Understanding terraform basic</vt:lpstr>
      <vt:lpstr>Understanding terraform basic</vt:lpstr>
      <vt:lpstr>Understanding terraform basic</vt:lpstr>
      <vt:lpstr>Understanding terraform basic</vt:lpstr>
      <vt:lpstr>Understanding terraform basic</vt:lpstr>
      <vt:lpstr>Understanding terraform basic</vt:lpstr>
      <vt:lpstr>PowerPoint Presentation</vt:lpstr>
      <vt:lpstr>Understanding terraform basics</vt:lpstr>
      <vt:lpstr>Understanding terraform basics</vt:lpstr>
      <vt:lpstr>Understanding terraform basics</vt:lpstr>
      <vt:lpstr>Using terraform CLI</vt:lpstr>
      <vt:lpstr>Use the terraform CLI</vt:lpstr>
      <vt:lpstr>Use the terraform CLI</vt:lpstr>
      <vt:lpstr>Use the terraform CLI</vt:lpstr>
      <vt:lpstr>Use the terraform CLI</vt:lpstr>
      <vt:lpstr>Use the terraform CLI</vt:lpstr>
      <vt:lpstr>Use the terraform CLI</vt:lpstr>
      <vt:lpstr>Use the terraform CLI</vt:lpstr>
      <vt:lpstr>Use the terraform CLI</vt:lpstr>
      <vt:lpstr>Terraform Graph</vt:lpstr>
      <vt:lpstr>Terraform Graph</vt:lpstr>
      <vt:lpstr>Interact with Terraform modules</vt:lpstr>
      <vt:lpstr>Interact with Terraform modules</vt:lpstr>
      <vt:lpstr>Interact with Terraform modules</vt:lpstr>
      <vt:lpstr>Interact with Terraform modules</vt:lpstr>
      <vt:lpstr>Interact with Terraform modules</vt:lpstr>
      <vt:lpstr>Interact with Terraform modules</vt:lpstr>
      <vt:lpstr>Interact with Terraform modules</vt:lpstr>
      <vt:lpstr>Interact with Terraform modules</vt:lpstr>
      <vt:lpstr>Interact with Terraform modules</vt:lpstr>
      <vt:lpstr>Terraform Module Registry</vt:lpstr>
      <vt:lpstr>Terraform Module Registry</vt:lpstr>
      <vt:lpstr>Terraform Module Registry</vt:lpstr>
      <vt:lpstr>Terraform Module Registry</vt:lpstr>
      <vt:lpstr>Terraform Module Registry</vt:lpstr>
      <vt:lpstr>Navigate terraform workflow</vt:lpstr>
      <vt:lpstr>Navigate terraform workflow</vt:lpstr>
      <vt:lpstr>Navigate terraform workflow</vt:lpstr>
      <vt:lpstr>Navigate terraform workflow</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Implement and maintain state</vt:lpstr>
      <vt:lpstr>PowerPoint Presentation</vt:lpstr>
      <vt:lpstr>Configuration</vt:lpstr>
      <vt:lpstr>Configuration</vt:lpstr>
      <vt:lpstr>Configuration</vt:lpstr>
      <vt:lpstr>Configuration</vt:lpstr>
      <vt:lpstr>Implement and maintain state</vt:lpstr>
      <vt:lpstr>Implement and maintain state</vt:lpstr>
      <vt:lpstr>Implement and maintain state</vt:lpstr>
      <vt:lpstr>Implement and maintain state</vt:lpstr>
      <vt:lpstr>Implement and maintain state</vt:lpstr>
      <vt:lpstr>Configuration</vt:lpstr>
      <vt:lpstr>Configuration</vt:lpstr>
      <vt:lpstr>Configuration</vt:lpstr>
      <vt:lpstr>Configuration</vt:lpstr>
      <vt:lpstr>PowerPoint Presentation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PowerPoint Presentation</vt:lpstr>
      <vt:lpstr>Configuration</vt:lpstr>
      <vt:lpstr>Configuration</vt:lpstr>
      <vt:lpstr>Configuration</vt:lpstr>
      <vt:lpstr>Configuration</vt:lpstr>
      <vt:lpstr>Terraform cloud</vt:lpstr>
      <vt:lpstr>Terraform Cloud</vt:lpstr>
      <vt:lpstr>Terraform Cloud</vt:lpstr>
      <vt:lpstr>Terraform Cloud</vt:lpstr>
      <vt:lpstr>Terraform Cloud</vt:lpstr>
      <vt:lpstr>Terraform Cloud</vt:lpstr>
      <vt:lpstr>Configuration</vt:lpstr>
      <vt:lpstr>Congratulations</vt:lpstr>
      <vt:lpstr>Congratulations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DevOps - terraform</dc:title>
  <cp:lastModifiedBy>Parameswari Ettiappan</cp:lastModifiedBy>
  <cp:revision>57</cp:revision>
  <dcterms:created xsi:type="dcterms:W3CDTF">2021-07-08T16:20:52Z</dcterms:created>
  <dcterms:modified xsi:type="dcterms:W3CDTF">2022-03-07T17:23:28Z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2020-12-27T00:00:00Z</vt:filetime>
  </property>
  <property fmtid="{D5CDD505-2E9C-101B-9397-08002B2CF9AE}" pid="3" name="Creator">
    <vt:lpwstr>Keynote</vt:lpwstr>
  </property>
  <property fmtid="{D5CDD505-2E9C-101B-9397-08002B2CF9AE}" pid="4" name="LastSaved">
    <vt:filetime>2021-07-08T00:00:00Z</vt:filetime>
  </property>
</Properties>
</file>